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sldIdLst>
    <p:sldId id="256" r:id="rId2"/>
    <p:sldId id="320" r:id="rId3"/>
    <p:sldId id="321" r:id="rId4"/>
    <p:sldId id="322" r:id="rId5"/>
    <p:sldId id="316" r:id="rId6"/>
    <p:sldId id="272" r:id="rId7"/>
    <p:sldId id="259" r:id="rId8"/>
    <p:sldId id="264" r:id="rId9"/>
    <p:sldId id="298" r:id="rId10"/>
    <p:sldId id="318" r:id="rId11"/>
    <p:sldId id="323" r:id="rId12"/>
    <p:sldId id="300" r:id="rId13"/>
    <p:sldId id="294" r:id="rId14"/>
    <p:sldId id="276" r:id="rId15"/>
    <p:sldId id="277" r:id="rId16"/>
    <p:sldId id="278" r:id="rId17"/>
    <p:sldId id="319" r:id="rId18"/>
    <p:sldId id="302" r:id="rId19"/>
    <p:sldId id="293" r:id="rId20"/>
    <p:sldId id="288" r:id="rId21"/>
    <p:sldId id="304" r:id="rId22"/>
    <p:sldId id="305" r:id="rId23"/>
    <p:sldId id="306" r:id="rId24"/>
    <p:sldId id="307" r:id="rId25"/>
    <p:sldId id="289" r:id="rId26"/>
    <p:sldId id="308" r:id="rId27"/>
    <p:sldId id="309" r:id="rId28"/>
    <p:sldId id="310" r:id="rId29"/>
    <p:sldId id="291" r:id="rId30"/>
    <p:sldId id="312" r:id="rId31"/>
    <p:sldId id="313" r:id="rId32"/>
    <p:sldId id="314" r:id="rId33"/>
    <p:sldId id="263" r:id="rId34"/>
    <p:sldId id="268" r:id="rId35"/>
    <p:sldId id="258" r:id="rId36"/>
    <p:sldId id="317" r:id="rId37"/>
    <p:sldId id="31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4" d="100"/>
          <a:sy n="124" d="100"/>
        </p:scale>
        <p:origin x="1224"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0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8216A-7A84-47F8-B439-07B7CE2AF506}" type="datetimeFigureOut">
              <a:rPr lang="cs-CZ" smtClean="0"/>
              <a:t>26.09.2019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D0197-5639-4FBA-9069-B929CFF5306C}" type="slidenum">
              <a:rPr lang="cs-CZ" smtClean="0"/>
              <a:t>‹#›</a:t>
            </a:fld>
            <a:endParaRPr lang="cs-CZ"/>
          </a:p>
        </p:txBody>
      </p:sp>
    </p:spTree>
    <p:extLst>
      <p:ext uri="{BB962C8B-B14F-4D97-AF65-F5344CB8AC3E}">
        <p14:creationId xmlns:p14="http://schemas.microsoft.com/office/powerpoint/2010/main" val="234978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smtClean="0"/>
              <a:t>Does</a:t>
            </a:r>
            <a:r>
              <a:rPr lang="cs-CZ" dirty="0" smtClean="0"/>
              <a:t> </a:t>
            </a:r>
            <a:r>
              <a:rPr lang="cs-CZ" dirty="0" err="1" smtClean="0"/>
              <a:t>Nature</a:t>
            </a:r>
            <a:r>
              <a:rPr lang="cs-CZ" dirty="0" smtClean="0"/>
              <a:t> </a:t>
            </a:r>
            <a:r>
              <a:rPr lang="cs-CZ" dirty="0" err="1" smtClean="0"/>
              <a:t>have</a:t>
            </a:r>
            <a:r>
              <a:rPr lang="cs-CZ" dirty="0" smtClean="0"/>
              <a:t> </a:t>
            </a:r>
            <a:r>
              <a:rPr lang="cs-CZ" dirty="0" err="1" smtClean="0"/>
              <a:t>rights</a:t>
            </a:r>
            <a:r>
              <a:rPr lang="cs-CZ" dirty="0" smtClean="0"/>
              <a:t>? </a:t>
            </a:r>
          </a:p>
        </p:txBody>
      </p:sp>
      <p:sp>
        <p:nvSpPr>
          <p:cNvPr id="4" name="Zástupný symbol pro číslo snímku 3"/>
          <p:cNvSpPr>
            <a:spLocks noGrp="1"/>
          </p:cNvSpPr>
          <p:nvPr>
            <p:ph type="sldNum" sz="quarter" idx="10"/>
          </p:nvPr>
        </p:nvSpPr>
        <p:spPr/>
        <p:txBody>
          <a:bodyPr/>
          <a:lstStyle/>
          <a:p>
            <a:fld id="{9F1D0197-5639-4FBA-9069-B929CFF5306C}" type="slidenum">
              <a:rPr lang="cs-CZ" smtClean="0"/>
              <a:t>32</a:t>
            </a:fld>
            <a:endParaRPr lang="cs-CZ"/>
          </a:p>
        </p:txBody>
      </p:sp>
    </p:spTree>
    <p:extLst>
      <p:ext uri="{BB962C8B-B14F-4D97-AF65-F5344CB8AC3E}">
        <p14:creationId xmlns:p14="http://schemas.microsoft.com/office/powerpoint/2010/main" val="1029611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CB1BDE1-573C-4CAE-8255-870BF3DC9289}" type="datetimeFigureOut">
              <a:rPr lang="en-US" smtClean="0"/>
              <a:pPr/>
              <a:t>9/26/2019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4A480B-A571-4B8A-8713-C1AF59DEA3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B1BDE1-573C-4CAE-8255-870BF3DC9289}"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B1BDE1-573C-4CAE-8255-870BF3DC9289}"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B1BDE1-573C-4CAE-8255-870BF3DC9289}"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CB1BDE1-573C-4CAE-8255-870BF3DC9289}" type="datetimeFigureOut">
              <a:rPr lang="en-US" smtClean="0"/>
              <a:pPr/>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A480B-A571-4B8A-8713-C1AF59DEA33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ACB1BDE1-573C-4CAE-8255-870BF3DC9289}" type="datetimeFigureOut">
              <a:rPr lang="en-US" smtClean="0"/>
              <a:pPr/>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A480B-A571-4B8A-8713-C1AF59DEA333}"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ACB1BDE1-573C-4CAE-8255-870BF3DC9289}" type="datetimeFigureOut">
              <a:rPr lang="en-US" smtClean="0"/>
              <a:pPr/>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A480B-A571-4B8A-8713-C1AF59DEA3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B1BDE1-573C-4CAE-8255-870BF3DC9289}" type="datetimeFigureOut">
              <a:rPr lang="en-US" smtClean="0"/>
              <a:pPr/>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A480B-A571-4B8A-8713-C1AF59DEA333}"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B1BDE1-573C-4CAE-8255-870BF3DC9289}" type="datetimeFigureOut">
              <a:rPr lang="en-US" smtClean="0"/>
              <a:pPr/>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A480B-A571-4B8A-8713-C1AF59DEA3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CB1BDE1-573C-4CAE-8255-870BF3DC9289}" type="datetimeFigureOut">
              <a:rPr lang="en-US" smtClean="0"/>
              <a:pPr/>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A480B-A571-4B8A-8713-C1AF59DEA33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CB1BDE1-573C-4CAE-8255-870BF3DC9289}" type="datetimeFigureOut">
              <a:rPr lang="en-US" smtClean="0"/>
              <a:pPr/>
              <a:t>9/26/2019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4A480B-A571-4B8A-8713-C1AF59DEA33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CB1BDE1-573C-4CAE-8255-870BF3DC9289}" type="datetimeFigureOut">
              <a:rPr lang="en-US" smtClean="0"/>
              <a:pPr/>
              <a:t>9/26/2019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4A480B-A571-4B8A-8713-C1AF59DEA3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http://www.thinking.net/Systems_Thinking/Intro_to_ST/Pest-Insects_simple.gif" TargetMode="External"/><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http://www.thinking.net/Systems_Thinking/Intro_to_ST/Pest-Insects_system.gif" TargetMode="External"/><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worldometers.info/world-popul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globaia.org/portfolio/cartography-of-the-anthropocen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globaia.org/portfolio/cartography-of-the-anthropocen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youtu.be/MSce39QSYVo?t=2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301990" cy="1829761"/>
          </a:xfrm>
        </p:spPr>
        <p:txBody>
          <a:bodyPr>
            <a:noAutofit/>
          </a:bodyPr>
          <a:lstStyle/>
          <a:p>
            <a:r>
              <a:rPr lang="en-US" sz="4000" dirty="0"/>
              <a:t>Biophysical Resources and Socio-economic </a:t>
            </a:r>
            <a:r>
              <a:rPr lang="en-US" sz="4000" dirty="0" smtClean="0"/>
              <a:t>systems</a:t>
            </a:r>
            <a:br>
              <a:rPr lang="en-US" sz="4000" dirty="0" smtClean="0"/>
            </a:br>
            <a:r>
              <a:rPr lang="en-US" sz="3200" dirty="0" smtClean="0"/>
              <a:t>ENSb1302</a:t>
            </a:r>
            <a:endParaRPr lang="en-US" sz="4000" dirty="0"/>
          </a:p>
        </p:txBody>
      </p:sp>
      <p:sp>
        <p:nvSpPr>
          <p:cNvPr id="3" name="Subtitle 2"/>
          <p:cNvSpPr>
            <a:spLocks noGrp="1"/>
          </p:cNvSpPr>
          <p:nvPr>
            <p:ph type="subTitle" idx="1"/>
          </p:nvPr>
        </p:nvSpPr>
        <p:spPr>
          <a:xfrm>
            <a:off x="152400" y="2087605"/>
            <a:ext cx="8763000" cy="2560595"/>
          </a:xfrm>
        </p:spPr>
        <p:txBody>
          <a:bodyPr>
            <a:normAutofit lnSpcReduction="10000"/>
          </a:bodyPr>
          <a:lstStyle/>
          <a:p>
            <a:r>
              <a:rPr lang="en-US" dirty="0" smtClean="0"/>
              <a:t>Brian D. Fath, Ph.D</a:t>
            </a:r>
            <a:r>
              <a:rPr lang="en-US" dirty="0" smtClean="0"/>
              <a:t>. – bfath@towson.edu</a:t>
            </a:r>
            <a:endParaRPr lang="en-US" dirty="0" smtClean="0"/>
          </a:p>
          <a:p>
            <a:endParaRPr lang="en-US" dirty="0" smtClean="0"/>
          </a:p>
          <a:p>
            <a:r>
              <a:rPr lang="en-US" sz="2000" dirty="0" smtClean="0"/>
              <a:t>Professor, Department of Biological Sciences, Towson University, Baltimore, Maryland, USA</a:t>
            </a:r>
          </a:p>
          <a:p>
            <a:endParaRPr lang="en-US" sz="2000" dirty="0" smtClean="0"/>
          </a:p>
          <a:p>
            <a:r>
              <a:rPr lang="en-US" sz="2000" dirty="0" smtClean="0"/>
              <a:t>Senior Research Scholar, International Institute for Applied Systems Analysis, </a:t>
            </a:r>
            <a:r>
              <a:rPr lang="en-US" sz="2000" dirty="0" err="1" smtClean="0"/>
              <a:t>Laxenburg</a:t>
            </a:r>
            <a:r>
              <a:rPr lang="en-US" sz="2000" dirty="0" smtClean="0"/>
              <a:t>, Austria</a:t>
            </a:r>
            <a:endParaRPr lang="en-US" dirty="0"/>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4310062"/>
            <a:ext cx="4076700" cy="2547938"/>
          </a:xfrm>
          <a:prstGeom prst="rect">
            <a:avLst/>
          </a:prstGeom>
        </p:spPr>
      </p:pic>
      <p:pic>
        <p:nvPicPr>
          <p:cNvPr id="5" name="Obráze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0354" y="4572000"/>
            <a:ext cx="3090286" cy="2320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smtClean="0"/>
              <a:t>What is part of your question and what is not?</a:t>
            </a:r>
          </a:p>
          <a:p>
            <a:endParaRPr lang="en-US" dirty="0"/>
          </a:p>
          <a:p>
            <a:r>
              <a:rPr lang="en-US" dirty="0" smtClean="0"/>
              <a:t>How you determine this first part largely determines the answers the question</a:t>
            </a:r>
            <a:endParaRPr lang="cs-CZ" dirty="0"/>
          </a:p>
        </p:txBody>
      </p:sp>
      <p:sp>
        <p:nvSpPr>
          <p:cNvPr id="3" name="Nadpis 2"/>
          <p:cNvSpPr>
            <a:spLocks noGrp="1"/>
          </p:cNvSpPr>
          <p:nvPr>
            <p:ph type="title"/>
          </p:nvPr>
        </p:nvSpPr>
        <p:spPr/>
        <p:txBody>
          <a:bodyPr/>
          <a:lstStyle/>
          <a:p>
            <a:r>
              <a:rPr lang="en-US" dirty="0" smtClean="0"/>
              <a:t>System boundaries</a:t>
            </a:r>
            <a:endParaRPr lang="cs-CZ" dirty="0"/>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47360" y="3568891"/>
            <a:ext cx="3276600" cy="2438400"/>
          </a:xfrm>
          <a:prstGeom prst="rect">
            <a:avLst/>
          </a:prstGeom>
        </p:spPr>
      </p:pic>
      <p:grpSp>
        <p:nvGrpSpPr>
          <p:cNvPr id="7" name="Skupina 6"/>
          <p:cNvGrpSpPr/>
          <p:nvPr/>
        </p:nvGrpSpPr>
        <p:grpSpPr>
          <a:xfrm>
            <a:off x="-152400" y="3777734"/>
            <a:ext cx="5791200" cy="2161161"/>
            <a:chOff x="-152400" y="3777734"/>
            <a:chExt cx="5791200" cy="2161161"/>
          </a:xfrm>
        </p:grpSpPr>
        <p:pic>
          <p:nvPicPr>
            <p:cNvPr id="5" name="Obrázek 4"/>
            <p:cNvPicPr>
              <a:picLocks noChangeAspect="1"/>
            </p:cNvPicPr>
            <p:nvPr/>
          </p:nvPicPr>
          <p:blipFill rotWithShape="1">
            <a:blip r:embed="rId3" cstate="email">
              <a:extLst>
                <a:ext uri="{28A0092B-C50C-407E-A947-70E740481C1C}">
                  <a14:useLocalDpi xmlns:a14="http://schemas.microsoft.com/office/drawing/2010/main"/>
                </a:ext>
              </a:extLst>
            </a:blip>
            <a:srcRect t="15945"/>
            <a:stretch/>
          </p:blipFill>
          <p:spPr>
            <a:xfrm>
              <a:off x="-152400" y="3962400"/>
              <a:ext cx="5791200" cy="1976495"/>
            </a:xfrm>
            <a:prstGeom prst="rect">
              <a:avLst/>
            </a:prstGeom>
          </p:spPr>
        </p:pic>
        <p:sp>
          <p:nvSpPr>
            <p:cNvPr id="6" name="TextovéPole 5"/>
            <p:cNvSpPr txBox="1"/>
            <p:nvPr/>
          </p:nvSpPr>
          <p:spPr>
            <a:xfrm>
              <a:off x="1229804" y="3777734"/>
              <a:ext cx="3026791" cy="369332"/>
            </a:xfrm>
            <a:prstGeom prst="rect">
              <a:avLst/>
            </a:prstGeom>
            <a:noFill/>
          </p:spPr>
          <p:txBody>
            <a:bodyPr wrap="none" rtlCol="0">
              <a:spAutoFit/>
            </a:bodyPr>
            <a:lstStyle/>
            <a:p>
              <a:r>
                <a:rPr lang="en-US" dirty="0" smtClean="0"/>
                <a:t>Every system is a process</a:t>
              </a:r>
              <a:endParaRPr lang="cs-CZ" dirty="0"/>
            </a:p>
          </p:txBody>
        </p:sp>
      </p:grpSp>
    </p:spTree>
    <p:extLst>
      <p:ext uri="{BB962C8B-B14F-4D97-AF65-F5344CB8AC3E}">
        <p14:creationId xmlns:p14="http://schemas.microsoft.com/office/powerpoint/2010/main" val="30038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971675" algn="ctr"/>
                <a:tab pos="3952875" algn="r"/>
              </a:tabLst>
              <a:defRPr/>
            </a:pPr>
            <a:r>
              <a:rPr lang="en-US" sz="2400" dirty="0">
                <a:cs typeface="Times New Roman" pitchFamily="18" charset="0"/>
              </a:rPr>
              <a:t>Systems Perspective</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2392785"/>
            <a:ext cx="7772400" cy="315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3"/>
          <p:cNvSpPr>
            <a:spLocks noChangeArrowheads="1"/>
          </p:cNvSpPr>
          <p:nvPr/>
        </p:nvSpPr>
        <p:spPr bwMode="auto">
          <a:xfrm>
            <a:off x="3505200" y="5600701"/>
            <a:ext cx="5486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900" dirty="0">
                <a:latin typeface="Gill Sans MT" panose="020B0502020104020203" pitchFamily="34" charset="0"/>
              </a:rPr>
              <a:t>www.thwink.org/sustain/glossary/EventOrientedThinking.htm</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97026" y="2935567"/>
            <a:ext cx="6937375" cy="152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95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B3F46-EFF1-4B9D-85B4-77F9A20075AB}"/>
              </a:ext>
            </a:extLst>
          </p:cNvPr>
          <p:cNvSpPr>
            <a:spLocks noGrp="1"/>
          </p:cNvSpPr>
          <p:nvPr>
            <p:ph type="title"/>
          </p:nvPr>
        </p:nvSpPr>
        <p:spPr>
          <a:xfrm>
            <a:off x="609600" y="4343400"/>
            <a:ext cx="7772400" cy="1828800"/>
          </a:xfrm>
        </p:spPr>
        <p:txBody>
          <a:bodyPr>
            <a:normAutofit/>
          </a:bodyPr>
          <a:lstStyle/>
          <a:p>
            <a:r>
              <a:rPr lang="en-US" sz="2800" dirty="0"/>
              <a:t>Problems arise when we don’t see systems, relations, and connectivity…</a:t>
            </a:r>
          </a:p>
        </p:txBody>
      </p:sp>
      <p:pic>
        <p:nvPicPr>
          <p:cNvPr id="4" name="Picture 3">
            <a:extLst>
              <a:ext uri="{FF2B5EF4-FFF2-40B4-BE49-F238E27FC236}">
                <a16:creationId xmlns:a16="http://schemas.microsoft.com/office/drawing/2014/main" id="{B157F580-032C-4BE9-962A-443AFF79C75A}"/>
              </a:ext>
            </a:extLst>
          </p:cNvPr>
          <p:cNvPicPr>
            <a:picLocks noChangeAspect="1"/>
          </p:cNvPicPr>
          <p:nvPr/>
        </p:nvPicPr>
        <p:blipFill>
          <a:blip r:embed="rId2"/>
          <a:stretch>
            <a:fillRect/>
          </a:stretch>
        </p:blipFill>
        <p:spPr>
          <a:xfrm>
            <a:off x="1371600" y="133350"/>
            <a:ext cx="6426200" cy="4819650"/>
          </a:xfrm>
          <a:prstGeom prst="rect">
            <a:avLst/>
          </a:prstGeom>
        </p:spPr>
      </p:pic>
    </p:spTree>
    <p:extLst>
      <p:ext uri="{BB962C8B-B14F-4D97-AF65-F5344CB8AC3E}">
        <p14:creationId xmlns:p14="http://schemas.microsoft.com/office/powerpoint/2010/main" val="4102836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12452" y="1764634"/>
            <a:ext cx="8305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a:spcBef>
                <a:spcPct val="0"/>
              </a:spcBef>
              <a:buClrTx/>
              <a:buSzTx/>
              <a:buFontTx/>
              <a:buNone/>
            </a:pPr>
            <a:r>
              <a:rPr lang="en-US" altLang="en-US" sz="2000" dirty="0">
                <a:latin typeface="Gill Sans MT" panose="020B0502020104020203" pitchFamily="34" charset="0"/>
                <a:ea typeface="Arial Unicode MS" pitchFamily="34" charset="-128"/>
                <a:cs typeface="Arial Unicode MS" pitchFamily="34" charset="-128"/>
              </a:rPr>
              <a:t>Conventional response to crop pest is spraying pesticide designed to kill that insect.  Imagine a perfect pesticide that kills all target insects and which has no side effects on air, water, or soil. </a:t>
            </a:r>
          </a:p>
          <a:p>
            <a:pPr>
              <a:spcBef>
                <a:spcPct val="0"/>
              </a:spcBef>
              <a:buClrTx/>
              <a:buSzTx/>
              <a:buFontTx/>
              <a:buNone/>
            </a:pPr>
            <a:endParaRPr lang="en-US" altLang="en-US" sz="2000" dirty="0">
              <a:latin typeface="Gill Sans MT" panose="020B0502020104020203" pitchFamily="34" charset="0"/>
              <a:ea typeface="Arial Unicode MS" pitchFamily="34" charset="-128"/>
              <a:cs typeface="Arial Unicode MS" pitchFamily="34" charset="-128"/>
            </a:endParaRPr>
          </a:p>
          <a:p>
            <a:pPr>
              <a:spcBef>
                <a:spcPct val="0"/>
              </a:spcBef>
              <a:buClrTx/>
              <a:buSzTx/>
              <a:buFontTx/>
              <a:buNone/>
            </a:pPr>
            <a:r>
              <a:rPr lang="en-US" altLang="en-US" sz="2000" dirty="0">
                <a:latin typeface="Gill Sans MT" panose="020B0502020104020203" pitchFamily="34" charset="0"/>
                <a:ea typeface="Arial Unicode MS" pitchFamily="34" charset="-128"/>
                <a:cs typeface="Arial Unicode MS" pitchFamily="34" charset="-128"/>
              </a:rPr>
              <a:t>Is using this pesticide likely to make the farmer better off? </a:t>
            </a:r>
          </a:p>
          <a:p>
            <a:pPr>
              <a:spcBef>
                <a:spcPct val="0"/>
              </a:spcBef>
              <a:buClrTx/>
              <a:buSzTx/>
              <a:buFontTx/>
              <a:buNone/>
            </a:pPr>
            <a:endParaRPr lang="en-US" altLang="en-US" sz="2000" dirty="0">
              <a:latin typeface="Gill Sans MT" panose="020B0502020104020203" pitchFamily="34" charset="0"/>
              <a:cs typeface="Times New Roman" pitchFamily="18" charset="0"/>
            </a:endParaRPr>
          </a:p>
          <a:p>
            <a:pPr>
              <a:spcBef>
                <a:spcPct val="0"/>
              </a:spcBef>
              <a:buClrTx/>
              <a:buSzTx/>
              <a:buFontTx/>
              <a:buNone/>
            </a:pPr>
            <a:r>
              <a:rPr lang="en-US" altLang="en-US" sz="2000" dirty="0">
                <a:latin typeface="Gill Sans MT" panose="020B0502020104020203" pitchFamily="34" charset="0"/>
                <a:cs typeface="Times New Roman" pitchFamily="18" charset="0"/>
              </a:rPr>
              <a:t>Representing the thinking used by those applying the pesticides would look like this:</a:t>
            </a:r>
            <a:endParaRPr lang="en-US" altLang="en-US" sz="2000" dirty="0">
              <a:latin typeface="Gill Sans MT" panose="020B0502020104020203" pitchFamily="34" charset="0"/>
            </a:endParaRPr>
          </a:p>
        </p:txBody>
      </p:sp>
      <p:pic>
        <p:nvPicPr>
          <p:cNvPr id="24579" name="Picture4" descr="Pest-Insects simple"/>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2057400" y="4063603"/>
            <a:ext cx="57912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1143000" y="4858942"/>
            <a:ext cx="7924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Wingdings 2" pitchFamily="18" charset="2"/>
              <a:buChar char=""/>
              <a:defRPr sz="2700">
                <a:solidFill>
                  <a:schemeClr val="tx1"/>
                </a:solidFill>
                <a:latin typeface="Georgia" pitchFamily="18" charset="0"/>
              </a:defRPr>
            </a:lvl1pPr>
            <a:lvl2pPr marL="742950" indent="-285750" eaLnBrk="0" hangingPunct="0">
              <a:spcBef>
                <a:spcPct val="20000"/>
              </a:spcBef>
              <a:buClr>
                <a:schemeClr val="accent2"/>
              </a:buClr>
              <a:buSzPct val="70000"/>
              <a:buFont typeface="Wingdings" pitchFamily="2" charset="2"/>
              <a:buChar char=""/>
              <a:defRPr sz="2200">
                <a:solidFill>
                  <a:schemeClr val="tx2"/>
                </a:solidFill>
                <a:latin typeface="Georgia" pitchFamily="18" charset="0"/>
              </a:defRPr>
            </a:lvl2pPr>
            <a:lvl3pPr marL="1143000" indent="-228600" eaLnBrk="0" hangingPunct="0">
              <a:spcBef>
                <a:spcPct val="20000"/>
              </a:spcBef>
              <a:buClr>
                <a:srgbClr val="8CADAE"/>
              </a:buClr>
              <a:buSzPct val="75000"/>
              <a:buFont typeface="Wingdings 2" pitchFamily="18" charset="2"/>
              <a:buChar char=""/>
              <a:defRPr sz="2000">
                <a:solidFill>
                  <a:schemeClr val="tx1"/>
                </a:solidFill>
                <a:latin typeface="Georgia" pitchFamily="18" charset="0"/>
              </a:defRPr>
            </a:lvl3pPr>
            <a:lvl4pPr marL="1600200" indent="-228600" eaLnBrk="0" hangingPunct="0">
              <a:spcBef>
                <a:spcPct val="20000"/>
              </a:spcBef>
              <a:buClr>
                <a:srgbClr val="8C7B70"/>
              </a:buClr>
              <a:buSzPct val="70000"/>
              <a:buFont typeface="Wingdings" pitchFamily="2" charset="2"/>
              <a:buChar char=""/>
              <a:defRPr sz="2000">
                <a:solidFill>
                  <a:schemeClr val="tx2"/>
                </a:solidFill>
                <a:latin typeface="Georgia" pitchFamily="18" charset="0"/>
              </a:defRPr>
            </a:lvl4pPr>
            <a:lvl5pPr marL="2057400" indent="-228600" eaLnBrk="0" hangingPunct="0">
              <a:spcBef>
                <a:spcPct val="20000"/>
              </a:spcBef>
              <a:buClr>
                <a:srgbClr val="8FB08C"/>
              </a:buClr>
              <a:buChar char="•"/>
              <a:defRPr>
                <a:solidFill>
                  <a:schemeClr val="tx1"/>
                </a:solidFill>
                <a:latin typeface="Georgia"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8" charset="0"/>
              </a:defRPr>
            </a:lvl9pPr>
          </a:lstStyle>
          <a:p>
            <a:pPr eaLnBrk="1" hangingPunct="1">
              <a:spcBef>
                <a:spcPct val="0"/>
              </a:spcBef>
              <a:buClrTx/>
              <a:buSzTx/>
              <a:buFontTx/>
              <a:buNone/>
            </a:pPr>
            <a:r>
              <a:rPr lang="en-US" altLang="en-US" sz="1800" dirty="0">
                <a:latin typeface="Gill Sans MT" panose="020B0502020104020203" pitchFamily="34" charset="0"/>
                <a:cs typeface="Times New Roman" pitchFamily="18" charset="0"/>
              </a:rPr>
              <a:t>Unfortunately, often crop damage gets worse in following years and the pesticide that seemed so effective does not help.</a:t>
            </a:r>
            <a:r>
              <a:rPr lang="en-US" altLang="en-US" sz="1800" dirty="0">
                <a:latin typeface="Gill Sans MT" panose="020B0502020104020203" pitchFamily="34" charset="0"/>
              </a:rPr>
              <a:t> </a:t>
            </a:r>
          </a:p>
        </p:txBody>
      </p:sp>
      <p:sp>
        <p:nvSpPr>
          <p:cNvPr id="5" name="Title 1"/>
          <p:cNvSpPr txBox="1">
            <a:spLocks/>
          </p:cNvSpPr>
          <p:nvPr/>
        </p:nvSpPr>
        <p:spPr>
          <a:xfrm>
            <a:off x="533400" y="1085850"/>
            <a:ext cx="8534400" cy="857250"/>
          </a:xfrm>
          <a:prstGeom prst="rect">
            <a:avLst/>
          </a:prstGeom>
        </p:spPr>
        <p:txBody>
          <a:bodyPr/>
          <a:lstStyle/>
          <a:p>
            <a:r>
              <a:rPr lang="en-US" sz="2400" b="1" dirty="0">
                <a:cs typeface="Arial" charset="0"/>
              </a:rPr>
              <a:t>Pest management example</a:t>
            </a:r>
            <a:endParaRPr lang="en-US" sz="2400" dirty="0">
              <a:ea typeface="Arial Unicode MS" pitchFamily="34" charset="-128"/>
              <a:cs typeface="Arial Unicode MS" pitchFamily="34" charset="-128"/>
            </a:endParaRPr>
          </a:p>
        </p:txBody>
      </p:sp>
      <p:sp>
        <p:nvSpPr>
          <p:cNvPr id="2" name="Rectangle 1"/>
          <p:cNvSpPr/>
          <p:nvPr/>
        </p:nvSpPr>
        <p:spPr>
          <a:xfrm>
            <a:off x="4419600" y="4229100"/>
            <a:ext cx="304800"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Gill Sans MT" panose="020B0502020104020203" pitchFamily="34" charset="0"/>
            </a:endParaRPr>
          </a:p>
        </p:txBody>
      </p:sp>
      <p:sp>
        <p:nvSpPr>
          <p:cNvPr id="3" name="Rectangle 2"/>
          <p:cNvSpPr/>
          <p:nvPr/>
        </p:nvSpPr>
        <p:spPr>
          <a:xfrm>
            <a:off x="638578" y="3337305"/>
            <a:ext cx="8171645" cy="214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473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304800"/>
            <a:ext cx="8702675" cy="1631216"/>
          </a:xfrm>
          <a:prstGeom prst="rect">
            <a:avLst/>
          </a:prstGeom>
          <a:noFill/>
          <a:ln w="9525">
            <a:noFill/>
            <a:miter lim="800000"/>
            <a:headEnd/>
            <a:tailEnd/>
          </a:ln>
        </p:spPr>
        <p:txBody>
          <a:bodyPr>
            <a:spAutoFit/>
          </a:bodyPr>
          <a:lstStyle/>
          <a:p>
            <a:r>
              <a:rPr lang="en-US" sz="2000" dirty="0">
                <a:ea typeface="Arial Unicode MS" pitchFamily="34" charset="-128"/>
                <a:cs typeface="Arial Unicode MS" pitchFamily="34" charset="-128"/>
              </a:rPr>
              <a:t>E.g., the pest was controlling another insect population, either by predation or competition. The effective pesticide eliminates the control that those insects were applying on the population of the other insects. Then non-target insect populations explode and cause more damage than the insects killed by the pesticide.</a:t>
            </a:r>
          </a:p>
        </p:txBody>
      </p:sp>
      <p:sp>
        <p:nvSpPr>
          <p:cNvPr id="21507" name="Rectangle 3"/>
          <p:cNvSpPr>
            <a:spLocks noChangeArrowheads="1"/>
          </p:cNvSpPr>
          <p:nvPr/>
        </p:nvSpPr>
        <p:spPr bwMode="auto">
          <a:xfrm>
            <a:off x="3005138" y="2386013"/>
            <a:ext cx="9144000" cy="0"/>
          </a:xfrm>
          <a:prstGeom prst="rect">
            <a:avLst/>
          </a:prstGeom>
          <a:noFill/>
          <a:ln w="9525">
            <a:noFill/>
            <a:miter lim="800000"/>
            <a:headEnd/>
            <a:tailEnd/>
          </a:ln>
        </p:spPr>
        <p:txBody>
          <a:bodyPr>
            <a:spAutoFit/>
          </a:bodyPr>
          <a:lstStyle/>
          <a:p>
            <a:endParaRPr lang="en-US"/>
          </a:p>
        </p:txBody>
      </p:sp>
      <p:pic>
        <p:nvPicPr>
          <p:cNvPr id="21508" name="Picture5" descr="Pest-Insects system"/>
          <p:cNvPicPr>
            <a:picLocks noChangeAspect="1" noChangeArrowheads="1"/>
          </p:cNvPicPr>
          <p:nvPr/>
        </p:nvPicPr>
        <p:blipFill>
          <a:blip r:embed="rId2" r:link="rId3" cstate="print"/>
          <a:srcRect/>
          <a:stretch>
            <a:fillRect/>
          </a:stretch>
        </p:blipFill>
        <p:spPr bwMode="auto">
          <a:xfrm>
            <a:off x="1905000" y="2133600"/>
            <a:ext cx="6172200" cy="410845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09600" y="1284288"/>
            <a:ext cx="7772400" cy="2554545"/>
          </a:xfrm>
          <a:prstGeom prst="rect">
            <a:avLst/>
          </a:prstGeom>
          <a:noFill/>
          <a:ln w="9525">
            <a:noFill/>
            <a:miter lim="800000"/>
            <a:headEnd/>
            <a:tailEnd/>
          </a:ln>
        </p:spPr>
        <p:txBody>
          <a:bodyPr>
            <a:spAutoFit/>
          </a:bodyPr>
          <a:lstStyle/>
          <a:p>
            <a:pPr>
              <a:spcBef>
                <a:spcPct val="50000"/>
              </a:spcBef>
            </a:pPr>
            <a:r>
              <a:rPr lang="en-US" sz="3200" dirty="0">
                <a:ea typeface="Arial Unicode MS" pitchFamily="34" charset="-128"/>
                <a:cs typeface="Arial Unicode MS" pitchFamily="34" charset="-128"/>
              </a:rPr>
              <a:t>In other words, the action intended to solve the problem actually makes it worse because unintended side effects change the system &amp; end up exacerbating the problem.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Unintended consequences</a:t>
            </a:r>
          </a:p>
        </p:txBody>
      </p:sp>
      <p:sp>
        <p:nvSpPr>
          <p:cNvPr id="3" name="Content Placeholder 2"/>
          <p:cNvSpPr>
            <a:spLocks noGrp="1"/>
          </p:cNvSpPr>
          <p:nvPr>
            <p:ph idx="1"/>
          </p:nvPr>
        </p:nvSpPr>
        <p:spPr/>
        <p:txBody>
          <a:bodyPr/>
          <a:lstStyle/>
          <a:p>
            <a:r>
              <a:rPr lang="en-US" dirty="0"/>
              <a:t>Acid precipitation/rain</a:t>
            </a:r>
          </a:p>
          <a:p>
            <a:r>
              <a:rPr lang="en-US" dirty="0"/>
              <a:t>Ozone depletion</a:t>
            </a:r>
          </a:p>
          <a:p>
            <a:r>
              <a:rPr lang="en-US" dirty="0"/>
              <a:t>Eutrophication</a:t>
            </a:r>
          </a:p>
          <a:p>
            <a:r>
              <a:rPr lang="en-US" dirty="0"/>
              <a:t>Global climate change</a:t>
            </a:r>
          </a:p>
          <a:p>
            <a:r>
              <a:rPr lang="en-US" dirty="0"/>
              <a:t>Automobile dependency</a:t>
            </a:r>
          </a:p>
          <a:p>
            <a:r>
              <a:rPr lang="en-US" dirty="0"/>
              <a:t>…</a:t>
            </a:r>
          </a:p>
          <a:p>
            <a:r>
              <a:rPr lang="en-US" dirty="0"/>
              <a:t>All of today’s major environmental problems emerge from yesterday’s solutions.</a:t>
            </a:r>
          </a:p>
          <a:p>
            <a:endParaRPr lang="en-US" dirty="0"/>
          </a:p>
        </p:txBody>
      </p:sp>
      <p:pic>
        <p:nvPicPr>
          <p:cNvPr id="7" name="Obrázek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5241307"/>
            <a:ext cx="2921385" cy="1659347"/>
          </a:xfrm>
          <a:prstGeom prst="rect">
            <a:avLst/>
          </a:prstGeom>
        </p:spPr>
      </p:pic>
      <p:pic>
        <p:nvPicPr>
          <p:cNvPr id="8" name="Obrázek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452871"/>
            <a:ext cx="2362200" cy="1236218"/>
          </a:xfrm>
          <a:prstGeom prst="rect">
            <a:avLst/>
          </a:prstGeom>
        </p:spPr>
      </p:pic>
      <p:pic>
        <p:nvPicPr>
          <p:cNvPr id="9" name="Obráze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2133600"/>
            <a:ext cx="2905328" cy="2133600"/>
          </a:xfrm>
          <a:prstGeom prst="rect">
            <a:avLst/>
          </a:prstGeom>
        </p:spPr>
      </p:pic>
      <p:pic>
        <p:nvPicPr>
          <p:cNvPr id="4" name="Obrázek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3596" y="1143001"/>
            <a:ext cx="2360404"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smtClean="0"/>
              <a:t>Input-Output models</a:t>
            </a:r>
          </a:p>
          <a:p>
            <a:endParaRPr lang="en-US" dirty="0"/>
          </a:p>
          <a:p>
            <a:r>
              <a:rPr lang="en-US" dirty="0" smtClean="0"/>
              <a:t>Feedback</a:t>
            </a:r>
          </a:p>
          <a:p>
            <a:endParaRPr lang="en-US" dirty="0"/>
          </a:p>
          <a:p>
            <a:r>
              <a:rPr lang="en-US" dirty="0" smtClean="0"/>
              <a:t>Time lags</a:t>
            </a:r>
          </a:p>
          <a:p>
            <a:endParaRPr lang="en-US" dirty="0"/>
          </a:p>
          <a:p>
            <a:r>
              <a:rPr lang="en-US" dirty="0" smtClean="0"/>
              <a:t>Exponential growth</a:t>
            </a:r>
          </a:p>
          <a:p>
            <a:endParaRPr lang="en-US" dirty="0"/>
          </a:p>
          <a:p>
            <a:r>
              <a:rPr lang="en-US" dirty="0" smtClean="0"/>
              <a:t>Irreversibility</a:t>
            </a:r>
          </a:p>
          <a:p>
            <a:endParaRPr lang="en-US" dirty="0"/>
          </a:p>
          <a:p>
            <a:endParaRPr lang="cs-CZ" dirty="0"/>
          </a:p>
        </p:txBody>
      </p:sp>
      <p:sp>
        <p:nvSpPr>
          <p:cNvPr id="3" name="Nadpis 2"/>
          <p:cNvSpPr>
            <a:spLocks noGrp="1"/>
          </p:cNvSpPr>
          <p:nvPr>
            <p:ph type="title"/>
          </p:nvPr>
        </p:nvSpPr>
        <p:spPr/>
        <p:txBody>
          <a:bodyPr/>
          <a:lstStyle/>
          <a:p>
            <a:r>
              <a:rPr lang="en-US" dirty="0" smtClean="0"/>
              <a:t>Key systems concepts</a:t>
            </a:r>
            <a:endParaRPr lang="cs-CZ" dirty="0"/>
          </a:p>
        </p:txBody>
      </p:sp>
    </p:spTree>
    <p:extLst>
      <p:ext uri="{BB962C8B-B14F-4D97-AF65-F5344CB8AC3E}">
        <p14:creationId xmlns:p14="http://schemas.microsoft.com/office/powerpoint/2010/main" val="1408669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6 key </a:t>
            </a:r>
            <a:r>
              <a:rPr lang="en-US" dirty="0" smtClean="0"/>
              <a:t>themes how biophysical human systems interact</a:t>
            </a:r>
            <a:endParaRPr lang="en-US" dirty="0"/>
          </a:p>
        </p:txBody>
      </p:sp>
      <p:sp>
        <p:nvSpPr>
          <p:cNvPr id="3" name="Content Placeholder 2"/>
          <p:cNvSpPr>
            <a:spLocks noGrp="1"/>
          </p:cNvSpPr>
          <p:nvPr>
            <p:ph idx="1"/>
          </p:nvPr>
        </p:nvSpPr>
        <p:spPr/>
        <p:txBody>
          <a:bodyPr/>
          <a:lstStyle/>
          <a:p>
            <a:pPr marL="514350" indent="-514350">
              <a:buFont typeface="+mj-lt"/>
              <a:buAutoNum type="arabicParenR"/>
            </a:pPr>
            <a:r>
              <a:rPr lang="en-US" dirty="0"/>
              <a:t>Human Population</a:t>
            </a:r>
          </a:p>
          <a:p>
            <a:pPr marL="514350" indent="-514350">
              <a:buFont typeface="+mj-lt"/>
              <a:buAutoNum type="arabicParenR"/>
            </a:pPr>
            <a:r>
              <a:rPr lang="en-US" dirty="0"/>
              <a:t>Sustainability</a:t>
            </a:r>
          </a:p>
          <a:p>
            <a:pPr marL="514350" indent="-514350">
              <a:buFont typeface="+mj-lt"/>
              <a:buAutoNum type="arabicParenR"/>
            </a:pPr>
            <a:r>
              <a:rPr lang="en-US" dirty="0"/>
              <a:t>Global Perspective</a:t>
            </a:r>
          </a:p>
          <a:p>
            <a:pPr marL="514350" indent="-514350">
              <a:buFont typeface="+mj-lt"/>
              <a:buAutoNum type="arabicParenR"/>
            </a:pPr>
            <a:r>
              <a:rPr lang="en-US" dirty="0"/>
              <a:t>Urban Systems</a:t>
            </a:r>
          </a:p>
          <a:p>
            <a:pPr marL="514350" indent="-514350">
              <a:buFont typeface="+mj-lt"/>
              <a:buAutoNum type="arabicParenR"/>
            </a:pPr>
            <a:r>
              <a:rPr lang="en-US" dirty="0"/>
              <a:t>People and Nature</a:t>
            </a:r>
          </a:p>
          <a:p>
            <a:pPr marL="514350" indent="-514350">
              <a:buFont typeface="+mj-lt"/>
              <a:buAutoNum type="arabicParenR"/>
            </a:pPr>
            <a:r>
              <a:rPr lang="en-US" dirty="0"/>
              <a:t>Science and Values</a:t>
            </a:r>
          </a:p>
        </p:txBody>
      </p:sp>
    </p:spTree>
    <p:extLst>
      <p:ext uri="{BB962C8B-B14F-4D97-AF65-F5344CB8AC3E}">
        <p14:creationId xmlns:p14="http://schemas.microsoft.com/office/powerpoint/2010/main" val="776206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t>
            </a:r>
            <a:r>
              <a:rPr lang="en-US" dirty="0"/>
              <a:t>Population</a:t>
            </a:r>
          </a:p>
        </p:txBody>
      </p:sp>
      <p:sp>
        <p:nvSpPr>
          <p:cNvPr id="3" name="Content Placeholder 2"/>
          <p:cNvSpPr>
            <a:spLocks noGrp="1"/>
          </p:cNvSpPr>
          <p:nvPr>
            <p:ph idx="1"/>
          </p:nvPr>
        </p:nvSpPr>
        <p:spPr/>
        <p:txBody>
          <a:bodyPr/>
          <a:lstStyle/>
          <a:p>
            <a:r>
              <a:rPr lang="en-US" dirty="0">
                <a:hlinkClick r:id="rId2"/>
              </a:rPr>
              <a:t>World </a:t>
            </a:r>
            <a:r>
              <a:rPr lang="en-US" dirty="0" smtClean="0">
                <a:hlinkClick r:id="rId2"/>
              </a:rPr>
              <a:t>7,732,909,210</a:t>
            </a:r>
            <a:r>
              <a:rPr lang="en-US" dirty="0"/>
              <a:t/>
            </a:r>
            <a:br>
              <a:rPr lang="en-US" dirty="0"/>
            </a:br>
            <a:endParaRPr lang="en-US" dirty="0"/>
          </a:p>
        </p:txBody>
      </p:sp>
      <p:pic>
        <p:nvPicPr>
          <p:cNvPr id="8196" name="Picture 4" descr="http://www.paulchefurka.ca/World%20Population.JPG"/>
          <p:cNvPicPr>
            <a:picLocks noChangeAspect="1" noChangeArrowheads="1"/>
          </p:cNvPicPr>
          <p:nvPr/>
        </p:nvPicPr>
        <p:blipFill>
          <a:blip r:embed="rId3" cstate="print"/>
          <a:srcRect/>
          <a:stretch>
            <a:fillRect/>
          </a:stretch>
        </p:blipFill>
        <p:spPr bwMode="auto">
          <a:xfrm>
            <a:off x="1981200" y="2362200"/>
            <a:ext cx="6067425" cy="4362450"/>
          </a:xfrm>
          <a:prstGeom prst="rect">
            <a:avLst/>
          </a:prstGeom>
          <a:noFill/>
        </p:spPr>
      </p:pic>
    </p:spTree>
    <p:extLst>
      <p:ext uri="{BB962C8B-B14F-4D97-AF65-F5344CB8AC3E}">
        <p14:creationId xmlns:p14="http://schemas.microsoft.com/office/powerpoint/2010/main" val="150548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en-US" b="1" dirty="0"/>
              <a:t>Course Description</a:t>
            </a:r>
            <a:r>
              <a:rPr lang="en-US" dirty="0" smtClean="0"/>
              <a:t>:</a:t>
            </a:r>
          </a:p>
          <a:p>
            <a:pPr lvl="1"/>
            <a:r>
              <a:rPr lang="en-US" dirty="0" smtClean="0"/>
              <a:t>This course </a:t>
            </a:r>
            <a:r>
              <a:rPr lang="en-US" dirty="0"/>
              <a:t>deals with the relationships between </a:t>
            </a:r>
            <a:r>
              <a:rPr lang="en-US" i="1" dirty="0"/>
              <a:t>human society </a:t>
            </a:r>
            <a:r>
              <a:rPr lang="en-US" dirty="0"/>
              <a:t>and </a:t>
            </a:r>
            <a:r>
              <a:rPr lang="en-US" i="1" dirty="0"/>
              <a:t>natural ecosystems</a:t>
            </a:r>
            <a:r>
              <a:rPr lang="en-US" dirty="0"/>
              <a:t> as they relate to the </a:t>
            </a:r>
            <a:r>
              <a:rPr lang="en-US" b="1" i="1" dirty="0"/>
              <a:t>sustainability </a:t>
            </a:r>
            <a:r>
              <a:rPr lang="en-US" dirty="0"/>
              <a:t>of both.  Relevant scientific, socio-economic, and ethical issues will be addressed in connection to current events such as global climate change, energy, conservation, agriculture, and cities</a:t>
            </a:r>
            <a:r>
              <a:rPr lang="en-US" dirty="0" smtClean="0"/>
              <a:t>.</a:t>
            </a:r>
          </a:p>
          <a:p>
            <a:pPr lvl="1"/>
            <a:endParaRPr lang="en-US" dirty="0" smtClean="0"/>
          </a:p>
          <a:p>
            <a:r>
              <a:rPr lang="en-US" b="1" dirty="0"/>
              <a:t>Grade evaluation (points available</a:t>
            </a:r>
            <a:r>
              <a:rPr lang="en-US" b="1" dirty="0" smtClean="0"/>
              <a:t>):</a:t>
            </a:r>
          </a:p>
          <a:p>
            <a:pPr lvl="1"/>
            <a:r>
              <a:rPr lang="en-US" dirty="0" smtClean="0"/>
              <a:t>Presentation </a:t>
            </a:r>
            <a:r>
              <a:rPr lang="en-US" dirty="0"/>
              <a:t>(50), </a:t>
            </a:r>
            <a:r>
              <a:rPr lang="en-US" dirty="0" smtClean="0"/>
              <a:t>Reflections/Homework </a:t>
            </a:r>
            <a:r>
              <a:rPr lang="en-US" dirty="0"/>
              <a:t>(50), Participation (50), </a:t>
            </a:r>
            <a:r>
              <a:rPr lang="en-US" dirty="0" smtClean="0"/>
              <a:t>Paper </a:t>
            </a:r>
            <a:r>
              <a:rPr lang="en-US" dirty="0"/>
              <a:t>(100), Final Exam (150) = Total </a:t>
            </a:r>
            <a:r>
              <a:rPr lang="en-US" dirty="0" smtClean="0"/>
              <a:t>(400</a:t>
            </a:r>
            <a:r>
              <a:rPr lang="en-US" dirty="0"/>
              <a:t>)</a:t>
            </a:r>
            <a:endParaRPr lang="cs-CZ" dirty="0"/>
          </a:p>
        </p:txBody>
      </p:sp>
      <p:sp>
        <p:nvSpPr>
          <p:cNvPr id="3" name="Nadpis 2"/>
          <p:cNvSpPr>
            <a:spLocks noGrp="1"/>
          </p:cNvSpPr>
          <p:nvPr>
            <p:ph type="title"/>
          </p:nvPr>
        </p:nvSpPr>
        <p:spPr/>
        <p:txBody>
          <a:bodyPr>
            <a:normAutofit/>
          </a:bodyPr>
          <a:lstStyle/>
          <a:p>
            <a:r>
              <a:rPr lang="en-US" sz="4400" dirty="0" smtClean="0"/>
              <a:t>ENSb1302: </a:t>
            </a:r>
            <a:r>
              <a:rPr lang="en-US" dirty="0" smtClean="0"/>
              <a:t>Syllabus highlights</a:t>
            </a:r>
            <a:endParaRPr lang="cs-CZ" dirty="0"/>
          </a:p>
        </p:txBody>
      </p:sp>
    </p:spTree>
    <p:extLst>
      <p:ext uri="{BB962C8B-B14F-4D97-AF65-F5344CB8AC3E}">
        <p14:creationId xmlns:p14="http://schemas.microsoft.com/office/powerpoint/2010/main" val="3292317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Great Acceleration</a:t>
            </a:r>
          </a:p>
        </p:txBody>
      </p:sp>
      <p:pic>
        <p:nvPicPr>
          <p:cNvPr id="1026" name="Picture 2" descr="http://globaia.org/wp-content/uploads/2013/09/the_anthropocene_igbp_globaia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828800"/>
            <a:ext cx="9144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550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margaretwille.com/home/images/2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219200"/>
            <a:ext cx="7410450" cy="5086350"/>
          </a:xfrm>
          <a:prstGeom prst="rect">
            <a:avLst/>
          </a:prstGeom>
          <a:noFill/>
        </p:spPr>
      </p:pic>
    </p:spTree>
    <p:extLst>
      <p:ext uri="{BB962C8B-B14F-4D97-AF65-F5344CB8AC3E}">
        <p14:creationId xmlns:p14="http://schemas.microsoft.com/office/powerpoint/2010/main" val="326399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715962"/>
          </a:xfrm>
        </p:spPr>
        <p:txBody>
          <a:bodyPr>
            <a:noAutofit/>
          </a:bodyPr>
          <a:lstStyle/>
          <a:p>
            <a:r>
              <a:rPr lang="en-US" sz="3200" dirty="0"/>
              <a:t>2) </a:t>
            </a:r>
            <a:r>
              <a:rPr lang="en-US" sz="3200" dirty="0" smtClean="0"/>
              <a:t>Sustainability – </a:t>
            </a:r>
            <a:r>
              <a:rPr lang="en-US" sz="3200" dirty="0"/>
              <a:t>the capacity to endure</a:t>
            </a:r>
          </a:p>
        </p:txBody>
      </p:sp>
      <p:sp>
        <p:nvSpPr>
          <p:cNvPr id="3" name="Content Placeholder 2"/>
          <p:cNvSpPr>
            <a:spLocks noGrp="1"/>
          </p:cNvSpPr>
          <p:nvPr>
            <p:ph idx="1"/>
          </p:nvPr>
        </p:nvSpPr>
        <p:spPr>
          <a:xfrm>
            <a:off x="457200" y="1219200"/>
            <a:ext cx="8229600" cy="4525963"/>
          </a:xfrm>
        </p:spPr>
        <p:txBody>
          <a:bodyPr>
            <a:normAutofit fontScale="92500"/>
          </a:bodyPr>
          <a:lstStyle/>
          <a:p>
            <a:r>
              <a:rPr lang="en-US" dirty="0"/>
              <a:t>Resource Harvest </a:t>
            </a:r>
            <a:endParaRPr lang="en-US" dirty="0" smtClean="0"/>
          </a:p>
          <a:p>
            <a:pPr lvl="1"/>
            <a:r>
              <a:rPr lang="en-US" sz="2400" dirty="0" smtClean="0"/>
              <a:t>continuous </a:t>
            </a:r>
            <a:r>
              <a:rPr lang="en-US" sz="2400" dirty="0"/>
              <a:t>supply for an unlimited or specified amount of time</a:t>
            </a:r>
            <a:endParaRPr lang="en-US" sz="2000" dirty="0"/>
          </a:p>
          <a:p>
            <a:r>
              <a:rPr lang="en-US" dirty="0"/>
              <a:t>Ecosystem </a:t>
            </a:r>
            <a:endParaRPr lang="en-US" dirty="0" smtClean="0"/>
          </a:p>
          <a:p>
            <a:pPr lvl="1"/>
            <a:r>
              <a:rPr lang="en-US" dirty="0" smtClean="0"/>
              <a:t>able </a:t>
            </a:r>
            <a:r>
              <a:rPr lang="en-US" dirty="0"/>
              <a:t>to maintain its functions</a:t>
            </a:r>
          </a:p>
          <a:p>
            <a:r>
              <a:rPr lang="en-US" dirty="0" smtClean="0"/>
              <a:t>Economy</a:t>
            </a:r>
          </a:p>
          <a:p>
            <a:pPr lvl="1"/>
            <a:r>
              <a:rPr lang="en-US" dirty="0" smtClean="0"/>
              <a:t>maintains </a:t>
            </a:r>
            <a:r>
              <a:rPr lang="en-US" dirty="0"/>
              <a:t>its level of activity in spite of its use of environmental resources</a:t>
            </a:r>
          </a:p>
          <a:p>
            <a:r>
              <a:rPr lang="en-US" dirty="0"/>
              <a:t>Development </a:t>
            </a:r>
            <a:endParaRPr lang="en-US" dirty="0" smtClean="0"/>
          </a:p>
          <a:p>
            <a:pPr lvl="1"/>
            <a:r>
              <a:rPr lang="en-US" dirty="0" smtClean="0"/>
              <a:t>“</a:t>
            </a:r>
            <a:r>
              <a:rPr lang="en-US" dirty="0"/>
              <a:t>ensure that humanity meets the needs of the present without compromising the ability of future generations to meet their own needs.”  </a:t>
            </a:r>
            <a:r>
              <a:rPr lang="en-US" dirty="0" err="1"/>
              <a:t>Gro</a:t>
            </a:r>
            <a:r>
              <a:rPr lang="en-US" dirty="0"/>
              <a:t> Harlem </a:t>
            </a:r>
            <a:r>
              <a:rPr lang="en-US" dirty="0" err="1"/>
              <a:t>Brundtland</a:t>
            </a:r>
            <a:r>
              <a:rPr lang="en-US" dirty="0"/>
              <a:t>, 1986</a:t>
            </a:r>
          </a:p>
        </p:txBody>
      </p:sp>
    </p:spTree>
    <p:extLst>
      <p:ext uri="{BB962C8B-B14F-4D97-AF65-F5344CB8AC3E}">
        <p14:creationId xmlns:p14="http://schemas.microsoft.com/office/powerpoint/2010/main" val="32800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Carrying Capacity</a:t>
            </a:r>
          </a:p>
        </p:txBody>
      </p:sp>
      <p:sp>
        <p:nvSpPr>
          <p:cNvPr id="3" name="Content Placeholder 2"/>
          <p:cNvSpPr>
            <a:spLocks noGrp="1"/>
          </p:cNvSpPr>
          <p:nvPr>
            <p:ph idx="1"/>
          </p:nvPr>
        </p:nvSpPr>
        <p:spPr/>
        <p:txBody>
          <a:bodyPr/>
          <a:lstStyle/>
          <a:p>
            <a:r>
              <a:rPr lang="en-US" dirty="0"/>
              <a:t>max number of individuals of a species that can be sustained by an environment without decreasing the capacity of the environment to sustain that same amount in the future.</a:t>
            </a:r>
          </a:p>
        </p:txBody>
      </p:sp>
      <p:pic>
        <p:nvPicPr>
          <p:cNvPr id="17410" name="Picture 2" descr="http://www.srs.fs.usda.gov/4159/images/Figure1.jpg"/>
          <p:cNvPicPr>
            <a:picLocks noChangeAspect="1" noChangeArrowheads="1"/>
          </p:cNvPicPr>
          <p:nvPr/>
        </p:nvPicPr>
        <p:blipFill>
          <a:blip r:embed="rId2" cstate="print"/>
          <a:srcRect/>
          <a:stretch>
            <a:fillRect/>
          </a:stretch>
        </p:blipFill>
        <p:spPr bwMode="auto">
          <a:xfrm>
            <a:off x="4876800" y="3695700"/>
            <a:ext cx="3657600" cy="3162300"/>
          </a:xfrm>
          <a:prstGeom prst="rect">
            <a:avLst/>
          </a:prstGeom>
          <a:noFill/>
        </p:spPr>
      </p:pic>
      <p:pic>
        <p:nvPicPr>
          <p:cNvPr id="4" name="Obrázek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799" y="3429000"/>
            <a:ext cx="4118381" cy="2743200"/>
          </a:xfrm>
          <a:prstGeom prst="rect">
            <a:avLst/>
          </a:prstGeom>
        </p:spPr>
      </p:pic>
    </p:spTree>
    <p:extLst>
      <p:ext uri="{BB962C8B-B14F-4D97-AF65-F5344CB8AC3E}">
        <p14:creationId xmlns:p14="http://schemas.microsoft.com/office/powerpoint/2010/main" val="20476363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Global Perspective</a:t>
            </a:r>
          </a:p>
        </p:txBody>
      </p:sp>
      <p:sp>
        <p:nvSpPr>
          <p:cNvPr id="3" name="Content Placeholder 2"/>
          <p:cNvSpPr>
            <a:spLocks noGrp="1"/>
          </p:cNvSpPr>
          <p:nvPr>
            <p:ph idx="1"/>
          </p:nvPr>
        </p:nvSpPr>
        <p:spPr/>
        <p:txBody>
          <a:bodyPr/>
          <a:lstStyle/>
          <a:p>
            <a:r>
              <a:rPr lang="en-US" dirty="0"/>
              <a:t>Civilization can change the entire planet’s environment</a:t>
            </a:r>
          </a:p>
          <a:p>
            <a:r>
              <a:rPr lang="en-US" dirty="0"/>
              <a:t>Spaceship </a:t>
            </a:r>
            <a:r>
              <a:rPr lang="en-US" dirty="0" smtClean="0"/>
              <a:t>earth</a:t>
            </a:r>
            <a:endParaRPr lang="en-US" dirty="0"/>
          </a:p>
        </p:txBody>
      </p:sp>
      <p:pic>
        <p:nvPicPr>
          <p:cNvPr id="4" name="Obráze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724400"/>
            <a:ext cx="5374137" cy="2098845"/>
          </a:xfrm>
          <a:prstGeom prst="rect">
            <a:avLst/>
          </a:prstGeom>
        </p:spPr>
      </p:pic>
      <p:pic>
        <p:nvPicPr>
          <p:cNvPr id="6" name="Obrázek 5"/>
          <p:cNvPicPr>
            <a:picLocks noChangeAspect="1"/>
          </p:cNvPicPr>
          <p:nvPr/>
        </p:nvPicPr>
        <p:blipFill>
          <a:blip r:embed="rId3"/>
          <a:stretch>
            <a:fillRect/>
          </a:stretch>
        </p:blipFill>
        <p:spPr>
          <a:xfrm>
            <a:off x="5399786" y="4476115"/>
            <a:ext cx="4010660" cy="2406396"/>
          </a:xfrm>
          <a:prstGeom prst="rect">
            <a:avLst/>
          </a:prstGeom>
        </p:spPr>
      </p:pic>
      <p:pic>
        <p:nvPicPr>
          <p:cNvPr id="5" name="Obrázek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9905" y="1981200"/>
            <a:ext cx="3102864" cy="3364992"/>
          </a:xfrm>
          <a:prstGeom prst="rect">
            <a:avLst/>
          </a:prstGeom>
        </p:spPr>
      </p:pic>
    </p:spTree>
    <p:extLst>
      <p:ext uri="{BB962C8B-B14F-4D97-AF65-F5344CB8AC3E}">
        <p14:creationId xmlns:p14="http://schemas.microsoft.com/office/powerpoint/2010/main" val="123760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76200"/>
            <a:ext cx="8273484" cy="1676400"/>
          </a:xfrm>
        </p:spPr>
        <p:txBody>
          <a:bodyPr>
            <a:noAutofit/>
          </a:bodyPr>
          <a:lstStyle/>
          <a:p>
            <a:r>
              <a:rPr lang="en-US" sz="2800" dirty="0">
                <a:hlinkClick r:id="rId2"/>
              </a:rPr>
              <a:t>Anthropocene</a:t>
            </a:r>
            <a:r>
              <a:rPr lang="en-US" sz="2800" dirty="0"/>
              <a:t> - </a:t>
            </a:r>
            <a:r>
              <a:rPr lang="en-US" sz="2400" b="0" dirty="0">
                <a:effectLst/>
              </a:rPr>
              <a:t>term to denote the present time interval, in which human activities profoundly impact geology and ecosystems.</a:t>
            </a:r>
          </a:p>
        </p:txBody>
      </p:sp>
      <p:pic>
        <p:nvPicPr>
          <p:cNvPr id="2050" name="Picture 2" descr="http://globaia.org/wp-content/uploads/2013/09/gt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116" y="1828800"/>
            <a:ext cx="8425884"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839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The Blue Marble from Apollo 17"/>
          <p:cNvPicPr>
            <a:picLocks noChangeAspect="1" noChangeArrowheads="1"/>
          </p:cNvPicPr>
          <p:nvPr/>
        </p:nvPicPr>
        <p:blipFill>
          <a:blip r:embed="rId2" cstate="print"/>
          <a:srcRect/>
          <a:stretch>
            <a:fillRect/>
          </a:stretch>
        </p:blipFill>
        <p:spPr bwMode="auto">
          <a:xfrm>
            <a:off x="0" y="0"/>
            <a:ext cx="6857999" cy="6858000"/>
          </a:xfrm>
          <a:prstGeom prst="rect">
            <a:avLst/>
          </a:prstGeom>
          <a:noFill/>
        </p:spPr>
      </p:pic>
      <p:sp>
        <p:nvSpPr>
          <p:cNvPr id="2" name="Title 1"/>
          <p:cNvSpPr>
            <a:spLocks noGrp="1"/>
          </p:cNvSpPr>
          <p:nvPr>
            <p:ph type="title"/>
          </p:nvPr>
        </p:nvSpPr>
        <p:spPr>
          <a:xfrm>
            <a:off x="5638800" y="16701"/>
            <a:ext cx="3048000" cy="1143000"/>
          </a:xfrm>
        </p:spPr>
        <p:txBody>
          <a:bodyPr>
            <a:normAutofit fontScale="90000"/>
          </a:bodyPr>
          <a:lstStyle/>
          <a:p>
            <a:r>
              <a:rPr lang="en-US" dirty="0">
                <a:solidFill>
                  <a:schemeClr val="tx2">
                    <a:lumMod val="40000"/>
                    <a:lumOff val="60000"/>
                  </a:schemeClr>
                </a:solidFill>
              </a:rPr>
              <a:t>Blue</a:t>
            </a:r>
            <a:r>
              <a:rPr lang="en-US" dirty="0"/>
              <a:t> Marble</a:t>
            </a:r>
          </a:p>
        </p:txBody>
      </p:sp>
      <p:sp>
        <p:nvSpPr>
          <p:cNvPr id="3" name="Content Placeholder 2"/>
          <p:cNvSpPr>
            <a:spLocks noGrp="1"/>
          </p:cNvSpPr>
          <p:nvPr>
            <p:ph idx="1"/>
          </p:nvPr>
        </p:nvSpPr>
        <p:spPr>
          <a:xfrm>
            <a:off x="6857999" y="5029200"/>
            <a:ext cx="2286001" cy="762000"/>
          </a:xfrm>
        </p:spPr>
        <p:txBody>
          <a:bodyPr>
            <a:normAutofit fontScale="85000" lnSpcReduction="10000"/>
          </a:bodyPr>
          <a:lstStyle/>
          <a:p>
            <a:pPr>
              <a:buNone/>
            </a:pPr>
            <a:r>
              <a:rPr lang="en-US" dirty="0"/>
              <a:t>Dec. 7, 1972 – Apollo 17</a:t>
            </a:r>
          </a:p>
        </p:txBody>
      </p:sp>
    </p:spTree>
    <p:extLst>
      <p:ext uri="{BB962C8B-B14F-4D97-AF65-F5344CB8AC3E}">
        <p14:creationId xmlns:p14="http://schemas.microsoft.com/office/powerpoint/2010/main" val="3119902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Urban places</a:t>
            </a:r>
          </a:p>
        </p:txBody>
      </p:sp>
      <p:sp>
        <p:nvSpPr>
          <p:cNvPr id="3" name="Content Placeholder 2"/>
          <p:cNvSpPr>
            <a:spLocks noGrp="1"/>
          </p:cNvSpPr>
          <p:nvPr>
            <p:ph idx="1"/>
          </p:nvPr>
        </p:nvSpPr>
        <p:spPr/>
        <p:txBody>
          <a:bodyPr>
            <a:normAutofit/>
          </a:bodyPr>
          <a:lstStyle/>
          <a:p>
            <a:r>
              <a:rPr lang="en-US" sz="2400" dirty="0"/>
              <a:t>In developed countries 75% of population live in urban areas and 25% in rural </a:t>
            </a:r>
            <a:r>
              <a:rPr lang="en-US" sz="2400" dirty="0" smtClean="0"/>
              <a:t>areas; in </a:t>
            </a:r>
            <a:r>
              <a:rPr lang="en-US" sz="2400" dirty="0"/>
              <a:t>developing countries about 40% are </a:t>
            </a:r>
            <a:r>
              <a:rPr lang="en-US" sz="2400" dirty="0" smtClean="0"/>
              <a:t>urban</a:t>
            </a:r>
          </a:p>
          <a:p>
            <a:endParaRPr lang="en-US" sz="2400" dirty="0"/>
          </a:p>
          <a:p>
            <a:r>
              <a:rPr lang="en-US" sz="2400" dirty="0"/>
              <a:t>Globally about 54% in urban areas; it is expected that </a:t>
            </a:r>
            <a:r>
              <a:rPr lang="en-US" sz="2400" dirty="0" smtClean="0"/>
              <a:t>70% </a:t>
            </a:r>
            <a:r>
              <a:rPr lang="en-US" sz="2400" dirty="0"/>
              <a:t>of </a:t>
            </a:r>
            <a:r>
              <a:rPr lang="en-US" sz="2400" dirty="0" smtClean="0"/>
              <a:t>world </a:t>
            </a:r>
            <a:r>
              <a:rPr lang="en-US" sz="2400" dirty="0"/>
              <a:t>population will be urban by </a:t>
            </a:r>
            <a:r>
              <a:rPr lang="en-US" sz="2400" dirty="0" smtClean="0"/>
              <a:t>2050</a:t>
            </a:r>
          </a:p>
          <a:p>
            <a:endParaRPr lang="en-US" sz="2400" dirty="0"/>
          </a:p>
          <a:p>
            <a:r>
              <a:rPr lang="en-US" sz="2400" dirty="0"/>
              <a:t>Environmental organizations have often focused on wilderness, endangered species, and natural resources.  Although they remain important, more emphasis on urban areas is needed</a:t>
            </a:r>
          </a:p>
        </p:txBody>
      </p:sp>
    </p:spTree>
    <p:extLst>
      <p:ext uri="{BB962C8B-B14F-4D97-AF65-F5344CB8AC3E}">
        <p14:creationId xmlns:p14="http://schemas.microsoft.com/office/powerpoint/2010/main" val="21360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6266" y="200398"/>
            <a:ext cx="6389745" cy="3533402"/>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2492507"/>
            <a:ext cx="7315200" cy="4327393"/>
          </a:xfrm>
          <a:prstGeom prst="rect">
            <a:avLst/>
          </a:prstGeom>
        </p:spPr>
      </p:pic>
    </p:spTree>
    <p:extLst>
      <p:ext uri="{BB962C8B-B14F-4D97-AF65-F5344CB8AC3E}">
        <p14:creationId xmlns:p14="http://schemas.microsoft.com/office/powerpoint/2010/main" val="38067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hlinkClick r:id="rId2"/>
              </a:rPr>
              <a:t>Anthropocene</a:t>
            </a:r>
            <a:r>
              <a:rPr lang="en-US" dirty="0" smtClean="0"/>
              <a:t> – urban perspective</a:t>
            </a:r>
            <a:endParaRPr lang="en-US" dirty="0"/>
          </a:p>
        </p:txBody>
      </p:sp>
      <p:pic>
        <p:nvPicPr>
          <p:cNvPr id="3076" name="Picture 4" descr="https://upload.wikimedia.org/wikipedia/commons/e/ea/Earthlights_dmsp_1994%E2%80%93199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 y="1524000"/>
            <a:ext cx="9067800" cy="4533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629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34340" y="990600"/>
            <a:ext cx="8229600" cy="5257800"/>
          </a:xfrm>
        </p:spPr>
        <p:txBody>
          <a:bodyPr numCol="2">
            <a:noAutofit/>
          </a:bodyPr>
          <a:lstStyle/>
          <a:p>
            <a:r>
              <a:rPr lang="en-US" sz="1000" dirty="0"/>
              <a:t>Thursday 26. 9.,  10:00–11:40, room </a:t>
            </a:r>
            <a:r>
              <a:rPr lang="en-US" sz="1000" dirty="0" err="1"/>
              <a:t>nr</a:t>
            </a:r>
            <a:r>
              <a:rPr lang="en-US" sz="1000" dirty="0"/>
              <a:t>. P31</a:t>
            </a:r>
            <a:endParaRPr lang="cs-CZ" sz="1000" dirty="0"/>
          </a:p>
          <a:p>
            <a:r>
              <a:rPr lang="en-US" sz="1000" dirty="0"/>
              <a:t>Lecture 1: Systems thinking, system diagrams, systems analysis </a:t>
            </a:r>
            <a:endParaRPr lang="cs-CZ" sz="1000" dirty="0"/>
          </a:p>
          <a:p>
            <a:r>
              <a:rPr lang="en-US" sz="1000" b="1" dirty="0"/>
              <a:t>Ecological Systems Thinking: Orr, </a:t>
            </a:r>
            <a:r>
              <a:rPr lang="en-US" sz="1000" b="1" dirty="0" err="1"/>
              <a:t>Niccolucci</a:t>
            </a:r>
            <a:r>
              <a:rPr lang="en-US" sz="1000" b="1" dirty="0"/>
              <a:t>, </a:t>
            </a:r>
            <a:r>
              <a:rPr lang="en-US" sz="1000" b="1" dirty="0" err="1"/>
              <a:t>Bastianoni</a:t>
            </a:r>
            <a:endParaRPr lang="cs-CZ" sz="1000" dirty="0"/>
          </a:p>
          <a:p>
            <a:r>
              <a:rPr lang="en-US" sz="1000" dirty="0"/>
              <a:t> </a:t>
            </a:r>
            <a:endParaRPr lang="cs-CZ" sz="1000" dirty="0"/>
          </a:p>
          <a:p>
            <a:r>
              <a:rPr lang="en-US" sz="1000" dirty="0"/>
              <a:t>Thursday 10. 10. 10:00–11:40, room </a:t>
            </a:r>
            <a:r>
              <a:rPr lang="en-US" sz="1000" dirty="0" err="1"/>
              <a:t>nr</a:t>
            </a:r>
            <a:r>
              <a:rPr lang="en-US" sz="1000" dirty="0"/>
              <a:t>. P31</a:t>
            </a:r>
            <a:endParaRPr lang="cs-CZ" sz="1000" dirty="0"/>
          </a:p>
          <a:p>
            <a:r>
              <a:rPr lang="en-US" sz="1000" dirty="0"/>
              <a:t>Lecture 2: Ecosystems, Succession, Dynamics, Complex systems cycle (</a:t>
            </a:r>
            <a:r>
              <a:rPr lang="en-US" sz="1000" dirty="0" err="1"/>
              <a:t>Holling</a:t>
            </a:r>
            <a:r>
              <a:rPr lang="en-US" sz="1000" dirty="0"/>
              <a:t>)</a:t>
            </a:r>
            <a:endParaRPr lang="cs-CZ" sz="1000" dirty="0"/>
          </a:p>
          <a:p>
            <a:r>
              <a:rPr lang="en-US" sz="1000" b="1" dirty="0"/>
              <a:t>Ecosystems: Fath </a:t>
            </a:r>
            <a:endParaRPr lang="cs-CZ" sz="1000" dirty="0"/>
          </a:p>
          <a:p>
            <a:r>
              <a:rPr lang="en-US" sz="1000" b="1" dirty="0"/>
              <a:t>Succession: </a:t>
            </a:r>
            <a:r>
              <a:rPr lang="en-US" sz="1000" b="1" dirty="0" err="1"/>
              <a:t>Pandolfi</a:t>
            </a:r>
            <a:endParaRPr lang="cs-CZ" sz="1000" dirty="0"/>
          </a:p>
          <a:p>
            <a:r>
              <a:rPr lang="en-US" sz="1000" dirty="0"/>
              <a:t> </a:t>
            </a:r>
            <a:endParaRPr lang="cs-CZ" sz="1000" dirty="0"/>
          </a:p>
          <a:p>
            <a:r>
              <a:rPr lang="en-US" sz="1000" dirty="0"/>
              <a:t>Thursday 17. 10. 12:00–13:40, room </a:t>
            </a:r>
            <a:r>
              <a:rPr lang="en-US" sz="1000" dirty="0" err="1"/>
              <a:t>nr</a:t>
            </a:r>
            <a:r>
              <a:rPr lang="en-US" sz="1000" dirty="0"/>
              <a:t>. P52</a:t>
            </a:r>
            <a:endParaRPr lang="cs-CZ" sz="1000" dirty="0"/>
          </a:p>
          <a:p>
            <a:r>
              <a:rPr lang="en-US" sz="1000" dirty="0"/>
              <a:t>Lecture 3: Human population</a:t>
            </a:r>
            <a:r>
              <a:rPr lang="en-US" sz="1000" b="1" dirty="0"/>
              <a:t> </a:t>
            </a:r>
            <a:endParaRPr lang="cs-CZ" sz="1000" dirty="0"/>
          </a:p>
          <a:p>
            <a:r>
              <a:rPr lang="en-US" sz="1000" b="1" dirty="0"/>
              <a:t>Human Population Growth: </a:t>
            </a:r>
            <a:r>
              <a:rPr lang="en-US" sz="1000" b="1" dirty="0" err="1"/>
              <a:t>Goujon</a:t>
            </a:r>
            <a:endParaRPr lang="cs-CZ" sz="1000" dirty="0"/>
          </a:p>
          <a:p>
            <a:r>
              <a:rPr lang="en-US" sz="1000" dirty="0"/>
              <a:t> </a:t>
            </a:r>
            <a:endParaRPr lang="cs-CZ" sz="1000" dirty="0"/>
          </a:p>
          <a:p>
            <a:r>
              <a:rPr lang="en-US" sz="1000" dirty="0"/>
              <a:t>Thursday 24. 10. 12:00–13:40, room </a:t>
            </a:r>
            <a:r>
              <a:rPr lang="en-US" sz="1000" dirty="0" err="1"/>
              <a:t>nr</a:t>
            </a:r>
            <a:r>
              <a:rPr lang="en-US" sz="1000" dirty="0"/>
              <a:t>. </a:t>
            </a:r>
            <a:r>
              <a:rPr lang="en-US" sz="1000" dirty="0" smtClean="0"/>
              <a:t>P52</a:t>
            </a:r>
          </a:p>
          <a:p>
            <a:r>
              <a:rPr lang="en-US" sz="1000" b="1" i="1" dirty="0" smtClean="0"/>
              <a:t>PAPER TOPIC DUE</a:t>
            </a:r>
            <a:endParaRPr lang="cs-CZ" sz="1000" b="1" i="1" dirty="0"/>
          </a:p>
          <a:p>
            <a:r>
              <a:rPr lang="en-US" sz="1000" dirty="0"/>
              <a:t>Lecture 4: Agriculture</a:t>
            </a:r>
            <a:endParaRPr lang="cs-CZ" sz="1000" dirty="0"/>
          </a:p>
          <a:p>
            <a:r>
              <a:rPr lang="en-US" sz="1000" b="1" dirty="0"/>
              <a:t>Agriculture Systems: </a:t>
            </a:r>
            <a:r>
              <a:rPr lang="en-US" sz="1000" b="1" dirty="0" err="1"/>
              <a:t>Andrén</a:t>
            </a:r>
            <a:r>
              <a:rPr lang="en-US" sz="1000" b="1" dirty="0"/>
              <a:t>, </a:t>
            </a:r>
            <a:r>
              <a:rPr lang="en-US" sz="1000" b="1" dirty="0" err="1"/>
              <a:t>Kätterer</a:t>
            </a:r>
            <a:endParaRPr lang="cs-CZ" sz="1000" dirty="0"/>
          </a:p>
          <a:p>
            <a:r>
              <a:rPr lang="en-US" sz="1000" b="1" dirty="0"/>
              <a:t>Organic Farming: Nielsen</a:t>
            </a:r>
            <a:endParaRPr lang="cs-CZ" sz="1000" dirty="0"/>
          </a:p>
          <a:p>
            <a:r>
              <a:rPr lang="en-US" sz="1000" dirty="0"/>
              <a:t> </a:t>
            </a:r>
            <a:endParaRPr lang="cs-CZ" sz="1000" dirty="0"/>
          </a:p>
          <a:p>
            <a:r>
              <a:rPr lang="en-US" sz="1000" dirty="0"/>
              <a:t>Thursday 31. 10. 10:00–11:40, room </a:t>
            </a:r>
            <a:r>
              <a:rPr lang="en-US" sz="1000" dirty="0" err="1"/>
              <a:t>nr</a:t>
            </a:r>
            <a:r>
              <a:rPr lang="en-US" sz="1000" dirty="0"/>
              <a:t>. P31</a:t>
            </a:r>
            <a:endParaRPr lang="cs-CZ" sz="1000" dirty="0"/>
          </a:p>
          <a:p>
            <a:r>
              <a:rPr lang="en-US" sz="1000" dirty="0"/>
              <a:t>Lecture 5: Energy basis for socio-ecological development: from solar to fossil fuels back to solar</a:t>
            </a:r>
            <a:endParaRPr lang="cs-CZ" sz="1000" dirty="0"/>
          </a:p>
          <a:p>
            <a:r>
              <a:rPr lang="en-US" sz="1000" b="1" dirty="0" smtClean="0"/>
              <a:t>Water-Energy-Food-Ecosystems </a:t>
            </a:r>
            <a:r>
              <a:rPr lang="en-US" sz="1000" b="1" dirty="0"/>
              <a:t>Nexus: </a:t>
            </a:r>
            <a:r>
              <a:rPr lang="en-US" sz="1000" b="1" dirty="0" err="1"/>
              <a:t>Bidoglio</a:t>
            </a:r>
            <a:r>
              <a:rPr lang="en-US" sz="1000" b="1" dirty="0"/>
              <a:t>, </a:t>
            </a:r>
            <a:r>
              <a:rPr lang="en-US" sz="1000" b="1" dirty="0" err="1"/>
              <a:t>Vanham</a:t>
            </a:r>
            <a:r>
              <a:rPr lang="en-US" sz="1000" b="1" dirty="0"/>
              <a:t>, </a:t>
            </a:r>
            <a:r>
              <a:rPr lang="en-US" sz="1000" b="1" dirty="0" err="1"/>
              <a:t>Bouraoui</a:t>
            </a:r>
            <a:r>
              <a:rPr lang="en-US" sz="1000" b="1" dirty="0"/>
              <a:t>, </a:t>
            </a:r>
            <a:r>
              <a:rPr lang="en-US" sz="1000" b="1" dirty="0" err="1"/>
              <a:t>Barchiesi</a:t>
            </a:r>
            <a:endParaRPr lang="cs-CZ" sz="1000" dirty="0"/>
          </a:p>
          <a:p>
            <a:r>
              <a:rPr lang="en-US" sz="1000" dirty="0"/>
              <a:t> </a:t>
            </a:r>
            <a:r>
              <a:rPr lang="en-US" sz="1000" dirty="0" smtClean="0"/>
              <a:t>Thursday</a:t>
            </a:r>
            <a:r>
              <a:rPr lang="en-US" sz="1000" dirty="0"/>
              <a:t> 7. 11. 10:00–11:40, room </a:t>
            </a:r>
            <a:r>
              <a:rPr lang="en-US" sz="1000" dirty="0" err="1"/>
              <a:t>nr</a:t>
            </a:r>
            <a:r>
              <a:rPr lang="en-US" sz="1000" dirty="0"/>
              <a:t>. P31</a:t>
            </a:r>
            <a:endParaRPr lang="cs-CZ" sz="1000" dirty="0"/>
          </a:p>
          <a:p>
            <a:r>
              <a:rPr lang="en-US" sz="1000" dirty="0"/>
              <a:t>Lecture 6:  Global Climate Change</a:t>
            </a:r>
            <a:endParaRPr lang="cs-CZ" sz="1000" dirty="0"/>
          </a:p>
          <a:p>
            <a:r>
              <a:rPr lang="en-US" sz="1000" b="1" dirty="0"/>
              <a:t>Greenhouse Gases Formation and Emission: </a:t>
            </a:r>
            <a:r>
              <a:rPr lang="en-US" sz="1000" b="1" dirty="0" err="1"/>
              <a:t>Barbera</a:t>
            </a:r>
            <a:r>
              <a:rPr lang="en-US" sz="1000" b="1" dirty="0"/>
              <a:t>, </a:t>
            </a:r>
            <a:r>
              <a:rPr lang="en-US" sz="1000" b="1" dirty="0" err="1"/>
              <a:t>Vymazal</a:t>
            </a:r>
            <a:r>
              <a:rPr lang="en-US" sz="1000" b="1" dirty="0"/>
              <a:t>, </a:t>
            </a:r>
            <a:r>
              <a:rPr lang="en-US" sz="1000" b="1" dirty="0" err="1"/>
              <a:t>Maucieri</a:t>
            </a:r>
            <a:endParaRPr lang="cs-CZ" sz="1000" dirty="0"/>
          </a:p>
          <a:p>
            <a:r>
              <a:rPr lang="en-US" sz="1000" dirty="0"/>
              <a:t> </a:t>
            </a:r>
            <a:endParaRPr lang="cs-CZ" sz="1000" dirty="0"/>
          </a:p>
          <a:p>
            <a:r>
              <a:rPr lang="en-US" sz="1000" dirty="0"/>
              <a:t>Thursday 14. 11. 10:00–11:40, room </a:t>
            </a:r>
            <a:r>
              <a:rPr lang="en-US" sz="1000" dirty="0" err="1"/>
              <a:t>nr</a:t>
            </a:r>
            <a:r>
              <a:rPr lang="en-US" sz="1000" dirty="0"/>
              <a:t>. P31</a:t>
            </a:r>
            <a:endParaRPr lang="cs-CZ" sz="1000" dirty="0"/>
          </a:p>
          <a:p>
            <a:r>
              <a:rPr lang="en-US" sz="1000" dirty="0"/>
              <a:t>Lecture 7: Sustainability and Sustainable Development Goals </a:t>
            </a:r>
            <a:endParaRPr lang="cs-CZ" sz="1000" dirty="0"/>
          </a:p>
          <a:p>
            <a:r>
              <a:rPr lang="en-US" sz="1000" b="1" dirty="0"/>
              <a:t>System Sustainability: </a:t>
            </a:r>
            <a:r>
              <a:rPr lang="en-US" sz="1000" b="1" dirty="0" err="1"/>
              <a:t>Pulselli</a:t>
            </a:r>
            <a:endParaRPr lang="cs-CZ" sz="1000" dirty="0"/>
          </a:p>
          <a:p>
            <a:r>
              <a:rPr lang="en-US" sz="1000" b="1" dirty="0"/>
              <a:t>The Sustainable Development Goals: </a:t>
            </a:r>
            <a:r>
              <a:rPr lang="en-US" sz="1000" b="1" dirty="0" err="1"/>
              <a:t>Gigliotti</a:t>
            </a:r>
            <a:r>
              <a:rPr lang="en-US" sz="1000" b="1" dirty="0"/>
              <a:t>, Schmidt-</a:t>
            </a:r>
            <a:r>
              <a:rPr lang="en-US" sz="1000" b="1" dirty="0" err="1"/>
              <a:t>Traub</a:t>
            </a:r>
            <a:r>
              <a:rPr lang="en-US" sz="1000" b="1" dirty="0"/>
              <a:t>, </a:t>
            </a:r>
            <a:r>
              <a:rPr lang="en-US" sz="1000" b="1" dirty="0" err="1"/>
              <a:t>Bastianoni</a:t>
            </a:r>
            <a:endParaRPr lang="cs-CZ" sz="1000" dirty="0"/>
          </a:p>
          <a:p>
            <a:r>
              <a:rPr lang="en-US" sz="1000" dirty="0"/>
              <a:t> </a:t>
            </a:r>
            <a:endParaRPr lang="cs-CZ" sz="1000" dirty="0"/>
          </a:p>
          <a:p>
            <a:r>
              <a:rPr lang="en-US" sz="1000" dirty="0"/>
              <a:t>Thursday 21. 11. 10:00–11:40, room </a:t>
            </a:r>
            <a:r>
              <a:rPr lang="en-US" sz="1000" dirty="0" err="1"/>
              <a:t>nr</a:t>
            </a:r>
            <a:r>
              <a:rPr lang="en-US" sz="1000" dirty="0"/>
              <a:t>. P31  -  Tuesday 26.11., 10.00 - 11.40, room </a:t>
            </a:r>
            <a:r>
              <a:rPr lang="en-US" sz="1000" dirty="0" err="1"/>
              <a:t>nr</a:t>
            </a:r>
            <a:r>
              <a:rPr lang="en-US" sz="1000" dirty="0"/>
              <a:t>. U35</a:t>
            </a:r>
            <a:endParaRPr lang="cs-CZ" sz="1000" dirty="0"/>
          </a:p>
          <a:p>
            <a:r>
              <a:rPr lang="en-US" sz="1000" dirty="0"/>
              <a:t>Lecture 8: Ecological Economics and Ecosystem Services</a:t>
            </a:r>
            <a:endParaRPr lang="cs-CZ" sz="1000" dirty="0"/>
          </a:p>
          <a:p>
            <a:r>
              <a:rPr lang="it-IT" sz="1000" b="1" dirty="0" err="1"/>
              <a:t>Ecological</a:t>
            </a:r>
            <a:r>
              <a:rPr lang="it-IT" sz="1000" b="1" dirty="0"/>
              <a:t> </a:t>
            </a:r>
            <a:r>
              <a:rPr lang="it-IT" sz="1000" b="1" dirty="0" err="1"/>
              <a:t>Economics</a:t>
            </a:r>
            <a:r>
              <a:rPr lang="it-IT" sz="1000" b="1" dirty="0"/>
              <a:t> 1: Costanza</a:t>
            </a:r>
            <a:endParaRPr lang="cs-CZ" sz="1000" dirty="0"/>
          </a:p>
          <a:p>
            <a:r>
              <a:rPr lang="it-IT" sz="1000" b="1" dirty="0" err="1"/>
              <a:t>Ecological</a:t>
            </a:r>
            <a:r>
              <a:rPr lang="it-IT" sz="1000" b="1" dirty="0"/>
              <a:t> </a:t>
            </a:r>
            <a:r>
              <a:rPr lang="it-IT" sz="1000" b="1" dirty="0" err="1"/>
              <a:t>Economics</a:t>
            </a:r>
            <a:r>
              <a:rPr lang="it-IT" sz="1000" b="1" dirty="0"/>
              <a:t> 2: Costanza</a:t>
            </a:r>
            <a:r>
              <a:rPr lang="it-IT" sz="1000" dirty="0"/>
              <a:t> </a:t>
            </a:r>
            <a:endParaRPr lang="cs-CZ" sz="1000" dirty="0"/>
          </a:p>
          <a:p>
            <a:r>
              <a:rPr lang="it-IT" sz="1000" dirty="0"/>
              <a:t> </a:t>
            </a:r>
            <a:endParaRPr lang="cs-CZ" sz="1000" dirty="0"/>
          </a:p>
          <a:p>
            <a:r>
              <a:rPr lang="en-US" sz="1000" dirty="0"/>
              <a:t>Thursday 28. 11. 10:00–11:40, room </a:t>
            </a:r>
            <a:r>
              <a:rPr lang="en-US" sz="1000" dirty="0" err="1"/>
              <a:t>nr</a:t>
            </a:r>
            <a:r>
              <a:rPr lang="en-US" sz="1000" dirty="0"/>
              <a:t>. P31,</a:t>
            </a:r>
            <a:endParaRPr lang="cs-CZ" sz="1000" dirty="0"/>
          </a:p>
          <a:p>
            <a:r>
              <a:rPr lang="en-US" sz="1000" dirty="0"/>
              <a:t>Lecture 9: Urban systems </a:t>
            </a:r>
            <a:endParaRPr lang="cs-CZ" sz="1000" dirty="0"/>
          </a:p>
          <a:p>
            <a:r>
              <a:rPr lang="en-US" sz="1000" b="1" dirty="0"/>
              <a:t>Urban Systems: </a:t>
            </a:r>
            <a:r>
              <a:rPr lang="en-US" sz="1000" b="1" dirty="0" err="1"/>
              <a:t>Elmqvist</a:t>
            </a:r>
            <a:r>
              <a:rPr lang="en-US" sz="1000" b="1" dirty="0"/>
              <a:t>, </a:t>
            </a:r>
            <a:r>
              <a:rPr lang="en-US" sz="1000" b="1" dirty="0" err="1"/>
              <a:t>Alfsen</a:t>
            </a:r>
            <a:r>
              <a:rPr lang="en-US" sz="1000" b="1" dirty="0"/>
              <a:t>, </a:t>
            </a:r>
            <a:r>
              <a:rPr lang="en-US" sz="1000" b="1" dirty="0" err="1"/>
              <a:t>Colding</a:t>
            </a:r>
            <a:r>
              <a:rPr lang="en-US" sz="1000" b="1" dirty="0"/>
              <a:t> </a:t>
            </a:r>
            <a:endParaRPr lang="cs-CZ" sz="1000" dirty="0"/>
          </a:p>
          <a:p>
            <a:r>
              <a:rPr lang="en-US" sz="1000" dirty="0"/>
              <a:t> </a:t>
            </a:r>
            <a:endParaRPr lang="cs-CZ" sz="1000" dirty="0"/>
          </a:p>
          <a:p>
            <a:r>
              <a:rPr lang="en-US" sz="1000" dirty="0"/>
              <a:t>Thursday 5. 12. 12:00–13:40, room </a:t>
            </a:r>
            <a:r>
              <a:rPr lang="en-US" sz="1000" dirty="0" err="1"/>
              <a:t>nr</a:t>
            </a:r>
            <a:r>
              <a:rPr lang="en-US" sz="1000" dirty="0"/>
              <a:t>. P52</a:t>
            </a:r>
            <a:endParaRPr lang="cs-CZ" sz="1000" dirty="0"/>
          </a:p>
          <a:p>
            <a:r>
              <a:rPr lang="en-US" sz="1000" dirty="0"/>
              <a:t>Lecture 10: Student presentations, summary and future research directions</a:t>
            </a:r>
            <a:endParaRPr lang="cs-CZ" sz="1000" dirty="0"/>
          </a:p>
        </p:txBody>
      </p:sp>
      <p:sp>
        <p:nvSpPr>
          <p:cNvPr id="3" name="Nadpis 2"/>
          <p:cNvSpPr>
            <a:spLocks noGrp="1"/>
          </p:cNvSpPr>
          <p:nvPr>
            <p:ph type="title"/>
          </p:nvPr>
        </p:nvSpPr>
        <p:spPr>
          <a:xfrm>
            <a:off x="457200" y="274638"/>
            <a:ext cx="8229600" cy="563562"/>
          </a:xfrm>
        </p:spPr>
        <p:txBody>
          <a:bodyPr>
            <a:normAutofit fontScale="90000"/>
          </a:bodyPr>
          <a:lstStyle/>
          <a:p>
            <a:r>
              <a:rPr lang="en-US" sz="3600" dirty="0" smtClean="0"/>
              <a:t>Schedule</a:t>
            </a:r>
            <a:endParaRPr lang="cs-CZ" sz="3600" dirty="0"/>
          </a:p>
        </p:txBody>
      </p:sp>
      <p:sp>
        <p:nvSpPr>
          <p:cNvPr id="5" name="TextovéPole 4"/>
          <p:cNvSpPr txBox="1"/>
          <p:nvPr/>
        </p:nvSpPr>
        <p:spPr>
          <a:xfrm>
            <a:off x="5105400" y="6388715"/>
            <a:ext cx="3733800" cy="461665"/>
          </a:xfrm>
          <a:prstGeom prst="rect">
            <a:avLst/>
          </a:prstGeom>
          <a:noFill/>
        </p:spPr>
        <p:txBody>
          <a:bodyPr wrap="square" rtlCol="0">
            <a:spAutoFit/>
          </a:bodyPr>
          <a:lstStyle/>
          <a:p>
            <a:r>
              <a:rPr lang="en-US" sz="1200" b="1" dirty="0"/>
              <a:t>specific </a:t>
            </a:r>
            <a:r>
              <a:rPr lang="en-US" sz="1200" b="1" dirty="0" smtClean="0"/>
              <a:t>readings </a:t>
            </a:r>
            <a:r>
              <a:rPr lang="en-US" sz="1200" b="1" dirty="0"/>
              <a:t>from </a:t>
            </a:r>
            <a:r>
              <a:rPr lang="en-US" sz="1200" b="1" i="1" dirty="0"/>
              <a:t>Encyclopedia of Ecology</a:t>
            </a:r>
            <a:r>
              <a:rPr lang="en-US" sz="1200" b="1" dirty="0"/>
              <a:t>, 2</a:t>
            </a:r>
            <a:r>
              <a:rPr lang="en-US" sz="1200" b="1" baseline="30000" dirty="0"/>
              <a:t>nd</a:t>
            </a:r>
            <a:r>
              <a:rPr lang="en-US" sz="1200" b="1" dirty="0"/>
              <a:t> Edition, 2019, Fath (</a:t>
            </a:r>
            <a:r>
              <a:rPr lang="en-US" sz="1200" b="1" dirty="0" smtClean="0"/>
              <a:t>editor), </a:t>
            </a:r>
            <a:r>
              <a:rPr lang="en-US" sz="1200" b="1" dirty="0"/>
              <a:t>Elsevier</a:t>
            </a:r>
            <a:endParaRPr lang="cs-CZ" sz="1200" b="1" dirty="0"/>
          </a:p>
        </p:txBody>
      </p:sp>
    </p:spTree>
    <p:extLst>
      <p:ext uri="{BB962C8B-B14F-4D97-AF65-F5344CB8AC3E}">
        <p14:creationId xmlns:p14="http://schemas.microsoft.com/office/powerpoint/2010/main" val="672968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People and Nature</a:t>
            </a:r>
          </a:p>
        </p:txBody>
      </p:sp>
      <p:sp>
        <p:nvSpPr>
          <p:cNvPr id="3" name="Content Placeholder 2"/>
          <p:cNvSpPr>
            <a:spLocks noGrp="1"/>
          </p:cNvSpPr>
          <p:nvPr>
            <p:ph idx="1"/>
          </p:nvPr>
        </p:nvSpPr>
        <p:spPr>
          <a:xfrm>
            <a:off x="457200" y="1600200"/>
            <a:ext cx="8458200" cy="4525963"/>
          </a:xfrm>
        </p:spPr>
        <p:txBody>
          <a:bodyPr/>
          <a:lstStyle/>
          <a:p>
            <a:r>
              <a:rPr lang="en-US" dirty="0"/>
              <a:t>Principle of Environmental Unity – </a:t>
            </a:r>
          </a:p>
          <a:p>
            <a:pPr lvl="1"/>
            <a:r>
              <a:rPr lang="en-US" dirty="0"/>
              <a:t>Everything affects everything else</a:t>
            </a:r>
          </a:p>
          <a:p>
            <a:r>
              <a:rPr lang="en-US" dirty="0"/>
              <a:t>Things we get from nature: </a:t>
            </a:r>
            <a:r>
              <a:rPr lang="en-US" b="1" dirty="0"/>
              <a:t>Ecosystem Services</a:t>
            </a:r>
          </a:p>
          <a:p>
            <a:r>
              <a:rPr lang="en-US" dirty="0"/>
              <a:t>Unintended consequences – today’s problems were yesterday’s solutions</a:t>
            </a:r>
          </a:p>
          <a:p>
            <a:endParaRPr lang="en-US" dirty="0"/>
          </a:p>
        </p:txBody>
      </p:sp>
    </p:spTree>
    <p:extLst>
      <p:ext uri="{BB962C8B-B14F-4D97-AF65-F5344CB8AC3E}">
        <p14:creationId xmlns:p14="http://schemas.microsoft.com/office/powerpoint/2010/main" val="110494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 Science and Values</a:t>
            </a:r>
          </a:p>
        </p:txBody>
      </p:sp>
      <p:sp>
        <p:nvSpPr>
          <p:cNvPr id="3" name="Content Placeholder 2"/>
          <p:cNvSpPr>
            <a:spLocks noGrp="1"/>
          </p:cNvSpPr>
          <p:nvPr>
            <p:ph idx="1"/>
          </p:nvPr>
        </p:nvSpPr>
        <p:spPr/>
        <p:txBody>
          <a:bodyPr/>
          <a:lstStyle/>
          <a:p>
            <a:r>
              <a:rPr lang="en-US" dirty="0"/>
              <a:t>Science is process of discovery</a:t>
            </a:r>
          </a:p>
          <a:p>
            <a:r>
              <a:rPr lang="en-US" dirty="0"/>
              <a:t>Science is one way of looking at the world</a:t>
            </a:r>
          </a:p>
          <a:p>
            <a:r>
              <a:rPr lang="en-US" dirty="0"/>
              <a:t>Scientists rely on critical thinking</a:t>
            </a:r>
          </a:p>
        </p:txBody>
      </p:sp>
    </p:spTree>
    <p:extLst>
      <p:ext uri="{BB962C8B-B14F-4D97-AF65-F5344CB8AC3E}">
        <p14:creationId xmlns:p14="http://schemas.microsoft.com/office/powerpoint/2010/main" val="40628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Placing value on the environment</a:t>
            </a:r>
          </a:p>
        </p:txBody>
      </p:sp>
      <p:sp>
        <p:nvSpPr>
          <p:cNvPr id="3" name="Content Placeholder 2"/>
          <p:cNvSpPr>
            <a:spLocks noGrp="1"/>
          </p:cNvSpPr>
          <p:nvPr>
            <p:ph idx="1"/>
          </p:nvPr>
        </p:nvSpPr>
        <p:spPr>
          <a:xfrm>
            <a:off x="0" y="1600200"/>
            <a:ext cx="9144000" cy="4525963"/>
          </a:xfrm>
        </p:spPr>
        <p:txBody>
          <a:bodyPr/>
          <a:lstStyle/>
          <a:p>
            <a:r>
              <a:rPr lang="en-US" dirty="0"/>
              <a:t>Utilitarian – survival or economic</a:t>
            </a:r>
          </a:p>
          <a:p>
            <a:r>
              <a:rPr lang="en-US" dirty="0"/>
              <a:t>Ecological – essential to larger life support systems</a:t>
            </a:r>
          </a:p>
          <a:p>
            <a:r>
              <a:rPr lang="en-US" dirty="0"/>
              <a:t>Aesthetic – our appreciation of </a:t>
            </a:r>
            <a:r>
              <a:rPr lang="en-US" dirty="0" smtClean="0"/>
              <a:t>nature’s beauty</a:t>
            </a:r>
            <a:endParaRPr lang="en-US" dirty="0"/>
          </a:p>
          <a:p>
            <a:r>
              <a:rPr lang="en-US" dirty="0"/>
              <a:t>Moral – environment has a right to exist</a:t>
            </a:r>
          </a:p>
        </p:txBody>
      </p:sp>
      <p:pic>
        <p:nvPicPr>
          <p:cNvPr id="19458" name="Picture 2" descr="http://www.uvm.edu/giee/default1.png"/>
          <p:cNvPicPr>
            <a:picLocks noChangeAspect="1" noChangeArrowheads="1"/>
          </p:cNvPicPr>
          <p:nvPr/>
        </p:nvPicPr>
        <p:blipFill>
          <a:blip r:embed="rId3" cstate="print"/>
          <a:srcRect/>
          <a:stretch>
            <a:fillRect/>
          </a:stretch>
        </p:blipFill>
        <p:spPr bwMode="auto">
          <a:xfrm>
            <a:off x="3810000" y="4648200"/>
            <a:ext cx="1905000" cy="1828800"/>
          </a:xfrm>
          <a:prstGeom prst="rect">
            <a:avLst/>
          </a:prstGeom>
          <a:noFill/>
        </p:spPr>
      </p:pic>
    </p:spTree>
    <p:extLst>
      <p:ext uri="{BB962C8B-B14F-4D97-AF65-F5344CB8AC3E}">
        <p14:creationId xmlns:p14="http://schemas.microsoft.com/office/powerpoint/2010/main" val="185902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Why a new code of ethics?</a:t>
            </a:r>
          </a:p>
          <a:p>
            <a:pPr lvl="1"/>
            <a:r>
              <a:rPr lang="en-US" sz="2000" dirty="0"/>
              <a:t>New effects on nature</a:t>
            </a:r>
          </a:p>
          <a:p>
            <a:pPr lvl="1"/>
            <a:r>
              <a:rPr lang="en-US" sz="2000" dirty="0"/>
              <a:t>New knowledge about nature</a:t>
            </a:r>
          </a:p>
          <a:p>
            <a:pPr lvl="1"/>
            <a:r>
              <a:rPr lang="en-US" sz="2000" dirty="0"/>
              <a:t>Expanding moral concern</a:t>
            </a:r>
          </a:p>
          <a:p>
            <a:pPr lvl="2"/>
            <a:r>
              <a:rPr lang="en-US" sz="2000" dirty="0"/>
              <a:t>People-people relations</a:t>
            </a:r>
          </a:p>
          <a:p>
            <a:pPr lvl="2"/>
            <a:r>
              <a:rPr lang="en-US" sz="2000" dirty="0"/>
              <a:t>People-group relations</a:t>
            </a:r>
          </a:p>
          <a:p>
            <a:pPr lvl="2"/>
            <a:r>
              <a:rPr lang="en-US" sz="2000" dirty="0"/>
              <a:t>People-nature relations</a:t>
            </a:r>
          </a:p>
          <a:p>
            <a:endParaRPr lang="en-US" sz="2400" dirty="0"/>
          </a:p>
          <a:p>
            <a:r>
              <a:rPr lang="en-US" sz="2400" dirty="0"/>
              <a:t>Land Ethic – A thing is right when it tends to preserve the integrity, stability, and beauty of the biotic community.  It is wrong when it tends otherwise (Aldo Leopold, 1949).</a:t>
            </a:r>
          </a:p>
        </p:txBody>
      </p:sp>
      <p:sp>
        <p:nvSpPr>
          <p:cNvPr id="3" name="Title 2"/>
          <p:cNvSpPr>
            <a:spLocks noGrp="1"/>
          </p:cNvSpPr>
          <p:nvPr>
            <p:ph type="title"/>
          </p:nvPr>
        </p:nvSpPr>
        <p:spPr/>
        <p:txBody>
          <a:bodyPr>
            <a:normAutofit/>
          </a:bodyPr>
          <a:lstStyle/>
          <a:p>
            <a:r>
              <a:rPr lang="en-US" sz="3600" dirty="0"/>
              <a:t>Environmental </a:t>
            </a:r>
            <a:r>
              <a:rPr lang="en-US" sz="3600" dirty="0" smtClean="0"/>
              <a:t>Ethics </a:t>
            </a:r>
            <a:r>
              <a:rPr lang="en-US" sz="3600" dirty="0"/>
              <a:t>1970s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Humans are part of the biosphere; </a:t>
            </a:r>
          </a:p>
          <a:p>
            <a:r>
              <a:rPr lang="en-US" sz="2800" dirty="0"/>
              <a:t>We are living organisms like other animals in many respects, but</a:t>
            </a:r>
          </a:p>
          <a:p>
            <a:pPr lvl="1"/>
            <a:r>
              <a:rPr lang="en-US" sz="2400" dirty="0"/>
              <a:t>we have an advanced social organization, and </a:t>
            </a:r>
          </a:p>
          <a:p>
            <a:pPr lvl="1"/>
            <a:r>
              <a:rPr lang="en-US" sz="2400" dirty="0"/>
              <a:t>the ability to extract and use energy and resources that characterizes us and our impacts on the planet.</a:t>
            </a:r>
          </a:p>
          <a:p>
            <a:r>
              <a:rPr lang="en-US" sz="2800" dirty="0"/>
              <a:t>That does not make us independent from the environment though</a:t>
            </a:r>
          </a:p>
        </p:txBody>
      </p:sp>
      <p:sp>
        <p:nvSpPr>
          <p:cNvPr id="3" name="Title 2"/>
          <p:cNvSpPr>
            <a:spLocks noGrp="1"/>
          </p:cNvSpPr>
          <p:nvPr>
            <p:ph type="title"/>
          </p:nvPr>
        </p:nvSpPr>
        <p:spPr/>
        <p:txBody>
          <a:bodyPr>
            <a:normAutofit/>
          </a:bodyPr>
          <a:lstStyle/>
          <a:p>
            <a:r>
              <a:rPr lang="en-US" sz="3600" dirty="0"/>
              <a:t>Human Ecology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sz="2400" dirty="0"/>
              <a:t>anticipate the long-range environmental consequences of human actions</a:t>
            </a:r>
          </a:p>
          <a:p>
            <a:pPr lvl="0"/>
            <a:r>
              <a:rPr lang="en-US" sz="2400" dirty="0"/>
              <a:t>avoid disastrous surprises from the environment</a:t>
            </a:r>
          </a:p>
          <a:p>
            <a:pPr lvl="0"/>
            <a:r>
              <a:rPr lang="en-US" sz="2400" dirty="0"/>
              <a:t>generate ideas for dealing with environmental problems; and, in general </a:t>
            </a:r>
          </a:p>
          <a:p>
            <a:pPr lvl="0"/>
            <a:r>
              <a:rPr lang="en-US" sz="2400" dirty="0"/>
              <a:t>maintain a </a:t>
            </a:r>
            <a:r>
              <a:rPr lang="en-US" sz="2400" dirty="0" err="1"/>
              <a:t>liveable</a:t>
            </a:r>
            <a:r>
              <a:rPr lang="en-US" sz="2400" dirty="0"/>
              <a:t> and sustainable relationship with the environment.  </a:t>
            </a:r>
          </a:p>
          <a:p>
            <a:endParaRPr lang="en-US" sz="2400" dirty="0"/>
          </a:p>
        </p:txBody>
      </p:sp>
      <p:sp>
        <p:nvSpPr>
          <p:cNvPr id="2" name="Title 1"/>
          <p:cNvSpPr>
            <a:spLocks noGrp="1"/>
          </p:cNvSpPr>
          <p:nvPr>
            <p:ph type="title"/>
          </p:nvPr>
        </p:nvSpPr>
        <p:spPr/>
        <p:txBody>
          <a:bodyPr>
            <a:noAutofit/>
          </a:bodyPr>
          <a:lstStyle/>
          <a:p>
            <a:r>
              <a:rPr lang="en-US" sz="3600" dirty="0"/>
              <a:t>Tracing the chain of effects through ecosystems and human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smtClean="0"/>
              <a:t>Pick a food of your choice and draw a system diagram of how it interacts with you and the environment</a:t>
            </a:r>
            <a:endParaRPr lang="cs-CZ" dirty="0"/>
          </a:p>
        </p:txBody>
      </p:sp>
      <p:sp>
        <p:nvSpPr>
          <p:cNvPr id="3" name="Nadpis 2"/>
          <p:cNvSpPr>
            <a:spLocks noGrp="1"/>
          </p:cNvSpPr>
          <p:nvPr>
            <p:ph type="title"/>
          </p:nvPr>
        </p:nvSpPr>
        <p:spPr/>
        <p:txBody>
          <a:bodyPr/>
          <a:lstStyle/>
          <a:p>
            <a:r>
              <a:rPr lang="en-US" dirty="0" smtClean="0"/>
              <a:t>Are you hungry?</a:t>
            </a:r>
            <a:endParaRPr lang="cs-CZ" dirty="0"/>
          </a:p>
        </p:txBody>
      </p:sp>
    </p:spTree>
    <p:extLst>
      <p:ext uri="{BB962C8B-B14F-4D97-AF65-F5344CB8AC3E}">
        <p14:creationId xmlns:p14="http://schemas.microsoft.com/office/powerpoint/2010/main" val="35240305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SYSTEMS!</a:t>
            </a:r>
          </a:p>
        </p:txBody>
      </p:sp>
      <p:sp>
        <p:nvSpPr>
          <p:cNvPr id="3" name="Content Placeholder 2"/>
          <p:cNvSpPr>
            <a:spLocks noGrp="1"/>
          </p:cNvSpPr>
          <p:nvPr>
            <p:ph idx="1"/>
          </p:nvPr>
        </p:nvSpPr>
        <p:spPr/>
        <p:txBody>
          <a:bodyPr/>
          <a:lstStyle/>
          <a:p>
            <a:r>
              <a:rPr lang="en-US" dirty="0"/>
              <a:t>A set of components or parts that function together to act as </a:t>
            </a:r>
            <a:r>
              <a:rPr lang="en-US"/>
              <a:t>a whole</a:t>
            </a:r>
            <a:endParaRPr lang="en-US" dirty="0"/>
          </a:p>
        </p:txBody>
      </p:sp>
    </p:spTree>
    <p:extLst>
      <p:ext uri="{BB962C8B-B14F-4D97-AF65-F5344CB8AC3E}">
        <p14:creationId xmlns:p14="http://schemas.microsoft.com/office/powerpoint/2010/main" val="3555741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34340" y="990600"/>
            <a:ext cx="8229600" cy="5257800"/>
          </a:xfrm>
        </p:spPr>
        <p:txBody>
          <a:bodyPr numCol="2">
            <a:noAutofit/>
          </a:bodyPr>
          <a:lstStyle/>
          <a:p>
            <a:r>
              <a:rPr lang="en-US" sz="1000" dirty="0"/>
              <a:t>Thursday 26. 9.,  10:00–11:40, room </a:t>
            </a:r>
            <a:r>
              <a:rPr lang="en-US" sz="1000" dirty="0" err="1"/>
              <a:t>nr</a:t>
            </a:r>
            <a:r>
              <a:rPr lang="en-US" sz="1000" dirty="0"/>
              <a:t>. P31</a:t>
            </a:r>
            <a:endParaRPr lang="cs-CZ" sz="1000" dirty="0"/>
          </a:p>
          <a:p>
            <a:r>
              <a:rPr lang="en-US" sz="1000" dirty="0"/>
              <a:t>Lecture 1: Systems thinking, system diagrams, systems analysis </a:t>
            </a:r>
            <a:endParaRPr lang="cs-CZ" sz="1000" dirty="0"/>
          </a:p>
          <a:p>
            <a:r>
              <a:rPr lang="en-US" sz="1000" b="1" dirty="0"/>
              <a:t>Ecological Systems Thinking: Orr, </a:t>
            </a:r>
            <a:r>
              <a:rPr lang="en-US" sz="1000" b="1" dirty="0" err="1"/>
              <a:t>Niccolucci</a:t>
            </a:r>
            <a:r>
              <a:rPr lang="en-US" sz="1000" b="1" dirty="0"/>
              <a:t>, </a:t>
            </a:r>
            <a:r>
              <a:rPr lang="en-US" sz="1000" b="1" dirty="0" err="1"/>
              <a:t>Bastianoni</a:t>
            </a:r>
            <a:endParaRPr lang="cs-CZ" sz="1000" dirty="0"/>
          </a:p>
          <a:p>
            <a:r>
              <a:rPr lang="en-US" sz="1000" dirty="0"/>
              <a:t> </a:t>
            </a:r>
            <a:endParaRPr lang="cs-CZ" sz="1000" dirty="0"/>
          </a:p>
          <a:p>
            <a:r>
              <a:rPr lang="en-US" sz="1000" dirty="0"/>
              <a:t>Thursday 10. 10. 10:00–11:40, room </a:t>
            </a:r>
            <a:r>
              <a:rPr lang="en-US" sz="1000" dirty="0" err="1"/>
              <a:t>nr</a:t>
            </a:r>
            <a:r>
              <a:rPr lang="en-US" sz="1000" dirty="0"/>
              <a:t>. P31</a:t>
            </a:r>
            <a:endParaRPr lang="cs-CZ" sz="1000" dirty="0"/>
          </a:p>
          <a:p>
            <a:r>
              <a:rPr lang="en-US" sz="1000" dirty="0"/>
              <a:t>Lecture 2: Ecosystems, Succession, Dynamics, Complex systems cycle (</a:t>
            </a:r>
            <a:r>
              <a:rPr lang="en-US" sz="1000" dirty="0" err="1"/>
              <a:t>Holling</a:t>
            </a:r>
            <a:r>
              <a:rPr lang="en-US" sz="1000" dirty="0"/>
              <a:t>)</a:t>
            </a:r>
            <a:endParaRPr lang="cs-CZ" sz="1000" dirty="0"/>
          </a:p>
          <a:p>
            <a:r>
              <a:rPr lang="en-US" sz="1000" b="1" dirty="0"/>
              <a:t>Ecosystems: Fath </a:t>
            </a:r>
            <a:endParaRPr lang="cs-CZ" sz="1000" dirty="0"/>
          </a:p>
          <a:p>
            <a:r>
              <a:rPr lang="en-US" sz="1000" b="1" dirty="0"/>
              <a:t>Succession: </a:t>
            </a:r>
            <a:r>
              <a:rPr lang="en-US" sz="1000" b="1" dirty="0" err="1"/>
              <a:t>Pandolfi</a:t>
            </a:r>
            <a:endParaRPr lang="cs-CZ" sz="1000" dirty="0"/>
          </a:p>
          <a:p>
            <a:r>
              <a:rPr lang="en-US" sz="1000" dirty="0"/>
              <a:t> </a:t>
            </a:r>
            <a:endParaRPr lang="cs-CZ" sz="1000" dirty="0"/>
          </a:p>
          <a:p>
            <a:r>
              <a:rPr lang="en-US" sz="1000" dirty="0"/>
              <a:t>Thursday 17. 10. 12:00–13:40, room </a:t>
            </a:r>
            <a:r>
              <a:rPr lang="en-US" sz="1000" dirty="0" err="1"/>
              <a:t>nr</a:t>
            </a:r>
            <a:r>
              <a:rPr lang="en-US" sz="1000" dirty="0"/>
              <a:t>. P52</a:t>
            </a:r>
            <a:endParaRPr lang="cs-CZ" sz="1000" dirty="0"/>
          </a:p>
          <a:p>
            <a:r>
              <a:rPr lang="en-US" sz="1000" dirty="0"/>
              <a:t>Lecture 3: Human population</a:t>
            </a:r>
            <a:r>
              <a:rPr lang="en-US" sz="1000" b="1" dirty="0"/>
              <a:t> </a:t>
            </a:r>
            <a:endParaRPr lang="cs-CZ" sz="1000" dirty="0"/>
          </a:p>
          <a:p>
            <a:r>
              <a:rPr lang="en-US" sz="1000" b="1" dirty="0"/>
              <a:t>Human Population Growth: </a:t>
            </a:r>
            <a:r>
              <a:rPr lang="en-US" sz="1000" b="1" dirty="0" err="1"/>
              <a:t>Goujon</a:t>
            </a:r>
            <a:endParaRPr lang="cs-CZ" sz="1000" dirty="0"/>
          </a:p>
          <a:p>
            <a:r>
              <a:rPr lang="en-US" sz="1000" dirty="0"/>
              <a:t> </a:t>
            </a:r>
            <a:endParaRPr lang="cs-CZ" sz="1000" dirty="0"/>
          </a:p>
          <a:p>
            <a:r>
              <a:rPr lang="en-US" sz="1000" dirty="0"/>
              <a:t>Thursday 24. 10. 12:00–13:40, room </a:t>
            </a:r>
            <a:r>
              <a:rPr lang="en-US" sz="1000" dirty="0" err="1"/>
              <a:t>nr</a:t>
            </a:r>
            <a:r>
              <a:rPr lang="en-US" sz="1000" dirty="0"/>
              <a:t>. P52</a:t>
            </a:r>
            <a:endParaRPr lang="cs-CZ" sz="1000" dirty="0"/>
          </a:p>
          <a:p>
            <a:r>
              <a:rPr lang="en-US" sz="1000" dirty="0"/>
              <a:t>Lecture 4: Agriculture</a:t>
            </a:r>
            <a:endParaRPr lang="cs-CZ" sz="1000" dirty="0"/>
          </a:p>
          <a:p>
            <a:r>
              <a:rPr lang="en-US" sz="1000" b="1" dirty="0"/>
              <a:t>Agriculture Systems: </a:t>
            </a:r>
            <a:r>
              <a:rPr lang="en-US" sz="1000" b="1" dirty="0" err="1"/>
              <a:t>Andrén</a:t>
            </a:r>
            <a:r>
              <a:rPr lang="en-US" sz="1000" b="1" dirty="0"/>
              <a:t>, </a:t>
            </a:r>
            <a:r>
              <a:rPr lang="en-US" sz="1000" b="1" dirty="0" err="1"/>
              <a:t>Kätterer</a:t>
            </a:r>
            <a:endParaRPr lang="cs-CZ" sz="1000" dirty="0"/>
          </a:p>
          <a:p>
            <a:r>
              <a:rPr lang="en-US" sz="1000" b="1" dirty="0"/>
              <a:t>Organic Farming: Nielsen</a:t>
            </a:r>
            <a:endParaRPr lang="cs-CZ" sz="1000" dirty="0"/>
          </a:p>
          <a:p>
            <a:r>
              <a:rPr lang="en-US" sz="1000" dirty="0"/>
              <a:t> </a:t>
            </a:r>
            <a:endParaRPr lang="cs-CZ" sz="1000" dirty="0"/>
          </a:p>
          <a:p>
            <a:r>
              <a:rPr lang="en-US" sz="1000" dirty="0"/>
              <a:t>Thursday 31. 10. 10:00–11:40, room </a:t>
            </a:r>
            <a:r>
              <a:rPr lang="en-US" sz="1000" dirty="0" err="1"/>
              <a:t>nr</a:t>
            </a:r>
            <a:r>
              <a:rPr lang="en-US" sz="1000" dirty="0"/>
              <a:t>. P31</a:t>
            </a:r>
            <a:endParaRPr lang="cs-CZ" sz="1000" dirty="0"/>
          </a:p>
          <a:p>
            <a:r>
              <a:rPr lang="en-US" sz="1000" dirty="0"/>
              <a:t>Lecture 5: Energy basis for socio-ecological development: from solar to fossil fuels back to solar</a:t>
            </a:r>
            <a:endParaRPr lang="cs-CZ" sz="1000" dirty="0"/>
          </a:p>
          <a:p>
            <a:r>
              <a:rPr lang="en-US" sz="1000" b="1" dirty="0" smtClean="0"/>
              <a:t>Water-Energy-Food-Ecosystems </a:t>
            </a:r>
            <a:r>
              <a:rPr lang="en-US" sz="1000" b="1" dirty="0"/>
              <a:t>Nexus: </a:t>
            </a:r>
            <a:r>
              <a:rPr lang="en-US" sz="1000" b="1" dirty="0" err="1"/>
              <a:t>Bidoglio</a:t>
            </a:r>
            <a:r>
              <a:rPr lang="en-US" sz="1000" b="1" dirty="0"/>
              <a:t>, </a:t>
            </a:r>
            <a:r>
              <a:rPr lang="en-US" sz="1000" b="1" dirty="0" err="1"/>
              <a:t>Vanham</a:t>
            </a:r>
            <a:r>
              <a:rPr lang="en-US" sz="1000" b="1" dirty="0"/>
              <a:t>, </a:t>
            </a:r>
            <a:r>
              <a:rPr lang="en-US" sz="1000" b="1" dirty="0" err="1"/>
              <a:t>Bouraoui</a:t>
            </a:r>
            <a:r>
              <a:rPr lang="en-US" sz="1000" b="1" dirty="0"/>
              <a:t>, </a:t>
            </a:r>
            <a:r>
              <a:rPr lang="en-US" sz="1000" b="1" dirty="0" err="1"/>
              <a:t>Barchiesi</a:t>
            </a:r>
            <a:endParaRPr lang="cs-CZ" sz="1000" dirty="0"/>
          </a:p>
          <a:p>
            <a:r>
              <a:rPr lang="en-US" sz="1000" dirty="0"/>
              <a:t> </a:t>
            </a:r>
            <a:endParaRPr lang="cs-CZ" sz="1000" dirty="0"/>
          </a:p>
          <a:p>
            <a:r>
              <a:rPr lang="en-US" sz="1000" dirty="0"/>
              <a:t>Thursday 7. 11. 10:00–11:40, room </a:t>
            </a:r>
            <a:r>
              <a:rPr lang="en-US" sz="1000" dirty="0" err="1"/>
              <a:t>nr</a:t>
            </a:r>
            <a:r>
              <a:rPr lang="en-US" sz="1000" dirty="0"/>
              <a:t>. P31</a:t>
            </a:r>
            <a:endParaRPr lang="cs-CZ" sz="1000" dirty="0"/>
          </a:p>
          <a:p>
            <a:r>
              <a:rPr lang="en-US" sz="1000" dirty="0"/>
              <a:t>Lecture 6:  Global Climate Change</a:t>
            </a:r>
            <a:endParaRPr lang="cs-CZ" sz="1000" dirty="0"/>
          </a:p>
          <a:p>
            <a:r>
              <a:rPr lang="en-US" sz="1000" b="1" dirty="0"/>
              <a:t>Greenhouse Gases Formation and Emission: </a:t>
            </a:r>
            <a:r>
              <a:rPr lang="en-US" sz="1000" b="1" dirty="0" err="1"/>
              <a:t>Barbera</a:t>
            </a:r>
            <a:r>
              <a:rPr lang="en-US" sz="1000" b="1" dirty="0"/>
              <a:t>, </a:t>
            </a:r>
            <a:r>
              <a:rPr lang="en-US" sz="1000" b="1" dirty="0" err="1"/>
              <a:t>Vymazal</a:t>
            </a:r>
            <a:r>
              <a:rPr lang="en-US" sz="1000" b="1" dirty="0"/>
              <a:t>, </a:t>
            </a:r>
            <a:r>
              <a:rPr lang="en-US" sz="1000" b="1" dirty="0" err="1"/>
              <a:t>Maucieri</a:t>
            </a:r>
            <a:endParaRPr lang="cs-CZ" sz="1000" dirty="0"/>
          </a:p>
          <a:p>
            <a:r>
              <a:rPr lang="en-US" sz="1000" dirty="0"/>
              <a:t> </a:t>
            </a:r>
            <a:endParaRPr lang="cs-CZ" sz="1000" dirty="0"/>
          </a:p>
          <a:p>
            <a:r>
              <a:rPr lang="en-US" sz="1000" dirty="0"/>
              <a:t>Thursday 14. 11. 10:00–11:40, room </a:t>
            </a:r>
            <a:r>
              <a:rPr lang="en-US" sz="1000" dirty="0" err="1"/>
              <a:t>nr</a:t>
            </a:r>
            <a:r>
              <a:rPr lang="en-US" sz="1000" dirty="0"/>
              <a:t>. P31</a:t>
            </a:r>
            <a:endParaRPr lang="cs-CZ" sz="1000" dirty="0"/>
          </a:p>
          <a:p>
            <a:r>
              <a:rPr lang="en-US" sz="1000" dirty="0"/>
              <a:t>Lecture 7: Sustainability and Sustainable Development Goals </a:t>
            </a:r>
            <a:endParaRPr lang="cs-CZ" sz="1000" dirty="0"/>
          </a:p>
          <a:p>
            <a:r>
              <a:rPr lang="en-US" sz="1000" b="1" dirty="0"/>
              <a:t>System Sustainability: </a:t>
            </a:r>
            <a:r>
              <a:rPr lang="en-US" sz="1000" b="1" dirty="0" err="1"/>
              <a:t>Pulselli</a:t>
            </a:r>
            <a:endParaRPr lang="cs-CZ" sz="1000" dirty="0"/>
          </a:p>
          <a:p>
            <a:r>
              <a:rPr lang="en-US" sz="1000" b="1" dirty="0"/>
              <a:t>The Sustainable Development Goals: </a:t>
            </a:r>
            <a:r>
              <a:rPr lang="en-US" sz="1000" b="1" dirty="0" err="1"/>
              <a:t>Gigliotti</a:t>
            </a:r>
            <a:r>
              <a:rPr lang="en-US" sz="1000" b="1" dirty="0"/>
              <a:t>, Schmidt-</a:t>
            </a:r>
            <a:r>
              <a:rPr lang="en-US" sz="1000" b="1" dirty="0" err="1"/>
              <a:t>Traub</a:t>
            </a:r>
            <a:r>
              <a:rPr lang="en-US" sz="1000" b="1" dirty="0"/>
              <a:t>, </a:t>
            </a:r>
            <a:r>
              <a:rPr lang="en-US" sz="1000" b="1" dirty="0" err="1"/>
              <a:t>Bastianoni</a:t>
            </a:r>
            <a:endParaRPr lang="cs-CZ" sz="1000" dirty="0"/>
          </a:p>
          <a:p>
            <a:r>
              <a:rPr lang="en-US" sz="1000" dirty="0"/>
              <a:t> </a:t>
            </a:r>
            <a:endParaRPr lang="cs-CZ" sz="1000" dirty="0"/>
          </a:p>
          <a:p>
            <a:r>
              <a:rPr lang="en-US" sz="1000" dirty="0"/>
              <a:t>Thursday 21. 11. 10:00–11:40, room </a:t>
            </a:r>
            <a:r>
              <a:rPr lang="en-US" sz="1000" dirty="0" err="1"/>
              <a:t>nr</a:t>
            </a:r>
            <a:r>
              <a:rPr lang="en-US" sz="1000" dirty="0"/>
              <a:t>. P31  -  Tuesday 26.11., 10.00 - 11.40, room </a:t>
            </a:r>
            <a:r>
              <a:rPr lang="en-US" sz="1000" dirty="0" err="1"/>
              <a:t>nr</a:t>
            </a:r>
            <a:r>
              <a:rPr lang="en-US" sz="1000" dirty="0"/>
              <a:t>. U35</a:t>
            </a:r>
            <a:endParaRPr lang="cs-CZ" sz="1000" dirty="0"/>
          </a:p>
          <a:p>
            <a:r>
              <a:rPr lang="en-US" sz="1000" dirty="0"/>
              <a:t>Lecture 8: Ecological Economics and Ecosystem Services</a:t>
            </a:r>
            <a:endParaRPr lang="cs-CZ" sz="1000" dirty="0"/>
          </a:p>
          <a:p>
            <a:r>
              <a:rPr lang="it-IT" sz="1000" b="1" dirty="0" err="1"/>
              <a:t>Ecological</a:t>
            </a:r>
            <a:r>
              <a:rPr lang="it-IT" sz="1000" b="1" dirty="0"/>
              <a:t> </a:t>
            </a:r>
            <a:r>
              <a:rPr lang="it-IT" sz="1000" b="1" dirty="0" err="1"/>
              <a:t>Economics</a:t>
            </a:r>
            <a:r>
              <a:rPr lang="it-IT" sz="1000" b="1" dirty="0"/>
              <a:t> 1: Costanza</a:t>
            </a:r>
            <a:endParaRPr lang="cs-CZ" sz="1000" dirty="0"/>
          </a:p>
          <a:p>
            <a:r>
              <a:rPr lang="it-IT" sz="1000" b="1" dirty="0" err="1"/>
              <a:t>Ecological</a:t>
            </a:r>
            <a:r>
              <a:rPr lang="it-IT" sz="1000" b="1" dirty="0"/>
              <a:t> </a:t>
            </a:r>
            <a:r>
              <a:rPr lang="it-IT" sz="1000" b="1" dirty="0" err="1"/>
              <a:t>Economics</a:t>
            </a:r>
            <a:r>
              <a:rPr lang="it-IT" sz="1000" b="1" dirty="0"/>
              <a:t> 2: Costanza</a:t>
            </a:r>
            <a:r>
              <a:rPr lang="it-IT" sz="1000" dirty="0"/>
              <a:t> </a:t>
            </a:r>
            <a:endParaRPr lang="cs-CZ" sz="1000" dirty="0"/>
          </a:p>
          <a:p>
            <a:r>
              <a:rPr lang="it-IT" sz="1000" dirty="0"/>
              <a:t> </a:t>
            </a:r>
            <a:endParaRPr lang="cs-CZ" sz="1000" dirty="0"/>
          </a:p>
          <a:p>
            <a:r>
              <a:rPr lang="en-US" sz="1000" dirty="0"/>
              <a:t>Thursday 28. 11. 10:00–11:40, room </a:t>
            </a:r>
            <a:r>
              <a:rPr lang="en-US" sz="1000" dirty="0" err="1"/>
              <a:t>nr</a:t>
            </a:r>
            <a:r>
              <a:rPr lang="en-US" sz="1000" dirty="0"/>
              <a:t>. P31,</a:t>
            </a:r>
            <a:endParaRPr lang="cs-CZ" sz="1000" dirty="0"/>
          </a:p>
          <a:p>
            <a:r>
              <a:rPr lang="en-US" sz="1000" dirty="0"/>
              <a:t>Lecture 9: Urban systems </a:t>
            </a:r>
            <a:endParaRPr lang="cs-CZ" sz="1000" dirty="0"/>
          </a:p>
          <a:p>
            <a:r>
              <a:rPr lang="en-US" sz="1000" b="1" dirty="0"/>
              <a:t>Urban Systems: </a:t>
            </a:r>
            <a:r>
              <a:rPr lang="en-US" sz="1000" b="1" dirty="0" err="1"/>
              <a:t>Elmqvist</a:t>
            </a:r>
            <a:r>
              <a:rPr lang="en-US" sz="1000" b="1" dirty="0"/>
              <a:t>, </a:t>
            </a:r>
            <a:r>
              <a:rPr lang="en-US" sz="1000" b="1" dirty="0" err="1"/>
              <a:t>Alfsen</a:t>
            </a:r>
            <a:r>
              <a:rPr lang="en-US" sz="1000" b="1" dirty="0"/>
              <a:t>, </a:t>
            </a:r>
            <a:r>
              <a:rPr lang="en-US" sz="1000" b="1" dirty="0" err="1"/>
              <a:t>Colding</a:t>
            </a:r>
            <a:r>
              <a:rPr lang="en-US" sz="1000" b="1" dirty="0"/>
              <a:t> </a:t>
            </a:r>
            <a:endParaRPr lang="cs-CZ" sz="1000" dirty="0"/>
          </a:p>
          <a:p>
            <a:r>
              <a:rPr lang="en-US" sz="1000" dirty="0"/>
              <a:t> </a:t>
            </a:r>
            <a:endParaRPr lang="cs-CZ" sz="1000" dirty="0"/>
          </a:p>
          <a:p>
            <a:r>
              <a:rPr lang="en-US" sz="1000" dirty="0"/>
              <a:t>Thursday 5. 12. 12:00–13:40, room </a:t>
            </a:r>
            <a:r>
              <a:rPr lang="en-US" sz="1000" dirty="0" err="1"/>
              <a:t>nr</a:t>
            </a:r>
            <a:r>
              <a:rPr lang="en-US" sz="1000" dirty="0"/>
              <a:t>. P52</a:t>
            </a:r>
            <a:endParaRPr lang="cs-CZ" sz="1000" dirty="0"/>
          </a:p>
          <a:p>
            <a:r>
              <a:rPr lang="en-US" sz="1000" dirty="0"/>
              <a:t>Lecture 10: Student presentations, summary and future research directions</a:t>
            </a:r>
            <a:endParaRPr lang="cs-CZ" sz="1000" dirty="0"/>
          </a:p>
        </p:txBody>
      </p:sp>
      <p:sp>
        <p:nvSpPr>
          <p:cNvPr id="3" name="Nadpis 2"/>
          <p:cNvSpPr>
            <a:spLocks noGrp="1"/>
          </p:cNvSpPr>
          <p:nvPr>
            <p:ph type="title"/>
          </p:nvPr>
        </p:nvSpPr>
        <p:spPr>
          <a:xfrm>
            <a:off x="457200" y="274638"/>
            <a:ext cx="8229600" cy="563562"/>
          </a:xfrm>
        </p:spPr>
        <p:txBody>
          <a:bodyPr>
            <a:normAutofit fontScale="90000"/>
          </a:bodyPr>
          <a:lstStyle/>
          <a:p>
            <a:r>
              <a:rPr lang="en-US" sz="3600" dirty="0" smtClean="0"/>
              <a:t>Schedule</a:t>
            </a:r>
            <a:endParaRPr lang="cs-CZ" sz="3600" dirty="0"/>
          </a:p>
        </p:txBody>
      </p:sp>
      <p:pic>
        <p:nvPicPr>
          <p:cNvPr id="4" name="Obrázek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3600" y="457200"/>
            <a:ext cx="6915150" cy="6324600"/>
          </a:xfrm>
          <a:prstGeom prst="rect">
            <a:avLst/>
          </a:prstGeom>
        </p:spPr>
      </p:pic>
    </p:spTree>
    <p:extLst>
      <p:ext uri="{BB962C8B-B14F-4D97-AF65-F5344CB8AC3E}">
        <p14:creationId xmlns:p14="http://schemas.microsoft.com/office/powerpoint/2010/main" val="3684170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What are some the ways humans have impacted the </a:t>
            </a:r>
            <a:r>
              <a:rPr lang="en-US" sz="3600" dirty="0"/>
              <a:t>environment?</a:t>
            </a:r>
          </a:p>
        </p:txBody>
      </p:sp>
    </p:spTree>
    <p:extLst>
      <p:ext uri="{BB962C8B-B14F-4D97-AF65-F5344CB8AC3E}">
        <p14:creationId xmlns:p14="http://schemas.microsoft.com/office/powerpoint/2010/main" val="3616796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Earth’s environment can be partitioned into </a:t>
            </a:r>
            <a:r>
              <a:rPr lang="en-US" sz="3600" dirty="0" err="1"/>
              <a:t>four+one</a:t>
            </a:r>
            <a:r>
              <a:rPr lang="en-US" sz="3600" dirty="0"/>
              <a:t> spheres</a:t>
            </a:r>
          </a:p>
        </p:txBody>
      </p:sp>
      <p:sp>
        <p:nvSpPr>
          <p:cNvPr id="3" name="Content Placeholder 2"/>
          <p:cNvSpPr>
            <a:spLocks noGrp="1"/>
          </p:cNvSpPr>
          <p:nvPr>
            <p:ph idx="1"/>
          </p:nvPr>
        </p:nvSpPr>
        <p:spPr/>
        <p:txBody>
          <a:bodyPr>
            <a:normAutofit lnSpcReduction="10000"/>
          </a:bodyPr>
          <a:lstStyle/>
          <a:p>
            <a:endParaRPr lang="en-US" dirty="0"/>
          </a:p>
          <a:p>
            <a:endParaRPr lang="en-US" dirty="0"/>
          </a:p>
          <a:p>
            <a:endParaRPr lang="en-US" dirty="0"/>
          </a:p>
          <a:p>
            <a:r>
              <a:rPr lang="en-US" dirty="0"/>
              <a:t>Atmosphere</a:t>
            </a:r>
          </a:p>
          <a:p>
            <a:r>
              <a:rPr lang="en-US" dirty="0"/>
              <a:t>Lithosphere</a:t>
            </a:r>
          </a:p>
          <a:p>
            <a:r>
              <a:rPr lang="en-US" dirty="0"/>
              <a:t>Hydrosphere</a:t>
            </a:r>
          </a:p>
          <a:p>
            <a:r>
              <a:rPr lang="en-US" dirty="0" smtClean="0"/>
              <a:t>Biosphere</a:t>
            </a:r>
          </a:p>
          <a:p>
            <a:endParaRPr lang="en-US" dirty="0"/>
          </a:p>
          <a:p>
            <a:r>
              <a:rPr lang="en-US" dirty="0" err="1"/>
              <a:t>Noosphere</a:t>
            </a:r>
            <a:r>
              <a:rPr lang="en-US" dirty="0"/>
              <a:t> (sphere of human thought; nous – Greek for mind) also called </a:t>
            </a:r>
            <a:r>
              <a:rPr lang="en-US" dirty="0" err="1"/>
              <a:t>anthroposphere</a:t>
            </a:r>
            <a:endParaRPr lang="en-US" dirty="0"/>
          </a:p>
        </p:txBody>
      </p:sp>
      <p:pic>
        <p:nvPicPr>
          <p:cNvPr id="4" name="Picture 2" descr="http://upload.wikimedia.org/wikipedia/commons/c/cd/Atmosphere-Biosphere-Hydrosphere-Lithospher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88180" y="1295400"/>
            <a:ext cx="4414520" cy="3352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How are ways that you depend on the environment?</a:t>
            </a:r>
          </a:p>
        </p:txBody>
      </p:sp>
      <p:sp>
        <p:nvSpPr>
          <p:cNvPr id="3" name="TextBox 2"/>
          <p:cNvSpPr txBox="1"/>
          <p:nvPr/>
        </p:nvSpPr>
        <p:spPr>
          <a:xfrm>
            <a:off x="1524000" y="4495800"/>
            <a:ext cx="7086599" cy="1323439"/>
          </a:xfrm>
          <a:prstGeom prst="rect">
            <a:avLst/>
          </a:prstGeom>
          <a:noFill/>
        </p:spPr>
        <p:txBody>
          <a:bodyPr wrap="square" rtlCol="0">
            <a:spAutoFit/>
          </a:bodyPr>
          <a:lstStyle/>
          <a:p>
            <a:r>
              <a:rPr lang="en-US" sz="2000" dirty="0"/>
              <a:t>Homework – identify </a:t>
            </a:r>
            <a:r>
              <a:rPr lang="en-US" sz="2000" dirty="0" smtClean="0"/>
              <a:t>1 </a:t>
            </a:r>
            <a:r>
              <a:rPr lang="en-US" sz="2000" dirty="0"/>
              <a:t>mineral </a:t>
            </a:r>
            <a:r>
              <a:rPr lang="en-US" sz="2000" dirty="0" smtClean="0"/>
              <a:t>element </a:t>
            </a:r>
            <a:r>
              <a:rPr lang="en-US" sz="2000" dirty="0"/>
              <a:t>that </a:t>
            </a:r>
            <a:r>
              <a:rPr lang="en-US" sz="2000" dirty="0" smtClean="0"/>
              <a:t>is </a:t>
            </a:r>
            <a:r>
              <a:rPr lang="en-US" sz="2000" dirty="0"/>
              <a:t>used in the making of your smart phone, describe where </a:t>
            </a:r>
            <a:r>
              <a:rPr lang="en-US" sz="2000" dirty="0" smtClean="0"/>
              <a:t>it comes </a:t>
            </a:r>
            <a:r>
              <a:rPr lang="en-US" sz="2000" dirty="0"/>
              <a:t>from and the extraction methods to get </a:t>
            </a:r>
            <a:r>
              <a:rPr lang="en-US" sz="2000" dirty="0" smtClean="0"/>
              <a:t>it.  </a:t>
            </a:r>
            <a:r>
              <a:rPr lang="en-US" sz="2000" dirty="0"/>
              <a:t>What happens to </a:t>
            </a:r>
            <a:r>
              <a:rPr lang="en-US" sz="2000" dirty="0" smtClean="0"/>
              <a:t>it </a:t>
            </a:r>
            <a:r>
              <a:rPr lang="en-US" sz="2000" dirty="0"/>
              <a:t>at the end of the product life</a:t>
            </a:r>
            <a:r>
              <a:rPr lang="en-US" sz="2000" dirty="0" smtClean="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See how things are connected and interrelated</a:t>
            </a:r>
          </a:p>
          <a:p>
            <a:endParaRPr lang="en-US" dirty="0"/>
          </a:p>
          <a:p>
            <a:r>
              <a:rPr lang="en-US" b="1" i="1" dirty="0"/>
              <a:t>C</a:t>
            </a:r>
            <a:r>
              <a:rPr lang="en-US" i="1" dirty="0"/>
              <a:t>omplex</a:t>
            </a:r>
            <a:r>
              <a:rPr lang="en-US" dirty="0"/>
              <a:t> – many parts, many interactions</a:t>
            </a:r>
          </a:p>
          <a:p>
            <a:r>
              <a:rPr lang="en-US" b="1" i="1" dirty="0"/>
              <a:t>A</a:t>
            </a:r>
            <a:r>
              <a:rPr lang="en-US" i="1" dirty="0"/>
              <a:t>daptive </a:t>
            </a:r>
            <a:r>
              <a:rPr lang="en-US" dirty="0"/>
              <a:t>– respond and change</a:t>
            </a:r>
          </a:p>
          <a:p>
            <a:r>
              <a:rPr lang="en-US" b="1" i="1" dirty="0" smtClean="0"/>
              <a:t>S</a:t>
            </a:r>
            <a:r>
              <a:rPr lang="en-US" i="1" dirty="0" smtClean="0"/>
              <a:t>ystems</a:t>
            </a:r>
            <a:r>
              <a:rPr lang="en-US" dirty="0" smtClean="0"/>
              <a:t> – set of parts interacting together to function as a whole</a:t>
            </a:r>
          </a:p>
          <a:p>
            <a:endParaRPr lang="en-US" dirty="0"/>
          </a:p>
        </p:txBody>
      </p:sp>
      <p:sp>
        <p:nvSpPr>
          <p:cNvPr id="3" name="Title 2"/>
          <p:cNvSpPr>
            <a:spLocks noGrp="1"/>
          </p:cNvSpPr>
          <p:nvPr>
            <p:ph type="title"/>
          </p:nvPr>
        </p:nvSpPr>
        <p:spPr/>
        <p:txBody>
          <a:bodyPr/>
          <a:lstStyle/>
          <a:p>
            <a:r>
              <a:rPr lang="en-US" dirty="0"/>
              <a:t>Systems Perspective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effectLst/>
                <a:hlinkClick r:id="rId2"/>
              </a:rPr>
              <a:t>Systems Theory</a:t>
            </a:r>
            <a:endParaRPr lang="en-US" sz="3200" b="1" dirty="0">
              <a:effectLst/>
            </a:endParaRPr>
          </a:p>
        </p:txBody>
      </p:sp>
      <p:sp>
        <p:nvSpPr>
          <p:cNvPr id="3" name="Content Placeholder 2"/>
          <p:cNvSpPr>
            <a:spLocks noGrp="1"/>
          </p:cNvSpPr>
          <p:nvPr>
            <p:ph idx="1"/>
          </p:nvPr>
        </p:nvSpPr>
        <p:spPr>
          <a:xfrm>
            <a:off x="1447800" y="1447800"/>
            <a:ext cx="7010400" cy="4525963"/>
          </a:xfrm>
        </p:spPr>
        <p:txBody>
          <a:bodyPr>
            <a:normAutofit/>
          </a:bodyPr>
          <a:lstStyle/>
          <a:p>
            <a:r>
              <a:rPr lang="en-US" sz="2400" dirty="0"/>
              <a:t>“…is, strictly speaking, not a theory of systems, but of system-environment distinctions.” </a:t>
            </a:r>
            <a:r>
              <a:rPr lang="en-US" sz="2000" dirty="0" smtClean="0"/>
              <a:t>Moeller </a:t>
            </a:r>
            <a:r>
              <a:rPr lang="en-US" sz="2000" i="1" dirty="0"/>
              <a:t>2006, p. 40</a:t>
            </a:r>
          </a:p>
        </p:txBody>
      </p:sp>
      <p:grpSp>
        <p:nvGrpSpPr>
          <p:cNvPr id="5" name="Group 14"/>
          <p:cNvGrpSpPr>
            <a:grpSpLocks/>
          </p:cNvGrpSpPr>
          <p:nvPr/>
        </p:nvGrpSpPr>
        <p:grpSpPr bwMode="auto">
          <a:xfrm>
            <a:off x="1905000" y="3276600"/>
            <a:ext cx="5029200" cy="2895600"/>
            <a:chOff x="1344" y="1008"/>
            <a:chExt cx="2736" cy="1488"/>
          </a:xfrm>
        </p:grpSpPr>
        <p:sp>
          <p:nvSpPr>
            <p:cNvPr id="7" name="AutoShape 15"/>
            <p:cNvSpPr>
              <a:spLocks noChangeArrowheads="1"/>
            </p:cNvSpPr>
            <p:nvPr/>
          </p:nvSpPr>
          <p:spPr bwMode="auto">
            <a:xfrm>
              <a:off x="2400" y="1488"/>
              <a:ext cx="624" cy="528"/>
            </a:xfrm>
            <a:prstGeom prst="flowChartAlternateProcess">
              <a:avLst/>
            </a:prstGeom>
            <a:solidFill>
              <a:schemeClr val="accent1"/>
            </a:solidFill>
            <a:ln w="9525">
              <a:solidFill>
                <a:schemeClr val="tx1"/>
              </a:solidFill>
              <a:miter lim="800000"/>
              <a:headEnd/>
              <a:tailEnd/>
            </a:ln>
          </p:spPr>
          <p:txBody>
            <a:bodyPr anchor="ctr"/>
            <a:lstStyle/>
            <a:p>
              <a:pPr algn="ctr"/>
              <a:r>
                <a:rPr lang="en-US" dirty="0"/>
                <a:t>system</a:t>
              </a:r>
              <a:endParaRPr lang="en-US" sz="1600" dirty="0"/>
            </a:p>
          </p:txBody>
        </p:sp>
        <p:sp>
          <p:nvSpPr>
            <p:cNvPr id="8" name="AutoShape 16"/>
            <p:cNvSpPr>
              <a:spLocks noChangeArrowheads="1"/>
            </p:cNvSpPr>
            <p:nvPr/>
          </p:nvSpPr>
          <p:spPr bwMode="auto">
            <a:xfrm>
              <a:off x="1344" y="1008"/>
              <a:ext cx="2736" cy="1488"/>
            </a:xfrm>
            <a:prstGeom prst="roundRect">
              <a:avLst>
                <a:gd name="adj" fmla="val 16667"/>
              </a:avLst>
            </a:prstGeom>
            <a:noFill/>
            <a:ln w="9525">
              <a:solidFill>
                <a:schemeClr val="tx1"/>
              </a:solidFill>
              <a:round/>
              <a:headEnd/>
              <a:tailEnd/>
            </a:ln>
          </p:spPr>
          <p:txBody>
            <a:bodyPr wrap="none" anchor="ctr"/>
            <a:lstStyle/>
            <a:p>
              <a:endParaRPr lang="en-US"/>
            </a:p>
          </p:txBody>
        </p:sp>
        <p:sp>
          <p:nvSpPr>
            <p:cNvPr id="9" name="Text Box 17"/>
            <p:cNvSpPr txBox="1">
              <a:spLocks noChangeArrowheads="1"/>
            </p:cNvSpPr>
            <p:nvPr/>
          </p:nvSpPr>
          <p:spPr bwMode="auto">
            <a:xfrm>
              <a:off x="1536" y="2208"/>
              <a:ext cx="1117" cy="288"/>
            </a:xfrm>
            <a:prstGeom prst="rect">
              <a:avLst/>
            </a:prstGeom>
            <a:noFill/>
            <a:ln w="9525">
              <a:noFill/>
              <a:miter lim="800000"/>
              <a:headEnd/>
              <a:tailEnd/>
            </a:ln>
          </p:spPr>
          <p:txBody>
            <a:bodyPr wrap="none">
              <a:spAutoFit/>
            </a:bodyPr>
            <a:lstStyle/>
            <a:p>
              <a:r>
                <a:rPr lang="en-US" dirty="0"/>
                <a:t>Environment</a:t>
              </a:r>
            </a:p>
          </p:txBody>
        </p:sp>
      </p:grpSp>
      <p:pic>
        <p:nvPicPr>
          <p:cNvPr id="13" name="Picture 2" descr="C:\Users\bfath\Desktop\photo.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124200" y="2590800"/>
            <a:ext cx="3510116"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5715000"/>
            <a:ext cx="7464186" cy="707886"/>
          </a:xfrm>
          <a:prstGeom prst="rect">
            <a:avLst/>
          </a:prstGeom>
          <a:solidFill>
            <a:schemeClr val="accent2"/>
          </a:solidFill>
        </p:spPr>
        <p:txBody>
          <a:bodyPr wrap="square" rtlCol="0">
            <a:spAutoFit/>
          </a:bodyPr>
          <a:lstStyle/>
          <a:p>
            <a:r>
              <a:rPr lang="en-US" sz="2000" dirty="0">
                <a:solidFill>
                  <a:schemeClr val="tx2"/>
                </a:solidFill>
              </a:rPr>
              <a:t>“If you want to make an apple pie from scratch, </a:t>
            </a:r>
          </a:p>
          <a:p>
            <a:r>
              <a:rPr lang="en-US" sz="2000" dirty="0">
                <a:solidFill>
                  <a:schemeClr val="tx2"/>
                </a:solidFill>
              </a:rPr>
              <a:t>first you must make a universe.” -- Carl Sagan</a:t>
            </a:r>
          </a:p>
        </p:txBody>
      </p:sp>
    </p:spTree>
    <p:extLst>
      <p:ext uri="{BB962C8B-B14F-4D97-AF65-F5344CB8AC3E}">
        <p14:creationId xmlns:p14="http://schemas.microsoft.com/office/powerpoint/2010/main" val="14771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0</TotalTime>
  <Words>1131</Words>
  <Application>Microsoft Office PowerPoint</Application>
  <PresentationFormat>Předvádění na obrazovce (4:3)</PresentationFormat>
  <Paragraphs>234</Paragraphs>
  <Slides>37</Slides>
  <Notes>1</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37</vt:i4>
      </vt:variant>
    </vt:vector>
  </HeadingPairs>
  <TitlesOfParts>
    <vt:vector size="47" baseType="lpstr">
      <vt:lpstr>Arial</vt:lpstr>
      <vt:lpstr>Arial Unicode MS</vt:lpstr>
      <vt:lpstr>Calibri</vt:lpstr>
      <vt:lpstr>Gill Sans MT</vt:lpstr>
      <vt:lpstr>Lucida Sans Unicode</vt:lpstr>
      <vt:lpstr>Times New Roman</vt:lpstr>
      <vt:lpstr>Verdana</vt:lpstr>
      <vt:lpstr>Wingdings 2</vt:lpstr>
      <vt:lpstr>Wingdings 3</vt:lpstr>
      <vt:lpstr>Concourse</vt:lpstr>
      <vt:lpstr>Biophysical Resources and Socio-economic systems ENSb1302</vt:lpstr>
      <vt:lpstr>ENSb1302: Syllabus highlights</vt:lpstr>
      <vt:lpstr>Schedule</vt:lpstr>
      <vt:lpstr>Schedule</vt:lpstr>
      <vt:lpstr>What are some the ways humans have impacted the environment?</vt:lpstr>
      <vt:lpstr>Earth’s environment can be partitioned into four+one spheres</vt:lpstr>
      <vt:lpstr>How are ways that you depend on the environment?</vt:lpstr>
      <vt:lpstr>Systems Perspective</vt:lpstr>
      <vt:lpstr>Systems Theory</vt:lpstr>
      <vt:lpstr>System boundaries</vt:lpstr>
      <vt:lpstr>Systems Perspective</vt:lpstr>
      <vt:lpstr>Problems arise when we don’t see systems, relations, and connectivity…</vt:lpstr>
      <vt:lpstr>Prezentace aplikace PowerPoint</vt:lpstr>
      <vt:lpstr>Prezentace aplikace PowerPoint</vt:lpstr>
      <vt:lpstr>Prezentace aplikace PowerPoint</vt:lpstr>
      <vt:lpstr>Unintended consequences</vt:lpstr>
      <vt:lpstr>Key systems concepts</vt:lpstr>
      <vt:lpstr>6 key themes how biophysical human systems interact</vt:lpstr>
      <vt:lpstr>Human Population</vt:lpstr>
      <vt:lpstr>Great Acceleration</vt:lpstr>
      <vt:lpstr>Prezentace aplikace PowerPoint</vt:lpstr>
      <vt:lpstr>2) Sustainability – the capacity to endure</vt:lpstr>
      <vt:lpstr>Carrying Capacity</vt:lpstr>
      <vt:lpstr>3) Global Perspective</vt:lpstr>
      <vt:lpstr>Anthropocene - term to denote the present time interval, in which human activities profoundly impact geology and ecosystems.</vt:lpstr>
      <vt:lpstr>Blue Marble</vt:lpstr>
      <vt:lpstr>4) Urban places</vt:lpstr>
      <vt:lpstr>Prezentace aplikace PowerPoint</vt:lpstr>
      <vt:lpstr>Anthropocene – urban perspective</vt:lpstr>
      <vt:lpstr>5) People and Nature</vt:lpstr>
      <vt:lpstr>6) Science and Values</vt:lpstr>
      <vt:lpstr>Placing value on the environment</vt:lpstr>
      <vt:lpstr>Environmental Ethics 1970s</vt:lpstr>
      <vt:lpstr>Human Ecology</vt:lpstr>
      <vt:lpstr>Tracing the chain of effects through ecosystems and human society</vt:lpstr>
      <vt:lpstr>Are you hungry?</vt:lpstr>
      <vt:lpstr>Understanding SYSTEMS!</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 306</dc:title>
  <dc:creator>bfath</dc:creator>
  <cp:lastModifiedBy>Brian D. Fath</cp:lastModifiedBy>
  <cp:revision>33</cp:revision>
  <dcterms:created xsi:type="dcterms:W3CDTF">2011-02-08T18:11:32Z</dcterms:created>
  <dcterms:modified xsi:type="dcterms:W3CDTF">2019-09-26T11:20:56Z</dcterms:modified>
</cp:coreProperties>
</file>