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56" r:id="rId3"/>
    <p:sldId id="355" r:id="rId4"/>
    <p:sldId id="358" r:id="rId5"/>
    <p:sldId id="357" r:id="rId6"/>
    <p:sldId id="260" r:id="rId7"/>
    <p:sldId id="417" r:id="rId8"/>
    <p:sldId id="359" r:id="rId9"/>
    <p:sldId id="420" r:id="rId10"/>
    <p:sldId id="261" r:id="rId11"/>
    <p:sldId id="360" r:id="rId12"/>
    <p:sldId id="422" r:id="rId13"/>
    <p:sldId id="423" r:id="rId14"/>
    <p:sldId id="262" r:id="rId15"/>
    <p:sldId id="425" r:id="rId16"/>
    <p:sldId id="424" r:id="rId17"/>
    <p:sldId id="257" r:id="rId18"/>
    <p:sldId id="282" r:id="rId19"/>
    <p:sldId id="302" r:id="rId20"/>
    <p:sldId id="303" r:id="rId21"/>
    <p:sldId id="301" r:id="rId22"/>
    <p:sldId id="263" r:id="rId23"/>
    <p:sldId id="288" r:id="rId24"/>
    <p:sldId id="289" r:id="rId25"/>
    <p:sldId id="290" r:id="rId26"/>
    <p:sldId id="291" r:id="rId27"/>
    <p:sldId id="292" r:id="rId28"/>
    <p:sldId id="293" r:id="rId29"/>
    <p:sldId id="297" r:id="rId30"/>
    <p:sldId id="298" r:id="rId31"/>
    <p:sldId id="314" r:id="rId32"/>
    <p:sldId id="418" r:id="rId33"/>
    <p:sldId id="315" r:id="rId34"/>
    <p:sldId id="316" r:id="rId35"/>
    <p:sldId id="347" r:id="rId36"/>
    <p:sldId id="310" r:id="rId37"/>
    <p:sldId id="296" r:id="rId38"/>
    <p:sldId id="294" r:id="rId39"/>
    <p:sldId id="265" r:id="rId40"/>
    <p:sldId id="264" r:id="rId41"/>
    <p:sldId id="285" r:id="rId42"/>
    <p:sldId id="348" r:id="rId43"/>
    <p:sldId id="351" r:id="rId44"/>
    <p:sldId id="350" r:id="rId45"/>
    <p:sldId id="419" r:id="rId46"/>
    <p:sldId id="266" r:id="rId47"/>
    <p:sldId id="349" r:id="rId48"/>
    <p:sldId id="34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66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2D58A58-DC5A-432C-A906-895FBA6D709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8A58-DC5A-432C-A906-895FBA6D709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2D58A58-DC5A-432C-A906-895FBA6D709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58A58-DC5A-432C-A906-895FBA6D709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58A58-DC5A-432C-A906-895FBA6D709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58A58-DC5A-432C-A906-895FBA6D709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3CC525-ED31-45F8-8923-2B23FE517D7A}" type="datetimeFigureOut">
              <a:rPr lang="en-US" smtClean="0"/>
              <a:pPr/>
              <a:t>10/17/2019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2D58A58-DC5A-432C-A906-895FBA6D709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33CC525-ED31-45F8-8923-2B23FE517D7A}" type="datetimeFigureOut">
              <a:rPr lang="en-US" smtClean="0"/>
              <a:pPr/>
              <a:t>10/17/2019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2D58A58-DC5A-432C-A906-895FBA6D70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www.fotoartglamour.com/pictures/mature-wheat-heads.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orldometers.info/world-popul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orldometers.info/world-popul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4"/>
          <p:cNvSpPr>
            <a:spLocks noGrp="1"/>
          </p:cNvSpPr>
          <p:nvPr>
            <p:ph type="subTitle" idx="1"/>
          </p:nvPr>
        </p:nvSpPr>
        <p:spPr/>
        <p:txBody>
          <a:bodyPr>
            <a:normAutofit/>
          </a:bodyPr>
          <a:lstStyle/>
          <a:p>
            <a:pPr eaLnBrk="1" hangingPunct="1"/>
            <a:r>
              <a:rPr lang="en-US" dirty="0"/>
              <a:t>Three stages based on energy acquisition</a:t>
            </a:r>
          </a:p>
          <a:p>
            <a:pPr eaLnBrk="1" hangingPunct="1"/>
            <a:r>
              <a:rPr lang="en-US" dirty="0"/>
              <a:t>Progress in reducing suffering</a:t>
            </a:r>
          </a:p>
          <a:p>
            <a:pPr eaLnBrk="1" hangingPunct="1"/>
            <a:r>
              <a:rPr lang="en-US" dirty="0"/>
              <a:t>Period of acceleration</a:t>
            </a:r>
          </a:p>
        </p:txBody>
      </p:sp>
      <p:sp>
        <p:nvSpPr>
          <p:cNvPr id="6" name="Title 1"/>
          <p:cNvSpPr>
            <a:spLocks noGrp="1"/>
          </p:cNvSpPr>
          <p:nvPr>
            <p:ph type="ctrTitle"/>
          </p:nvPr>
        </p:nvSpPr>
        <p:spPr>
          <a:xfrm>
            <a:off x="457200" y="1506538"/>
            <a:ext cx="8229600" cy="1470025"/>
          </a:xfrm>
        </p:spPr>
        <p:txBody>
          <a:bodyPr>
            <a:normAutofit/>
          </a:bodyPr>
          <a:lstStyle/>
          <a:p>
            <a:pPr eaLnBrk="1" fontAlgn="auto" hangingPunct="1">
              <a:spcAft>
                <a:spcPts val="0"/>
              </a:spcAft>
              <a:defRPr/>
            </a:pPr>
            <a:r>
              <a:rPr lang="en-US" dirty="0"/>
              <a:t>Human Population</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Transition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6975" y="1975632"/>
            <a:ext cx="5366825" cy="4025119"/>
          </a:xfrm>
          <a:prstGeom prst="rect">
            <a:avLst/>
          </a:prstGeom>
        </p:spPr>
      </p:pic>
      <p:sp>
        <p:nvSpPr>
          <p:cNvPr id="3" name="TextovéPole 2"/>
          <p:cNvSpPr txBox="1"/>
          <p:nvPr/>
        </p:nvSpPr>
        <p:spPr>
          <a:xfrm>
            <a:off x="1143000" y="2362200"/>
            <a:ext cx="934871" cy="369332"/>
          </a:xfrm>
          <a:prstGeom prst="rect">
            <a:avLst/>
          </a:prstGeom>
          <a:noFill/>
        </p:spPr>
        <p:txBody>
          <a:bodyPr wrap="none" rtlCol="0">
            <a:spAutoFit/>
          </a:bodyPr>
          <a:lstStyle/>
          <a:p>
            <a:r>
              <a:rPr lang="en-US" dirty="0" smtClean="0"/>
              <a:t>50/1000</a:t>
            </a:r>
            <a:endParaRPr lang="cs-CZ" dirty="0"/>
          </a:p>
        </p:txBody>
      </p:sp>
      <p:sp>
        <p:nvSpPr>
          <p:cNvPr id="5" name="TextovéPole 4"/>
          <p:cNvSpPr txBox="1"/>
          <p:nvPr/>
        </p:nvSpPr>
        <p:spPr>
          <a:xfrm>
            <a:off x="1143000" y="4419600"/>
            <a:ext cx="934871" cy="369332"/>
          </a:xfrm>
          <a:prstGeom prst="rect">
            <a:avLst/>
          </a:prstGeom>
          <a:noFill/>
        </p:spPr>
        <p:txBody>
          <a:bodyPr wrap="none" rtlCol="0">
            <a:spAutoFit/>
          </a:bodyPr>
          <a:lstStyle/>
          <a:p>
            <a:r>
              <a:rPr lang="en-US" dirty="0"/>
              <a:t>1</a:t>
            </a:r>
            <a:r>
              <a:rPr lang="en-US" dirty="0" smtClean="0"/>
              <a:t>0/1000</a:t>
            </a:r>
            <a:endParaRPr lang="cs-CZ" dirty="0"/>
          </a:p>
        </p:txBody>
      </p:sp>
    </p:spTree>
    <p:extLst>
      <p:ext uri="{BB962C8B-B14F-4D97-AF65-F5344CB8AC3E}">
        <p14:creationId xmlns:p14="http://schemas.microsoft.com/office/powerpoint/2010/main" val="93568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structure </a:t>
            </a:r>
          </a:p>
        </p:txBody>
      </p:sp>
      <p:sp>
        <p:nvSpPr>
          <p:cNvPr id="3" name="Content Placeholder 2"/>
          <p:cNvSpPr>
            <a:spLocks noGrp="1"/>
          </p:cNvSpPr>
          <p:nvPr>
            <p:ph idx="1"/>
          </p:nvPr>
        </p:nvSpPr>
        <p:spPr/>
        <p:txBody>
          <a:bodyPr/>
          <a:lstStyle/>
          <a:p>
            <a:r>
              <a:rPr lang="en-US" dirty="0"/>
              <a:t>Pyramid, column, inverted pyramid, column with a bulge</a:t>
            </a:r>
          </a:p>
        </p:txBody>
      </p:sp>
      <p:pic>
        <p:nvPicPr>
          <p:cNvPr id="4" name="Picture 3"/>
          <p:cNvPicPr>
            <a:picLocks noChangeAspect="1"/>
          </p:cNvPicPr>
          <p:nvPr/>
        </p:nvPicPr>
        <p:blipFill>
          <a:blip r:embed="rId2"/>
          <a:stretch>
            <a:fillRect/>
          </a:stretch>
        </p:blipFill>
        <p:spPr>
          <a:xfrm>
            <a:off x="838200" y="2667000"/>
            <a:ext cx="8038619" cy="3844557"/>
          </a:xfrm>
          <a:prstGeom prst="rect">
            <a:avLst/>
          </a:prstGeom>
        </p:spPr>
      </p:pic>
    </p:spTree>
    <p:extLst>
      <p:ext uri="{BB962C8B-B14F-4D97-AF65-F5344CB8AC3E}">
        <p14:creationId xmlns:p14="http://schemas.microsoft.com/office/powerpoint/2010/main" val="4047004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25E4-118F-4270-83D3-72215EA25E37}"/>
              </a:ext>
            </a:extLst>
          </p:cNvPr>
          <p:cNvSpPr>
            <a:spLocks noGrp="1"/>
          </p:cNvSpPr>
          <p:nvPr>
            <p:ph type="title"/>
          </p:nvPr>
        </p:nvSpPr>
        <p:spPr/>
        <p:txBody>
          <a:bodyPr>
            <a:normAutofit fontScale="90000"/>
          </a:bodyPr>
          <a:lstStyle/>
          <a:p>
            <a:r>
              <a:rPr lang="en-US" dirty="0"/>
              <a:t>Fertility Rate -  </a:t>
            </a:r>
            <a:r>
              <a:rPr lang="en-US" sz="3100" dirty="0"/>
              <a:t>average number of children that would be born to a woman over her lifetime</a:t>
            </a:r>
            <a:endParaRPr lang="en-US" dirty="0"/>
          </a:p>
        </p:txBody>
      </p:sp>
      <p:pic>
        <p:nvPicPr>
          <p:cNvPr id="1026" name="Picture 2" descr="https://upload.wikimedia.org/wikipedia/commons/7/78/Fertility_rate_world_map_2.png">
            <a:extLst>
              <a:ext uri="{FF2B5EF4-FFF2-40B4-BE49-F238E27FC236}">
                <a16:creationId xmlns:a16="http://schemas.microsoft.com/office/drawing/2014/main" id="{CEB9D6C9-535B-46D6-9C67-27F2D3F9F2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2133600"/>
            <a:ext cx="8153400" cy="4143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3C727B-A187-4A47-8D23-F960112C7B05}"/>
              </a:ext>
            </a:extLst>
          </p:cNvPr>
          <p:cNvSpPr txBox="1"/>
          <p:nvPr/>
        </p:nvSpPr>
        <p:spPr>
          <a:xfrm>
            <a:off x="3669028" y="6276975"/>
            <a:ext cx="1805944" cy="369332"/>
          </a:xfrm>
          <a:prstGeom prst="rect">
            <a:avLst/>
          </a:prstGeom>
          <a:noFill/>
        </p:spPr>
        <p:txBody>
          <a:bodyPr wrap="none" rtlCol="0">
            <a:spAutoFit/>
          </a:bodyPr>
          <a:lstStyle/>
          <a:p>
            <a:r>
              <a:rPr lang="en-US" dirty="0"/>
              <a:t>2018 CIA Factbook</a:t>
            </a:r>
          </a:p>
        </p:txBody>
      </p:sp>
    </p:spTree>
    <p:extLst>
      <p:ext uri="{BB962C8B-B14F-4D97-AF65-F5344CB8AC3E}">
        <p14:creationId xmlns:p14="http://schemas.microsoft.com/office/powerpoint/2010/main" val="143571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g-log graph of total fertility rate (TFR) vs. GDP (PPP) per capita with population size shown as bubble area, for all countries having population greater than 2 million (2016 estimates; 30 largest countries bold).[115][116][117]">
            <a:extLst>
              <a:ext uri="{FF2B5EF4-FFF2-40B4-BE49-F238E27FC236}">
                <a16:creationId xmlns:a16="http://schemas.microsoft.com/office/drawing/2014/main" id="{640ABA54-D072-4631-B4B0-32D369366C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12" y="474663"/>
            <a:ext cx="9144000" cy="63833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2F9386-FE40-4C88-933D-7F333B379D6D}"/>
              </a:ext>
            </a:extLst>
          </p:cNvPr>
          <p:cNvSpPr>
            <a:spLocks noGrp="1"/>
          </p:cNvSpPr>
          <p:nvPr>
            <p:ph type="title"/>
          </p:nvPr>
        </p:nvSpPr>
        <p:spPr>
          <a:xfrm>
            <a:off x="914400" y="274638"/>
            <a:ext cx="7772400" cy="792162"/>
          </a:xfrm>
        </p:spPr>
        <p:txBody>
          <a:bodyPr>
            <a:normAutofit fontScale="90000"/>
          </a:bodyPr>
          <a:lstStyle/>
          <a:p>
            <a:r>
              <a:rPr lang="en-US" dirty="0"/>
              <a:t>				Fertility versus GDP</a:t>
            </a:r>
          </a:p>
        </p:txBody>
      </p:sp>
    </p:spTree>
    <p:extLst>
      <p:ext uri="{BB962C8B-B14F-4D97-AF65-F5344CB8AC3E}">
        <p14:creationId xmlns:p14="http://schemas.microsoft.com/office/powerpoint/2010/main" val="2764694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people can the Earth support? Limiting factors</a:t>
            </a:r>
          </a:p>
        </p:txBody>
      </p:sp>
      <p:sp>
        <p:nvSpPr>
          <p:cNvPr id="3" name="Content Placeholder 2"/>
          <p:cNvSpPr>
            <a:spLocks noGrp="1"/>
          </p:cNvSpPr>
          <p:nvPr>
            <p:ph idx="1"/>
          </p:nvPr>
        </p:nvSpPr>
        <p:spPr/>
        <p:txBody>
          <a:bodyPr>
            <a:normAutofit lnSpcReduction="10000"/>
          </a:bodyPr>
          <a:lstStyle/>
          <a:p>
            <a:r>
              <a:rPr lang="en-US" dirty="0"/>
              <a:t>Food supply</a:t>
            </a:r>
          </a:p>
          <a:p>
            <a:r>
              <a:rPr lang="en-US" dirty="0"/>
              <a:t>Land and soil resources – almost all usable agricultural land is being cultivated – each year more soil is lost to erosion than is formed</a:t>
            </a:r>
          </a:p>
          <a:p>
            <a:r>
              <a:rPr lang="en-US" dirty="0"/>
              <a:t>Water resources – less than 3% of all water is suitable for drinking and irrigation.  Underground reservoirs are being depleted</a:t>
            </a:r>
          </a:p>
          <a:p>
            <a:r>
              <a:rPr lang="en-US" dirty="0"/>
              <a:t>Population Density – people per area</a:t>
            </a:r>
          </a:p>
          <a:p>
            <a:r>
              <a:rPr lang="en-US" dirty="0" smtClean="0"/>
              <a:t>Energy resources and Technology </a:t>
            </a:r>
            <a:r>
              <a:rPr lang="en-US" dirty="0"/>
              <a:t>– How much each person uses (mainly energy resources)</a:t>
            </a:r>
          </a:p>
          <a:p>
            <a:pPr marL="0" indent="0">
              <a:buNone/>
            </a:pPr>
            <a:r>
              <a:rPr lang="en-US" dirty="0"/>
              <a:t>	1 American = 35 Indians = 140 Bangladeshi</a:t>
            </a:r>
          </a:p>
        </p:txBody>
      </p:sp>
    </p:spTree>
    <p:extLst>
      <p:ext uri="{BB962C8B-B14F-4D97-AF65-F5344CB8AC3E}">
        <p14:creationId xmlns:p14="http://schemas.microsoft.com/office/powerpoint/2010/main" val="174231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898C-8E6B-42FB-A92A-DE0FC810B556}"/>
              </a:ext>
            </a:extLst>
          </p:cNvPr>
          <p:cNvSpPr>
            <a:spLocks noGrp="1"/>
          </p:cNvSpPr>
          <p:nvPr>
            <p:ph type="title"/>
          </p:nvPr>
        </p:nvSpPr>
        <p:spPr/>
        <p:txBody>
          <a:bodyPr>
            <a:normAutofit fontScale="90000"/>
          </a:bodyPr>
          <a:lstStyle/>
          <a:p>
            <a:r>
              <a:rPr lang="en-US" dirty="0"/>
              <a:t>United Nations Population projections</a:t>
            </a:r>
          </a:p>
        </p:txBody>
      </p:sp>
      <p:pic>
        <p:nvPicPr>
          <p:cNvPr id="4" name="Picture 3">
            <a:extLst>
              <a:ext uri="{FF2B5EF4-FFF2-40B4-BE49-F238E27FC236}">
                <a16:creationId xmlns:a16="http://schemas.microsoft.com/office/drawing/2014/main" id="{3A0C15EA-AD91-42BB-9435-A65805F5DC8C}"/>
              </a:ext>
            </a:extLst>
          </p:cNvPr>
          <p:cNvPicPr>
            <a:picLocks noChangeAspect="1"/>
          </p:cNvPicPr>
          <p:nvPr/>
        </p:nvPicPr>
        <p:blipFill>
          <a:blip r:embed="rId2"/>
          <a:stretch>
            <a:fillRect/>
          </a:stretch>
        </p:blipFill>
        <p:spPr>
          <a:xfrm>
            <a:off x="772550" y="1828800"/>
            <a:ext cx="7903699" cy="4353733"/>
          </a:xfrm>
          <a:prstGeom prst="rect">
            <a:avLst/>
          </a:prstGeom>
        </p:spPr>
      </p:pic>
    </p:spTree>
    <p:extLst>
      <p:ext uri="{BB962C8B-B14F-4D97-AF65-F5344CB8AC3E}">
        <p14:creationId xmlns:p14="http://schemas.microsoft.com/office/powerpoint/2010/main" val="4102513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4302-3277-46F2-8FA5-B53C57740E50}"/>
              </a:ext>
            </a:extLst>
          </p:cNvPr>
          <p:cNvSpPr>
            <a:spLocks noGrp="1"/>
          </p:cNvSpPr>
          <p:nvPr>
            <p:ph type="title"/>
          </p:nvPr>
        </p:nvSpPr>
        <p:spPr/>
        <p:txBody>
          <a:bodyPr/>
          <a:lstStyle/>
          <a:p>
            <a:r>
              <a:rPr lang="en-US" dirty="0"/>
              <a:t>World Population projections</a:t>
            </a:r>
          </a:p>
        </p:txBody>
      </p:sp>
      <p:pic>
        <p:nvPicPr>
          <p:cNvPr id="3074" name="Picture 2" descr="edan_figure1">
            <a:extLst>
              <a:ext uri="{FF2B5EF4-FFF2-40B4-BE49-F238E27FC236}">
                <a16:creationId xmlns:a16="http://schemas.microsoft.com/office/drawing/2014/main" id="{8A644550-D685-4A83-BF31-2105AB0B19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0914" y="1828800"/>
            <a:ext cx="7984784"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01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82457"/>
            <a:ext cx="7772400" cy="3108543"/>
          </a:xfrm>
          <a:prstGeom prst="rect">
            <a:avLst/>
          </a:prstGeom>
          <a:noFill/>
        </p:spPr>
        <p:txBody>
          <a:bodyPr wrap="square" rtlCol="0">
            <a:spAutoFit/>
          </a:bodyPr>
          <a:lstStyle/>
          <a:p>
            <a:r>
              <a:rPr lang="en-US" sz="2800" dirty="0"/>
              <a:t>Progress</a:t>
            </a:r>
          </a:p>
          <a:p>
            <a:r>
              <a:rPr lang="en-US" sz="2800" dirty="0"/>
              <a:t>	Change</a:t>
            </a:r>
          </a:p>
          <a:p>
            <a:r>
              <a:rPr lang="en-US" sz="2800" dirty="0"/>
              <a:t>		Dynamics</a:t>
            </a:r>
          </a:p>
          <a:p>
            <a:r>
              <a:rPr lang="en-US" sz="2800" dirty="0"/>
              <a:t>			Development</a:t>
            </a:r>
          </a:p>
          <a:p>
            <a:r>
              <a:rPr lang="en-US" sz="2800" dirty="0"/>
              <a:t>				Modification</a:t>
            </a:r>
          </a:p>
          <a:p>
            <a:r>
              <a:rPr lang="en-US" sz="2800" dirty="0"/>
              <a:t>					Process</a:t>
            </a:r>
          </a:p>
          <a:p>
            <a:r>
              <a:rPr lang="en-US" sz="2800" dirty="0"/>
              <a:t>						Transformation</a:t>
            </a:r>
          </a:p>
        </p:txBody>
      </p:sp>
      <p:sp>
        <p:nvSpPr>
          <p:cNvPr id="3" name="TextBox 2"/>
          <p:cNvSpPr txBox="1"/>
          <p:nvPr/>
        </p:nvSpPr>
        <p:spPr>
          <a:xfrm>
            <a:off x="1676400" y="5181600"/>
            <a:ext cx="6061788" cy="523220"/>
          </a:xfrm>
          <a:prstGeom prst="rect">
            <a:avLst/>
          </a:prstGeom>
          <a:noFill/>
        </p:spPr>
        <p:txBody>
          <a:bodyPr wrap="none" rtlCol="0">
            <a:spAutoFit/>
          </a:bodyPr>
          <a:lstStyle/>
          <a:p>
            <a:r>
              <a:rPr lang="en-US" sz="2800" dirty="0"/>
              <a:t>Do all these terms have the same implication?</a:t>
            </a:r>
          </a:p>
        </p:txBody>
      </p:sp>
      <p:pic>
        <p:nvPicPr>
          <p:cNvPr id="38914" name="Picture 2" descr="http://www.bb.ustc.edu.cn/ocw/NR/rdonlyres/Global/0/07D0BD4A-9D73-42AC-A173-3903451DAE47/0/1661_chp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1345" y="288142"/>
            <a:ext cx="2014502" cy="2081504"/>
          </a:xfrm>
          <a:prstGeom prst="rect">
            <a:avLst/>
          </a:prstGeom>
          <a:noFill/>
        </p:spPr>
      </p:pic>
      <p:pic>
        <p:nvPicPr>
          <p:cNvPr id="38916" name="Picture 4" descr="http://www.aplab.com/images/office-03.gif"/>
          <p:cNvPicPr>
            <a:picLocks noChangeAspect="1" noChangeArrowheads="1"/>
          </p:cNvPicPr>
          <p:nvPr/>
        </p:nvPicPr>
        <p:blipFill>
          <a:blip r:embed="rId3" cstate="print"/>
          <a:srcRect/>
          <a:stretch>
            <a:fillRect/>
          </a:stretch>
        </p:blipFill>
        <p:spPr bwMode="auto">
          <a:xfrm>
            <a:off x="304800" y="2743200"/>
            <a:ext cx="2381250" cy="2228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371600"/>
            <a:ext cx="6437981" cy="3970318"/>
          </a:xfrm>
          <a:prstGeom prst="rect">
            <a:avLst/>
          </a:prstGeom>
        </p:spPr>
        <p:txBody>
          <a:bodyPr wrap="none">
            <a:spAutoFit/>
          </a:bodyPr>
          <a:lstStyle/>
          <a:p>
            <a:r>
              <a:rPr lang="en-US" sz="2800" dirty="0"/>
              <a:t>Is the direction always “better”?</a:t>
            </a:r>
          </a:p>
          <a:p>
            <a:endParaRPr lang="en-US" sz="2800" dirty="0"/>
          </a:p>
          <a:p>
            <a:r>
              <a:rPr lang="en-US" sz="2800" dirty="0"/>
              <a:t>Is something lost when something else is gained?</a:t>
            </a:r>
          </a:p>
          <a:p>
            <a:endParaRPr lang="en-US" sz="2800" dirty="0"/>
          </a:p>
          <a:p>
            <a:r>
              <a:rPr lang="en-US" sz="2800" dirty="0"/>
              <a:t>What change leads to destruction?</a:t>
            </a:r>
          </a:p>
          <a:p>
            <a:endParaRPr lang="en-US" sz="2800" dirty="0"/>
          </a:p>
          <a:p>
            <a:r>
              <a:rPr lang="en-US" sz="2800" dirty="0"/>
              <a:t>Who decides what is a gain or a loss?</a:t>
            </a:r>
          </a:p>
          <a:p>
            <a:endParaRPr lang="en-US" sz="2800" dirty="0"/>
          </a:p>
          <a:p>
            <a:r>
              <a:rPr lang="en-US" sz="2800" dirty="0"/>
              <a:t>Does it depend on who gains and loses?</a:t>
            </a:r>
          </a:p>
        </p:txBody>
      </p:sp>
      <p:pic>
        <p:nvPicPr>
          <p:cNvPr id="2050" name="Picture 2" descr="http://www.servitokss.com/wp-content/uploads/2009/07/man_question_mark.jpg"/>
          <p:cNvPicPr>
            <a:picLocks noChangeAspect="1" noChangeArrowheads="1"/>
          </p:cNvPicPr>
          <p:nvPr/>
        </p:nvPicPr>
        <p:blipFill>
          <a:blip r:embed="rId2" cstate="print"/>
          <a:srcRect/>
          <a:stretch>
            <a:fillRect/>
          </a:stretch>
        </p:blipFill>
        <p:spPr bwMode="auto">
          <a:xfrm>
            <a:off x="6248400" y="3276600"/>
            <a:ext cx="2724150" cy="34194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228600" y="304800"/>
            <a:ext cx="8610600" cy="2677656"/>
          </a:xfrm>
          <a:prstGeom prst="rect">
            <a:avLst/>
          </a:prstGeom>
          <a:noFill/>
          <a:ln w="9525">
            <a:noFill/>
            <a:miter lim="800000"/>
            <a:headEnd/>
            <a:tailEnd/>
          </a:ln>
        </p:spPr>
        <p:txBody>
          <a:bodyPr>
            <a:spAutoFit/>
          </a:bodyPr>
          <a:lstStyle/>
          <a:p>
            <a:r>
              <a:rPr lang="en-US" sz="2400" dirty="0"/>
              <a:t>When human societies first evolved as a significant part of the systems of nature, man had to adapt to the food and fuel energy flows available to him, developing the now-familiar patterns of human culture.</a:t>
            </a:r>
          </a:p>
          <a:p>
            <a:endParaRPr lang="en-US" sz="2400" dirty="0"/>
          </a:p>
          <a:p>
            <a:r>
              <a:rPr lang="en-US" sz="2400" dirty="0"/>
              <a:t>The energy source was sunlight which is spread out so evenly that it is not directly available to man until after some has been concentrated and much has been necessarily lost by the plants and animals.  </a:t>
            </a:r>
          </a:p>
        </p:txBody>
      </p:sp>
      <p:pic>
        <p:nvPicPr>
          <p:cNvPr id="64518" name="Picture 6" descr="http://historyandplaces.info/wp-content/uploads/2010/06/74-150x150.jpg"/>
          <p:cNvPicPr>
            <a:picLocks noChangeAspect="1" noChangeArrowheads="1"/>
          </p:cNvPicPr>
          <p:nvPr/>
        </p:nvPicPr>
        <p:blipFill>
          <a:blip r:embed="rId2"/>
          <a:srcRect/>
          <a:stretch>
            <a:fillRect/>
          </a:stretch>
        </p:blipFill>
        <p:spPr bwMode="auto">
          <a:xfrm>
            <a:off x="533400" y="4495800"/>
            <a:ext cx="1428750" cy="1428750"/>
          </a:xfrm>
          <a:prstGeom prst="rect">
            <a:avLst/>
          </a:prstGeom>
          <a:noFill/>
        </p:spPr>
      </p:pic>
      <p:pic>
        <p:nvPicPr>
          <p:cNvPr id="64520" name="Picture 8" descr="http://shef.ac.uk/aps/apsrtp/cunniff-jen/farming.gif"/>
          <p:cNvPicPr>
            <a:picLocks noChangeAspect="1" noChangeArrowheads="1"/>
          </p:cNvPicPr>
          <p:nvPr/>
        </p:nvPicPr>
        <p:blipFill>
          <a:blip r:embed="rId3"/>
          <a:srcRect/>
          <a:stretch>
            <a:fillRect/>
          </a:stretch>
        </p:blipFill>
        <p:spPr bwMode="auto">
          <a:xfrm>
            <a:off x="1600200" y="4114800"/>
            <a:ext cx="5715000" cy="1990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6">
                                            <p:txEl>
                                              <p:pRg st="2" end="2"/>
                                            </p:txEl>
                                          </p:spTgt>
                                        </p:tgtEl>
                                        <p:attrNameLst>
                                          <p:attrName>style.visibility</p:attrName>
                                        </p:attrNameLst>
                                      </p:cBhvr>
                                      <p:to>
                                        <p:strVal val="visible"/>
                                      </p:to>
                                    </p:set>
                                    <p:animEffect transition="in" filter="fade">
                                      <p:cBhvr>
                                        <p:cTn id="7" dur="500"/>
                                        <p:tgtEl>
                                          <p:spTgt spid="47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There can be no long-term solution to environmental problems unless human population stops growing</a:t>
            </a:r>
          </a:p>
          <a:p>
            <a:r>
              <a:rPr lang="en-US" dirty="0"/>
              <a:t>What controls the rate of growth?</a:t>
            </a:r>
          </a:p>
          <a:p>
            <a:r>
              <a:rPr lang="en-US" dirty="0"/>
              <a:t>How many people can the Earth sustain?</a:t>
            </a:r>
          </a:p>
          <a:p>
            <a:r>
              <a:rPr lang="en-US" dirty="0"/>
              <a:t>The rapid increase in human population occurred with no change in the MAXIMUM lifetime of an individual</a:t>
            </a:r>
          </a:p>
          <a:p>
            <a:r>
              <a:rPr lang="en-US" dirty="0"/>
              <a:t>Birth rates have declined faster in countries with a high standard of living than in countries with low standard of living</a:t>
            </a:r>
          </a:p>
        </p:txBody>
      </p:sp>
    </p:spTree>
    <p:extLst>
      <p:ext uri="{BB962C8B-B14F-4D97-AF65-F5344CB8AC3E}">
        <p14:creationId xmlns:p14="http://schemas.microsoft.com/office/powerpoint/2010/main" val="39947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533400" y="457200"/>
            <a:ext cx="7696200" cy="3352800"/>
          </a:xfrm>
        </p:spPr>
        <p:txBody>
          <a:bodyPr>
            <a:normAutofit/>
          </a:bodyPr>
          <a:lstStyle/>
          <a:p>
            <a:pPr marL="0" indent="0">
              <a:buFontTx/>
              <a:buNone/>
            </a:pPr>
            <a:r>
              <a:rPr lang="en-US" sz="2400" dirty="0"/>
              <a:t>Societies that were able to survive had to gather food and distribute energies within the social system for their successful continuance, and they developed the group organization necessary for these purposes.</a:t>
            </a:r>
          </a:p>
          <a:p>
            <a:pPr marL="0" indent="0">
              <a:buNone/>
            </a:pPr>
            <a:endParaRPr lang="en-US" sz="2400" dirty="0"/>
          </a:p>
          <a:p>
            <a:pPr marL="0" indent="0">
              <a:buNone/>
            </a:pPr>
            <a:r>
              <a:rPr lang="en-US" sz="2400" dirty="0"/>
              <a:t>Ethics, folkways, mores, religious teachings, and social psychology guided the individual in his participation in the group and provided means for using energy sources effectively.</a:t>
            </a:r>
          </a:p>
        </p:txBody>
      </p:sp>
      <p:pic>
        <p:nvPicPr>
          <p:cNvPr id="63492" name="Picture 4" descr="http://www.mitchellteachers.net/WorldHistory/AncientEgyptNearEastUnit/Images/EgyptDailyLife/AncientEgyptDailyLifeSocialPic_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7699" y="3505200"/>
            <a:ext cx="2598176" cy="3152775"/>
          </a:xfrm>
          <a:prstGeom prst="rect">
            <a:avLst/>
          </a:prstGeom>
          <a:noFill/>
        </p:spPr>
      </p:pic>
      <p:pic>
        <p:nvPicPr>
          <p:cNvPr id="63494" name="Picture 6" descr="http://www.humfer.net/greece/grkisles/7-creteja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3657600"/>
            <a:ext cx="4267199" cy="29892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xEl>
                                              <p:pRg st="2" end="2"/>
                                            </p:txEl>
                                          </p:spTgt>
                                        </p:tgtEl>
                                        <p:attrNameLst>
                                          <p:attrName>style.visibility</p:attrName>
                                        </p:attrNameLst>
                                      </p:cBhvr>
                                      <p:to>
                                        <p:strVal val="visible"/>
                                      </p:to>
                                    </p:set>
                                    <p:animEffect transition="in" filter="fade">
                                      <p:cBhvr>
                                        <p:cTn id="7" dur="500"/>
                                        <p:tgtEl>
                                          <p:spTgt spid="481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0"/>
            <a:ext cx="7772400" cy="838200"/>
          </a:xfrm>
        </p:spPr>
        <p:txBody>
          <a:bodyPr/>
          <a:lstStyle/>
          <a:p>
            <a:r>
              <a:rPr lang="en-US" dirty="0"/>
              <a:t>Two main energy flows</a:t>
            </a:r>
          </a:p>
        </p:txBody>
      </p:sp>
      <p:sp>
        <p:nvSpPr>
          <p:cNvPr id="3" name="Content Placeholder 2"/>
          <p:cNvSpPr>
            <a:spLocks noGrp="1"/>
          </p:cNvSpPr>
          <p:nvPr>
            <p:ph idx="1"/>
          </p:nvPr>
        </p:nvSpPr>
        <p:spPr>
          <a:xfrm>
            <a:off x="152400" y="914400"/>
            <a:ext cx="7772400" cy="4572000"/>
          </a:xfrm>
        </p:spPr>
        <p:txBody>
          <a:bodyPr>
            <a:normAutofit/>
          </a:bodyPr>
          <a:lstStyle/>
          <a:p>
            <a:pPr>
              <a:defRPr/>
            </a:pPr>
            <a:r>
              <a:rPr lang="en-US" dirty="0"/>
              <a:t>Solar energy driving photosynthesis</a:t>
            </a:r>
          </a:p>
          <a:p>
            <a:pPr>
              <a:defRPr/>
            </a:pPr>
            <a:r>
              <a:rPr lang="en-US" dirty="0"/>
              <a:t>About one-half of the solar energy is in wavelengths incapable of directly driving photosynthesis and is absorbed as heat.</a:t>
            </a:r>
          </a:p>
          <a:p>
            <a:pPr lvl="1">
              <a:defRPr/>
            </a:pPr>
            <a:r>
              <a:rPr lang="en-US" dirty="0"/>
              <a:t>This creates temperature gradients across the globe driving the great wind and water current systems of the earth. </a:t>
            </a:r>
          </a:p>
          <a:p>
            <a:pPr lvl="1">
              <a:defRPr/>
            </a:pPr>
            <a:r>
              <a:rPr lang="en-US" dirty="0"/>
              <a:t>This giant heat engine contributes to P-R by bringing raw materials (rain, fertilizer) more rapidly to sites of production.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0" y="4233862"/>
            <a:ext cx="2995613" cy="25050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600200"/>
            <a:ext cx="8305800" cy="3785652"/>
          </a:xfrm>
          <a:prstGeom prst="rect">
            <a:avLst/>
          </a:prstGeom>
          <a:noFill/>
        </p:spPr>
        <p:txBody>
          <a:bodyPr wrap="square" rtlCol="0">
            <a:spAutoFit/>
          </a:bodyPr>
          <a:lstStyle/>
          <a:p>
            <a:r>
              <a:rPr lang="en-US" sz="2400" b="1" dirty="0"/>
              <a:t>Growth and decay of civilizations has been well studied </a:t>
            </a:r>
          </a:p>
          <a:p>
            <a:r>
              <a:rPr lang="en-US" sz="2400" i="1" dirty="0"/>
              <a:t>Babylonian</a:t>
            </a:r>
            <a:r>
              <a:rPr lang="en-US" sz="2400" dirty="0"/>
              <a:t> (Mesopotamian): 3200 – 2200 BC</a:t>
            </a:r>
          </a:p>
          <a:p>
            <a:r>
              <a:rPr lang="en-US" sz="2400" i="1" dirty="0"/>
              <a:t>Egyptian</a:t>
            </a:r>
            <a:r>
              <a:rPr lang="en-US" sz="2400" dirty="0"/>
              <a:t>: 2900BC-1680 BC</a:t>
            </a:r>
          </a:p>
          <a:p>
            <a:r>
              <a:rPr lang="en-US" sz="2400" i="1" dirty="0"/>
              <a:t>Mexican </a:t>
            </a:r>
            <a:r>
              <a:rPr lang="en-US" sz="2400" dirty="0"/>
              <a:t>(Mayan-Aztec): 160 AD – 960 AD</a:t>
            </a:r>
          </a:p>
          <a:p>
            <a:r>
              <a:rPr lang="en-US" sz="2400" i="1" dirty="0"/>
              <a:t>Classical</a:t>
            </a:r>
            <a:r>
              <a:rPr lang="en-US" sz="2400" dirty="0"/>
              <a:t> (</a:t>
            </a:r>
            <a:r>
              <a:rPr lang="en-US" sz="2400" dirty="0" err="1"/>
              <a:t>Apollinian</a:t>
            </a:r>
            <a:r>
              <a:rPr lang="en-US" sz="2400" dirty="0"/>
              <a:t>): 1100 BC – 300 BC</a:t>
            </a:r>
          </a:p>
          <a:p>
            <a:r>
              <a:rPr lang="en-US" sz="2400" i="1" dirty="0"/>
              <a:t>Western</a:t>
            </a:r>
            <a:r>
              <a:rPr lang="en-US" sz="2400" dirty="0"/>
              <a:t>: 900 AD – 1800 AD</a:t>
            </a:r>
          </a:p>
          <a:p>
            <a:endParaRPr lang="en-US" sz="2400" dirty="0"/>
          </a:p>
          <a:p>
            <a:r>
              <a:rPr lang="en-US" sz="2400" dirty="0"/>
              <a:t>Typical pattern is deforestation, erosion, flooding, siltation, </a:t>
            </a:r>
            <a:r>
              <a:rPr lang="en-US" sz="2400" dirty="0" err="1"/>
              <a:t>saltation</a:t>
            </a:r>
            <a:r>
              <a:rPr lang="en-US" sz="2400" dirty="0"/>
              <a:t> </a:t>
            </a:r>
          </a:p>
          <a:p>
            <a:r>
              <a:rPr lang="en-US" sz="2400" dirty="0">
                <a:sym typeface="Wingdings" pitchFamily="2" charset="2"/>
              </a:rPr>
              <a:t>	 soil degradation leads to declining  agricultural productivity</a:t>
            </a:r>
            <a:endParaRPr lang="en-US" sz="2400" dirty="0"/>
          </a:p>
          <a:p>
            <a:endParaRPr lang="en-US" sz="2400" dirty="0"/>
          </a:p>
        </p:txBody>
      </p:sp>
      <p:pic>
        <p:nvPicPr>
          <p:cNvPr id="4" name="Picture 4" descr="The Collapse of Complex Societies (New Studies in Archaeolog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7292" y="1982666"/>
            <a:ext cx="1501908" cy="2148814"/>
          </a:xfrm>
          <a:prstGeom prst="rect">
            <a:avLst/>
          </a:prstGeom>
          <a:noFill/>
        </p:spPr>
      </p:pic>
      <p:pic>
        <p:nvPicPr>
          <p:cNvPr id="5" name="Picture 12" descr="http://faustianeurope.files.wordpress.com/2007/07/spengl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4801" y="167501"/>
            <a:ext cx="1056799" cy="1600200"/>
          </a:xfrm>
          <a:prstGeom prst="rect">
            <a:avLst/>
          </a:prstGeom>
          <a:noFill/>
        </p:spPr>
      </p:pic>
      <p:pic>
        <p:nvPicPr>
          <p:cNvPr id="6" name="Picture 8" descr="http://ecx.images-amazon.com/images/I/5170RHkgci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0565" y="2286000"/>
            <a:ext cx="1185062" cy="1828800"/>
          </a:xfrm>
          <a:prstGeom prst="rect">
            <a:avLst/>
          </a:prstGeom>
          <a:noFill/>
        </p:spPr>
      </p:pic>
      <p:pic>
        <p:nvPicPr>
          <p:cNvPr id="7" name="Picture 6" descr="http://www.flightofthegoldengeese.com/wp-content/uploads/2010/07/Collapse_How_Societies_Choose_Fail_Succeed_Jared_Diamond_abridged_compact_disc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6400" y="38419"/>
            <a:ext cx="996696" cy="1524000"/>
          </a:xfrm>
          <a:prstGeom prst="rect">
            <a:avLst/>
          </a:prstGeom>
          <a:noFill/>
        </p:spPr>
      </p:pic>
      <p:sp>
        <p:nvSpPr>
          <p:cNvPr id="8" name="Rectangle 7"/>
          <p:cNvSpPr/>
          <p:nvPr/>
        </p:nvSpPr>
        <p:spPr>
          <a:xfrm>
            <a:off x="441894" y="5917764"/>
            <a:ext cx="8569462" cy="523220"/>
          </a:xfrm>
          <a:prstGeom prst="rect">
            <a:avLst/>
          </a:prstGeom>
        </p:spPr>
        <p:txBody>
          <a:bodyPr wrap="none">
            <a:spAutoFit/>
          </a:bodyPr>
          <a:lstStyle/>
          <a:p>
            <a:r>
              <a:rPr lang="en-US" sz="2800" dirty="0"/>
              <a:t>All systems show signs of complex growth and </a:t>
            </a:r>
            <a:r>
              <a:rPr lang="en-US" sz="2800" b="1" dirty="0">
                <a:solidFill>
                  <a:srgbClr val="FF0000"/>
                </a:solidFill>
              </a:rPr>
              <a:t>DECAY </a:t>
            </a:r>
            <a:r>
              <a:rPr lang="en-US" sz="2800" dirty="0"/>
              <a:t>dynamics</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616" y="63411"/>
            <a:ext cx="933450" cy="1395413"/>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20443" y="73018"/>
            <a:ext cx="1006181" cy="1481462"/>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75750" y="38419"/>
            <a:ext cx="972220" cy="1483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eastofthesepromotions.com/wp-content/uploads/2010/08/mesopotami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3657600"/>
            <a:ext cx="3810000" cy="2979575"/>
          </a:xfrm>
          <a:prstGeom prst="rect">
            <a:avLst/>
          </a:prstGeom>
          <a:noFill/>
        </p:spPr>
      </p:pic>
      <p:pic>
        <p:nvPicPr>
          <p:cNvPr id="1028" name="Picture 4" descr="http://curso0708.wikispaces.com/file/view/mesopotamia.jpg/31960935/mesopotami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5334000"/>
            <a:ext cx="1981200" cy="1195558"/>
          </a:xfrm>
          <a:prstGeom prst="rect">
            <a:avLst/>
          </a:prstGeom>
          <a:noFill/>
        </p:spPr>
      </p:pic>
      <p:pic>
        <p:nvPicPr>
          <p:cNvPr id="1030" name="Picture 6" descr="http://www.bbc.co.uk/history/ancient/cultures/images/mesopotamia_floo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4114800"/>
            <a:ext cx="1575435" cy="2139962"/>
          </a:xfrm>
          <a:prstGeom prst="rect">
            <a:avLst/>
          </a:prstGeom>
          <a:noFill/>
        </p:spPr>
      </p:pic>
      <p:pic>
        <p:nvPicPr>
          <p:cNvPr id="1032" name="Picture 8" descr="http://www.blms.issaquah.wednet.edu/Teachers/danielsc/Pictures/Mesopotamia-Ziggura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3810000"/>
            <a:ext cx="2529827" cy="1073701"/>
          </a:xfrm>
          <a:prstGeom prst="rect">
            <a:avLst/>
          </a:prstGeom>
          <a:noFill/>
        </p:spPr>
      </p:pic>
      <p:sp>
        <p:nvSpPr>
          <p:cNvPr id="7" name="TextBox 6"/>
          <p:cNvSpPr txBox="1"/>
          <p:nvPr/>
        </p:nvSpPr>
        <p:spPr>
          <a:xfrm>
            <a:off x="457200" y="381000"/>
            <a:ext cx="8001000" cy="2677656"/>
          </a:xfrm>
          <a:prstGeom prst="rect">
            <a:avLst/>
          </a:prstGeom>
          <a:noFill/>
        </p:spPr>
        <p:txBody>
          <a:bodyPr wrap="square" rtlCol="0">
            <a:spAutoFit/>
          </a:bodyPr>
          <a:lstStyle/>
          <a:p>
            <a:r>
              <a:rPr lang="en-US" sz="2400" i="1" dirty="0"/>
              <a:t>Babylonian</a:t>
            </a:r>
            <a:r>
              <a:rPr lang="en-US" sz="2400" dirty="0"/>
              <a:t> (Mesopotamian): 3200 – 2200 BC</a:t>
            </a:r>
          </a:p>
          <a:p>
            <a:r>
              <a:rPr lang="en-US" sz="2400" dirty="0"/>
              <a:t>Cities, monumental architecture, wide use of metals, writing.</a:t>
            </a:r>
          </a:p>
          <a:p>
            <a:endParaRPr lang="en-US" sz="2400" dirty="0"/>
          </a:p>
          <a:p>
            <a:r>
              <a:rPr lang="en-US" sz="2400" dirty="0"/>
              <a:t>“Within 1000 of emergence of  settled communities, villages were abandoned as soil erosion caused by deforestation resulted in badly damaged landscape, declining crop yields and eventually inability to grow enough food” (p. 43).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sepwa.org.au/pics/barley1.jpg"/>
          <p:cNvPicPr>
            <a:picLocks noChangeAspect="1" noChangeArrowheads="1"/>
          </p:cNvPicPr>
          <p:nvPr/>
        </p:nvPicPr>
        <p:blipFill>
          <a:blip r:embed="rId2" cstate="print"/>
          <a:srcRect/>
          <a:stretch>
            <a:fillRect/>
          </a:stretch>
        </p:blipFill>
        <p:spPr bwMode="auto">
          <a:xfrm>
            <a:off x="5105400" y="1038224"/>
            <a:ext cx="3810000" cy="2857500"/>
          </a:xfrm>
          <a:prstGeom prst="rect">
            <a:avLst/>
          </a:prstGeom>
          <a:noFill/>
        </p:spPr>
      </p:pic>
      <p:pic>
        <p:nvPicPr>
          <p:cNvPr id="45060" name="Picture 4" descr="http://www.edwintucker.com/Tuckers%20Maltings/Images/beer&amp;barley.JPG"/>
          <p:cNvPicPr>
            <a:picLocks noChangeAspect="1" noChangeArrowheads="1"/>
          </p:cNvPicPr>
          <p:nvPr/>
        </p:nvPicPr>
        <p:blipFill>
          <a:blip r:embed="rId3" cstate="print"/>
          <a:srcRect/>
          <a:stretch>
            <a:fillRect/>
          </a:stretch>
        </p:blipFill>
        <p:spPr bwMode="auto">
          <a:xfrm>
            <a:off x="5105400" y="3886200"/>
            <a:ext cx="3771900" cy="2676525"/>
          </a:xfrm>
          <a:prstGeom prst="rect">
            <a:avLst/>
          </a:prstGeom>
          <a:noFill/>
        </p:spPr>
      </p:pic>
      <p:pic>
        <p:nvPicPr>
          <p:cNvPr id="45062" name="Picture 6" descr="Mature Wheat Heads in August Photograph">
            <a:hlinkClick r:id="rId4"/>
          </p:cNvPr>
          <p:cNvPicPr>
            <a:picLocks noChangeAspect="1" noChangeArrowheads="1"/>
          </p:cNvPicPr>
          <p:nvPr/>
        </p:nvPicPr>
        <p:blipFill>
          <a:blip r:embed="rId5" cstate="print"/>
          <a:srcRect/>
          <a:stretch>
            <a:fillRect/>
          </a:stretch>
        </p:blipFill>
        <p:spPr bwMode="auto">
          <a:xfrm>
            <a:off x="457200" y="304800"/>
            <a:ext cx="3251200" cy="2438400"/>
          </a:xfrm>
          <a:prstGeom prst="rect">
            <a:avLst/>
          </a:prstGeom>
          <a:noFill/>
        </p:spPr>
      </p:pic>
      <p:pic>
        <p:nvPicPr>
          <p:cNvPr id="45064" name="Picture 8" descr="http://www.comp-archaeology.org/AgricultureEarliestScreenjp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500" y="2854127"/>
            <a:ext cx="3770289" cy="3829025"/>
          </a:xfrm>
          <a:prstGeom prst="rect">
            <a:avLst/>
          </a:prstGeom>
          <a:noFill/>
        </p:spPr>
      </p:pic>
      <p:sp>
        <p:nvSpPr>
          <p:cNvPr id="7" name="TextBox 6"/>
          <p:cNvSpPr txBox="1"/>
          <p:nvPr/>
        </p:nvSpPr>
        <p:spPr>
          <a:xfrm>
            <a:off x="3886200" y="152400"/>
            <a:ext cx="3886200" cy="830997"/>
          </a:xfrm>
          <a:prstGeom prst="rect">
            <a:avLst/>
          </a:prstGeom>
          <a:noFill/>
        </p:spPr>
        <p:txBody>
          <a:bodyPr wrap="square" rtlCol="0">
            <a:spAutoFit/>
          </a:bodyPr>
          <a:lstStyle/>
          <a:p>
            <a:r>
              <a:rPr lang="en-US" sz="2400" dirty="0"/>
              <a:t>By 1700 BC no wheat could be grown in Southern Mesopotamia,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animEffect transition="in" filter="diamond(in)">
                                      <p:cBhvr>
                                        <p:cTn id="11" dur="1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05800" cy="3416320"/>
          </a:xfrm>
          <a:prstGeom prst="rect">
            <a:avLst/>
          </a:prstGeom>
          <a:noFill/>
        </p:spPr>
        <p:txBody>
          <a:bodyPr wrap="square" rtlCol="0">
            <a:spAutoFit/>
          </a:bodyPr>
          <a:lstStyle/>
          <a:p>
            <a:r>
              <a:rPr lang="en-US" sz="2400" i="1" dirty="0"/>
              <a:t>Egyptian</a:t>
            </a:r>
            <a:r>
              <a:rPr lang="en-US" sz="2400" dirty="0"/>
              <a:t>: 2900BC-1680 BC</a:t>
            </a:r>
          </a:p>
          <a:p>
            <a:r>
              <a:rPr lang="en-US" sz="2400" dirty="0"/>
              <a:t>The Nile provided a dependable source of irrigation.  Annual flood brought deposits of alluvial silt as natural fertilizer and washed away accumulated salts.</a:t>
            </a:r>
          </a:p>
          <a:p>
            <a:endParaRPr lang="en-US" sz="2400" dirty="0"/>
          </a:p>
          <a:p>
            <a:r>
              <a:rPr lang="en-US" sz="2400" dirty="0"/>
              <a:t>Rulers were given power to control the natural rhythms. Mythically sustained equilibrium boosted by a worldview that affirmed sacred values of nature.</a:t>
            </a:r>
          </a:p>
          <a:p>
            <a:endParaRPr lang="en-US" sz="2400" dirty="0"/>
          </a:p>
        </p:txBody>
      </p:sp>
      <p:pic>
        <p:nvPicPr>
          <p:cNvPr id="47106" name="Picture 2" descr="http://www.tamut.edu/academics/mperri/images/egyp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4343400"/>
            <a:ext cx="2215645" cy="1752600"/>
          </a:xfrm>
          <a:prstGeom prst="rect">
            <a:avLst/>
          </a:prstGeom>
          <a:noFill/>
        </p:spPr>
      </p:pic>
      <p:pic>
        <p:nvPicPr>
          <p:cNvPr id="47108" name="Picture 4" descr="http://www.jaunted.com/files/admin/egypt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4300" y="4419600"/>
            <a:ext cx="2832100" cy="2008216"/>
          </a:xfrm>
          <a:prstGeom prst="rect">
            <a:avLst/>
          </a:prstGeom>
          <a:noFill/>
        </p:spPr>
      </p:pic>
      <p:pic>
        <p:nvPicPr>
          <p:cNvPr id="47110" name="Picture 6" descr="http://www.mnsu.edu/emuseum/prehistory/egypt/government/tutankhamu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5029200"/>
            <a:ext cx="1155700" cy="1613619"/>
          </a:xfrm>
          <a:prstGeom prst="rect">
            <a:avLst/>
          </a:prstGeom>
          <a:noFill/>
        </p:spPr>
      </p:pic>
      <p:pic>
        <p:nvPicPr>
          <p:cNvPr id="47112" name="Picture 8" descr="http://www.ancient-egypt-online.com/images/ancient-egypt-ma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3768347"/>
            <a:ext cx="3060700" cy="308965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229600" cy="3416320"/>
          </a:xfrm>
          <a:prstGeom prst="rect">
            <a:avLst/>
          </a:prstGeom>
        </p:spPr>
        <p:txBody>
          <a:bodyPr wrap="square">
            <a:spAutoFit/>
          </a:bodyPr>
          <a:lstStyle/>
          <a:p>
            <a:r>
              <a:rPr lang="en-US" sz="2400" dirty="0"/>
              <a:t>Egypt  is the classical model of natural sustainability. It existed autonomously for over 2000 years likely its stability was attributable to the sustainability of its ecological relationships. </a:t>
            </a:r>
          </a:p>
          <a:p>
            <a:endParaRPr lang="en-US" sz="2400" dirty="0"/>
          </a:p>
          <a:p>
            <a:r>
              <a:rPr lang="en-US" sz="2400" dirty="0"/>
              <a:t>Nevertheless, they deforested, overgrazed and destroyed animal habitat.</a:t>
            </a:r>
          </a:p>
          <a:p>
            <a:endParaRPr lang="en-US" sz="2400" dirty="0"/>
          </a:p>
          <a:p>
            <a:r>
              <a:rPr lang="en-US" sz="2400" dirty="0"/>
              <a:t>The balanced approach was continued until the introduction of Western practices for fertilization and irrigation in the 19</a:t>
            </a:r>
            <a:r>
              <a:rPr lang="en-US" sz="2400" baseline="30000" dirty="0"/>
              <a:t>th</a:t>
            </a:r>
            <a:r>
              <a:rPr lang="en-US" sz="2400" dirty="0"/>
              <a:t> century, then complete disconnect with Aswan Dam in 1970s.  </a:t>
            </a:r>
          </a:p>
        </p:txBody>
      </p:sp>
      <p:pic>
        <p:nvPicPr>
          <p:cNvPr id="46082" name="Picture 2" descr="http://www.sailingtourseg.com/images/The_High_Da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3749040"/>
            <a:ext cx="3409950" cy="272796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305800" cy="4154984"/>
          </a:xfrm>
          <a:prstGeom prst="rect">
            <a:avLst/>
          </a:prstGeom>
          <a:noFill/>
        </p:spPr>
        <p:txBody>
          <a:bodyPr wrap="square" rtlCol="0">
            <a:spAutoFit/>
          </a:bodyPr>
          <a:lstStyle/>
          <a:p>
            <a:r>
              <a:rPr lang="en-US" sz="2400" i="1" dirty="0"/>
              <a:t>Mexican </a:t>
            </a:r>
            <a:r>
              <a:rPr lang="en-US" sz="2400" dirty="0"/>
              <a:t>(Mayan-Aztec): 160 AD – 960 AD</a:t>
            </a:r>
          </a:p>
          <a:p>
            <a:endParaRPr lang="en-US" sz="2400" dirty="0"/>
          </a:p>
          <a:p>
            <a:r>
              <a:rPr lang="en-US" sz="2400" dirty="0"/>
              <a:t>Abundant rainfall, thin soils.  Slash and burn agriculture (for maize).</a:t>
            </a:r>
          </a:p>
          <a:p>
            <a:r>
              <a:rPr lang="en-US" sz="2400" dirty="0"/>
              <a:t>Best soils in lowlands but expanded to slopes eventually utilizing 75% of environment cleared. Agriculture became more intensive and extensive.  </a:t>
            </a:r>
          </a:p>
          <a:p>
            <a:endParaRPr lang="en-US" sz="2400" dirty="0"/>
          </a:p>
          <a:p>
            <a:r>
              <a:rPr lang="en-US" sz="2400" dirty="0"/>
              <a:t>Deforestation for fuel, construction, and plaster, affected water cycle.</a:t>
            </a:r>
          </a:p>
          <a:p>
            <a:r>
              <a:rPr lang="en-US" sz="2400" dirty="0"/>
              <a:t>Extended drought years brought ruin.</a:t>
            </a:r>
          </a:p>
          <a:p>
            <a:endParaRPr lang="en-US" sz="2400" dirty="0"/>
          </a:p>
          <a:p>
            <a:r>
              <a:rPr lang="en-US" sz="2400" dirty="0"/>
              <a:t>Relation between substructure (nature as a resource base) and superstructure (nature as a socio-economic inputs).</a:t>
            </a:r>
          </a:p>
        </p:txBody>
      </p:sp>
      <p:pic>
        <p:nvPicPr>
          <p:cNvPr id="50178" name="Picture 2" descr="http://travel.resourcesforattorneys.com/mexico/images/chichen-itz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4648200"/>
            <a:ext cx="3444240" cy="1760220"/>
          </a:xfrm>
          <a:prstGeom prst="rect">
            <a:avLst/>
          </a:prstGeom>
          <a:noFill/>
        </p:spPr>
      </p:pic>
      <p:pic>
        <p:nvPicPr>
          <p:cNvPr id="50180" name="Picture 4" descr="http://www.crystalinks.com/mayanmap2.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4560356"/>
            <a:ext cx="3657600" cy="2297644"/>
          </a:xfrm>
          <a:prstGeom prst="rect">
            <a:avLst/>
          </a:prstGeom>
          <a:noFill/>
        </p:spPr>
      </p:pic>
      <p:pic>
        <p:nvPicPr>
          <p:cNvPr id="50182" name="Picture 6" descr="http://www.yucatanadventure.com.mx/Maya%20calendar.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4876800"/>
            <a:ext cx="1619250" cy="161119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11540"/>
            <a:ext cx="8305800" cy="1569660"/>
          </a:xfrm>
          <a:prstGeom prst="rect">
            <a:avLst/>
          </a:prstGeom>
          <a:noFill/>
        </p:spPr>
        <p:txBody>
          <a:bodyPr wrap="square" rtlCol="0">
            <a:spAutoFit/>
          </a:bodyPr>
          <a:lstStyle/>
          <a:p>
            <a:r>
              <a:rPr lang="en-US" sz="2400" i="1" dirty="0"/>
              <a:t>Classical</a:t>
            </a:r>
            <a:r>
              <a:rPr lang="en-US" sz="2400" dirty="0"/>
              <a:t> (Apollonian): 1100 BC – 300 BC</a:t>
            </a:r>
          </a:p>
          <a:p>
            <a:r>
              <a:rPr lang="en-US" sz="2400" dirty="0"/>
              <a:t>Soil degradation, deforestation, loss of species, decline of agriculture</a:t>
            </a:r>
          </a:p>
          <a:p>
            <a:r>
              <a:rPr lang="en-US" sz="2400" dirty="0"/>
              <a:t>The ancients were unable to adapt their economies to the environment in harmonious ways.</a:t>
            </a:r>
          </a:p>
        </p:txBody>
      </p:sp>
      <p:pic>
        <p:nvPicPr>
          <p:cNvPr id="49156" name="Picture 4" descr="http://www.uncp.edu/home/rwb/mycenae_mas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3962400"/>
            <a:ext cx="2743200" cy="2603389"/>
          </a:xfrm>
          <a:prstGeom prst="rect">
            <a:avLst/>
          </a:prstGeom>
          <a:noFill/>
        </p:spPr>
      </p:pic>
      <p:pic>
        <p:nvPicPr>
          <p:cNvPr id="49158" name="Picture 6" descr="http://www.worldcoincatalog.com/AC/C2/Greece/AG/GreekColonies500BC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362200"/>
            <a:ext cx="4301424" cy="2847975"/>
          </a:xfrm>
          <a:prstGeom prst="rect">
            <a:avLst/>
          </a:prstGeom>
          <a:noFill/>
        </p:spPr>
      </p:pic>
      <p:pic>
        <p:nvPicPr>
          <p:cNvPr id="49160" name="Picture 8" descr="http://www.anus.com/metal/about/philosophy/images/classical_cultur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4267200"/>
            <a:ext cx="1612900" cy="2152675"/>
          </a:xfrm>
          <a:prstGeom prst="rect">
            <a:avLst/>
          </a:prstGeom>
          <a:noFill/>
        </p:spPr>
      </p:pic>
      <p:pic>
        <p:nvPicPr>
          <p:cNvPr id="49162" name="Picture 10" descr="http://static.howstuffworks.com/gif/parthenon-and-the-acropolis-landmark-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6800" y="2209800"/>
            <a:ext cx="2438400" cy="191414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305800" cy="4524315"/>
          </a:xfrm>
          <a:prstGeom prst="rect">
            <a:avLst/>
          </a:prstGeom>
          <a:noFill/>
        </p:spPr>
        <p:txBody>
          <a:bodyPr wrap="square" rtlCol="0">
            <a:spAutoFit/>
          </a:bodyPr>
          <a:lstStyle/>
          <a:p>
            <a:r>
              <a:rPr lang="en-US" sz="2400" i="1" dirty="0"/>
              <a:t>Western Europe</a:t>
            </a:r>
            <a:r>
              <a:rPr lang="en-US" sz="2400" dirty="0"/>
              <a:t>: 900 AD – 1800 AD</a:t>
            </a:r>
          </a:p>
          <a:p>
            <a:endParaRPr lang="en-US" sz="2400" dirty="0"/>
          </a:p>
          <a:p>
            <a:r>
              <a:rPr lang="en-US" sz="2400" dirty="0"/>
              <a:t>Regrouping after collapse of Roman Empire: fertile land (plow), indented coastline, abundant navigable rivers, abundant iron and other metals, abundant timber.</a:t>
            </a:r>
          </a:p>
          <a:p>
            <a:endParaRPr lang="en-US" sz="2400" dirty="0"/>
          </a:p>
          <a:p>
            <a:r>
              <a:rPr lang="en-US" sz="2400" dirty="0"/>
              <a:t>Nature was seen successively as eschatological, adversarial, collaborative, and recreational.</a:t>
            </a:r>
          </a:p>
          <a:p>
            <a:endParaRPr lang="en-US" sz="2400" dirty="0"/>
          </a:p>
          <a:p>
            <a:r>
              <a:rPr lang="en-US" sz="2400" dirty="0"/>
              <a:t>It was to be conquered and tamed – fairy tales theme of scary wild places</a:t>
            </a:r>
          </a:p>
          <a:p>
            <a:endParaRPr lang="en-US" sz="2400" dirty="0"/>
          </a:p>
          <a:p>
            <a:endParaRPr lang="en-US" sz="2400" dirty="0"/>
          </a:p>
        </p:txBody>
      </p:sp>
      <p:pic>
        <p:nvPicPr>
          <p:cNvPr id="1026" name="Picture 2" descr="http://www.historyforkids.org/learn/religion/jews/pictures/mediev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4267200"/>
            <a:ext cx="2943225" cy="2271150"/>
          </a:xfrm>
          <a:prstGeom prst="rect">
            <a:avLst/>
          </a:prstGeom>
          <a:noFill/>
        </p:spPr>
      </p:pic>
      <p:pic>
        <p:nvPicPr>
          <p:cNvPr id="1028" name="Picture 4" descr="http://www.virginiawestern.edu/faculty/vwhansd/his111/Images/medieval_serfs.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4095902"/>
            <a:ext cx="2209800" cy="2457298"/>
          </a:xfrm>
          <a:prstGeom prst="rect">
            <a:avLst/>
          </a:prstGeom>
          <a:noFill/>
        </p:spPr>
      </p:pic>
      <p:pic>
        <p:nvPicPr>
          <p:cNvPr id="1030" name="Picture 6" descr="http://www.bbc.co.uk/england/sevenwonders/midlands/i/sherwood-majoroak302.jpg"/>
          <p:cNvPicPr>
            <a:picLocks noChangeAspect="1" noChangeArrowheads="1"/>
          </p:cNvPicPr>
          <p:nvPr/>
        </p:nvPicPr>
        <p:blipFill>
          <a:blip r:embed="rId4"/>
          <a:srcRect/>
          <a:stretch>
            <a:fillRect/>
          </a:stretch>
        </p:blipFill>
        <p:spPr bwMode="auto">
          <a:xfrm>
            <a:off x="228600" y="4419600"/>
            <a:ext cx="2876550" cy="2152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Population</a:t>
            </a:r>
          </a:p>
        </p:txBody>
      </p:sp>
      <p:sp>
        <p:nvSpPr>
          <p:cNvPr id="3" name="Content Placeholder 2"/>
          <p:cNvSpPr>
            <a:spLocks noGrp="1"/>
          </p:cNvSpPr>
          <p:nvPr>
            <p:ph idx="1"/>
          </p:nvPr>
        </p:nvSpPr>
        <p:spPr/>
        <p:txBody>
          <a:bodyPr/>
          <a:lstStyle/>
          <a:p>
            <a:r>
              <a:rPr lang="en-US" dirty="0">
                <a:hlinkClick r:id="rId2"/>
              </a:rPr>
              <a:t>World 7,679,302,210</a:t>
            </a:r>
            <a:r>
              <a:rPr lang="en-US" dirty="0"/>
              <a:t/>
            </a:r>
            <a:br>
              <a:rPr lang="en-US" dirty="0"/>
            </a:br>
            <a:endParaRPr lang="en-US" dirty="0"/>
          </a:p>
        </p:txBody>
      </p:sp>
      <p:pic>
        <p:nvPicPr>
          <p:cNvPr id="8196" name="Picture 4" descr="http://www.paulchefurka.ca/World%20Population.JPG"/>
          <p:cNvPicPr>
            <a:picLocks noChangeAspect="1" noChangeArrowheads="1"/>
          </p:cNvPicPr>
          <p:nvPr/>
        </p:nvPicPr>
        <p:blipFill>
          <a:blip r:embed="rId3" cstate="print"/>
          <a:srcRect/>
          <a:stretch>
            <a:fillRect/>
          </a:stretch>
        </p:blipFill>
        <p:spPr bwMode="auto">
          <a:xfrm>
            <a:off x="1981200" y="2362200"/>
            <a:ext cx="6067425" cy="4362450"/>
          </a:xfrm>
          <a:prstGeom prst="rect">
            <a:avLst/>
          </a:prstGeom>
          <a:noFill/>
        </p:spPr>
      </p:pic>
    </p:spTree>
    <p:extLst>
      <p:ext uri="{BB962C8B-B14F-4D97-AF65-F5344CB8AC3E}">
        <p14:creationId xmlns:p14="http://schemas.microsoft.com/office/powerpoint/2010/main" val="150548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05800" cy="6740307"/>
          </a:xfrm>
          <a:prstGeom prst="rect">
            <a:avLst/>
          </a:prstGeom>
          <a:noFill/>
        </p:spPr>
        <p:txBody>
          <a:bodyPr wrap="square" rtlCol="0">
            <a:spAutoFit/>
          </a:bodyPr>
          <a:lstStyle/>
          <a:p>
            <a:r>
              <a:rPr lang="en-US" sz="2400" i="1" dirty="0"/>
              <a:t>Western Europe</a:t>
            </a:r>
            <a:r>
              <a:rPr lang="en-US" sz="2400" dirty="0"/>
              <a:t>: 900 AD – 1800 AD</a:t>
            </a:r>
          </a:p>
          <a:p>
            <a:endParaRPr lang="en-US" sz="2400" dirty="0"/>
          </a:p>
          <a:p>
            <a:r>
              <a:rPr lang="en-US" sz="2400" dirty="0"/>
              <a:t>By 1300 the population had reached 80 million and most of the medieval forest was cleared.  </a:t>
            </a:r>
          </a:p>
          <a:p>
            <a:endParaRPr lang="en-US" sz="2400" dirty="0"/>
          </a:p>
          <a:p>
            <a:r>
              <a:rPr lang="en-US" sz="2400" dirty="0"/>
              <a:t>Through agriculture and fire the Europeans had modeled their landscape, especially it plant cover.  Reworking a shade tolerant high forest into a sun-fleshed low forest full of shrubs, grasses, forbs.  </a:t>
            </a:r>
          </a:p>
          <a:p>
            <a:endParaRPr lang="en-US" sz="2400" dirty="0"/>
          </a:p>
          <a:p>
            <a:r>
              <a:rPr lang="en-US" sz="2400" dirty="0"/>
              <a:t>Royal hunting reserves were being established.</a:t>
            </a:r>
          </a:p>
          <a:p>
            <a:endParaRPr lang="en-US" sz="2400" dirty="0"/>
          </a:p>
          <a:p>
            <a:r>
              <a:rPr lang="en-US" sz="2400" dirty="0"/>
              <a:t>The ecological limits of the agricultural economy</a:t>
            </a:r>
          </a:p>
          <a:p>
            <a:r>
              <a:rPr lang="en-US" sz="2400" dirty="0"/>
              <a:t>were evident the pressure alleviated through plague, </a:t>
            </a:r>
          </a:p>
          <a:p>
            <a:r>
              <a:rPr lang="en-US" sz="2400" dirty="0"/>
              <a:t>famine, and war.  Many forests recovered but the </a:t>
            </a:r>
          </a:p>
          <a:p>
            <a:r>
              <a:rPr lang="en-US" sz="2400" dirty="0"/>
              <a:t>economy not until age of exploration and the </a:t>
            </a:r>
          </a:p>
          <a:p>
            <a:r>
              <a:rPr lang="en-US" sz="2400" dirty="0"/>
              <a:t>harnessing of additional “solar” resources, preferably </a:t>
            </a:r>
          </a:p>
          <a:p>
            <a:r>
              <a:rPr lang="en-US" sz="2400" dirty="0"/>
              <a:t>already concentrated in slaves, gold, and goods</a:t>
            </a:r>
          </a:p>
          <a:p>
            <a:endParaRPr lang="en-US" sz="2400" dirty="0"/>
          </a:p>
        </p:txBody>
      </p:sp>
      <p:pic>
        <p:nvPicPr>
          <p:cNvPr id="54274" name="Picture 2" descr="http://marathon.uwc.edu/academics/departments/political_science/IGS_AIDSinAFRICA/Plaguescities.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3200400"/>
            <a:ext cx="2716372"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animEffect transition="in" filter="fade">
                                      <p:cBhvr>
                                        <p:cTn id="19" dur="500"/>
                                        <p:tgtEl>
                                          <p:spTgt spid="2">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Effect transition="in" filter="fade">
                                      <p:cBhvr>
                                        <p:cTn id="2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1066800"/>
            <a:ext cx="8686800" cy="1617663"/>
          </a:xfrm>
          <a:prstGeom prst="rect">
            <a:avLst/>
          </a:prstGeom>
          <a:noFill/>
          <a:ln w="9525">
            <a:noFill/>
            <a:miter lim="800000"/>
            <a:headEnd/>
            <a:tailEnd/>
          </a:ln>
        </p:spPr>
        <p:txBody>
          <a:bodyPr>
            <a:spAutoFit/>
          </a:bodyPr>
          <a:lstStyle/>
          <a:p>
            <a:pPr>
              <a:tabLst>
                <a:tab pos="461963" algn="l"/>
                <a:tab pos="857250" algn="l"/>
              </a:tabLst>
            </a:pPr>
            <a:r>
              <a:rPr lang="en-US" sz="2800" b="1" dirty="0">
                <a:cs typeface="Times New Roman" pitchFamily="18" charset="0"/>
              </a:rPr>
              <a:t>	Long-term dynamics of socio-ecological systems</a:t>
            </a:r>
          </a:p>
          <a:p>
            <a:pPr>
              <a:tabLst>
                <a:tab pos="461963" algn="l"/>
                <a:tab pos="857250" algn="l"/>
              </a:tabLst>
            </a:pPr>
            <a:endParaRPr lang="en-US" sz="1600" b="1" dirty="0">
              <a:cs typeface="Times New Roman" pitchFamily="18" charset="0"/>
            </a:endParaRPr>
          </a:p>
          <a:p>
            <a:pPr>
              <a:tabLst>
                <a:tab pos="461963" algn="l"/>
                <a:tab pos="857250" algn="l"/>
              </a:tabLst>
            </a:pPr>
            <a:r>
              <a:rPr lang="en-US" sz="2800" b="1" dirty="0">
                <a:cs typeface="Times New Roman" pitchFamily="18" charset="0"/>
              </a:rPr>
              <a:t>	</a:t>
            </a:r>
            <a:r>
              <a:rPr lang="en-US" sz="2800" b="1" i="1" dirty="0">
                <a:cs typeface="Times New Roman" pitchFamily="18" charset="0"/>
              </a:rPr>
              <a:t>Collapse:</a:t>
            </a:r>
          </a:p>
          <a:p>
            <a:pPr>
              <a:tabLst>
                <a:tab pos="461963" algn="l"/>
                <a:tab pos="857250" algn="l"/>
              </a:tabLst>
            </a:pPr>
            <a:r>
              <a:rPr lang="en-US" sz="2800" b="1" i="1" dirty="0">
                <a:cs typeface="Times New Roman" pitchFamily="18" charset="0"/>
              </a:rPr>
              <a:t>		How societies choose to succeed or fail </a:t>
            </a:r>
            <a:r>
              <a:rPr lang="en-US" sz="2000" dirty="0">
                <a:cs typeface="Times New Roman" pitchFamily="18" charset="0"/>
              </a:rPr>
              <a:t>(Diamond, 2005)</a:t>
            </a:r>
          </a:p>
        </p:txBody>
      </p:sp>
      <p:sp>
        <p:nvSpPr>
          <p:cNvPr id="30723" name="Text Box 3"/>
          <p:cNvSpPr txBox="1">
            <a:spLocks noChangeArrowheads="1"/>
          </p:cNvSpPr>
          <p:nvPr/>
        </p:nvSpPr>
        <p:spPr bwMode="auto">
          <a:xfrm>
            <a:off x="1371600" y="2743200"/>
            <a:ext cx="6553200" cy="3749675"/>
          </a:xfrm>
          <a:prstGeom prst="rect">
            <a:avLst/>
          </a:prstGeom>
          <a:noFill/>
          <a:ln w="9525">
            <a:noFill/>
            <a:miter lim="800000"/>
            <a:headEnd/>
            <a:tailEnd/>
          </a:ln>
        </p:spPr>
        <p:txBody>
          <a:bodyPr>
            <a:spAutoFit/>
          </a:bodyPr>
          <a:lstStyle/>
          <a:p>
            <a:pPr marL="457200" indent="-457200">
              <a:buFontTx/>
              <a:buAutoNum type="arabicParenR"/>
            </a:pPr>
            <a:r>
              <a:rPr lang="de-DE" sz="2000" dirty="0">
                <a:cs typeface="Times New Roman" pitchFamily="18" charset="0"/>
              </a:rPr>
              <a:t>Deforestation and habitat destruction</a:t>
            </a:r>
          </a:p>
          <a:p>
            <a:pPr marL="457200" indent="-457200">
              <a:buFontTx/>
              <a:buAutoNum type="arabicParenR"/>
            </a:pPr>
            <a:r>
              <a:rPr lang="de-DE" sz="2000" dirty="0">
                <a:cs typeface="Times New Roman" pitchFamily="18" charset="0"/>
              </a:rPr>
              <a:t>Soil problems (erosion, salinization, fertility loss)</a:t>
            </a:r>
          </a:p>
          <a:p>
            <a:pPr marL="457200" indent="-457200">
              <a:buFontTx/>
              <a:buAutoNum type="arabicParenR"/>
            </a:pPr>
            <a:r>
              <a:rPr lang="de-DE" sz="2000" dirty="0">
                <a:cs typeface="Times New Roman" pitchFamily="18" charset="0"/>
              </a:rPr>
              <a:t>Water management problems</a:t>
            </a:r>
          </a:p>
          <a:p>
            <a:pPr marL="457200" indent="-457200">
              <a:buFontTx/>
              <a:buAutoNum type="arabicParenR"/>
            </a:pPr>
            <a:r>
              <a:rPr lang="de-DE" sz="2000" dirty="0">
                <a:cs typeface="Times New Roman" pitchFamily="18" charset="0"/>
              </a:rPr>
              <a:t>Overhunting</a:t>
            </a:r>
          </a:p>
          <a:p>
            <a:pPr marL="457200" indent="-457200">
              <a:buFontTx/>
              <a:buAutoNum type="arabicParenR"/>
            </a:pPr>
            <a:r>
              <a:rPr lang="de-DE" sz="2000" dirty="0">
                <a:cs typeface="Times New Roman" pitchFamily="18" charset="0"/>
              </a:rPr>
              <a:t>Overfishing</a:t>
            </a:r>
          </a:p>
          <a:p>
            <a:pPr marL="457200" indent="-457200">
              <a:buFontTx/>
              <a:buAutoNum type="arabicParenR"/>
            </a:pPr>
            <a:r>
              <a:rPr lang="de-DE" sz="2000" dirty="0">
                <a:cs typeface="Times New Roman" pitchFamily="18" charset="0"/>
              </a:rPr>
              <a:t>Introduced species</a:t>
            </a:r>
          </a:p>
          <a:p>
            <a:pPr marL="457200" indent="-457200">
              <a:buFontTx/>
              <a:buAutoNum type="arabicParenR"/>
            </a:pPr>
            <a:r>
              <a:rPr lang="de-DE" sz="2000" dirty="0">
                <a:cs typeface="Times New Roman" pitchFamily="18" charset="0"/>
              </a:rPr>
              <a:t>Human population growth</a:t>
            </a:r>
          </a:p>
          <a:p>
            <a:pPr marL="457200" indent="-457200">
              <a:buFontTx/>
              <a:buAutoNum type="arabicParenR"/>
            </a:pPr>
            <a:r>
              <a:rPr lang="de-DE" sz="2000" dirty="0">
                <a:cs typeface="Times New Roman" pitchFamily="18" charset="0"/>
              </a:rPr>
              <a:t>Increased per capita impact</a:t>
            </a:r>
          </a:p>
          <a:p>
            <a:pPr marL="457200" indent="-457200">
              <a:buFontTx/>
              <a:buAutoNum type="arabicParenR"/>
            </a:pPr>
            <a:r>
              <a:rPr lang="de-DE" sz="2000" dirty="0">
                <a:cs typeface="Times New Roman" pitchFamily="18" charset="0"/>
              </a:rPr>
              <a:t>Human induced climate change</a:t>
            </a:r>
          </a:p>
          <a:p>
            <a:pPr marL="457200" indent="-457200">
              <a:buFontTx/>
              <a:buAutoNum type="arabicParenR"/>
            </a:pPr>
            <a:r>
              <a:rPr lang="de-DE" sz="2000" dirty="0">
                <a:cs typeface="Times New Roman" pitchFamily="18" charset="0"/>
              </a:rPr>
              <a:t>Build up of toxic chemicals</a:t>
            </a:r>
          </a:p>
          <a:p>
            <a:pPr marL="457200" indent="-457200">
              <a:buFontTx/>
              <a:buAutoNum type="arabicParenR"/>
            </a:pPr>
            <a:r>
              <a:rPr lang="de-DE" sz="2000" dirty="0">
                <a:cs typeface="Times New Roman" pitchFamily="18" charset="0"/>
              </a:rPr>
              <a:t>Energy shortages</a:t>
            </a:r>
          </a:p>
          <a:p>
            <a:pPr marL="457200" indent="-457200">
              <a:buFontTx/>
              <a:buAutoNum type="arabicParenR"/>
            </a:pPr>
            <a:r>
              <a:rPr lang="de-DE" sz="2000" dirty="0">
                <a:cs typeface="Times New Roman" pitchFamily="18" charset="0"/>
              </a:rPr>
              <a:t>Full human utilization of earth’s photosynthetic capacity</a:t>
            </a:r>
          </a:p>
        </p:txBody>
      </p:sp>
      <p:sp>
        <p:nvSpPr>
          <p:cNvPr id="45061" name="Text Box 5"/>
          <p:cNvSpPr txBox="1">
            <a:spLocks noChangeArrowheads="1"/>
          </p:cNvSpPr>
          <p:nvPr/>
        </p:nvSpPr>
        <p:spPr bwMode="auto">
          <a:xfrm rot="-1527986">
            <a:off x="919163" y="3733800"/>
            <a:ext cx="6319837" cy="1431925"/>
          </a:xfrm>
          <a:prstGeom prst="rect">
            <a:avLst/>
          </a:prstGeom>
          <a:noFill/>
          <a:ln w="9525">
            <a:noFill/>
            <a:miter lim="800000"/>
            <a:headEnd/>
            <a:tailEnd/>
          </a:ln>
          <a:effectLst/>
        </p:spPr>
        <p:txBody>
          <a:bodyPr wrap="none">
            <a:spAutoFit/>
          </a:bodyPr>
          <a:lstStyle/>
          <a:p>
            <a:pPr>
              <a:defRPr/>
            </a:pPr>
            <a:r>
              <a:rPr lang="en-US" sz="4400" b="1">
                <a:solidFill>
                  <a:srgbClr val="CC0000"/>
                </a:solidFill>
                <a:effectLst>
                  <a:outerShdw blurRad="38100" dist="38100" dir="2700000" algn="tl">
                    <a:srgbClr val="000000"/>
                  </a:outerShdw>
                </a:effectLst>
                <a:latin typeface="Comic Sans MS" pitchFamily="66" charset="0"/>
              </a:rPr>
              <a:t>Related to how we use</a:t>
            </a:r>
          </a:p>
          <a:p>
            <a:pPr>
              <a:defRPr/>
            </a:pPr>
            <a:r>
              <a:rPr lang="en-US" sz="4400" b="1">
                <a:solidFill>
                  <a:srgbClr val="CC0000"/>
                </a:solidFill>
                <a:effectLst>
                  <a:outerShdw blurRad="38100" dist="38100" dir="2700000" algn="tl">
                    <a:srgbClr val="000000"/>
                  </a:outerShdw>
                </a:effectLst>
                <a:latin typeface="Comic Sans MS" pitchFamily="66" charset="0"/>
              </a:rPr>
              <a:t>Ecosystem Services</a:t>
            </a:r>
          </a:p>
        </p:txBody>
      </p:sp>
      <p:pic>
        <p:nvPicPr>
          <p:cNvPr id="6" name="Picture 6" descr="http://www.flightofthegoldengeese.com/wp-content/uploads/2010/07/Collapse_How_Societies_Choose_Fail_Succeed_Jared_Diamond_abridged_compact_disc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895600"/>
            <a:ext cx="2093062"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checkerboard(across)">
                                      <p:cBhvr>
                                        <p:cTn id="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Cycles of civilizations</a:t>
            </a:r>
          </a:p>
        </p:txBody>
      </p:sp>
      <p:sp>
        <p:nvSpPr>
          <p:cNvPr id="3" name="Content Placeholder 2"/>
          <p:cNvSpPr>
            <a:spLocks noGrp="1"/>
          </p:cNvSpPr>
          <p:nvPr>
            <p:ph idx="1"/>
          </p:nvPr>
        </p:nvSpPr>
        <p:spPr/>
        <p:txBody>
          <a:bodyPr/>
          <a:lstStyle/>
          <a:p>
            <a:r>
              <a:rPr lang="en-US" dirty="0"/>
              <a:t>“Clearing the past away has allowed the future to grow anew… The aim of wiping out the past has been to allow a superior dispensation to takes its place.”</a:t>
            </a:r>
          </a:p>
          <a:p>
            <a:pPr marL="347663" indent="0">
              <a:buNone/>
            </a:pPr>
            <a:r>
              <a:rPr lang="en-US" sz="1800" dirty="0" err="1"/>
              <a:t>Kriwaczek</a:t>
            </a:r>
            <a:r>
              <a:rPr lang="en-US" sz="1800" dirty="0"/>
              <a:t>, Paul.  </a:t>
            </a:r>
            <a:r>
              <a:rPr lang="en-US" sz="1800" i="1" dirty="0"/>
              <a:t>Babylon: Mesopotamia and the birth of civilization</a:t>
            </a:r>
            <a:r>
              <a:rPr lang="en-US" sz="1800" dirty="0"/>
              <a:t>. 2010. Thomas Dunne Books.</a:t>
            </a:r>
            <a:endParaRPr lang="en-US" dirty="0"/>
          </a:p>
        </p:txBody>
      </p:sp>
    </p:spTree>
    <p:extLst>
      <p:ext uri="{BB962C8B-B14F-4D97-AF65-F5344CB8AC3E}">
        <p14:creationId xmlns:p14="http://schemas.microsoft.com/office/powerpoint/2010/main" val="3014658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457200"/>
            <a:ext cx="6705600" cy="5447645"/>
          </a:xfrm>
          <a:prstGeom prst="rect">
            <a:avLst/>
          </a:prstGeom>
          <a:noFill/>
          <a:ln w="9525">
            <a:noFill/>
            <a:miter lim="800000"/>
            <a:headEnd/>
            <a:tailEnd/>
          </a:ln>
        </p:spPr>
        <p:txBody>
          <a:bodyPr>
            <a:spAutoFit/>
          </a:bodyPr>
          <a:lstStyle/>
          <a:p>
            <a:r>
              <a:rPr lang="en-US" sz="2800" b="1" dirty="0"/>
              <a:t>Collapse of Complex Societies </a:t>
            </a:r>
            <a:r>
              <a:rPr lang="en-US" sz="2400" b="1" dirty="0"/>
              <a:t>(</a:t>
            </a:r>
            <a:r>
              <a:rPr lang="en-US" sz="2400" b="1" dirty="0" err="1"/>
              <a:t>Tainter</a:t>
            </a:r>
            <a:r>
              <a:rPr lang="en-US" sz="2400" b="1" dirty="0"/>
              <a:t> 1988)</a:t>
            </a:r>
          </a:p>
          <a:p>
            <a:endParaRPr lang="en-US" sz="2800" dirty="0"/>
          </a:p>
          <a:p>
            <a:r>
              <a:rPr lang="en-US" sz="2400" dirty="0" err="1">
                <a:cs typeface="Times New Roman" pitchFamily="18" charset="0"/>
              </a:rPr>
              <a:t>Complexification</a:t>
            </a:r>
            <a:r>
              <a:rPr lang="en-US" sz="2400" dirty="0">
                <a:cs typeface="Times New Roman" pitchFamily="18" charset="0"/>
              </a:rPr>
              <a:t> is limited as a problem solving strategy.</a:t>
            </a:r>
          </a:p>
          <a:p>
            <a:endParaRPr lang="en-US" sz="2400" dirty="0">
              <a:cs typeface="Times New Roman" pitchFamily="18" charset="0"/>
            </a:endParaRPr>
          </a:p>
          <a:p>
            <a:pPr marL="223838" lvl="1"/>
            <a:r>
              <a:rPr lang="en-US" sz="2400" dirty="0">
                <a:cs typeface="Times New Roman" pitchFamily="18" charset="0"/>
              </a:rPr>
              <a:t>“More complex societies are more costly to maintain than simpler ones… as societies increase in complexity, more networks are created among individuals, more hierarchical controls are created to regulate these networks, more information is processed … </a:t>
            </a:r>
          </a:p>
          <a:p>
            <a:pPr marL="223838" lvl="1"/>
            <a:r>
              <a:rPr lang="en-US" sz="2400" dirty="0">
                <a:cs typeface="Times New Roman" pitchFamily="18" charset="0"/>
              </a:rPr>
              <a:t>increasing need to support specialists</a:t>
            </a:r>
          </a:p>
          <a:p>
            <a:pPr marL="223838" lvl="1"/>
            <a:r>
              <a:rPr lang="en-US" sz="2400" dirty="0">
                <a:cs typeface="Times New Roman" pitchFamily="18" charset="0"/>
              </a:rPr>
              <a:t>not directly involved in resource</a:t>
            </a:r>
          </a:p>
          <a:p>
            <a:pPr marL="223838" lvl="1"/>
            <a:r>
              <a:rPr lang="en-US" sz="2400" dirty="0">
                <a:cs typeface="Times New Roman" pitchFamily="18" charset="0"/>
              </a:rPr>
              <a:t>production, and the like”</a:t>
            </a:r>
          </a:p>
          <a:p>
            <a:pPr marL="223838" lvl="1"/>
            <a:r>
              <a:rPr lang="en-US" sz="2400" dirty="0">
                <a:cs typeface="Times New Roman" pitchFamily="18" charset="0"/>
              </a:rPr>
              <a:t>(</a:t>
            </a:r>
            <a:r>
              <a:rPr lang="en-US" sz="2400" dirty="0" err="1">
                <a:cs typeface="Times New Roman" pitchFamily="18" charset="0"/>
              </a:rPr>
              <a:t>Tainter</a:t>
            </a:r>
            <a:r>
              <a:rPr lang="en-US" sz="2400" dirty="0">
                <a:cs typeface="Times New Roman" pitchFamily="18" charset="0"/>
              </a:rPr>
              <a:t> 1988, p. 91).</a:t>
            </a:r>
            <a:r>
              <a:rPr lang="en-US" sz="2800" dirty="0">
                <a:cs typeface="Times New Roman" pitchFamily="18" charset="0"/>
              </a:rPr>
              <a:t> </a:t>
            </a:r>
          </a:p>
          <a:p>
            <a:pPr marL="517525" lvl="1" indent="-3175"/>
            <a:endParaRPr lang="en-US" sz="2400" dirty="0">
              <a:cs typeface="Times New Roman" pitchFamily="18" charset="0"/>
            </a:endParaRPr>
          </a:p>
        </p:txBody>
      </p:sp>
      <p:pic>
        <p:nvPicPr>
          <p:cNvPr id="31748" name="Picture 4" descr="C:\bfath\Research\Misc\salzau\norm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275" y="3962400"/>
            <a:ext cx="3565525" cy="2708275"/>
          </a:xfrm>
          <a:prstGeom prst="rect">
            <a:avLst/>
          </a:prstGeom>
          <a:noFill/>
          <a:ln w="9525">
            <a:noFill/>
            <a:miter lim="800000"/>
            <a:headEnd/>
            <a:tailEnd/>
          </a:ln>
        </p:spPr>
      </p:pic>
      <p:sp>
        <p:nvSpPr>
          <p:cNvPr id="31749" name="Text Box 5"/>
          <p:cNvSpPr txBox="1">
            <a:spLocks noChangeArrowheads="1"/>
          </p:cNvSpPr>
          <p:nvPr/>
        </p:nvSpPr>
        <p:spPr bwMode="auto">
          <a:xfrm>
            <a:off x="6734175" y="6310313"/>
            <a:ext cx="1205779" cy="338554"/>
          </a:xfrm>
          <a:prstGeom prst="rect">
            <a:avLst/>
          </a:prstGeom>
          <a:noFill/>
          <a:ln w="9525">
            <a:noFill/>
            <a:miter lim="800000"/>
            <a:headEnd/>
            <a:tailEnd/>
          </a:ln>
        </p:spPr>
        <p:txBody>
          <a:bodyPr wrap="none">
            <a:spAutoFit/>
          </a:bodyPr>
          <a:lstStyle/>
          <a:p>
            <a:r>
              <a:rPr lang="en-US" sz="1600" b="1"/>
              <a:t>Complexity</a:t>
            </a:r>
          </a:p>
        </p:txBody>
      </p:sp>
      <p:sp>
        <p:nvSpPr>
          <p:cNvPr id="31750" name="Text Box 6"/>
          <p:cNvSpPr txBox="1">
            <a:spLocks noChangeArrowheads="1"/>
          </p:cNvSpPr>
          <p:nvPr/>
        </p:nvSpPr>
        <p:spPr bwMode="auto">
          <a:xfrm rot="-5400000">
            <a:off x="4556919" y="4933157"/>
            <a:ext cx="2344737" cy="336550"/>
          </a:xfrm>
          <a:prstGeom prst="rect">
            <a:avLst/>
          </a:prstGeom>
          <a:noFill/>
          <a:ln w="9525">
            <a:noFill/>
            <a:miter lim="800000"/>
            <a:headEnd/>
            <a:tailEnd/>
          </a:ln>
        </p:spPr>
        <p:txBody>
          <a:bodyPr wrap="none">
            <a:spAutoFit/>
          </a:bodyPr>
          <a:lstStyle/>
          <a:p>
            <a:r>
              <a:rPr lang="en-US" sz="1600" b="1"/>
              <a:t>Benefit from Complexity</a:t>
            </a:r>
          </a:p>
        </p:txBody>
      </p:sp>
      <p:pic>
        <p:nvPicPr>
          <p:cNvPr id="6" name="Picture 5" descr="The Collapse of Complex Societies (New Studies in Archae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7089" y="0"/>
            <a:ext cx="2236911" cy="3200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838200"/>
            <a:ext cx="8305800" cy="5324535"/>
          </a:xfrm>
          <a:prstGeom prst="rect">
            <a:avLst/>
          </a:prstGeom>
          <a:noFill/>
          <a:ln w="9525">
            <a:noFill/>
            <a:miter lim="800000"/>
            <a:headEnd/>
            <a:tailEnd/>
          </a:ln>
        </p:spPr>
        <p:txBody>
          <a:bodyPr>
            <a:spAutoFit/>
          </a:bodyPr>
          <a:lstStyle/>
          <a:p>
            <a:endParaRPr lang="en-US" sz="2400" dirty="0"/>
          </a:p>
          <a:p>
            <a:r>
              <a:rPr lang="en-US" sz="2400" dirty="0">
                <a:cs typeface="Times New Roman" pitchFamily="18" charset="0"/>
              </a:rPr>
              <a:t>Similarity between Ecological and Society’s stages: </a:t>
            </a:r>
          </a:p>
          <a:p>
            <a:r>
              <a:rPr lang="en-US" sz="2400" dirty="0">
                <a:cs typeface="Times New Roman" pitchFamily="18" charset="0"/>
                <a:sym typeface="Wingdings" pitchFamily="2" charset="2"/>
              </a:rPr>
              <a:t></a:t>
            </a:r>
            <a:r>
              <a:rPr lang="en-US" sz="2400" dirty="0">
                <a:cs typeface="Times New Roman" pitchFamily="18" charset="0"/>
              </a:rPr>
              <a:t>structural </a:t>
            </a:r>
            <a:r>
              <a:rPr lang="en-US" sz="2400" dirty="0">
                <a:cs typeface="Times New Roman" pitchFamily="18" charset="0"/>
                <a:sym typeface="Wingdings" pitchFamily="2" charset="2"/>
              </a:rPr>
              <a:t></a:t>
            </a:r>
            <a:r>
              <a:rPr lang="en-US" sz="2400" dirty="0">
                <a:cs typeface="Times New Roman" pitchFamily="18" charset="0"/>
              </a:rPr>
              <a:t> network </a:t>
            </a:r>
            <a:r>
              <a:rPr lang="en-US" sz="2400" dirty="0">
                <a:cs typeface="Times New Roman" pitchFamily="18" charset="0"/>
                <a:sym typeface="Wingdings" pitchFamily="2" charset="2"/>
              </a:rPr>
              <a:t></a:t>
            </a:r>
            <a:r>
              <a:rPr lang="en-US" sz="2400" dirty="0">
                <a:cs typeface="Times New Roman" pitchFamily="18" charset="0"/>
              </a:rPr>
              <a:t> information G&amp;D.  </a:t>
            </a:r>
          </a:p>
          <a:p>
            <a:endParaRPr lang="en-US" sz="2400" dirty="0">
              <a:cs typeface="Times New Roman" pitchFamily="18" charset="0"/>
            </a:endParaRPr>
          </a:p>
          <a:p>
            <a:r>
              <a:rPr lang="en-US" sz="2400" dirty="0" err="1">
                <a:cs typeface="Times New Roman" pitchFamily="18" charset="0"/>
              </a:rPr>
              <a:t>Tainter</a:t>
            </a:r>
            <a:r>
              <a:rPr lang="en-US" sz="2400" dirty="0">
                <a:cs typeface="Times New Roman" pitchFamily="18" charset="0"/>
              </a:rPr>
              <a:t> continues,</a:t>
            </a:r>
          </a:p>
          <a:p>
            <a:r>
              <a:rPr lang="en-US" sz="2400" dirty="0">
                <a:cs typeface="Times New Roman" pitchFamily="18" charset="0"/>
              </a:rPr>
              <a:t>“All this complexity is dependent upon energy flow at a scale vastly greater than that characterizing small groups of self-sufficient foragers or agriculturalist.  The result is that as a society evolves toward greater complexity, the </a:t>
            </a:r>
            <a:r>
              <a:rPr lang="en-US" sz="2400" dirty="0">
                <a:solidFill>
                  <a:srgbClr val="FF0000"/>
                </a:solidFill>
                <a:cs typeface="Times New Roman" pitchFamily="18" charset="0"/>
              </a:rPr>
              <a:t>support cost </a:t>
            </a:r>
            <a:r>
              <a:rPr lang="en-US" sz="2400" dirty="0">
                <a:cs typeface="Times New Roman" pitchFamily="18" charset="0"/>
              </a:rPr>
              <a:t>levied on each individual will also rise, so that the population as a whole must allocate </a:t>
            </a:r>
            <a:r>
              <a:rPr lang="en-US" sz="2400" dirty="0">
                <a:solidFill>
                  <a:srgbClr val="FF0000"/>
                </a:solidFill>
                <a:cs typeface="Times New Roman" pitchFamily="18" charset="0"/>
              </a:rPr>
              <a:t>increasing portions </a:t>
            </a:r>
            <a:r>
              <a:rPr lang="en-US" sz="2400" dirty="0">
                <a:cs typeface="Times New Roman" pitchFamily="18" charset="0"/>
              </a:rPr>
              <a:t>of its energy budget </a:t>
            </a:r>
            <a:r>
              <a:rPr lang="en-US" sz="2400" dirty="0">
                <a:solidFill>
                  <a:srgbClr val="FF0000"/>
                </a:solidFill>
                <a:cs typeface="Times New Roman" pitchFamily="18" charset="0"/>
              </a:rPr>
              <a:t>to maintain </a:t>
            </a:r>
            <a:r>
              <a:rPr lang="en-US" sz="2400" dirty="0">
                <a:cs typeface="Times New Roman" pitchFamily="18" charset="0"/>
              </a:rPr>
              <a:t>organizational institutions.”</a:t>
            </a:r>
            <a:r>
              <a:rPr lang="en-US" sz="2800" dirty="0">
                <a:cs typeface="Times New Roman" pitchFamily="18" charset="0"/>
              </a:rPr>
              <a:t>  </a:t>
            </a:r>
          </a:p>
          <a:p>
            <a:endParaRPr lang="en-US" sz="2400" dirty="0">
              <a:cs typeface="Times New Roman" pitchFamily="18" charset="0"/>
            </a:endParaRPr>
          </a:p>
          <a:p>
            <a:r>
              <a:rPr lang="en-US" sz="2400" dirty="0">
                <a:cs typeface="Times New Roman" pitchFamily="18" charset="0"/>
              </a:rPr>
              <a:t>We rely on a greater allocation of this energy to maintain the complex structures created.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05800" cy="6124754"/>
          </a:xfrm>
          <a:prstGeom prst="rect">
            <a:avLst/>
          </a:prstGeom>
          <a:noFill/>
        </p:spPr>
        <p:txBody>
          <a:bodyPr wrap="square" rtlCol="0">
            <a:spAutoFit/>
          </a:bodyPr>
          <a:lstStyle/>
          <a:p>
            <a:r>
              <a:rPr lang="en-US" sz="2800" dirty="0"/>
              <a:t>System grows in complexity, </a:t>
            </a:r>
          </a:p>
          <a:p>
            <a:r>
              <a:rPr lang="en-US" sz="2800" dirty="0"/>
              <a:t>	this provides benefit to the system for achieving its goals</a:t>
            </a:r>
          </a:p>
          <a:p>
            <a:endParaRPr lang="en-US" sz="2800" dirty="0"/>
          </a:p>
          <a:p>
            <a:r>
              <a:rPr lang="en-US" sz="2800" dirty="0"/>
              <a:t>More complex systems require more investment to maintain themselves</a:t>
            </a:r>
          </a:p>
          <a:p>
            <a:endParaRPr lang="en-US" sz="2800" dirty="0"/>
          </a:p>
          <a:p>
            <a:r>
              <a:rPr lang="en-US" sz="2800" dirty="0"/>
              <a:t>These costs get too high</a:t>
            </a:r>
          </a:p>
          <a:p>
            <a:endParaRPr lang="en-US" sz="2800" dirty="0"/>
          </a:p>
          <a:p>
            <a:r>
              <a:rPr lang="en-US" sz="2800" dirty="0"/>
              <a:t>Adding more complexity has less and less benefit, eventually it becomes detrimental</a:t>
            </a:r>
          </a:p>
          <a:p>
            <a:endParaRPr lang="en-US" sz="2800" dirty="0"/>
          </a:p>
          <a:p>
            <a:r>
              <a:rPr lang="en-US" sz="2800" dirty="0"/>
              <a:t>Collapse = </a:t>
            </a:r>
            <a:r>
              <a:rPr lang="en-US" sz="2800" dirty="0" err="1"/>
              <a:t>decomplexifying</a:t>
            </a:r>
            <a:r>
              <a:rPr lang="en-US" sz="2800" dirty="0"/>
              <a:t> is the best alternative</a:t>
            </a:r>
          </a:p>
          <a:p>
            <a:endParaRPr lang="en-US" sz="2800" dirty="0"/>
          </a:p>
          <a:p>
            <a:r>
              <a:rPr lang="en-US" sz="2800" dirty="0"/>
              <a:t>The “appropriate response of the system”, not a sign of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hort.purdue.edu/newcrop/history/lecture03/r_03-2-02.jpg"/>
          <p:cNvPicPr>
            <a:picLocks noChangeAspect="1" noChangeArrowheads="1"/>
          </p:cNvPicPr>
          <p:nvPr/>
        </p:nvPicPr>
        <p:blipFill>
          <a:blip r:embed="rId2"/>
          <a:srcRect/>
          <a:stretch>
            <a:fillRect/>
          </a:stretch>
        </p:blipFill>
        <p:spPr bwMode="auto">
          <a:xfrm>
            <a:off x="1676400" y="2133600"/>
            <a:ext cx="5715000" cy="3581400"/>
          </a:xfrm>
          <a:prstGeom prst="rect">
            <a:avLst/>
          </a:prstGeom>
          <a:noFill/>
        </p:spPr>
      </p:pic>
      <p:sp>
        <p:nvSpPr>
          <p:cNvPr id="3" name="TextBox 2"/>
          <p:cNvSpPr txBox="1"/>
          <p:nvPr/>
        </p:nvSpPr>
        <p:spPr>
          <a:xfrm>
            <a:off x="1219200" y="990600"/>
            <a:ext cx="5412572" cy="461665"/>
          </a:xfrm>
          <a:prstGeom prst="rect">
            <a:avLst/>
          </a:prstGeom>
          <a:noFill/>
        </p:spPr>
        <p:txBody>
          <a:bodyPr wrap="none" rtlCol="0">
            <a:spAutoFit/>
          </a:bodyPr>
          <a:lstStyle/>
          <a:p>
            <a:r>
              <a:rPr lang="en-US" sz="2400" dirty="0"/>
              <a:t>Long term impact of agriculture on agriculture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609600"/>
            <a:ext cx="7772400" cy="1371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ea typeface="+mj-ea"/>
                <a:cs typeface="Times New Roman" pitchFamily="18" charset="0"/>
              </a:rPr>
              <a:t>George Perkins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ea typeface="+mj-ea"/>
                <a:cs typeface="Times New Roman" pitchFamily="18" charset="0"/>
              </a:rPr>
              <a:t>Marsh</a:t>
            </a:r>
          </a:p>
        </p:txBody>
      </p:sp>
      <p:sp>
        <p:nvSpPr>
          <p:cNvPr id="3" name="Rectangle 3"/>
          <p:cNvSpPr txBox="1">
            <a:spLocks noChangeArrowheads="1"/>
          </p:cNvSpPr>
          <p:nvPr/>
        </p:nvSpPr>
        <p:spPr>
          <a:xfrm>
            <a:off x="609600" y="2133600"/>
            <a:ext cx="8077200" cy="4114800"/>
          </a:xfrm>
          <a:prstGeom prst="rect">
            <a:avLst/>
          </a:prstGeom>
        </p:spPr>
        <p:txBody>
          <a:bodyPr/>
          <a:lstStyle/>
          <a:p>
            <a:pPr marL="274320" marR="0" lvl="0" indent="-274320" algn="l" defTabSz="914400" rtl="0" eaLnBrk="1" fontAlgn="auto" latinLnBrk="0" hangingPunct="1">
              <a:lnSpc>
                <a:spcPct val="9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ea typeface="Arial Unicode MS" pitchFamily="34" charset="-128"/>
                <a:cs typeface="Arial Unicode MS" pitchFamily="34" charset="-128"/>
              </a:rPr>
              <a:t>Wrote </a:t>
            </a:r>
            <a:r>
              <a:rPr kumimoji="0" lang="en-US" sz="2400" b="0" i="1" u="none" strike="noStrike" kern="1200" cap="none" spc="0" normalizeH="0" baseline="0" noProof="0" dirty="0">
                <a:ln>
                  <a:noFill/>
                </a:ln>
                <a:solidFill>
                  <a:schemeClr val="tx1"/>
                </a:solidFill>
                <a:effectLst/>
                <a:uLnTx/>
                <a:uFillTx/>
                <a:ea typeface="Arial Unicode MS" pitchFamily="34" charset="-128"/>
                <a:cs typeface="Arial Unicode MS" pitchFamily="34" charset="-128"/>
              </a:rPr>
              <a:t>Man and Nature</a:t>
            </a:r>
            <a:r>
              <a:rPr kumimoji="0" lang="en-US" sz="2400" b="0" i="0" u="none" strike="noStrike" kern="1200" cap="none" spc="0" normalizeH="0" baseline="0" noProof="0" dirty="0">
                <a:ln>
                  <a:noFill/>
                </a:ln>
                <a:solidFill>
                  <a:schemeClr val="tx1"/>
                </a:solidFill>
                <a:effectLst/>
                <a:uLnTx/>
                <a:uFillTx/>
                <a:ea typeface="Arial Unicode MS" pitchFamily="34" charset="-128"/>
                <a:cs typeface="Arial Unicode MS" pitchFamily="34" charset="-128"/>
              </a:rPr>
              <a:t> in 1864.</a:t>
            </a:r>
          </a:p>
          <a:p>
            <a:pPr marL="274320" marR="0" lvl="0" indent="-274320" algn="l" defTabSz="914400" rtl="0" eaLnBrk="1" fontAlgn="auto" latinLnBrk="0" hangingPunct="1">
              <a:lnSpc>
                <a:spcPct val="9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ea typeface="Arial Unicode MS" pitchFamily="34" charset="-128"/>
                <a:cs typeface="Arial Unicode MS" pitchFamily="34" charset="-128"/>
              </a:rPr>
              <a:t>“A certain measure of transformation of terrestrial surface, of suppression of natural, and stimulation of artificially modified productivity becomes necessary. This measure man has unfortunately exceeded.”</a:t>
            </a:r>
          </a:p>
          <a:p>
            <a:pPr marL="274320" indent="-274320">
              <a:lnSpc>
                <a:spcPct val="90000"/>
              </a:lnSpc>
              <a:spcBef>
                <a:spcPts val="580"/>
              </a:spcBef>
              <a:buClr>
                <a:schemeClr val="accent1"/>
              </a:buClr>
              <a:buSzPct val="85000"/>
              <a:buFont typeface="Wingdings 2"/>
              <a:buChar char=""/>
            </a:pPr>
            <a:r>
              <a:rPr lang="en-US" sz="2400" dirty="0"/>
              <a:t>“Before Marsh no one had assessed the cumulative effect of all axes and hoes.  For him the conclusion was inescapable.  Man depends upon soil, water plants and animals.  But in obtaining them he unwittingly destroys the supporting fabric of nature” (p.56)</a:t>
            </a:r>
            <a:endParaRPr kumimoji="0" lang="en-US" sz="2400" b="0" i="0" u="none" strike="noStrike" kern="1200" cap="none" spc="0" normalizeH="0" baseline="0" noProof="0" dirty="0">
              <a:ln>
                <a:noFill/>
              </a:ln>
              <a:solidFill>
                <a:schemeClr val="tx1"/>
              </a:solidFill>
              <a:effectLst/>
              <a:uLnTx/>
              <a:uFillTx/>
              <a:ea typeface="+mn-ea"/>
              <a:cs typeface="+mn-cs"/>
            </a:endParaRPr>
          </a:p>
        </p:txBody>
      </p:sp>
      <p:pic>
        <p:nvPicPr>
          <p:cNvPr id="4" name="Picture 5" descr="Image, Source: from print from LC-BH8201-498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15213" y="0"/>
            <a:ext cx="1728787" cy="2514600"/>
          </a:xfrm>
          <a:prstGeom prst="rect">
            <a:avLst/>
          </a:prstGeom>
          <a:noFill/>
          <a:ln w="9525">
            <a:noFill/>
            <a:miter lim="800000"/>
            <a:headEnd/>
            <a:tailEnd/>
          </a:ln>
        </p:spPr>
      </p:pic>
      <p:pic>
        <p:nvPicPr>
          <p:cNvPr id="5" name="Picture 6" descr="http://images.amazon.com/images/P/0295983167.01._AA240_SCLZZZZZZZ_.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0"/>
            <a:ext cx="182562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05800" cy="5632311"/>
          </a:xfrm>
          <a:prstGeom prst="rect">
            <a:avLst/>
          </a:prstGeom>
          <a:noFill/>
        </p:spPr>
        <p:txBody>
          <a:bodyPr wrap="square" rtlCol="0">
            <a:spAutoFit/>
          </a:bodyPr>
          <a:lstStyle/>
          <a:p>
            <a:r>
              <a:rPr lang="en-US" sz="2400" b="1" dirty="0"/>
              <a:t>What ideas helped shape these destructive socio-ecological relations?</a:t>
            </a:r>
          </a:p>
          <a:p>
            <a:endParaRPr lang="en-US" sz="2400" b="1" dirty="0"/>
          </a:p>
          <a:p>
            <a:endParaRPr lang="en-US" sz="2400" b="1" dirty="0"/>
          </a:p>
          <a:p>
            <a:r>
              <a:rPr lang="en-US" sz="2400" dirty="0"/>
              <a:t>Christian worldview adopted in Rome in 313 AD</a:t>
            </a:r>
          </a:p>
          <a:p>
            <a:r>
              <a:rPr lang="en-US" sz="2400" dirty="0"/>
              <a:t>Biblical attitude of human dominion over the natural</a:t>
            </a:r>
          </a:p>
          <a:p>
            <a:r>
              <a:rPr lang="en-US" sz="2400" dirty="0"/>
              <a:t>End times and earthly existence temporary</a:t>
            </a:r>
          </a:p>
          <a:p>
            <a:r>
              <a:rPr lang="en-US" sz="2400" dirty="0"/>
              <a:t>Static nature of nature – God’s rationally designed creation</a:t>
            </a:r>
          </a:p>
          <a:p>
            <a:r>
              <a:rPr lang="en-US" sz="2400" dirty="0"/>
              <a:t>Geocentric model of the universe</a:t>
            </a:r>
          </a:p>
          <a:p>
            <a:r>
              <a:rPr lang="en-US" sz="2400" dirty="0"/>
              <a:t>Application of providential thinking to economic progress</a:t>
            </a:r>
          </a:p>
          <a:p>
            <a:r>
              <a:rPr lang="en-US" sz="2400" dirty="0"/>
              <a:t>Belief that economic growth was unlimited and necessary</a:t>
            </a:r>
          </a:p>
          <a:p>
            <a:endParaRPr lang="en-US" sz="2400" dirty="0"/>
          </a:p>
          <a:p>
            <a:endParaRPr lang="en-US" sz="2400" dirty="0"/>
          </a:p>
          <a:p>
            <a:r>
              <a:rPr lang="en-US" sz="2400" dirty="0"/>
              <a:t>These ideas all framed the way humans interacted with nature.</a:t>
            </a:r>
          </a:p>
          <a:p>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940"/>
            <a:ext cx="8382000" cy="1569660"/>
          </a:xfrm>
          <a:prstGeom prst="rect">
            <a:avLst/>
          </a:prstGeom>
          <a:noFill/>
        </p:spPr>
        <p:txBody>
          <a:bodyPr wrap="square" rtlCol="0">
            <a:spAutoFit/>
          </a:bodyPr>
          <a:lstStyle/>
          <a:p>
            <a:r>
              <a:rPr lang="en-US" sz="2400" dirty="0"/>
              <a:t>Progressive ideology</a:t>
            </a:r>
          </a:p>
          <a:p>
            <a:endParaRPr lang="en-US" sz="2400" dirty="0"/>
          </a:p>
          <a:p>
            <a:r>
              <a:rPr lang="en-US" sz="2400" dirty="0"/>
              <a:t>Increased knowledge and technology generally contribute to an increase in human well-being.</a:t>
            </a:r>
          </a:p>
        </p:txBody>
      </p:sp>
      <p:pic>
        <p:nvPicPr>
          <p:cNvPr id="3" name="Picture 2" descr="http://upload.wikimedia.org/wikipedia/en/1/12/American_progress.JPG"/>
          <p:cNvPicPr>
            <a:picLocks noChangeAspect="1" noChangeArrowheads="1"/>
          </p:cNvPicPr>
          <p:nvPr/>
        </p:nvPicPr>
        <p:blipFill>
          <a:blip r:embed="rId2" cstate="print"/>
          <a:srcRect/>
          <a:stretch>
            <a:fillRect/>
          </a:stretch>
        </p:blipFill>
        <p:spPr bwMode="auto">
          <a:xfrm>
            <a:off x="2570344" y="1905000"/>
            <a:ext cx="6573656" cy="4872038"/>
          </a:xfrm>
          <a:prstGeom prst="rect">
            <a:avLst/>
          </a:prstGeom>
          <a:noFill/>
          <a:ln w="9525">
            <a:noFill/>
            <a:miter lim="800000"/>
            <a:headEnd/>
            <a:tailEnd/>
          </a:ln>
        </p:spPr>
      </p:pic>
      <p:sp>
        <p:nvSpPr>
          <p:cNvPr id="4" name="Rectangle 3"/>
          <p:cNvSpPr/>
          <p:nvPr/>
        </p:nvSpPr>
        <p:spPr>
          <a:xfrm>
            <a:off x="381000" y="2362200"/>
            <a:ext cx="1905000" cy="2677656"/>
          </a:xfrm>
          <a:prstGeom prst="rect">
            <a:avLst/>
          </a:prstGeom>
        </p:spPr>
        <p:txBody>
          <a:bodyPr wrap="square">
            <a:spAutoFit/>
          </a:bodyPr>
          <a:lstStyle/>
          <a:p>
            <a:r>
              <a:rPr lang="en-US" sz="2400" dirty="0"/>
              <a:t>Manifest Destiny – Christian imperative to tame and control the natural world</a:t>
            </a:r>
          </a:p>
        </p:txBody>
      </p:sp>
      <p:sp>
        <p:nvSpPr>
          <p:cNvPr id="5" name="Text Box 3"/>
          <p:cNvSpPr txBox="1">
            <a:spLocks noChangeArrowheads="1"/>
          </p:cNvSpPr>
          <p:nvPr/>
        </p:nvSpPr>
        <p:spPr bwMode="auto">
          <a:xfrm>
            <a:off x="3733800" y="6400800"/>
            <a:ext cx="5029200" cy="369332"/>
          </a:xfrm>
          <a:prstGeom prst="rect">
            <a:avLst/>
          </a:prstGeom>
          <a:noFill/>
          <a:ln w="9525">
            <a:noFill/>
            <a:miter lim="800000"/>
            <a:headEnd/>
            <a:tailEnd/>
          </a:ln>
        </p:spPr>
        <p:txBody>
          <a:bodyPr wrap="square">
            <a:spAutoFit/>
          </a:bodyPr>
          <a:lstStyle/>
          <a:p>
            <a:r>
              <a:rPr lang="en-US" b="1" i="1" dirty="0">
                <a:solidFill>
                  <a:srgbClr val="FF0000"/>
                </a:solidFill>
              </a:rPr>
              <a:t>American Progress</a:t>
            </a:r>
            <a:r>
              <a:rPr lang="en-US" b="1" dirty="0">
                <a:solidFill>
                  <a:srgbClr val="FF0000"/>
                </a:solidFill>
              </a:rPr>
              <a:t> by John </a:t>
            </a:r>
            <a:r>
              <a:rPr lang="en-US" b="1" dirty="0" err="1">
                <a:solidFill>
                  <a:srgbClr val="FF0000"/>
                </a:solidFill>
              </a:rPr>
              <a:t>Gast</a:t>
            </a:r>
            <a:r>
              <a:rPr lang="en-US" b="1" dirty="0">
                <a:solidFill>
                  <a:srgbClr val="FF0000"/>
                </a:solidFill>
              </a:rPr>
              <a:t>, circa 1872.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Growth rate = Birth rate – Death rate</a:t>
            </a:r>
          </a:p>
        </p:txBody>
      </p:sp>
      <p:sp>
        <p:nvSpPr>
          <p:cNvPr id="4" name="Rectangle 3"/>
          <p:cNvSpPr/>
          <p:nvPr/>
        </p:nvSpPr>
        <p:spPr>
          <a:xfrm>
            <a:off x="2943665" y="3020158"/>
            <a:ext cx="2595489" cy="1677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Population</a:t>
            </a:r>
            <a:endParaRPr lang="en-US" sz="1350" dirty="0"/>
          </a:p>
        </p:txBody>
      </p:sp>
      <p:cxnSp>
        <p:nvCxnSpPr>
          <p:cNvPr id="6" name="Straight Connector 5"/>
          <p:cNvCxnSpPr>
            <a:endCxn id="4" idx="1"/>
          </p:cNvCxnSpPr>
          <p:nvPr/>
        </p:nvCxnSpPr>
        <p:spPr>
          <a:xfrm flipV="1">
            <a:off x="1244991" y="3858945"/>
            <a:ext cx="1698674" cy="5275"/>
          </a:xfrm>
          <a:prstGeom prst="line">
            <a:avLst/>
          </a:prstGeom>
          <a:ln w="168275">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547948" y="3878286"/>
            <a:ext cx="1698674" cy="5275"/>
          </a:xfrm>
          <a:prstGeom prst="line">
            <a:avLst/>
          </a:prstGeom>
          <a:ln w="1682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8650" y="3214687"/>
            <a:ext cx="1225592" cy="415498"/>
          </a:xfrm>
          <a:prstGeom prst="rect">
            <a:avLst/>
          </a:prstGeom>
          <a:noFill/>
        </p:spPr>
        <p:txBody>
          <a:bodyPr wrap="none" rtlCol="0">
            <a:spAutoFit/>
          </a:bodyPr>
          <a:lstStyle/>
          <a:p>
            <a:r>
              <a:rPr lang="en-US" sz="2100" dirty="0"/>
              <a:t>Birth/year</a:t>
            </a:r>
          </a:p>
        </p:txBody>
      </p:sp>
      <p:sp>
        <p:nvSpPr>
          <p:cNvPr id="10" name="TextBox 9"/>
          <p:cNvSpPr txBox="1"/>
          <p:nvPr/>
        </p:nvSpPr>
        <p:spPr>
          <a:xfrm>
            <a:off x="6429375" y="3214687"/>
            <a:ext cx="1308050" cy="415498"/>
          </a:xfrm>
          <a:prstGeom prst="rect">
            <a:avLst/>
          </a:prstGeom>
          <a:noFill/>
        </p:spPr>
        <p:txBody>
          <a:bodyPr wrap="none" rtlCol="0">
            <a:spAutoFit/>
          </a:bodyPr>
          <a:lstStyle/>
          <a:p>
            <a:r>
              <a:rPr lang="en-US" sz="2100" dirty="0"/>
              <a:t>Death/year</a:t>
            </a:r>
          </a:p>
        </p:txBody>
      </p:sp>
      <p:sp>
        <p:nvSpPr>
          <p:cNvPr id="11" name="Title 1"/>
          <p:cNvSpPr txBox="1">
            <a:spLocks/>
          </p:cNvSpPr>
          <p:nvPr/>
        </p:nvSpPr>
        <p:spPr>
          <a:xfrm>
            <a:off x="1066800" y="5867400"/>
            <a:ext cx="7772400" cy="8382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Crude Growth Rate = Crude Birth Rate – Crude Death Rate</a:t>
            </a:r>
          </a:p>
          <a:p>
            <a:r>
              <a:rPr lang="en-US" sz="2400" dirty="0" smtClean="0"/>
              <a:t>Crude = # Per 1000</a:t>
            </a:r>
            <a:endParaRPr lang="en-US" sz="2400" dirty="0"/>
          </a:p>
        </p:txBody>
      </p:sp>
    </p:spTree>
    <p:extLst>
      <p:ext uri="{BB962C8B-B14F-4D97-AF65-F5344CB8AC3E}">
        <p14:creationId xmlns:p14="http://schemas.microsoft.com/office/powerpoint/2010/main" val="390814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438400" y="833735"/>
            <a:ext cx="6471157" cy="5562599"/>
            <a:chOff x="3581400" y="838200"/>
            <a:chExt cx="6471157" cy="5562599"/>
          </a:xfrm>
        </p:grpSpPr>
        <p:pic>
          <p:nvPicPr>
            <p:cNvPr id="1026" name="Picture 2" descr="http://www.seiyaku.com/images/seven/7-sins-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838200"/>
              <a:ext cx="6471157" cy="5562599"/>
            </a:xfrm>
            <a:prstGeom prst="rect">
              <a:avLst/>
            </a:prstGeom>
            <a:noFill/>
          </p:spPr>
        </p:pic>
        <p:sp>
          <p:nvSpPr>
            <p:cNvPr id="4" name="TextBox 3"/>
            <p:cNvSpPr txBox="1"/>
            <p:nvPr/>
          </p:nvSpPr>
          <p:spPr>
            <a:xfrm>
              <a:off x="7315200" y="5486400"/>
              <a:ext cx="856325" cy="400110"/>
            </a:xfrm>
            <a:prstGeom prst="rect">
              <a:avLst/>
            </a:prstGeom>
            <a:noFill/>
          </p:spPr>
          <p:txBody>
            <a:bodyPr wrap="none" rtlCol="0">
              <a:spAutoFit/>
            </a:bodyPr>
            <a:lstStyle/>
            <a:p>
              <a:r>
                <a:rPr lang="en-US" sz="2000" b="1" dirty="0">
                  <a:solidFill>
                    <a:schemeClr val="bg1"/>
                  </a:solidFill>
                </a:rPr>
                <a:t>Anger</a:t>
              </a:r>
              <a:endParaRPr lang="en-US" b="1" dirty="0">
                <a:solidFill>
                  <a:schemeClr val="bg1"/>
                </a:solidFill>
              </a:endParaRPr>
            </a:p>
          </p:txBody>
        </p:sp>
        <p:sp>
          <p:nvSpPr>
            <p:cNvPr id="5" name="TextBox 4"/>
            <p:cNvSpPr txBox="1"/>
            <p:nvPr/>
          </p:nvSpPr>
          <p:spPr>
            <a:xfrm>
              <a:off x="4038600" y="2514600"/>
              <a:ext cx="848309" cy="400110"/>
            </a:xfrm>
            <a:prstGeom prst="rect">
              <a:avLst/>
            </a:prstGeom>
            <a:noFill/>
          </p:spPr>
          <p:txBody>
            <a:bodyPr wrap="none" rtlCol="0">
              <a:spAutoFit/>
            </a:bodyPr>
            <a:lstStyle/>
            <a:p>
              <a:r>
                <a:rPr lang="en-US" sz="2000" b="1" dirty="0">
                  <a:solidFill>
                    <a:schemeClr val="bg1"/>
                  </a:solidFill>
                </a:rPr>
                <a:t>Greed</a:t>
              </a:r>
              <a:endParaRPr lang="en-US" b="1" dirty="0">
                <a:solidFill>
                  <a:schemeClr val="bg1"/>
                </a:solidFill>
              </a:endParaRPr>
            </a:p>
          </p:txBody>
        </p:sp>
        <p:sp>
          <p:nvSpPr>
            <p:cNvPr id="6" name="TextBox 5"/>
            <p:cNvSpPr txBox="1"/>
            <p:nvPr/>
          </p:nvSpPr>
          <p:spPr>
            <a:xfrm>
              <a:off x="5943600" y="1219200"/>
              <a:ext cx="1153842" cy="400110"/>
            </a:xfrm>
            <a:prstGeom prst="rect">
              <a:avLst/>
            </a:prstGeom>
            <a:noFill/>
          </p:spPr>
          <p:txBody>
            <a:bodyPr wrap="none" rtlCol="0">
              <a:spAutoFit/>
            </a:bodyPr>
            <a:lstStyle/>
            <a:p>
              <a:r>
                <a:rPr lang="en-US" sz="2000" b="1" dirty="0">
                  <a:solidFill>
                    <a:schemeClr val="bg1"/>
                  </a:solidFill>
                </a:rPr>
                <a:t>Gluttony</a:t>
              </a:r>
              <a:endParaRPr lang="en-US" b="1" dirty="0">
                <a:solidFill>
                  <a:schemeClr val="bg1"/>
                </a:solidFill>
              </a:endParaRPr>
            </a:p>
          </p:txBody>
        </p:sp>
        <p:sp>
          <p:nvSpPr>
            <p:cNvPr id="7" name="TextBox 6"/>
            <p:cNvSpPr txBox="1"/>
            <p:nvPr/>
          </p:nvSpPr>
          <p:spPr>
            <a:xfrm>
              <a:off x="7772400" y="1447800"/>
              <a:ext cx="748923" cy="400110"/>
            </a:xfrm>
            <a:prstGeom prst="rect">
              <a:avLst/>
            </a:prstGeom>
            <a:noFill/>
          </p:spPr>
          <p:txBody>
            <a:bodyPr wrap="none" rtlCol="0">
              <a:spAutoFit/>
            </a:bodyPr>
            <a:lstStyle/>
            <a:p>
              <a:r>
                <a:rPr lang="en-US" sz="2000" b="1" dirty="0">
                  <a:solidFill>
                    <a:schemeClr val="bg1"/>
                  </a:solidFill>
                </a:rPr>
                <a:t>Sloth</a:t>
              </a:r>
              <a:endParaRPr lang="en-US" b="1" dirty="0">
                <a:solidFill>
                  <a:schemeClr val="bg1"/>
                </a:solidFill>
              </a:endParaRPr>
            </a:p>
          </p:txBody>
        </p:sp>
        <p:sp>
          <p:nvSpPr>
            <p:cNvPr id="8" name="TextBox 7"/>
            <p:cNvSpPr txBox="1"/>
            <p:nvPr/>
          </p:nvSpPr>
          <p:spPr>
            <a:xfrm>
              <a:off x="8823239" y="2819400"/>
              <a:ext cx="641522" cy="400110"/>
            </a:xfrm>
            <a:prstGeom prst="rect">
              <a:avLst/>
            </a:prstGeom>
            <a:noFill/>
          </p:spPr>
          <p:txBody>
            <a:bodyPr wrap="none" rtlCol="0">
              <a:spAutoFit/>
            </a:bodyPr>
            <a:lstStyle/>
            <a:p>
              <a:r>
                <a:rPr lang="en-US" sz="2000" b="1" dirty="0">
                  <a:solidFill>
                    <a:schemeClr val="bg1"/>
                  </a:solidFill>
                </a:rPr>
                <a:t>Lust</a:t>
              </a:r>
              <a:endParaRPr lang="en-US" b="1" dirty="0">
                <a:solidFill>
                  <a:schemeClr val="bg1"/>
                </a:solidFill>
              </a:endParaRPr>
            </a:p>
          </p:txBody>
        </p:sp>
        <p:sp>
          <p:nvSpPr>
            <p:cNvPr id="10" name="TextBox 9"/>
            <p:cNvSpPr txBox="1"/>
            <p:nvPr/>
          </p:nvSpPr>
          <p:spPr>
            <a:xfrm>
              <a:off x="8786466" y="4419600"/>
              <a:ext cx="715068" cy="369332"/>
            </a:xfrm>
            <a:prstGeom prst="rect">
              <a:avLst/>
            </a:prstGeom>
            <a:noFill/>
          </p:spPr>
          <p:txBody>
            <a:bodyPr wrap="none" rtlCol="0">
              <a:spAutoFit/>
            </a:bodyPr>
            <a:lstStyle/>
            <a:p>
              <a:r>
                <a:rPr lang="en-US" b="1" dirty="0">
                  <a:solidFill>
                    <a:schemeClr val="bg1"/>
                  </a:solidFill>
                </a:rPr>
                <a:t>Pride</a:t>
              </a:r>
            </a:p>
          </p:txBody>
        </p:sp>
        <p:sp>
          <p:nvSpPr>
            <p:cNvPr id="11" name="TextBox 10"/>
            <p:cNvSpPr txBox="1"/>
            <p:nvPr/>
          </p:nvSpPr>
          <p:spPr>
            <a:xfrm>
              <a:off x="4038600" y="4191000"/>
              <a:ext cx="707822" cy="400110"/>
            </a:xfrm>
            <a:prstGeom prst="rect">
              <a:avLst/>
            </a:prstGeom>
            <a:noFill/>
          </p:spPr>
          <p:txBody>
            <a:bodyPr wrap="none" rtlCol="0">
              <a:spAutoFit/>
            </a:bodyPr>
            <a:lstStyle/>
            <a:p>
              <a:r>
                <a:rPr lang="en-US" sz="2000" b="1" dirty="0">
                  <a:solidFill>
                    <a:schemeClr val="bg1"/>
                  </a:solidFill>
                </a:rPr>
                <a:t>Envy</a:t>
              </a:r>
              <a:endParaRPr lang="en-US" b="1" dirty="0">
                <a:solidFill>
                  <a:schemeClr val="bg1"/>
                </a:solidFill>
              </a:endParaRPr>
            </a:p>
          </p:txBody>
        </p:sp>
      </p:grpSp>
      <p:sp>
        <p:nvSpPr>
          <p:cNvPr id="12" name="Rectangle 11"/>
          <p:cNvSpPr/>
          <p:nvPr/>
        </p:nvSpPr>
        <p:spPr>
          <a:xfrm>
            <a:off x="2667000" y="6396335"/>
            <a:ext cx="5943600" cy="461665"/>
          </a:xfrm>
          <a:prstGeom prst="rect">
            <a:avLst/>
          </a:prstGeom>
        </p:spPr>
        <p:txBody>
          <a:bodyPr wrap="square">
            <a:spAutoFit/>
          </a:bodyPr>
          <a:lstStyle/>
          <a:p>
            <a:r>
              <a:rPr lang="en-US" sz="2400" dirty="0"/>
              <a:t>'The Seven Deadly Sins' by Hieronymus Bosch, 1485</a:t>
            </a:r>
          </a:p>
        </p:txBody>
      </p:sp>
      <p:sp>
        <p:nvSpPr>
          <p:cNvPr id="13" name="Rectangle 12"/>
          <p:cNvSpPr/>
          <p:nvPr/>
        </p:nvSpPr>
        <p:spPr>
          <a:xfrm>
            <a:off x="457200" y="2286000"/>
            <a:ext cx="1828800" cy="4154984"/>
          </a:xfrm>
          <a:prstGeom prst="rect">
            <a:avLst/>
          </a:prstGeom>
        </p:spPr>
        <p:txBody>
          <a:bodyPr wrap="square">
            <a:spAutoFit/>
          </a:bodyPr>
          <a:lstStyle/>
          <a:p>
            <a:r>
              <a:rPr lang="en-US" sz="2400" dirty="0"/>
              <a:t>Pre-modern vices were henceforth transformed into the economic virtues that would turn the wheels of modern society</a:t>
            </a:r>
          </a:p>
        </p:txBody>
      </p:sp>
      <p:sp>
        <p:nvSpPr>
          <p:cNvPr id="15" name="Rectangle 14"/>
          <p:cNvSpPr/>
          <p:nvPr/>
        </p:nvSpPr>
        <p:spPr>
          <a:xfrm>
            <a:off x="457200" y="0"/>
            <a:ext cx="8686800" cy="1200329"/>
          </a:xfrm>
          <a:prstGeom prst="rect">
            <a:avLst/>
          </a:prstGeom>
        </p:spPr>
        <p:txBody>
          <a:bodyPr wrap="square">
            <a:spAutoFit/>
          </a:bodyPr>
          <a:lstStyle/>
          <a:p>
            <a:r>
              <a:rPr lang="en-US" sz="2400" dirty="0"/>
              <a:t>Assumption that insatiable appetites, formerly condemned as a source of social instability and personal unhappiness, could drive the economic machine.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3046988"/>
          </a:xfrm>
          <a:prstGeom prst="rect">
            <a:avLst/>
          </a:prstGeom>
        </p:spPr>
        <p:txBody>
          <a:bodyPr wrap="square">
            <a:spAutoFit/>
          </a:bodyPr>
          <a:lstStyle/>
          <a:p>
            <a:r>
              <a:rPr lang="en-US" sz="2400" dirty="0"/>
              <a:t>Rousseau was one of the first to attack this idea</a:t>
            </a:r>
          </a:p>
          <a:p>
            <a:r>
              <a:rPr lang="en-US" sz="2400" dirty="0"/>
              <a:t> </a:t>
            </a:r>
          </a:p>
          <a:p>
            <a:endParaRPr lang="en-US" sz="2400" dirty="0"/>
          </a:p>
          <a:p>
            <a:r>
              <a:rPr lang="en-US" sz="2400" dirty="0"/>
              <a:t>Basic human needs: food, shelter, sex.  “All other human wants are not essential to happiness, but arise out of man’s ability to compare himself to his neighbors and feel himself deprived if he does not have what they have.  The wants created by modern consumerism arise from man’s vanity” (Fukuyama, p.196).</a:t>
            </a:r>
          </a:p>
        </p:txBody>
      </p:sp>
      <p:pic>
        <p:nvPicPr>
          <p:cNvPr id="19458" name="Picture 2" descr="http://upload.wikimedia.org/wikipedia/commons/thumb/b/b7/Jean-Jacques_Rousseau_(painted_portrait).jpg/200px-Jean-Jacques_Rousseau_(painted_portrait).jpg"/>
          <p:cNvPicPr>
            <a:picLocks noChangeAspect="1" noChangeArrowheads="1"/>
          </p:cNvPicPr>
          <p:nvPr/>
        </p:nvPicPr>
        <p:blipFill>
          <a:blip r:embed="rId2"/>
          <a:srcRect/>
          <a:stretch>
            <a:fillRect/>
          </a:stretch>
        </p:blipFill>
        <p:spPr bwMode="auto">
          <a:xfrm>
            <a:off x="6858000" y="3886200"/>
            <a:ext cx="1905000" cy="25241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8001001" cy="5262979"/>
          </a:xfrm>
          <a:prstGeom prst="rect">
            <a:avLst/>
          </a:prstGeom>
        </p:spPr>
        <p:txBody>
          <a:bodyPr wrap="square">
            <a:spAutoFit/>
          </a:bodyPr>
          <a:lstStyle/>
          <a:p>
            <a:r>
              <a:rPr lang="en-US" sz="2800" dirty="0"/>
              <a:t>What are the consequences of this </a:t>
            </a:r>
            <a:r>
              <a:rPr lang="en-US" sz="2800" dirty="0" err="1"/>
              <a:t>decomplexifying</a:t>
            </a:r>
            <a:r>
              <a:rPr lang="en-US" sz="2800" dirty="0"/>
              <a:t>?</a:t>
            </a:r>
          </a:p>
          <a:p>
            <a:endParaRPr lang="en-US" sz="2800" dirty="0"/>
          </a:p>
          <a:p>
            <a:r>
              <a:rPr lang="en-US" sz="2800" dirty="0"/>
              <a:t>Can we maintain livability and well-being? Prosperity?</a:t>
            </a:r>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One way is to reprioritize goals away from material growth, </a:t>
            </a:r>
          </a:p>
          <a:p>
            <a:endParaRPr lang="en-US" sz="2800" dirty="0"/>
          </a:p>
          <a:p>
            <a:r>
              <a:rPr lang="en-US" sz="2800" dirty="0"/>
              <a:t>At a national, family, and individual scale: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0686" y="1924704"/>
            <a:ext cx="1557760" cy="2342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2483565" cy="369332"/>
          </a:xfrm>
          <a:prstGeom prst="rect">
            <a:avLst/>
          </a:prstGeom>
        </p:spPr>
        <p:txBody>
          <a:bodyPr wrap="none">
            <a:spAutoFit/>
          </a:bodyPr>
          <a:lstStyle/>
          <a:p>
            <a:r>
              <a:rPr lang="en-US" dirty="0"/>
              <a:t>www.factor10-institute.org</a:t>
            </a:r>
          </a:p>
        </p:txBody>
      </p:sp>
      <p:pic>
        <p:nvPicPr>
          <p:cNvPr id="79874" name="Picture 2"/>
          <p:cNvPicPr>
            <a:picLocks noChangeAspect="1" noChangeArrowheads="1"/>
          </p:cNvPicPr>
          <p:nvPr/>
        </p:nvPicPr>
        <p:blipFill>
          <a:blip r:embed="rId2"/>
          <a:srcRect/>
          <a:stretch>
            <a:fillRect/>
          </a:stretch>
        </p:blipFill>
        <p:spPr bwMode="auto">
          <a:xfrm>
            <a:off x="3657600" y="2971800"/>
            <a:ext cx="5076825" cy="3276600"/>
          </a:xfrm>
          <a:prstGeom prst="rect">
            <a:avLst/>
          </a:prstGeom>
          <a:noFill/>
          <a:ln w="9525">
            <a:noFill/>
            <a:miter lim="800000"/>
            <a:headEnd/>
            <a:tailEnd/>
          </a:ln>
          <a:effectLst/>
        </p:spPr>
      </p:pic>
      <p:pic>
        <p:nvPicPr>
          <p:cNvPr id="798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819400"/>
            <a:ext cx="2161184" cy="3314700"/>
          </a:xfrm>
          <a:prstGeom prst="rect">
            <a:avLst/>
          </a:prstGeom>
          <a:noFill/>
          <a:ln w="9525">
            <a:noFill/>
            <a:miter lim="800000"/>
            <a:headEnd/>
            <a:tailEnd/>
          </a:ln>
          <a:effectLst/>
        </p:spPr>
      </p:pic>
      <p:pic>
        <p:nvPicPr>
          <p:cNvPr id="79876" name="Picture 4"/>
          <p:cNvPicPr>
            <a:picLocks noChangeAspect="1" noChangeArrowheads="1"/>
          </p:cNvPicPr>
          <p:nvPr/>
        </p:nvPicPr>
        <p:blipFill>
          <a:blip r:embed="rId4"/>
          <a:srcRect/>
          <a:stretch>
            <a:fillRect/>
          </a:stretch>
        </p:blipFill>
        <p:spPr bwMode="auto">
          <a:xfrm>
            <a:off x="3810000" y="304800"/>
            <a:ext cx="4762500"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p:cNvPicPr>
            <a:picLocks noChangeAspect="1" noChangeArrowheads="1"/>
          </p:cNvPicPr>
          <p:nvPr/>
        </p:nvPicPr>
        <p:blipFill>
          <a:blip r:embed="rId2"/>
          <a:srcRect/>
          <a:stretch>
            <a:fillRect/>
          </a:stretch>
        </p:blipFill>
        <p:spPr bwMode="auto">
          <a:xfrm>
            <a:off x="3505200" y="0"/>
            <a:ext cx="3429000" cy="3752850"/>
          </a:xfrm>
          <a:prstGeom prst="rect">
            <a:avLst/>
          </a:prstGeom>
          <a:noFill/>
          <a:ln w="9525">
            <a:noFill/>
            <a:miter lim="800000"/>
            <a:headEnd/>
            <a:tailEnd/>
          </a:ln>
          <a:effectLst/>
        </p:spPr>
      </p:pic>
      <p:pic>
        <p:nvPicPr>
          <p:cNvPr id="78850" name="Picture 2"/>
          <p:cNvPicPr>
            <a:picLocks noChangeAspect="1" noChangeArrowheads="1"/>
          </p:cNvPicPr>
          <p:nvPr/>
        </p:nvPicPr>
        <p:blipFill>
          <a:blip r:embed="rId3"/>
          <a:srcRect/>
          <a:stretch>
            <a:fillRect/>
          </a:stretch>
        </p:blipFill>
        <p:spPr bwMode="auto">
          <a:xfrm>
            <a:off x="1371600" y="381000"/>
            <a:ext cx="2495550" cy="3752850"/>
          </a:xfrm>
          <a:prstGeom prst="rect">
            <a:avLst/>
          </a:prstGeom>
          <a:noFill/>
          <a:ln w="9525">
            <a:noFill/>
            <a:miter lim="800000"/>
            <a:headEnd/>
            <a:tailEnd/>
          </a:ln>
          <a:effectLst/>
        </p:spPr>
      </p:pic>
      <p:sp>
        <p:nvSpPr>
          <p:cNvPr id="4" name="TextBox 3"/>
          <p:cNvSpPr txBox="1"/>
          <p:nvPr/>
        </p:nvSpPr>
        <p:spPr>
          <a:xfrm>
            <a:off x="3962400" y="3810000"/>
            <a:ext cx="2422907" cy="523220"/>
          </a:xfrm>
          <a:prstGeom prst="rect">
            <a:avLst/>
          </a:prstGeom>
          <a:noFill/>
        </p:spPr>
        <p:txBody>
          <a:bodyPr wrap="none" rtlCol="0">
            <a:spAutoFit/>
          </a:bodyPr>
          <a:lstStyle/>
          <a:p>
            <a:r>
              <a:rPr lang="en-US" sz="2800" dirty="0"/>
              <a:t>American Dream</a:t>
            </a:r>
            <a:endParaRPr lang="en-US" dirty="0"/>
          </a:p>
        </p:txBody>
      </p:sp>
      <p:sp>
        <p:nvSpPr>
          <p:cNvPr id="5" name="TextBox 4"/>
          <p:cNvSpPr txBox="1"/>
          <p:nvPr/>
        </p:nvSpPr>
        <p:spPr>
          <a:xfrm>
            <a:off x="1600200" y="5257800"/>
            <a:ext cx="4753289" cy="800219"/>
          </a:xfrm>
          <a:prstGeom prst="rect">
            <a:avLst/>
          </a:prstGeom>
          <a:noFill/>
        </p:spPr>
        <p:txBody>
          <a:bodyPr wrap="none" rtlCol="0">
            <a:spAutoFit/>
          </a:bodyPr>
          <a:lstStyle/>
          <a:p>
            <a:r>
              <a:rPr lang="en-US" sz="2800" dirty="0"/>
              <a:t>Center for a New American Dream</a:t>
            </a:r>
          </a:p>
          <a:p>
            <a:r>
              <a:rPr lang="en-US" dirty="0"/>
              <a:t>vimeo.com/26573848</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73" y="434743"/>
            <a:ext cx="8745803" cy="607172"/>
          </a:xfrm>
        </p:spPr>
        <p:txBody>
          <a:bodyPr>
            <a:noAutofit/>
          </a:bodyPr>
          <a:lstStyle/>
          <a:p>
            <a:r>
              <a:rPr lang="en-US" sz="2800" i="1" dirty="0"/>
              <a:t>I CHING</a:t>
            </a:r>
            <a:r>
              <a:rPr lang="en-US" sz="2800" dirty="0"/>
              <a:t> – 1st book in Chinese literature ~1000 BCE</a:t>
            </a:r>
          </a:p>
        </p:txBody>
      </p:sp>
      <p:sp>
        <p:nvSpPr>
          <p:cNvPr id="3" name="Content Placeholder 2"/>
          <p:cNvSpPr>
            <a:spLocks noGrp="1"/>
          </p:cNvSpPr>
          <p:nvPr>
            <p:ph idx="1"/>
          </p:nvPr>
        </p:nvSpPr>
        <p:spPr>
          <a:xfrm>
            <a:off x="570003" y="1371600"/>
            <a:ext cx="8160141" cy="1236821"/>
          </a:xfrm>
        </p:spPr>
        <p:txBody>
          <a:bodyPr>
            <a:normAutofit fontScale="85000" lnSpcReduction="10000"/>
          </a:bodyPr>
          <a:lstStyle/>
          <a:p>
            <a:r>
              <a:rPr lang="ja-JP" altLang="en-US" dirty="0"/>
              <a:t>元亨利貞 </a:t>
            </a:r>
            <a:r>
              <a:rPr lang="en-US" dirty="0"/>
              <a:t>“yuan – </a:t>
            </a:r>
            <a:r>
              <a:rPr lang="en-US" dirty="0" err="1"/>
              <a:t>heng</a:t>
            </a:r>
            <a:r>
              <a:rPr lang="en-US" dirty="0"/>
              <a:t> – li – </a:t>
            </a:r>
            <a:r>
              <a:rPr lang="en-US" dirty="0" err="1"/>
              <a:t>zhen</a:t>
            </a:r>
            <a:r>
              <a:rPr lang="en-US" dirty="0"/>
              <a:t>”; </a:t>
            </a:r>
            <a:r>
              <a:rPr lang="en-US" altLang="ja-JP" dirty="0"/>
              <a:t>translates as </a:t>
            </a:r>
            <a:endParaRPr lang="en-US" dirty="0"/>
          </a:p>
          <a:p>
            <a:r>
              <a:rPr lang="en-US" dirty="0"/>
              <a:t>To begin – to expand rapidly – to turn to good account – to remain solid</a:t>
            </a:r>
          </a:p>
          <a:p>
            <a:r>
              <a:rPr lang="en-US" dirty="0"/>
              <a:t>Each term takes over from the previous… there is no subject</a:t>
            </a:r>
          </a:p>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7173" y="3705958"/>
            <a:ext cx="1548768" cy="2294792"/>
          </a:xfrm>
          <a:prstGeom prst="rect">
            <a:avLst/>
          </a:prstGeom>
        </p:spPr>
      </p:pic>
      <p:sp>
        <p:nvSpPr>
          <p:cNvPr id="6" name="Rectangle 5"/>
          <p:cNvSpPr/>
          <p:nvPr/>
        </p:nvSpPr>
        <p:spPr>
          <a:xfrm>
            <a:off x="6434211" y="4754256"/>
            <a:ext cx="2709790" cy="1061829"/>
          </a:xfrm>
          <a:prstGeom prst="rect">
            <a:avLst/>
          </a:prstGeom>
        </p:spPr>
        <p:txBody>
          <a:bodyPr wrap="square">
            <a:spAutoFit/>
          </a:bodyPr>
          <a:lstStyle/>
          <a:p>
            <a:r>
              <a:rPr lang="en-US" sz="1350" dirty="0"/>
              <a:t>The charm bears the four characters that open the </a:t>
            </a:r>
            <a:r>
              <a:rPr lang="en-US" sz="1350" i="1" dirty="0"/>
              <a:t>I Ching</a:t>
            </a:r>
            <a:r>
              <a:rPr lang="en-US" sz="1350" dirty="0"/>
              <a:t>: "Yuan Heng Li Zhen." </a:t>
            </a:r>
            <a:r>
              <a:rPr lang="en-US" sz="1200" dirty="0"/>
              <a:t>www.mc.maricopa.edu/~thoqh49081/engagement/History/pictures/i-ching-charm.html</a:t>
            </a:r>
            <a:endParaRPr lang="en-US" sz="135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0241" y="3564493"/>
            <a:ext cx="3035225" cy="193902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297396"/>
            <a:ext cx="1714500" cy="1628775"/>
          </a:xfrm>
          <a:prstGeom prst="rect">
            <a:avLst/>
          </a:prstGeom>
        </p:spPr>
      </p:pic>
    </p:spTree>
    <p:extLst>
      <p:ext uri="{BB962C8B-B14F-4D97-AF65-F5344CB8AC3E}">
        <p14:creationId xmlns:p14="http://schemas.microsoft.com/office/powerpoint/2010/main" val="264527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seasons</a:t>
            </a:r>
          </a:p>
        </p:txBody>
      </p:sp>
      <p:sp>
        <p:nvSpPr>
          <p:cNvPr id="3" name="Content Placeholder 2"/>
          <p:cNvSpPr>
            <a:spLocks noGrp="1"/>
          </p:cNvSpPr>
          <p:nvPr>
            <p:ph idx="1"/>
          </p:nvPr>
        </p:nvSpPr>
        <p:spPr/>
        <p:txBody>
          <a:bodyPr/>
          <a:lstStyle/>
          <a:p>
            <a:r>
              <a:rPr lang="en-US" dirty="0"/>
              <a:t>Spring – beginning</a:t>
            </a:r>
          </a:p>
          <a:p>
            <a:r>
              <a:rPr lang="en-US" dirty="0"/>
              <a:t>Summer – expansion</a:t>
            </a:r>
          </a:p>
          <a:p>
            <a:r>
              <a:rPr lang="en-US" dirty="0"/>
              <a:t>Autumn – harvest</a:t>
            </a:r>
          </a:p>
          <a:p>
            <a:r>
              <a:rPr lang="en-US" dirty="0"/>
              <a:t>Winter – rectitude (until renewal)</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0" y="3276600"/>
            <a:ext cx="4593102" cy="3444827"/>
          </a:xfrm>
          <a:prstGeom prst="rect">
            <a:avLst/>
          </a:prstGeom>
        </p:spPr>
      </p:pic>
    </p:spTree>
    <p:extLst>
      <p:ext uri="{BB962C8B-B14F-4D97-AF65-F5344CB8AC3E}">
        <p14:creationId xmlns:p14="http://schemas.microsoft.com/office/powerpoint/2010/main" val="110120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229600" cy="3046988"/>
          </a:xfrm>
          <a:prstGeom prst="rect">
            <a:avLst/>
          </a:prstGeom>
        </p:spPr>
        <p:txBody>
          <a:bodyPr wrap="square">
            <a:spAutoFit/>
          </a:bodyPr>
          <a:lstStyle/>
          <a:p>
            <a:r>
              <a:rPr lang="en-US" sz="3200" dirty="0"/>
              <a:t>It is not about giving up what we have but getting on a new path (drawn to a new state through reinforcing positive feedbacks).</a:t>
            </a:r>
          </a:p>
          <a:p>
            <a:endParaRPr lang="en-US" sz="3200" dirty="0"/>
          </a:p>
          <a:p>
            <a:r>
              <a:rPr lang="en-US" sz="3200" dirty="0"/>
              <a:t>focusing on quality, culture, social interactions, creativity…</a:t>
            </a:r>
          </a:p>
        </p:txBody>
      </p:sp>
      <p:sp>
        <p:nvSpPr>
          <p:cNvPr id="3" name="Rectangle 2"/>
          <p:cNvSpPr/>
          <p:nvPr/>
        </p:nvSpPr>
        <p:spPr>
          <a:xfrm>
            <a:off x="2861596" y="5715000"/>
            <a:ext cx="5955798" cy="584775"/>
          </a:xfrm>
          <a:prstGeom prst="rect">
            <a:avLst/>
          </a:prstGeom>
        </p:spPr>
        <p:txBody>
          <a:bodyPr wrap="none">
            <a:spAutoFit/>
          </a:bodyPr>
          <a:lstStyle/>
          <a:p>
            <a:r>
              <a:rPr lang="en-US" sz="3200" dirty="0"/>
              <a:t>How to build a eco-centric worldview?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40133.JPG"/>
          <p:cNvPicPr>
            <a:picLocks noChangeAspect="1"/>
          </p:cNvPicPr>
          <p:nvPr/>
        </p:nvPicPr>
        <p:blipFill>
          <a:blip r:embed="rId2"/>
          <a:stretch>
            <a:fillRect/>
          </a:stretch>
        </p:blipFill>
        <p:spPr>
          <a:xfrm>
            <a:off x="0" y="0"/>
            <a:ext cx="9144000" cy="6858000"/>
          </a:xfrm>
          <a:prstGeom prst="rect">
            <a:avLst/>
          </a:prstGeom>
        </p:spPr>
      </p:pic>
      <p:sp>
        <p:nvSpPr>
          <p:cNvPr id="3" name="Rectangle 3"/>
          <p:cNvSpPr>
            <a:spLocks noChangeArrowheads="1"/>
          </p:cNvSpPr>
          <p:nvPr/>
        </p:nvSpPr>
        <p:spPr bwMode="auto">
          <a:xfrm>
            <a:off x="0" y="6172200"/>
            <a:ext cx="9144000" cy="685800"/>
          </a:xfrm>
          <a:prstGeom prst="rect">
            <a:avLst/>
          </a:prstGeom>
          <a:solidFill>
            <a:schemeClr val="accent1"/>
          </a:solidFill>
          <a:ln w="9525">
            <a:solidFill>
              <a:schemeClr val="tx1"/>
            </a:solidFill>
            <a:miter lim="800000"/>
            <a:headEnd/>
            <a:tailEnd/>
          </a:ln>
          <a:effectLst/>
        </p:spPr>
        <p:txBody>
          <a:bodyPr wrap="none"/>
          <a:lstStyle/>
          <a:p>
            <a:pPr algn="ctr"/>
            <a:r>
              <a:rPr lang="en-US" sz="4000" b="1" u="none" dirty="0"/>
              <a:t>Thank you for your Attention!</a:t>
            </a:r>
            <a:endParaRPr lang="en-US" b="1" u="none" dirty="0"/>
          </a:p>
        </p:txBody>
      </p:sp>
      <p:sp>
        <p:nvSpPr>
          <p:cNvPr id="4" name="TextBox 3"/>
          <p:cNvSpPr txBox="1"/>
          <p:nvPr/>
        </p:nvSpPr>
        <p:spPr>
          <a:xfrm>
            <a:off x="1295400" y="2362200"/>
            <a:ext cx="6623929" cy="1862048"/>
          </a:xfrm>
          <a:prstGeom prst="rect">
            <a:avLst/>
          </a:prstGeom>
          <a:noFill/>
        </p:spPr>
        <p:txBody>
          <a:bodyPr wrap="none" rtlCol="0">
            <a:spAutoFit/>
          </a:bodyPr>
          <a:lstStyle/>
          <a:p>
            <a:r>
              <a:rPr lang="en-US" sz="11500" dirty="0">
                <a:solidFill>
                  <a:schemeClr val="accent2">
                    <a:lumMod val="75000"/>
                  </a:schemeClr>
                </a:solidFill>
              </a:rPr>
              <a:t>COLLAPSE</a:t>
            </a:r>
            <a:endParaRPr lang="en-US"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Population </a:t>
            </a:r>
            <a:r>
              <a:rPr lang="en-US" dirty="0" smtClean="0"/>
              <a:t>Growth</a:t>
            </a:r>
            <a:endParaRPr lang="en-US" dirty="0"/>
          </a:p>
        </p:txBody>
      </p:sp>
      <p:sp>
        <p:nvSpPr>
          <p:cNvPr id="3" name="Content Placeholder 2"/>
          <p:cNvSpPr>
            <a:spLocks noGrp="1"/>
          </p:cNvSpPr>
          <p:nvPr>
            <p:ph idx="1"/>
          </p:nvPr>
        </p:nvSpPr>
        <p:spPr/>
        <p:txBody>
          <a:bodyPr/>
          <a:lstStyle/>
          <a:p>
            <a:r>
              <a:rPr lang="en-US" dirty="0"/>
              <a:t>Population is stable</a:t>
            </a:r>
          </a:p>
          <a:p>
            <a:r>
              <a:rPr lang="en-US" dirty="0"/>
              <a:t>Number of births = number of deaths</a:t>
            </a:r>
          </a:p>
          <a:p>
            <a:endParaRPr lang="en-US" dirty="0"/>
          </a:p>
          <a:p>
            <a:r>
              <a:rPr lang="en-US" dirty="0"/>
              <a:t>In overshoot, if births go up, then deaths go up (war, famine, plague)</a:t>
            </a:r>
          </a:p>
        </p:txBody>
      </p:sp>
      <p:pic>
        <p:nvPicPr>
          <p:cNvPr id="4" name="Obrázek 3"/>
          <p:cNvPicPr>
            <a:picLocks noChangeAspect="1"/>
          </p:cNvPicPr>
          <p:nvPr/>
        </p:nvPicPr>
        <p:blipFill>
          <a:blip r:embed="rId2"/>
          <a:stretch>
            <a:fillRect/>
          </a:stretch>
        </p:blipFill>
        <p:spPr>
          <a:xfrm>
            <a:off x="4774987" y="3810000"/>
            <a:ext cx="3810000" cy="2543175"/>
          </a:xfrm>
          <a:prstGeom prst="rect">
            <a:avLst/>
          </a:prstGeom>
        </p:spPr>
      </p:pic>
    </p:spTree>
    <p:extLst>
      <p:ext uri="{BB962C8B-B14F-4D97-AF65-F5344CB8AC3E}">
        <p14:creationId xmlns:p14="http://schemas.microsoft.com/office/powerpoint/2010/main" val="35907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685800"/>
            <a:ext cx="4724399" cy="4893647"/>
          </a:xfrm>
          <a:prstGeom prst="rect">
            <a:avLst/>
          </a:prstGeom>
          <a:noFill/>
        </p:spPr>
        <p:txBody>
          <a:bodyPr wrap="square" rtlCol="0">
            <a:spAutoFit/>
          </a:bodyPr>
          <a:lstStyle/>
          <a:p>
            <a:r>
              <a:rPr lang="en-US" sz="2400" b="1" dirty="0"/>
              <a:t>Stages of Civilization:</a:t>
            </a:r>
          </a:p>
          <a:p>
            <a:r>
              <a:rPr lang="en-US" sz="2400" i="1" dirty="0"/>
              <a:t>Hunter Gatherer </a:t>
            </a:r>
            <a:r>
              <a:rPr lang="en-US" sz="2400" dirty="0"/>
              <a:t> (&gt;10,000 YA)</a:t>
            </a:r>
          </a:p>
          <a:p>
            <a:endParaRPr lang="en-US" sz="2400" dirty="0"/>
          </a:p>
          <a:p>
            <a:r>
              <a:rPr lang="en-US" sz="2400" i="1" dirty="0"/>
              <a:t>Agriculture</a:t>
            </a:r>
            <a:r>
              <a:rPr lang="en-US" sz="2400" dirty="0"/>
              <a:t> (10,000YA – present) </a:t>
            </a:r>
          </a:p>
          <a:p>
            <a:pPr>
              <a:tabLst>
                <a:tab pos="231775" algn="l"/>
              </a:tabLst>
            </a:pPr>
            <a:r>
              <a:rPr lang="en-US" sz="2400" dirty="0"/>
              <a:t>	Wheat (emmer and einkorn), barley</a:t>
            </a:r>
          </a:p>
          <a:p>
            <a:pPr>
              <a:tabLst>
                <a:tab pos="231775" algn="l"/>
              </a:tabLst>
            </a:pPr>
            <a:r>
              <a:rPr lang="en-US" sz="2400" dirty="0"/>
              <a:t>	Sheep and goats</a:t>
            </a:r>
          </a:p>
          <a:p>
            <a:pPr>
              <a:tabLst>
                <a:tab pos="231775" algn="l"/>
              </a:tabLst>
            </a:pPr>
            <a:r>
              <a:rPr lang="en-US" sz="2400" dirty="0"/>
              <a:t>	Cattle and pigs</a:t>
            </a:r>
          </a:p>
          <a:p>
            <a:pPr>
              <a:tabLst>
                <a:tab pos="231775" algn="l"/>
              </a:tabLst>
            </a:pPr>
            <a:r>
              <a:rPr lang="en-US" sz="2400" dirty="0"/>
              <a:t>	Draught animals (6000YA)</a:t>
            </a:r>
          </a:p>
          <a:p>
            <a:endParaRPr lang="en-US" sz="2400" dirty="0"/>
          </a:p>
          <a:p>
            <a:r>
              <a:rPr lang="en-US" sz="2400" i="1" dirty="0"/>
              <a:t>Industrial Revolution</a:t>
            </a:r>
            <a:r>
              <a:rPr lang="en-US" sz="2400" dirty="0"/>
              <a:t> (1800 – present) drawdown of stored solar capital to utilize higher energy densities from geologic input</a:t>
            </a:r>
          </a:p>
        </p:txBody>
      </p:sp>
      <p:pic>
        <p:nvPicPr>
          <p:cNvPr id="17410" name="Picture 2" descr="http://www.wallpaperbase.com/wallpapers/landscape/sunshine/sunshine_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152400"/>
            <a:ext cx="3640345" cy="2740886"/>
          </a:xfrm>
          <a:prstGeom prst="rect">
            <a:avLst/>
          </a:prstGeom>
          <a:noFill/>
        </p:spPr>
      </p:pic>
      <p:pic>
        <p:nvPicPr>
          <p:cNvPr id="21506" name="Picture 2" descr="http://www.prisonplanet.com/Pictures/Oct05/041005oil.pum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7646" y="4267200"/>
            <a:ext cx="3669653" cy="2314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mn-lt"/>
                <a:ea typeface="+mn-ea"/>
                <a:cs typeface="+mn-cs"/>
              </a:rPr>
              <a:t>Rapid rise of </a:t>
            </a:r>
            <a:r>
              <a:rPr lang="en-US" i="1" dirty="0">
                <a:solidFill>
                  <a:schemeClr val="tx1"/>
                </a:solidFill>
                <a:latin typeface="+mn-lt"/>
                <a:ea typeface="+mn-ea"/>
                <a:cs typeface="+mn-cs"/>
              </a:rPr>
              <a:t>Homo sapiens</a:t>
            </a:r>
          </a:p>
        </p:txBody>
      </p:sp>
      <p:sp>
        <p:nvSpPr>
          <p:cNvPr id="3" name="Content Placeholder 2"/>
          <p:cNvSpPr>
            <a:spLocks noGrp="1"/>
          </p:cNvSpPr>
          <p:nvPr>
            <p:ph idx="1"/>
          </p:nvPr>
        </p:nvSpPr>
        <p:spPr>
          <a:xfrm>
            <a:off x="457200" y="1600201"/>
            <a:ext cx="8229600" cy="2494612"/>
          </a:xfrm>
        </p:spPr>
        <p:txBody>
          <a:bodyPr>
            <a:normAutofit/>
          </a:bodyPr>
          <a:lstStyle/>
          <a:p>
            <a:pPr marL="0" lvl="0" indent="0" eaLnBrk="0" fontAlgn="base" hangingPunct="0">
              <a:spcBef>
                <a:spcPct val="0"/>
              </a:spcBef>
              <a:spcAft>
                <a:spcPct val="0"/>
              </a:spcAft>
              <a:buNone/>
            </a:pPr>
            <a:r>
              <a:rPr lang="en-US" altLang="en-US" dirty="0"/>
              <a:t>[It was] only in the last 100,000 years—with the rise of Homo sapiens—that man jumped to the top of the food chain....Other animals at the top of the pyramid, such as lions and sharks, evolved into the position very gradually, over millions of years. This enabled the ecosystem to develop checks and balances that prevent lions and sharks from wreaking too much havoc.</a:t>
            </a:r>
          </a:p>
          <a:p>
            <a:endParaRPr lang="en-US" dirty="0"/>
          </a:p>
          <a:p>
            <a:endParaRPr lang="en-US" dirty="0"/>
          </a:p>
        </p:txBody>
      </p:sp>
      <p:pic>
        <p:nvPicPr>
          <p:cNvPr id="6" name="Picture 2" descr="http://www.motherjones.com/files/blog_sapien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4094813"/>
            <a:ext cx="200703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4450140"/>
            <a:ext cx="6400800" cy="1569660"/>
          </a:xfrm>
          <a:prstGeom prst="rect">
            <a:avLst/>
          </a:prstGeom>
        </p:spPr>
        <p:txBody>
          <a:bodyPr wrap="square">
            <a:spAutoFit/>
          </a:bodyPr>
          <a:lstStyle/>
          <a:p>
            <a:pPr lvl="0" eaLnBrk="0" fontAlgn="base" hangingPunct="0">
              <a:spcBef>
                <a:spcPct val="0"/>
              </a:spcBef>
              <a:spcAft>
                <a:spcPct val="0"/>
              </a:spcAft>
            </a:pPr>
            <a:r>
              <a:rPr lang="en-US" altLang="en-US" sz="2400" dirty="0"/>
              <a:t>....In contrast</a:t>
            </a:r>
            <a:r>
              <a:rPr lang="en-US" altLang="en-US" sz="2400" b="1" dirty="0"/>
              <a:t>, humankind ascended to the top so quickly that the ecosystem was not given time to adjust</a:t>
            </a:r>
            <a:r>
              <a:rPr lang="en-US" altLang="en-US" sz="2400" dirty="0"/>
              <a:t>. Moreover, humans themselves failed to adjust. </a:t>
            </a:r>
          </a:p>
        </p:txBody>
      </p:sp>
      <p:sp>
        <p:nvSpPr>
          <p:cNvPr id="4" name="Rectangle 3"/>
          <p:cNvSpPr/>
          <p:nvPr/>
        </p:nvSpPr>
        <p:spPr>
          <a:xfrm>
            <a:off x="533400" y="6352401"/>
            <a:ext cx="6096000" cy="276999"/>
          </a:xfrm>
          <a:prstGeom prst="rect">
            <a:avLst/>
          </a:prstGeom>
        </p:spPr>
        <p:txBody>
          <a:bodyPr wrap="square">
            <a:spAutoFit/>
          </a:bodyPr>
          <a:lstStyle/>
          <a:p>
            <a:r>
              <a:rPr lang="en-US" sz="1200" dirty="0"/>
              <a:t>www.motherjones.com/kevin-drum/2016/02/nice-paragraph-about-why-humans-are-so-damn-paranoid</a:t>
            </a:r>
          </a:p>
        </p:txBody>
      </p:sp>
    </p:spTree>
    <p:extLst>
      <p:ext uri="{BB962C8B-B14F-4D97-AF65-F5344CB8AC3E}">
        <p14:creationId xmlns:p14="http://schemas.microsoft.com/office/powerpoint/2010/main" val="2942926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civilization and how it affects population</a:t>
            </a:r>
          </a:p>
        </p:txBody>
      </p:sp>
      <p:sp>
        <p:nvSpPr>
          <p:cNvPr id="3" name="Content Placeholder 2"/>
          <p:cNvSpPr>
            <a:spLocks noGrp="1"/>
          </p:cNvSpPr>
          <p:nvPr>
            <p:ph idx="1"/>
          </p:nvPr>
        </p:nvSpPr>
        <p:spPr/>
        <p:txBody>
          <a:bodyPr>
            <a:normAutofit fontScale="85000" lnSpcReduction="10000"/>
          </a:bodyPr>
          <a:lstStyle/>
          <a:p>
            <a:pPr marL="428625" indent="-428625">
              <a:buAutoNum type="romanUcPeriod"/>
            </a:pPr>
            <a:r>
              <a:rPr lang="en-US" dirty="0"/>
              <a:t>Hunter Gatherer – </a:t>
            </a:r>
            <a:r>
              <a:rPr lang="en-US" i="1" dirty="0"/>
              <a:t>Home sapiens</a:t>
            </a:r>
            <a:r>
              <a:rPr lang="en-US" dirty="0"/>
              <a:t> emerged 250,000 and until ~10,000 years ago food was based on gathering “sunlight energy” in plants and animals from the ecosystem.  Population was low and growth was low</a:t>
            </a:r>
          </a:p>
          <a:p>
            <a:pPr marL="428625" indent="-428625">
              <a:buAutoNum type="romanUcPeriod"/>
            </a:pPr>
            <a:r>
              <a:rPr lang="en-US" dirty="0"/>
              <a:t>Rise of Agriculture – 10,000 years ago until present. Humans domesticated plants and animals for more stable and predictable food supply – gathering “sunlight energy” that they had control over. Population growth increased, and population increased steadily but slowly.</a:t>
            </a:r>
          </a:p>
          <a:p>
            <a:pPr marL="428625" indent="-428625">
              <a:buAutoNum type="romanUcPeriod"/>
            </a:pPr>
            <a:r>
              <a:rPr lang="en-US" dirty="0"/>
              <a:t>Fossil Fuel Age (Industrial Revolution) 1800-present. Use of concentrated “stored solar energy” for plowing, irrigation, fertilizer, transportation, storage, processing, preparation, made food more available.  Population growth increased and population exploded.  Fewer people needed to engage in farming allowed additional specializations in medicine, technology, industry, etc., etc., etc.</a:t>
            </a:r>
          </a:p>
        </p:txBody>
      </p:sp>
    </p:spTree>
    <p:extLst>
      <p:ext uri="{BB962C8B-B14F-4D97-AF65-F5344CB8AC3E}">
        <p14:creationId xmlns:p14="http://schemas.microsoft.com/office/powerpoint/2010/main" val="279460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Population</a:t>
            </a:r>
          </a:p>
        </p:txBody>
      </p:sp>
      <p:sp>
        <p:nvSpPr>
          <p:cNvPr id="3" name="Content Placeholder 2"/>
          <p:cNvSpPr>
            <a:spLocks noGrp="1"/>
          </p:cNvSpPr>
          <p:nvPr>
            <p:ph idx="1"/>
          </p:nvPr>
        </p:nvSpPr>
        <p:spPr/>
        <p:txBody>
          <a:bodyPr/>
          <a:lstStyle/>
          <a:p>
            <a:r>
              <a:rPr lang="en-US" dirty="0">
                <a:hlinkClick r:id="rId2"/>
              </a:rPr>
              <a:t>World 7,679,302,210</a:t>
            </a:r>
            <a:r>
              <a:rPr lang="en-US" dirty="0"/>
              <a:t/>
            </a:r>
            <a:br>
              <a:rPr lang="en-US" dirty="0"/>
            </a:br>
            <a:endParaRPr lang="en-US" dirty="0"/>
          </a:p>
        </p:txBody>
      </p:sp>
      <p:pic>
        <p:nvPicPr>
          <p:cNvPr id="8196" name="Picture 4" descr="http://www.paulchefurka.ca/World%20Population.JPG"/>
          <p:cNvPicPr>
            <a:picLocks noChangeAspect="1" noChangeArrowheads="1"/>
          </p:cNvPicPr>
          <p:nvPr/>
        </p:nvPicPr>
        <p:blipFill>
          <a:blip r:embed="rId3" cstate="print"/>
          <a:srcRect/>
          <a:stretch>
            <a:fillRect/>
          </a:stretch>
        </p:blipFill>
        <p:spPr bwMode="auto">
          <a:xfrm>
            <a:off x="1981200" y="2362200"/>
            <a:ext cx="6067425" cy="4362450"/>
          </a:xfrm>
          <a:prstGeom prst="rect">
            <a:avLst/>
          </a:prstGeom>
          <a:noFill/>
        </p:spPr>
      </p:pic>
    </p:spTree>
    <p:extLst>
      <p:ext uri="{BB962C8B-B14F-4D97-AF65-F5344CB8AC3E}">
        <p14:creationId xmlns:p14="http://schemas.microsoft.com/office/powerpoint/2010/main" val="14763862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2192</Words>
  <Application>Microsoft Office PowerPoint</Application>
  <PresentationFormat>Předvádění na obrazovce (4:3)</PresentationFormat>
  <Paragraphs>267</Paragraphs>
  <Slides>48</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48</vt:i4>
      </vt:variant>
    </vt:vector>
  </HeadingPairs>
  <TitlesOfParts>
    <vt:vector size="57" baseType="lpstr">
      <vt:lpstr>Arial Unicode MS</vt:lpstr>
      <vt:lpstr>Comic Sans MS</vt:lpstr>
      <vt:lpstr>Franklin Gothic Book</vt:lpstr>
      <vt:lpstr>HG創英ﾌﾟﾚｾﾞﾝｽEB</vt:lpstr>
      <vt:lpstr>Perpetua</vt:lpstr>
      <vt:lpstr>Times New Roman</vt:lpstr>
      <vt:lpstr>Wingdings</vt:lpstr>
      <vt:lpstr>Wingdings 2</vt:lpstr>
      <vt:lpstr>Equity</vt:lpstr>
      <vt:lpstr>Human Population</vt:lpstr>
      <vt:lpstr>Learning Objectives</vt:lpstr>
      <vt:lpstr>Human Population</vt:lpstr>
      <vt:lpstr>Growth rate = Birth rate – Death rate</vt:lpstr>
      <vt:lpstr>Zero Population Growth</vt:lpstr>
      <vt:lpstr>Prezentace aplikace PowerPoint</vt:lpstr>
      <vt:lpstr>Rapid rise of Homo sapiens</vt:lpstr>
      <vt:lpstr>Stages of civilization and how it affects population</vt:lpstr>
      <vt:lpstr>Human Population</vt:lpstr>
      <vt:lpstr>Demographic Transition</vt:lpstr>
      <vt:lpstr>Age structure </vt:lpstr>
      <vt:lpstr>Fertility Rate -  average number of children that would be born to a woman over her lifetime</vt:lpstr>
      <vt:lpstr>    Fertility versus GDP</vt:lpstr>
      <vt:lpstr>How many people can the Earth support? Limiting factors</vt:lpstr>
      <vt:lpstr>United Nations Population projections</vt:lpstr>
      <vt:lpstr>World Population projections</vt:lpstr>
      <vt:lpstr>Prezentace aplikace PowerPoint</vt:lpstr>
      <vt:lpstr>Prezentace aplikace PowerPoint</vt:lpstr>
      <vt:lpstr>Prezentace aplikace PowerPoint</vt:lpstr>
      <vt:lpstr>Prezentace aplikace PowerPoint</vt:lpstr>
      <vt:lpstr>Two main energy flows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Cycles of civilizations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 CHING – 1st book in Chinese literature ~1000 BCE</vt:lpstr>
      <vt:lpstr>Example of seasons</vt:lpstr>
      <vt:lpstr>Prezentace aplikace PowerPoint</vt:lpstr>
      <vt:lpstr>Prezentace aplikace PowerPoint</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bfath</dc:creator>
  <cp:lastModifiedBy>Guest666124</cp:lastModifiedBy>
  <cp:revision>44</cp:revision>
  <dcterms:created xsi:type="dcterms:W3CDTF">2011-01-04T17:25:30Z</dcterms:created>
  <dcterms:modified xsi:type="dcterms:W3CDTF">2019-10-17T09:44:37Z</dcterms:modified>
</cp:coreProperties>
</file>