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2"/>
  </p:notesMasterIdLst>
  <p:handoutMasterIdLst>
    <p:handoutMasterId r:id="rId83"/>
  </p:handoutMasterIdLst>
  <p:sldIdLst>
    <p:sldId id="256" r:id="rId2"/>
    <p:sldId id="257" r:id="rId3"/>
    <p:sldId id="258" r:id="rId4"/>
    <p:sldId id="311" r:id="rId5"/>
    <p:sldId id="259" r:id="rId6"/>
    <p:sldId id="343" r:id="rId7"/>
    <p:sldId id="432" r:id="rId8"/>
    <p:sldId id="433" r:id="rId9"/>
    <p:sldId id="393" r:id="rId10"/>
    <p:sldId id="344" r:id="rId11"/>
    <p:sldId id="346" r:id="rId12"/>
    <p:sldId id="263" r:id="rId13"/>
    <p:sldId id="264" r:id="rId14"/>
    <p:sldId id="400" r:id="rId15"/>
    <p:sldId id="398" r:id="rId16"/>
    <p:sldId id="401" r:id="rId17"/>
    <p:sldId id="399" r:id="rId18"/>
    <p:sldId id="265" r:id="rId19"/>
    <p:sldId id="339" r:id="rId20"/>
    <p:sldId id="379" r:id="rId21"/>
    <p:sldId id="280" r:id="rId22"/>
    <p:sldId id="350" r:id="rId23"/>
    <p:sldId id="329" r:id="rId24"/>
    <p:sldId id="330" r:id="rId25"/>
    <p:sldId id="334" r:id="rId26"/>
    <p:sldId id="383" r:id="rId27"/>
    <p:sldId id="335" r:id="rId28"/>
    <p:sldId id="427" r:id="rId29"/>
    <p:sldId id="331" r:id="rId30"/>
    <p:sldId id="420" r:id="rId31"/>
    <p:sldId id="342" r:id="rId32"/>
    <p:sldId id="352" r:id="rId33"/>
    <p:sldId id="355" r:id="rId34"/>
    <p:sldId id="428" r:id="rId35"/>
    <p:sldId id="431" r:id="rId36"/>
    <p:sldId id="279" r:id="rId37"/>
    <p:sldId id="403" r:id="rId38"/>
    <p:sldId id="378" r:id="rId39"/>
    <p:sldId id="419" r:id="rId40"/>
    <p:sldId id="307" r:id="rId41"/>
    <p:sldId id="381" r:id="rId42"/>
    <p:sldId id="360" r:id="rId43"/>
    <p:sldId id="434" r:id="rId44"/>
    <p:sldId id="282" r:id="rId45"/>
    <p:sldId id="362" r:id="rId46"/>
    <p:sldId id="285" r:id="rId47"/>
    <p:sldId id="314" r:id="rId48"/>
    <p:sldId id="338" r:id="rId49"/>
    <p:sldId id="363" r:id="rId50"/>
    <p:sldId id="296" r:id="rId51"/>
    <p:sldId id="364" r:id="rId52"/>
    <p:sldId id="298" r:id="rId53"/>
    <p:sldId id="423" r:id="rId54"/>
    <p:sldId id="382" r:id="rId55"/>
    <p:sldId id="305" r:id="rId56"/>
    <p:sldId id="306" r:id="rId57"/>
    <p:sldId id="365" r:id="rId58"/>
    <p:sldId id="367" r:id="rId59"/>
    <p:sldId id="370" r:id="rId60"/>
    <p:sldId id="425" r:id="rId61"/>
    <p:sldId id="372" r:id="rId62"/>
    <p:sldId id="373" r:id="rId63"/>
    <p:sldId id="374" r:id="rId64"/>
    <p:sldId id="375" r:id="rId65"/>
    <p:sldId id="376" r:id="rId66"/>
    <p:sldId id="451" r:id="rId67"/>
    <p:sldId id="437" r:id="rId68"/>
    <p:sldId id="438" r:id="rId69"/>
    <p:sldId id="439" r:id="rId70"/>
    <p:sldId id="440" r:id="rId71"/>
    <p:sldId id="441" r:id="rId72"/>
    <p:sldId id="442" r:id="rId73"/>
    <p:sldId id="443" r:id="rId74"/>
    <p:sldId id="444" r:id="rId75"/>
    <p:sldId id="445" r:id="rId76"/>
    <p:sldId id="446" r:id="rId77"/>
    <p:sldId id="447" r:id="rId78"/>
    <p:sldId id="448" r:id="rId79"/>
    <p:sldId id="450" r:id="rId80"/>
    <p:sldId id="449" r:id="rId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83" autoAdjust="0"/>
    <p:restoredTop sz="94595" autoAdjust="0"/>
  </p:normalViewPr>
  <p:slideViewPr>
    <p:cSldViewPr>
      <p:cViewPr varScale="1">
        <p:scale>
          <a:sx n="67" d="100"/>
          <a:sy n="67" d="100"/>
        </p:scale>
        <p:origin x="930"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22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655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655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655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DC63532-CA9F-46E6-B8BE-25180EDF9076}" type="slidenum">
              <a:rPr lang="en-US" altLang="en-US"/>
              <a:pPr/>
              <a:t>‹#›</a:t>
            </a:fld>
            <a:endParaRPr lang="en-US" altLang="en-US"/>
          </a:p>
        </p:txBody>
      </p:sp>
    </p:spTree>
    <p:extLst>
      <p:ext uri="{BB962C8B-B14F-4D97-AF65-F5344CB8AC3E}">
        <p14:creationId xmlns:p14="http://schemas.microsoft.com/office/powerpoint/2010/main" val="428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1"/>
            </a:lvl1pPr>
          </a:lstStyle>
          <a:p>
            <a:pPr>
              <a:defRPr/>
            </a:pPr>
            <a:endParaRPr lang="en-US"/>
          </a:p>
        </p:txBody>
      </p:sp>
      <p:sp>
        <p:nvSpPr>
          <p:cNvPr id="440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1"/>
            </a:lvl1pPr>
          </a:lstStyle>
          <a:p>
            <a:pPr>
              <a:defRPr/>
            </a:pPr>
            <a:endParaRPr lang="en-US"/>
          </a:p>
        </p:txBody>
      </p:sp>
      <p:sp>
        <p:nvSpPr>
          <p:cNvPr id="132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1"/>
            </a:lvl1pPr>
          </a:lstStyle>
          <a:p>
            <a:pPr>
              <a:defRPr/>
            </a:pPr>
            <a:endParaRPr lang="en-US"/>
          </a:p>
        </p:txBody>
      </p:sp>
      <p:sp>
        <p:nvSpPr>
          <p:cNvPr id="440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1"/>
            </a:lvl1pPr>
          </a:lstStyle>
          <a:p>
            <a:fld id="{36AAD34E-E2D2-4043-99B6-93B144CEA7BF}" type="slidenum">
              <a:rPr lang="en-US" altLang="en-US"/>
              <a:pPr/>
              <a:t>‹#›</a:t>
            </a:fld>
            <a:endParaRPr lang="en-US" altLang="en-US"/>
          </a:p>
        </p:txBody>
      </p:sp>
    </p:spTree>
    <p:extLst>
      <p:ext uri="{BB962C8B-B14F-4D97-AF65-F5344CB8AC3E}">
        <p14:creationId xmlns:p14="http://schemas.microsoft.com/office/powerpoint/2010/main" val="3903707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3F1518-C687-4D57-A83D-00B939E95B19}" type="slidenum">
              <a:rPr lang="en-US" altLang="en-US"/>
              <a:pPr>
                <a:spcBef>
                  <a:spcPct val="0"/>
                </a:spcBef>
              </a:pPr>
              <a:t>49</a:t>
            </a:fld>
            <a:endParaRPr lang="en-US" altLang="en-US"/>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r>
              <a:rPr lang="en-US" altLang="en-US" smtClean="0"/>
              <a:t>Daylighting </a:t>
            </a:r>
            <a:r>
              <a:rPr lang="en-US" altLang="en-US" sz="2400" smtClean="0">
                <a:cs typeface="Times New Roman" panose="02020603050405020304" pitchFamily="18" charset="0"/>
              </a:rPr>
              <a:t>can also reduce the need for air-conditioning in rooms heated by light bulbs</a:t>
            </a:r>
          </a:p>
        </p:txBody>
      </p:sp>
    </p:spTree>
    <p:extLst>
      <p:ext uri="{BB962C8B-B14F-4D97-AF65-F5344CB8AC3E}">
        <p14:creationId xmlns:p14="http://schemas.microsoft.com/office/powerpoint/2010/main" val="244061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77BFA-825C-9D41-B4EC-250A8B661FAB}" type="slidenum">
              <a:rPr lang="en-US" smtClean="0"/>
              <a:t>78</a:t>
            </a:fld>
            <a:endParaRPr lang="en-US"/>
          </a:p>
        </p:txBody>
      </p:sp>
    </p:spTree>
    <p:extLst>
      <p:ext uri="{BB962C8B-B14F-4D97-AF65-F5344CB8AC3E}">
        <p14:creationId xmlns:p14="http://schemas.microsoft.com/office/powerpoint/2010/main" val="337049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2800" baseline="0" dirty="0" smtClean="0"/>
              <a:t>Food trade ensures food security, and gives us food diversity. SO, to account for these embodied impact, we talk about virtual trade. So, when you are importing food, you are also importing impacts associated with it.</a:t>
            </a:r>
          </a:p>
        </p:txBody>
      </p:sp>
      <p:sp>
        <p:nvSpPr>
          <p:cNvPr id="4" name="Slide Number Placeholder 3"/>
          <p:cNvSpPr>
            <a:spLocks noGrp="1"/>
          </p:cNvSpPr>
          <p:nvPr>
            <p:ph type="sldNum" sz="quarter" idx="10"/>
          </p:nvPr>
        </p:nvSpPr>
        <p:spPr/>
        <p:txBody>
          <a:bodyPr/>
          <a:lstStyle/>
          <a:p>
            <a:fld id="{E39C1164-2293-374E-A418-C83986CFF221}" type="slidenum">
              <a:rPr lang="en-US" smtClean="0"/>
              <a:pPr/>
              <a:t>70</a:t>
            </a:fld>
            <a:endParaRPr lang="en-US"/>
          </a:p>
        </p:txBody>
      </p:sp>
    </p:spTree>
    <p:extLst>
      <p:ext uri="{BB962C8B-B14F-4D97-AF65-F5344CB8AC3E}">
        <p14:creationId xmlns:p14="http://schemas.microsoft.com/office/powerpoint/2010/main" val="255994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data formulated as matrix, trade from row to column, directed graphs, layers</a:t>
            </a:r>
          </a:p>
          <a:p>
            <a:r>
              <a:rPr lang="en-US" baseline="0" dirty="0" smtClean="0"/>
              <a:t>Cereal grains in USA:</a:t>
            </a:r>
          </a:p>
          <a:p>
            <a:r>
              <a:rPr lang="en-US" baseline="0" dirty="0" smtClean="0"/>
              <a:t>95% of production is corn, Wheat sorghum, barley and oats, For oats, larger production.</a:t>
            </a:r>
            <a:endParaRPr lang="en-US" dirty="0" smtClean="0"/>
          </a:p>
        </p:txBody>
      </p:sp>
      <p:sp>
        <p:nvSpPr>
          <p:cNvPr id="4" name="Slide Number Placeholder 3"/>
          <p:cNvSpPr>
            <a:spLocks noGrp="1"/>
          </p:cNvSpPr>
          <p:nvPr>
            <p:ph type="sldNum" sz="quarter" idx="10"/>
          </p:nvPr>
        </p:nvSpPr>
        <p:spPr/>
        <p:txBody>
          <a:bodyPr/>
          <a:lstStyle/>
          <a:p>
            <a:fld id="{E39C1164-2293-374E-A418-C83986CFF221}" type="slidenum">
              <a:rPr lang="en-US" smtClean="0"/>
              <a:pPr/>
              <a:t>71</a:t>
            </a:fld>
            <a:endParaRPr lang="en-US"/>
          </a:p>
        </p:txBody>
      </p:sp>
    </p:spTree>
    <p:extLst>
      <p:ext uri="{BB962C8B-B14F-4D97-AF65-F5344CB8AC3E}">
        <p14:creationId xmlns:p14="http://schemas.microsoft.com/office/powerpoint/2010/main" val="38645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Accounting for total transfers (</a:t>
            </a:r>
            <a:r>
              <a:rPr lang="en-US" dirty="0" err="1" smtClean="0"/>
              <a:t>a.k.a</a:t>
            </a:r>
            <a:r>
              <a:rPr lang="en-US" dirty="0" smtClean="0"/>
              <a:t> system structure)  (Evenly re-distributed</a:t>
            </a:r>
            <a:r>
              <a:rPr lang="en-US" baseline="0" dirty="0" smtClean="0"/>
              <a:t> does not mean all states are trading equal volume, still account for total flow) But weighted by flow of total product to both nodes</a:t>
            </a:r>
          </a:p>
          <a:p>
            <a:r>
              <a:rPr lang="en-US" baseline="0" dirty="0" smtClean="0"/>
              <a:t>Maximal </a:t>
            </a:r>
            <a:r>
              <a:rPr lang="en-US" baseline="0" dirty="0" err="1" smtClean="0"/>
              <a:t>indeterminancy</a:t>
            </a:r>
            <a:endParaRPr lang="en-US" baseline="0" dirty="0" smtClean="0"/>
          </a:p>
          <a:p>
            <a:endParaRPr lang="en-US" dirty="0" smtClean="0"/>
          </a:p>
          <a:p>
            <a:r>
              <a:rPr lang="en-US" dirty="0" smtClean="0"/>
              <a:t>Importance of within-state flows reduced</a:t>
            </a:r>
          </a:p>
          <a:p>
            <a:pPr lvl="1"/>
            <a:r>
              <a:rPr lang="en-US" dirty="0" smtClean="0"/>
              <a:t>local consumption redistributed and reduced</a:t>
            </a:r>
          </a:p>
          <a:p>
            <a:endParaRPr lang="en-US" dirty="0"/>
          </a:p>
        </p:txBody>
      </p:sp>
      <p:sp>
        <p:nvSpPr>
          <p:cNvPr id="4" name="Slide Number Placeholder 3"/>
          <p:cNvSpPr>
            <a:spLocks noGrp="1"/>
          </p:cNvSpPr>
          <p:nvPr>
            <p:ph type="sldNum" sz="quarter" idx="10"/>
          </p:nvPr>
        </p:nvSpPr>
        <p:spPr/>
        <p:txBody>
          <a:bodyPr/>
          <a:lstStyle/>
          <a:p>
            <a:fld id="{71B77BFA-825C-9D41-B4EC-250A8B661FAB}" type="slidenum">
              <a:rPr lang="en-US" smtClean="0"/>
              <a:t>72</a:t>
            </a:fld>
            <a:endParaRPr lang="en-US"/>
          </a:p>
        </p:txBody>
      </p:sp>
    </p:spTree>
    <p:extLst>
      <p:ext uri="{BB962C8B-B14F-4D97-AF65-F5344CB8AC3E}">
        <p14:creationId xmlns:p14="http://schemas.microsoft.com/office/powerpoint/2010/main" val="1555381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a:t>
            </a:r>
            <a:r>
              <a:rPr lang="en-US" baseline="0" dirty="0" smtClean="0"/>
              <a:t> ranks do not necessarily match with PMI ranks. </a:t>
            </a:r>
          </a:p>
          <a:p>
            <a:r>
              <a:rPr lang="en-US" dirty="0" smtClean="0"/>
              <a:t>Another way of looking at PMI values is you are looking at direct trade transactions, you are not considering total flows/ potential of</a:t>
            </a:r>
            <a:r>
              <a:rPr lang="en-US" baseline="0" dirty="0" smtClean="0"/>
              <a:t> the trading partners in receiving and sending.</a:t>
            </a:r>
            <a:endParaRPr lang="en-US" dirty="0" smtClean="0"/>
          </a:p>
          <a:p>
            <a:endParaRPr lang="en-US" dirty="0" smtClean="0"/>
          </a:p>
          <a:p>
            <a:r>
              <a:rPr lang="en-US" dirty="0" smtClean="0"/>
              <a:t>Flow</a:t>
            </a:r>
            <a:r>
              <a:rPr lang="en-US" baseline="0" dirty="0" smtClean="0"/>
              <a:t> ranks do not necessarily match with PMI ranks. </a:t>
            </a:r>
            <a:endParaRPr lang="en-US" dirty="0" smtClean="0"/>
          </a:p>
          <a:p>
            <a:endParaRPr lang="en-US" dirty="0"/>
          </a:p>
        </p:txBody>
      </p:sp>
      <p:sp>
        <p:nvSpPr>
          <p:cNvPr id="4" name="Slide Number Placeholder 3"/>
          <p:cNvSpPr>
            <a:spLocks noGrp="1"/>
          </p:cNvSpPr>
          <p:nvPr>
            <p:ph type="sldNum" sz="quarter" idx="10"/>
          </p:nvPr>
        </p:nvSpPr>
        <p:spPr/>
        <p:txBody>
          <a:bodyPr/>
          <a:lstStyle/>
          <a:p>
            <a:fld id="{71B77BFA-825C-9D41-B4EC-250A8B661FAB}" type="slidenum">
              <a:rPr lang="en-US" smtClean="0"/>
              <a:t>73</a:t>
            </a:fld>
            <a:endParaRPr lang="en-US"/>
          </a:p>
        </p:txBody>
      </p:sp>
    </p:spTree>
    <p:extLst>
      <p:ext uri="{BB962C8B-B14F-4D97-AF65-F5344CB8AC3E}">
        <p14:creationId xmlns:p14="http://schemas.microsoft.com/office/powerpoint/2010/main" val="505577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a:t>
            </a:r>
            <a:r>
              <a:rPr lang="en-US" baseline="0" dirty="0" smtClean="0"/>
              <a:t> ranks do not necessarily match with PMI ranks. </a:t>
            </a:r>
          </a:p>
          <a:p>
            <a:r>
              <a:rPr lang="en-US" dirty="0" smtClean="0"/>
              <a:t>Another way of looking at PMI values is you are looking at direct trade transactions, you are not considering total flows/ potential of</a:t>
            </a:r>
            <a:r>
              <a:rPr lang="en-US" baseline="0" dirty="0" smtClean="0"/>
              <a:t> the trading partners in receiving and sending.</a:t>
            </a:r>
            <a:endParaRPr lang="en-US" dirty="0" smtClean="0"/>
          </a:p>
          <a:p>
            <a:endParaRPr lang="en-US" dirty="0" smtClean="0"/>
          </a:p>
          <a:p>
            <a:r>
              <a:rPr lang="en-US" dirty="0" smtClean="0"/>
              <a:t>Flow</a:t>
            </a:r>
            <a:r>
              <a:rPr lang="en-US" baseline="0" dirty="0" smtClean="0"/>
              <a:t> ranks do not necessarily match with PMI ranks. </a:t>
            </a:r>
            <a:endParaRPr lang="en-US" dirty="0" smtClean="0"/>
          </a:p>
          <a:p>
            <a:endParaRPr lang="en-US" dirty="0"/>
          </a:p>
        </p:txBody>
      </p:sp>
      <p:sp>
        <p:nvSpPr>
          <p:cNvPr id="4" name="Slide Number Placeholder 3"/>
          <p:cNvSpPr>
            <a:spLocks noGrp="1"/>
          </p:cNvSpPr>
          <p:nvPr>
            <p:ph type="sldNum" sz="quarter" idx="10"/>
          </p:nvPr>
        </p:nvSpPr>
        <p:spPr/>
        <p:txBody>
          <a:bodyPr/>
          <a:lstStyle/>
          <a:p>
            <a:fld id="{71B77BFA-825C-9D41-B4EC-250A8B661FAB}" type="slidenum">
              <a:rPr lang="en-US" smtClean="0"/>
              <a:t>74</a:t>
            </a:fld>
            <a:endParaRPr lang="en-US"/>
          </a:p>
        </p:txBody>
      </p:sp>
    </p:spTree>
    <p:extLst>
      <p:ext uri="{BB962C8B-B14F-4D97-AF65-F5344CB8AC3E}">
        <p14:creationId xmlns:p14="http://schemas.microsoft.com/office/powerpoint/2010/main" val="333627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smtClean="0"/>
              <a:t>Concistent with trade</a:t>
            </a:r>
            <a:r>
              <a:rPr lang="en-US" sz="1600" baseline="0" smtClean="0"/>
              <a:t> models, known as gravity models that indicate distance enables trade.</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71B77BFA-825C-9D41-B4EC-250A8B661FAB}" type="slidenum">
              <a:rPr lang="en-US" smtClean="0"/>
              <a:t>75</a:t>
            </a:fld>
            <a:endParaRPr lang="en-US"/>
          </a:p>
        </p:txBody>
      </p:sp>
    </p:spTree>
    <p:extLst>
      <p:ext uri="{BB962C8B-B14F-4D97-AF65-F5344CB8AC3E}">
        <p14:creationId xmlns:p14="http://schemas.microsoft.com/office/powerpoint/2010/main" val="387238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77BFA-825C-9D41-B4EC-250A8B661FAB}" type="slidenum">
              <a:rPr lang="en-US" smtClean="0"/>
              <a:t>76</a:t>
            </a:fld>
            <a:endParaRPr lang="en-US"/>
          </a:p>
        </p:txBody>
      </p:sp>
    </p:spTree>
    <p:extLst>
      <p:ext uri="{BB962C8B-B14F-4D97-AF65-F5344CB8AC3E}">
        <p14:creationId xmlns:p14="http://schemas.microsoft.com/office/powerpoint/2010/main" val="1719548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GW stress: GF </a:t>
            </a:r>
            <a:r>
              <a:rPr lang="en-US" dirty="0" err="1" smtClean="0"/>
              <a:t>fotrpint</a:t>
            </a:r>
            <a:r>
              <a:rPr lang="en-US" dirty="0" smtClean="0"/>
              <a:t> per area</a:t>
            </a:r>
          </a:p>
          <a:p>
            <a:r>
              <a:rPr lang="en-US" dirty="0" smtClean="0"/>
              <a:t>GF</a:t>
            </a:r>
            <a:r>
              <a:rPr lang="en-US" baseline="0" dirty="0" smtClean="0"/>
              <a:t> footprint: C/R-E:  C: area averaged annual abstraction of GW,  recharge rate= artificial recharge, groundwater contribution to environmental </a:t>
            </a:r>
            <a:r>
              <a:rPr lang="en-US" baseline="0" dirty="0" err="1" smtClean="0"/>
              <a:t>streamflows,in</a:t>
            </a:r>
            <a:r>
              <a:rPr lang="en-US" baseline="0" dirty="0" smtClean="0"/>
              <a:t> length per time,</a:t>
            </a:r>
          </a:p>
          <a:p>
            <a:r>
              <a:rPr lang="en-US" baseline="0" dirty="0" smtClean="0"/>
              <a:t>Environmental flow: </a:t>
            </a:r>
            <a:r>
              <a:rPr lang="en-US" baseline="0" dirty="0" err="1" smtClean="0"/>
              <a:t>quantitiy</a:t>
            </a:r>
            <a:r>
              <a:rPr lang="en-US" baseline="0" dirty="0" smtClean="0"/>
              <a:t> of groundwater flow that needs to be allocated to surface water flow to sustain ecosystem services including vegetation, which is most important during flow conditions. A fraction of recharge allocated to environmental flow.</a:t>
            </a:r>
            <a:endParaRPr lang="en-US" dirty="0"/>
          </a:p>
        </p:txBody>
      </p:sp>
      <p:sp>
        <p:nvSpPr>
          <p:cNvPr id="4" name="Slide Number Placeholder 3"/>
          <p:cNvSpPr>
            <a:spLocks noGrp="1"/>
          </p:cNvSpPr>
          <p:nvPr>
            <p:ph type="sldNum" sz="quarter" idx="10"/>
          </p:nvPr>
        </p:nvSpPr>
        <p:spPr/>
        <p:txBody>
          <a:bodyPr/>
          <a:lstStyle/>
          <a:p>
            <a:fld id="{71B77BFA-825C-9D41-B4EC-250A8B661FAB}" type="slidenum">
              <a:rPr lang="en-US" smtClean="0"/>
              <a:t>77</a:t>
            </a:fld>
            <a:endParaRPr lang="en-US"/>
          </a:p>
        </p:txBody>
      </p:sp>
    </p:spTree>
    <p:extLst>
      <p:ext uri="{BB962C8B-B14F-4D97-AF65-F5344CB8AC3E}">
        <p14:creationId xmlns:p14="http://schemas.microsoft.com/office/powerpoint/2010/main" val="3974908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mtClean="0"/>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22" descr="C:\My Documents\bits\Topbanx.GIF"/>
            <p:cNvPicPr>
              <a:picLocks noChangeAspect="1" noChangeArrowheads="1"/>
            </p:cNvPicPr>
            <p:nvPr/>
          </p:nvPicPr>
          <p:blipFill>
            <a:blip r:embed="rId2" cstate="email">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mtClean="0"/>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mtClean="0"/>
            </a:p>
          </p:txBody>
        </p:sp>
      </p:grpSp>
      <p:sp>
        <p:nvSpPr>
          <p:cNvPr id="5737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5737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fld id="{FA8938B9-41AD-4427-A68B-5FCB4B4A3FE3}" type="slidenum">
              <a:rPr lang="en-US" altLang="en-US"/>
              <a:pPr/>
              <a:t>‹#›</a:t>
            </a:fld>
            <a:endParaRPr lang="en-US" altLang="en-US"/>
          </a:p>
        </p:txBody>
      </p:sp>
    </p:spTree>
    <p:extLst>
      <p:ext uri="{BB962C8B-B14F-4D97-AF65-F5344CB8AC3E}">
        <p14:creationId xmlns:p14="http://schemas.microsoft.com/office/powerpoint/2010/main" val="1199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fld id="{5C53A1F8-C07E-4A4A-86B1-D889D39B7BBB}" type="slidenum">
              <a:rPr lang="en-US" altLang="en-US"/>
              <a:pPr/>
              <a:t>‹#›</a:t>
            </a:fld>
            <a:endParaRPr lang="en-US" altLang="en-US"/>
          </a:p>
        </p:txBody>
      </p:sp>
    </p:spTree>
    <p:extLst>
      <p:ext uri="{BB962C8B-B14F-4D97-AF65-F5344CB8AC3E}">
        <p14:creationId xmlns:p14="http://schemas.microsoft.com/office/powerpoint/2010/main" val="2004302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fld id="{4E626478-C2BD-458F-97C6-53A686AA0D1B}" type="slidenum">
              <a:rPr lang="en-US" altLang="en-US"/>
              <a:pPr/>
              <a:t>‹#›</a:t>
            </a:fld>
            <a:endParaRPr lang="en-US" altLang="en-US"/>
          </a:p>
        </p:txBody>
      </p:sp>
    </p:spTree>
    <p:extLst>
      <p:ext uri="{BB962C8B-B14F-4D97-AF65-F5344CB8AC3E}">
        <p14:creationId xmlns:p14="http://schemas.microsoft.com/office/powerpoint/2010/main" val="1091685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fld id="{75B2C5B2-7582-43BB-AA38-B430C107EE12}" type="slidenum">
              <a:rPr lang="en-US" altLang="en-US"/>
              <a:pPr/>
              <a:t>‹#›</a:t>
            </a:fld>
            <a:endParaRPr lang="en-US" altLang="en-US"/>
          </a:p>
        </p:txBody>
      </p:sp>
    </p:spTree>
    <p:extLst>
      <p:ext uri="{BB962C8B-B14F-4D97-AF65-F5344CB8AC3E}">
        <p14:creationId xmlns:p14="http://schemas.microsoft.com/office/powerpoint/2010/main" val="286384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fld id="{7425314B-00D3-4933-B049-8616C7D0854C}" type="slidenum">
              <a:rPr lang="en-US" altLang="en-US"/>
              <a:pPr/>
              <a:t>‹#›</a:t>
            </a:fld>
            <a:endParaRPr lang="en-US" altLang="en-US"/>
          </a:p>
        </p:txBody>
      </p:sp>
    </p:spTree>
    <p:extLst>
      <p:ext uri="{BB962C8B-B14F-4D97-AF65-F5344CB8AC3E}">
        <p14:creationId xmlns:p14="http://schemas.microsoft.com/office/powerpoint/2010/main" val="3827273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fld id="{EB9B2732-13A0-4A83-9ED9-A2B1F10D686C}" type="slidenum">
              <a:rPr lang="en-US" altLang="en-US"/>
              <a:pPr/>
              <a:t>‹#›</a:t>
            </a:fld>
            <a:endParaRPr lang="en-US" altLang="en-US"/>
          </a:p>
        </p:txBody>
      </p:sp>
    </p:spTree>
    <p:extLst>
      <p:ext uri="{BB962C8B-B14F-4D97-AF65-F5344CB8AC3E}">
        <p14:creationId xmlns:p14="http://schemas.microsoft.com/office/powerpoint/2010/main" val="1596308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fld id="{2510CCA4-0ADA-4CDE-85BB-F5293569204F}" type="slidenum">
              <a:rPr lang="en-US" altLang="en-US"/>
              <a:pPr/>
              <a:t>‹#›</a:t>
            </a:fld>
            <a:endParaRPr lang="en-US" altLang="en-US"/>
          </a:p>
        </p:txBody>
      </p:sp>
    </p:spTree>
    <p:extLst>
      <p:ext uri="{BB962C8B-B14F-4D97-AF65-F5344CB8AC3E}">
        <p14:creationId xmlns:p14="http://schemas.microsoft.com/office/powerpoint/2010/main" val="424595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fld id="{1F058B21-44DF-40FE-801C-39BCC807273E}" type="slidenum">
              <a:rPr lang="en-US" altLang="en-US"/>
              <a:pPr/>
              <a:t>‹#›</a:t>
            </a:fld>
            <a:endParaRPr lang="en-US" altLang="en-US"/>
          </a:p>
        </p:txBody>
      </p:sp>
    </p:spTree>
    <p:extLst>
      <p:ext uri="{BB962C8B-B14F-4D97-AF65-F5344CB8AC3E}">
        <p14:creationId xmlns:p14="http://schemas.microsoft.com/office/powerpoint/2010/main" val="99911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fld id="{C1D05FE6-8A18-4BFC-9C30-45A88E4CA956}" type="slidenum">
              <a:rPr lang="en-US" altLang="en-US"/>
              <a:pPr/>
              <a:t>‹#›</a:t>
            </a:fld>
            <a:endParaRPr lang="en-US" altLang="en-US"/>
          </a:p>
        </p:txBody>
      </p:sp>
    </p:spTree>
    <p:extLst>
      <p:ext uri="{BB962C8B-B14F-4D97-AF65-F5344CB8AC3E}">
        <p14:creationId xmlns:p14="http://schemas.microsoft.com/office/powerpoint/2010/main" val="488921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fld id="{91AB3DE9-A9BD-4C3C-9BDB-532FC276CE92}" type="slidenum">
              <a:rPr lang="en-US" altLang="en-US"/>
              <a:pPr/>
              <a:t>‹#›</a:t>
            </a:fld>
            <a:endParaRPr lang="en-US" altLang="en-US"/>
          </a:p>
        </p:txBody>
      </p:sp>
    </p:spTree>
    <p:extLst>
      <p:ext uri="{BB962C8B-B14F-4D97-AF65-F5344CB8AC3E}">
        <p14:creationId xmlns:p14="http://schemas.microsoft.com/office/powerpoint/2010/main" val="193577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fld id="{57A11A8D-711C-4FB5-958C-6696915AE8F3}" type="slidenum">
              <a:rPr lang="en-US" altLang="en-US"/>
              <a:pPr/>
              <a:t>‹#›</a:t>
            </a:fld>
            <a:endParaRPr lang="en-US" altLang="en-US"/>
          </a:p>
        </p:txBody>
      </p:sp>
    </p:spTree>
    <p:extLst>
      <p:ext uri="{BB962C8B-B14F-4D97-AF65-F5344CB8AC3E}">
        <p14:creationId xmlns:p14="http://schemas.microsoft.com/office/powerpoint/2010/main" val="3780761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2700"/>
            <a:ext cx="9156700" cy="6870700"/>
            <a:chOff x="0" y="-8"/>
            <a:chExt cx="5768" cy="4328"/>
          </a:xfrm>
        </p:grpSpPr>
        <p:sp>
          <p:nvSpPr>
            <p:cNvPr id="103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mtClean="0"/>
            </a:p>
          </p:txBody>
        </p:sp>
        <p:sp>
          <p:nvSpPr>
            <p:cNvPr id="10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mtClean="0"/>
            </a:p>
          </p:txBody>
        </p:sp>
        <p:sp>
          <p:nvSpPr>
            <p:cNvPr id="10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1" name="Picture 22" descr="C:\My Documents\bits\Topbanx.GIF"/>
            <p:cNvPicPr>
              <a:picLocks noChangeAspect="1" noChangeArrowheads="1"/>
            </p:cNvPicPr>
            <p:nvPr/>
          </p:nvPicPr>
          <p:blipFill>
            <a:blip r:embed="rId13" cstate="email">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4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5634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5634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EA2E8F62-D86D-4989-8CBE-62D9A723C8C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068"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pitchFamily="34" charset="0"/>
        </a:defRPr>
      </a:lvl2pPr>
      <a:lvl3pPr algn="l" rtl="0" eaLnBrk="0" fontAlgn="base" hangingPunct="0">
        <a:spcBef>
          <a:spcPct val="0"/>
        </a:spcBef>
        <a:spcAft>
          <a:spcPct val="0"/>
        </a:spcAft>
        <a:defRPr sz="4400">
          <a:solidFill>
            <a:schemeClr val="tx2"/>
          </a:solidFill>
          <a:latin typeface="Arial Narrow" pitchFamily="34" charset="0"/>
        </a:defRPr>
      </a:lvl3pPr>
      <a:lvl4pPr algn="l" rtl="0" eaLnBrk="0" fontAlgn="base" hangingPunct="0">
        <a:spcBef>
          <a:spcPct val="0"/>
        </a:spcBef>
        <a:spcAft>
          <a:spcPct val="0"/>
        </a:spcAft>
        <a:defRPr sz="4400">
          <a:solidFill>
            <a:schemeClr val="tx2"/>
          </a:solidFill>
          <a:latin typeface="Arial Narrow" pitchFamily="34" charset="0"/>
        </a:defRPr>
      </a:lvl4pPr>
      <a:lvl5pPr algn="l" rtl="0" eaLnBrk="0" fontAlgn="base" hangingPunct="0">
        <a:spcBef>
          <a:spcPct val="0"/>
        </a:spcBef>
        <a:spcAft>
          <a:spcPct val="0"/>
        </a:spcAft>
        <a:defRPr sz="4400">
          <a:solidFill>
            <a:schemeClr val="tx2"/>
          </a:solidFill>
          <a:latin typeface="Arial Narrow" pitchFamily="34" charset="0"/>
        </a:defRPr>
      </a:lvl5pPr>
      <a:lvl6pPr marL="457200" algn="l" rtl="0" fontAlgn="base">
        <a:spcBef>
          <a:spcPct val="0"/>
        </a:spcBef>
        <a:spcAft>
          <a:spcPct val="0"/>
        </a:spcAft>
        <a:defRPr sz="4400">
          <a:solidFill>
            <a:schemeClr val="tx2"/>
          </a:solidFill>
          <a:latin typeface="Arial Narrow" pitchFamily="34" charset="0"/>
        </a:defRPr>
      </a:lvl6pPr>
      <a:lvl7pPr marL="914400" algn="l" rtl="0" fontAlgn="base">
        <a:spcBef>
          <a:spcPct val="0"/>
        </a:spcBef>
        <a:spcAft>
          <a:spcPct val="0"/>
        </a:spcAft>
        <a:defRPr sz="4400">
          <a:solidFill>
            <a:schemeClr val="tx2"/>
          </a:solidFill>
          <a:latin typeface="Arial Narrow" pitchFamily="34" charset="0"/>
        </a:defRPr>
      </a:lvl7pPr>
      <a:lvl8pPr marL="1371600" algn="l" rtl="0" fontAlgn="base">
        <a:spcBef>
          <a:spcPct val="0"/>
        </a:spcBef>
        <a:spcAft>
          <a:spcPct val="0"/>
        </a:spcAft>
        <a:defRPr sz="4400">
          <a:solidFill>
            <a:schemeClr val="tx2"/>
          </a:solidFill>
          <a:latin typeface="Arial Narrow" pitchFamily="34" charset="0"/>
        </a:defRPr>
      </a:lvl8pPr>
      <a:lvl9pPr marL="1828800" algn="l"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Blip>
          <a:blip r:embed="rId15"/>
        </a:buBlip>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acclaimimages.com/usepolicy.html" TargetMode="External"/><Relationship Id="rId5" Type="http://schemas.openxmlformats.org/officeDocument/2006/relationships/image" Target="../media/image4.jpeg"/><Relationship Id="rId4" Type="http://schemas.openxmlformats.org/officeDocument/2006/relationships/hyperlink" Target="http://www.acclaimimages.com/usepolicy.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www.hawaii.gov/dbedt/ert/electgen.html" TargetMode="External"/><Relationship Id="rId5" Type="http://schemas.openxmlformats.org/officeDocument/2006/relationships/hyperlink" Target="https://www.youtube.com/watch?v=40PgNkRj6YM" TargetMode="External"/><Relationship Id="rId4" Type="http://schemas.openxmlformats.org/officeDocument/2006/relationships/image" Target="../media/image40.gi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png"/><Relationship Id="rId7" Type="http://schemas.openxmlformats.org/officeDocument/2006/relationships/image" Target="../media/image59.jpeg"/><Relationship Id="rId2" Type="http://schemas.openxmlformats.org/officeDocument/2006/relationships/image" Target="http://www.eces.org/textbg.jpg" TargetMode="Externa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3.png"/><Relationship Id="rId9"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0.jpeg"/><Relationship Id="rId7"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8" Type="http://schemas.openxmlformats.org/officeDocument/2006/relationships/hyperlink" Target="http://en.wikipedia.org/wiki/People's_Republic_of_China" TargetMode="External"/><Relationship Id="rId13" Type="http://schemas.openxmlformats.org/officeDocument/2006/relationships/image" Target="../media/image79.png"/><Relationship Id="rId18" Type="http://schemas.openxmlformats.org/officeDocument/2006/relationships/hyperlink" Target="http://en.wikipedia.org/wiki/United_Kingdom" TargetMode="External"/><Relationship Id="rId26" Type="http://schemas.openxmlformats.org/officeDocument/2006/relationships/hyperlink" Target="http://en.wikipedia.org/wiki/Netherlands" TargetMode="External"/><Relationship Id="rId39" Type="http://schemas.openxmlformats.org/officeDocument/2006/relationships/image" Target="../media/image92.png"/><Relationship Id="rId3" Type="http://schemas.openxmlformats.org/officeDocument/2006/relationships/image" Target="../media/image74.png"/><Relationship Id="rId21" Type="http://schemas.openxmlformats.org/officeDocument/2006/relationships/image" Target="../media/image83.png"/><Relationship Id="rId34" Type="http://schemas.openxmlformats.org/officeDocument/2006/relationships/hyperlink" Target="http://en.wikipedia.org/wiki/Republic_of_Ireland" TargetMode="External"/><Relationship Id="rId42" Type="http://schemas.openxmlformats.org/officeDocument/2006/relationships/hyperlink" Target="http://en.wikipedia.org/wiki/Poland" TargetMode="External"/><Relationship Id="rId7" Type="http://schemas.openxmlformats.org/officeDocument/2006/relationships/image" Target="../media/image76.png"/><Relationship Id="rId12" Type="http://schemas.openxmlformats.org/officeDocument/2006/relationships/hyperlink" Target="http://en.wikipedia.org/wiki/India" TargetMode="External"/><Relationship Id="rId17" Type="http://schemas.openxmlformats.org/officeDocument/2006/relationships/image" Target="../media/image81.png"/><Relationship Id="rId25" Type="http://schemas.openxmlformats.org/officeDocument/2006/relationships/image" Target="../media/image85.png"/><Relationship Id="rId33" Type="http://schemas.openxmlformats.org/officeDocument/2006/relationships/image" Target="../media/image89.png"/><Relationship Id="rId38" Type="http://schemas.openxmlformats.org/officeDocument/2006/relationships/hyperlink" Target="http://en.wikipedia.org/wiki/Austria" TargetMode="External"/><Relationship Id="rId2" Type="http://schemas.openxmlformats.org/officeDocument/2006/relationships/hyperlink" Target="http://en.wikipedia.org/wiki/Wind_power" TargetMode="External"/><Relationship Id="rId16" Type="http://schemas.openxmlformats.org/officeDocument/2006/relationships/hyperlink" Target="http://en.wikipedia.org/wiki/France" TargetMode="External"/><Relationship Id="rId20" Type="http://schemas.openxmlformats.org/officeDocument/2006/relationships/hyperlink" Target="http://en.wikipedia.org/wiki/Portugal" TargetMode="External"/><Relationship Id="rId29" Type="http://schemas.openxmlformats.org/officeDocument/2006/relationships/image" Target="../media/image87.png"/><Relationship Id="rId41"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hyperlink" Target="http://en.wikipedia.org/wiki/Germany" TargetMode="External"/><Relationship Id="rId11" Type="http://schemas.openxmlformats.org/officeDocument/2006/relationships/image" Target="../media/image78.png"/><Relationship Id="rId24" Type="http://schemas.openxmlformats.org/officeDocument/2006/relationships/hyperlink" Target="http://en.wikipedia.org/wiki/Canada" TargetMode="External"/><Relationship Id="rId32" Type="http://schemas.openxmlformats.org/officeDocument/2006/relationships/hyperlink" Target="http://en.wikipedia.org/wiki/Sweden" TargetMode="External"/><Relationship Id="rId37" Type="http://schemas.openxmlformats.org/officeDocument/2006/relationships/image" Target="../media/image91.png"/><Relationship Id="rId40" Type="http://schemas.openxmlformats.org/officeDocument/2006/relationships/hyperlink" Target="http://en.wikipedia.org/wiki/Turkey" TargetMode="External"/><Relationship Id="rId45" Type="http://schemas.openxmlformats.org/officeDocument/2006/relationships/image" Target="../media/image96.jpeg"/><Relationship Id="rId5" Type="http://schemas.openxmlformats.org/officeDocument/2006/relationships/image" Target="../media/image75.png"/><Relationship Id="rId15" Type="http://schemas.openxmlformats.org/officeDocument/2006/relationships/image" Target="../media/image80.png"/><Relationship Id="rId23" Type="http://schemas.openxmlformats.org/officeDocument/2006/relationships/image" Target="../media/image84.png"/><Relationship Id="rId28" Type="http://schemas.openxmlformats.org/officeDocument/2006/relationships/hyperlink" Target="http://en.wikipedia.org/wiki/Japan" TargetMode="External"/><Relationship Id="rId36" Type="http://schemas.openxmlformats.org/officeDocument/2006/relationships/hyperlink" Target="http://en.wikipedia.org/wiki/Greece" TargetMode="External"/><Relationship Id="rId10" Type="http://schemas.openxmlformats.org/officeDocument/2006/relationships/hyperlink" Target="http://en.wikipedia.org/wiki/Spain" TargetMode="External"/><Relationship Id="rId19" Type="http://schemas.openxmlformats.org/officeDocument/2006/relationships/image" Target="../media/image82.png"/><Relationship Id="rId31" Type="http://schemas.openxmlformats.org/officeDocument/2006/relationships/image" Target="../media/image88.png"/><Relationship Id="rId44" Type="http://schemas.openxmlformats.org/officeDocument/2006/relationships/image" Target="../media/image95.jpeg"/><Relationship Id="rId4" Type="http://schemas.openxmlformats.org/officeDocument/2006/relationships/hyperlink" Target="http://en.wikipedia.org/wiki/United_States" TargetMode="External"/><Relationship Id="rId9" Type="http://schemas.openxmlformats.org/officeDocument/2006/relationships/image" Target="../media/image77.png"/><Relationship Id="rId14" Type="http://schemas.openxmlformats.org/officeDocument/2006/relationships/hyperlink" Target="http://en.wikipedia.org/wiki/Italy" TargetMode="External"/><Relationship Id="rId22" Type="http://schemas.openxmlformats.org/officeDocument/2006/relationships/hyperlink" Target="http://en.wikipedia.org/wiki/Denmark" TargetMode="External"/><Relationship Id="rId27" Type="http://schemas.openxmlformats.org/officeDocument/2006/relationships/image" Target="../media/image86.png"/><Relationship Id="rId30" Type="http://schemas.openxmlformats.org/officeDocument/2006/relationships/hyperlink" Target="http://en.wikipedia.org/wiki/Australia" TargetMode="External"/><Relationship Id="rId35" Type="http://schemas.openxmlformats.org/officeDocument/2006/relationships/image" Target="../media/image90.png"/><Relationship Id="rId43"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coalcity.lib.il.us/coalmining/pages/mining/images/image08.jpg" TargetMode="Externa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8.emf"/></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29.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4.png"/><Relationship Id="rId4" Type="http://schemas.openxmlformats.org/officeDocument/2006/relationships/image" Target="../media/image153.png"/></Relationships>
</file>

<file path=ppt/slides/_rels/slide7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685800" y="609600"/>
            <a:ext cx="7940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spcBef>
                <a:spcPct val="0"/>
              </a:spcBef>
              <a:buClrTx/>
              <a:buSzTx/>
              <a:buFontTx/>
              <a:buNone/>
            </a:pPr>
            <a:r>
              <a:rPr lang="en-US" altLang="en-US" sz="4000" b="1">
                <a:latin typeface="Times New Roman" panose="02020603050405020304" pitchFamily="18" charset="0"/>
              </a:rPr>
              <a:t>Energy Resources:</a:t>
            </a:r>
          </a:p>
          <a:p>
            <a:pPr algn="ctr" eaLnBrk="1" hangingPunct="1">
              <a:spcBef>
                <a:spcPct val="0"/>
              </a:spcBef>
              <a:buClrTx/>
              <a:buSzTx/>
              <a:buFontTx/>
              <a:buNone/>
            </a:pPr>
            <a:r>
              <a:rPr lang="en-US" altLang="en-US" sz="4000" b="1">
                <a:latin typeface="Times New Roman" panose="02020603050405020304" pitchFamily="18" charset="0"/>
              </a:rPr>
              <a:t>Past, Present, and Future</a:t>
            </a:r>
          </a:p>
        </p:txBody>
      </p:sp>
      <p:sp>
        <p:nvSpPr>
          <p:cNvPr id="3075" name="AutoShape 4" descr="http://www.windmillworld.com/europe/images/netherlands/de1100roe.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6" name="AutoShape 6" descr="http://www.windmillworld.com/europe/images/netherlands/de1100roe.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7" name="AutoShape 8" descr="http://www.windmillworld.com/europe/images/netherlands/de1100roe.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8" name="Rectangle 9"/>
          <p:cNvSpPr>
            <a:spLocks noChangeArrowheads="1"/>
          </p:cNvSpPr>
          <p:nvPr/>
        </p:nvSpPr>
        <p:spPr bwMode="auto">
          <a:xfrm>
            <a:off x="1588" y="1822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3079" name="Picture 13" descr="Windmill &amp; Oil Well, Photo, Photos, Photographs, Pictures, Picture">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3048000"/>
            <a:ext cx="31242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20"/>
          <p:cNvSpPr>
            <a:spLocks noChangeArrowheads="1"/>
          </p:cNvSpPr>
          <p:nvPr/>
        </p:nvSpPr>
        <p:spPr bwMode="auto">
          <a:xfrm>
            <a:off x="1588" y="1822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81" name="Rectangle 29"/>
          <p:cNvSpPr>
            <a:spLocks noChangeArrowheads="1"/>
          </p:cNvSpPr>
          <p:nvPr/>
        </p:nvSpPr>
        <p:spPr bwMode="auto">
          <a:xfrm>
            <a:off x="1588" y="1744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3082" name="Picture 33" descr="Stock Photo: Traffic Jam">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24200" y="4240213"/>
            <a:ext cx="335280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9" descr="http://free-stock-photos.com/science/pics/solar-panel-2.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72200" y="33528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Energy Consumption by Primary Energy Sourc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1988" y="1905000"/>
            <a:ext cx="7720012"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p:cNvSpPr txBox="1">
            <a:spLocks noChangeArrowheads="1"/>
          </p:cNvSpPr>
          <p:nvPr/>
        </p:nvSpPr>
        <p:spPr bwMode="auto">
          <a:xfrm>
            <a:off x="898525" y="879475"/>
            <a:ext cx="7243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a:latin typeface="Arial" panose="020B0604020202020204" pitchFamily="34" charset="0"/>
                <a:cs typeface="Arial" panose="020B0604020202020204" pitchFamily="34" charset="0"/>
              </a:rPr>
              <a:t> Energy Consumption by Primary Energy Source</a:t>
            </a:r>
            <a:endParaRPr lang="en-US" altLang="en-US"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Energy Consumption by Source, 1635-2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2819400"/>
            <a:ext cx="8929688"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6"/>
          <p:cNvSpPr txBox="1">
            <a:spLocks noChangeArrowheads="1"/>
          </p:cNvSpPr>
          <p:nvPr/>
        </p:nvSpPr>
        <p:spPr bwMode="auto">
          <a:xfrm>
            <a:off x="746125" y="727075"/>
            <a:ext cx="653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a:latin typeface="Arial" panose="020B0604020202020204" pitchFamily="34" charset="0"/>
                <a:cs typeface="Arial" panose="020B0604020202020204" pitchFamily="34" charset="0"/>
              </a:rPr>
              <a:t> Energy Consumption by Source, 1635-2006</a:t>
            </a:r>
            <a:endParaRPr lang="en-US" altLang="en-US"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26"/>
          <p:cNvSpPr txBox="1">
            <a:spLocks noChangeArrowheads="1"/>
          </p:cNvSpPr>
          <p:nvPr/>
        </p:nvSpPr>
        <p:spPr bwMode="auto">
          <a:xfrm>
            <a:off x="1355725" y="1260475"/>
            <a:ext cx="32924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Energy end uses</a:t>
            </a:r>
            <a:r>
              <a:rPr lang="en-US" altLang="en-US" sz="2400" b="1">
                <a:latin typeface="Times New Roman" panose="02020603050405020304" pitchFamily="18" charset="0"/>
              </a:rPr>
              <a:t>:</a:t>
            </a:r>
          </a:p>
          <a:p>
            <a:pPr eaLnBrk="1" hangingPunct="1">
              <a:spcBef>
                <a:spcPct val="0"/>
              </a:spcBef>
              <a:buClrTx/>
              <a:buSzTx/>
              <a:buFontTx/>
              <a:buNone/>
            </a:pPr>
            <a:r>
              <a:rPr lang="en-US" altLang="en-US" sz="2400">
                <a:latin typeface="Times New Roman" panose="02020603050405020304" pitchFamily="18" charset="0"/>
              </a:rPr>
              <a:t>	</a:t>
            </a:r>
            <a:r>
              <a:rPr lang="en-US" altLang="en-US" sz="2800">
                <a:latin typeface="Times New Roman" panose="02020603050405020304" pitchFamily="18" charset="0"/>
              </a:rPr>
              <a:t>Heat</a:t>
            </a:r>
          </a:p>
          <a:p>
            <a:pPr eaLnBrk="1" hangingPunct="1">
              <a:spcBef>
                <a:spcPct val="0"/>
              </a:spcBef>
              <a:buClrTx/>
              <a:buSzTx/>
              <a:buFontTx/>
              <a:buNone/>
            </a:pPr>
            <a:r>
              <a:rPr lang="en-US" altLang="en-US" sz="2800">
                <a:latin typeface="Times New Roman" panose="02020603050405020304" pitchFamily="18" charset="0"/>
              </a:rPr>
              <a:t>	Transport</a:t>
            </a:r>
          </a:p>
          <a:p>
            <a:pPr eaLnBrk="1" hangingPunct="1">
              <a:spcBef>
                <a:spcPct val="0"/>
              </a:spcBef>
              <a:buClrTx/>
              <a:buSzTx/>
              <a:buFontTx/>
              <a:buNone/>
            </a:pPr>
            <a:r>
              <a:rPr lang="en-US" altLang="en-US" sz="2800">
                <a:latin typeface="Times New Roman" panose="02020603050405020304" pitchFamily="18" charset="0"/>
              </a:rPr>
              <a:t>	Electricity</a:t>
            </a:r>
          </a:p>
        </p:txBody>
      </p:sp>
      <p:grpSp>
        <p:nvGrpSpPr>
          <p:cNvPr id="2" name="Group 1030"/>
          <p:cNvGrpSpPr>
            <a:grpSpLocks/>
          </p:cNvGrpSpPr>
          <p:nvPr/>
        </p:nvGrpSpPr>
        <p:grpSpPr bwMode="auto">
          <a:xfrm>
            <a:off x="1143000" y="1981200"/>
            <a:ext cx="7786688" cy="3917950"/>
            <a:chOff x="720" y="1248"/>
            <a:chExt cx="4905" cy="2468"/>
          </a:xfrm>
        </p:grpSpPr>
        <p:pic>
          <p:nvPicPr>
            <p:cNvPr id="13318" name="Picture 1027" descr="F:\MEDIA\1793\17934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12" y="1248"/>
              <a:ext cx="2313" cy="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1029"/>
            <p:cNvSpPr txBox="1">
              <a:spLocks noChangeArrowheads="1"/>
            </p:cNvSpPr>
            <p:nvPr/>
          </p:nvSpPr>
          <p:spPr bwMode="auto">
            <a:xfrm>
              <a:off x="720" y="2417"/>
              <a:ext cx="2640"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Energy Sectors</a:t>
              </a:r>
              <a:r>
                <a:rPr lang="en-US" altLang="en-US" sz="2400" b="1">
                  <a:latin typeface="Times New Roman" panose="02020603050405020304" pitchFamily="18" charset="0"/>
                </a:rPr>
                <a:t>:</a:t>
              </a:r>
            </a:p>
            <a:p>
              <a:pPr eaLnBrk="1" hangingPunct="1">
                <a:spcBef>
                  <a:spcPct val="0"/>
                </a:spcBef>
                <a:buClrTx/>
                <a:buSzTx/>
                <a:buFontTx/>
                <a:buNone/>
              </a:pPr>
              <a:r>
                <a:rPr lang="en-US" altLang="en-US" sz="2800">
                  <a:latin typeface="Times New Roman" panose="02020603050405020304" pitchFamily="18" charset="0"/>
                </a:rPr>
                <a:t>  Residential/Commercial</a:t>
              </a:r>
            </a:p>
            <a:p>
              <a:pPr eaLnBrk="1" hangingPunct="1">
                <a:spcBef>
                  <a:spcPct val="0"/>
                </a:spcBef>
                <a:buClrTx/>
                <a:buSzTx/>
                <a:buFontTx/>
                <a:buNone/>
              </a:pPr>
              <a:r>
                <a:rPr lang="en-US" altLang="en-US" sz="2800">
                  <a:latin typeface="Times New Roman" panose="02020603050405020304" pitchFamily="18" charset="0"/>
                </a:rPr>
                <a:t>  Industrial</a:t>
              </a:r>
            </a:p>
            <a:p>
              <a:pPr eaLnBrk="1" hangingPunct="1">
                <a:spcBef>
                  <a:spcPct val="0"/>
                </a:spcBef>
                <a:buClrTx/>
                <a:buSzTx/>
                <a:buFontTx/>
                <a:buNone/>
              </a:pPr>
              <a:r>
                <a:rPr lang="en-US" altLang="en-US" sz="2800">
                  <a:latin typeface="Times New Roman" panose="02020603050405020304" pitchFamily="18" charset="0"/>
                </a:rPr>
                <a:t>  Transportation</a:t>
              </a:r>
            </a:p>
          </p:txBody>
        </p:sp>
      </p:grpSp>
      <p:sp>
        <p:nvSpPr>
          <p:cNvPr id="3" name="TextBox 2"/>
          <p:cNvSpPr txBox="1">
            <a:spLocks noChangeArrowheads="1"/>
          </p:cNvSpPr>
          <p:nvPr/>
        </p:nvSpPr>
        <p:spPr bwMode="auto">
          <a:xfrm rot="-760329">
            <a:off x="2552700" y="1273175"/>
            <a:ext cx="1295400" cy="708025"/>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4000">
                <a:solidFill>
                  <a:srgbClr val="FF0000"/>
                </a:solidFill>
                <a:latin typeface="Times New Roman" panose="02020603050405020304" pitchFamily="18" charset="0"/>
              </a:rPr>
              <a:t>What</a:t>
            </a:r>
          </a:p>
        </p:txBody>
      </p:sp>
      <p:sp>
        <p:nvSpPr>
          <p:cNvPr id="7" name="TextBox 6"/>
          <p:cNvSpPr txBox="1">
            <a:spLocks noChangeArrowheads="1"/>
          </p:cNvSpPr>
          <p:nvPr/>
        </p:nvSpPr>
        <p:spPr bwMode="auto">
          <a:xfrm rot="-760329">
            <a:off x="2295525" y="3806825"/>
            <a:ext cx="1552575" cy="708025"/>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4000">
                <a:solidFill>
                  <a:srgbClr val="FF0000"/>
                </a:solidFill>
                <a:latin typeface="Times New Roman" panose="02020603050405020304" pitchFamily="18" charset="0"/>
              </a:rPr>
              <a:t>Where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990600" y="152400"/>
            <a:ext cx="73914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Historical Energy Use</a:t>
            </a:r>
          </a:p>
          <a:p>
            <a:pPr eaLnBrk="1" hangingPunct="1">
              <a:spcBef>
                <a:spcPct val="0"/>
              </a:spcBef>
              <a:buClrTx/>
              <a:buSzTx/>
              <a:buFontTx/>
              <a:buNone/>
            </a:pPr>
            <a:r>
              <a:rPr lang="en-US" altLang="en-US" sz="280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800">
              <a:latin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	Biomass for heat and cooking</a:t>
            </a:r>
          </a:p>
          <a:p>
            <a:pPr eaLnBrk="1" hangingPunct="1">
              <a:spcBef>
                <a:spcPct val="0"/>
              </a:spcBef>
              <a:buClrTx/>
              <a:buSzTx/>
              <a:buFontTx/>
              <a:buNone/>
            </a:pPr>
            <a:r>
              <a:rPr lang="en-US" altLang="en-US" sz="2800">
                <a:latin typeface="Times New Roman" panose="02020603050405020304" pitchFamily="18" charset="0"/>
              </a:rPr>
              <a:t>	</a:t>
            </a:r>
          </a:p>
        </p:txBody>
      </p:sp>
      <p:pic>
        <p:nvPicPr>
          <p:cNvPr id="19460"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40288" y="762000"/>
            <a:ext cx="41163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5788" y="2438400"/>
            <a:ext cx="39020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932363" y="3505200"/>
            <a:ext cx="41148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6750" y="4706938"/>
            <a:ext cx="4243388"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990600" y="152400"/>
            <a:ext cx="739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Historical Energy Use</a:t>
            </a:r>
          </a:p>
          <a:p>
            <a:pPr eaLnBrk="1" hangingPunct="1">
              <a:spcBef>
                <a:spcPct val="0"/>
              </a:spcBef>
              <a:buClrTx/>
              <a:buSzTx/>
              <a:buFontTx/>
              <a:buNone/>
            </a:pPr>
            <a:r>
              <a:rPr lang="en-US" altLang="en-US" sz="280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800">
              <a:latin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	Wind for windmills (pumping) and sailing</a:t>
            </a:r>
          </a:p>
        </p:txBody>
      </p:sp>
      <p:pic>
        <p:nvPicPr>
          <p:cNvPr id="1843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3888" y="5051425"/>
            <a:ext cx="2286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600325" y="4987925"/>
            <a:ext cx="36957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486400" y="3313113"/>
            <a:ext cx="35433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486150" y="2579688"/>
            <a:ext cx="25431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95325" y="2679700"/>
            <a:ext cx="26003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990600" y="152400"/>
            <a:ext cx="739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Historical Energy Use</a:t>
            </a:r>
          </a:p>
          <a:p>
            <a:pPr eaLnBrk="1" hangingPunct="1">
              <a:spcBef>
                <a:spcPct val="0"/>
              </a:spcBef>
              <a:buClrTx/>
              <a:buSzTx/>
              <a:buFontTx/>
              <a:buNone/>
            </a:pPr>
            <a:r>
              <a:rPr lang="en-US" altLang="en-US" sz="280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800">
              <a:latin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	Water for watermills (milling)</a:t>
            </a:r>
          </a:p>
        </p:txBody>
      </p:sp>
      <p:pic>
        <p:nvPicPr>
          <p:cNvPr id="19459"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5250" y="1098550"/>
            <a:ext cx="26574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0038" y="4770438"/>
            <a:ext cx="60388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486400" y="40386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00038" y="2411413"/>
            <a:ext cx="3186112"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990600" y="152400"/>
            <a:ext cx="739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Historical Energy Use</a:t>
            </a:r>
          </a:p>
          <a:p>
            <a:pPr eaLnBrk="1" hangingPunct="1">
              <a:spcBef>
                <a:spcPct val="0"/>
              </a:spcBef>
              <a:buClrTx/>
              <a:buSzTx/>
              <a:buFontTx/>
              <a:buNone/>
            </a:pPr>
            <a:r>
              <a:rPr lang="en-US" altLang="en-US" sz="280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800">
              <a:latin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	Animal and human energy for labor</a:t>
            </a:r>
          </a:p>
        </p:txBody>
      </p:sp>
      <p:pic>
        <p:nvPicPr>
          <p:cNvPr id="20483"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8938" y="2509838"/>
            <a:ext cx="265112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652713" y="2460625"/>
            <a:ext cx="3068637"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69938" y="4602163"/>
            <a:ext cx="3962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635625" y="4649788"/>
            <a:ext cx="3048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486400" y="2449513"/>
            <a:ext cx="33448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990600" y="152400"/>
            <a:ext cx="73914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Historical Energy Use</a:t>
            </a:r>
          </a:p>
          <a:p>
            <a:pPr eaLnBrk="1" hangingPunct="1">
              <a:spcBef>
                <a:spcPct val="0"/>
              </a:spcBef>
              <a:buClrTx/>
              <a:buSzTx/>
              <a:buFontTx/>
              <a:buNone/>
            </a:pPr>
            <a:r>
              <a:rPr lang="en-US" altLang="en-US" sz="280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800">
              <a:latin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	Biomass for heat and cooking</a:t>
            </a:r>
          </a:p>
          <a:p>
            <a:pPr eaLnBrk="1" hangingPunct="1">
              <a:spcBef>
                <a:spcPct val="0"/>
              </a:spcBef>
              <a:buClrTx/>
              <a:buSzTx/>
              <a:buFontTx/>
              <a:buNone/>
            </a:pPr>
            <a:r>
              <a:rPr lang="en-US" altLang="en-US" sz="2800">
                <a:latin typeface="Times New Roman" panose="02020603050405020304" pitchFamily="18" charset="0"/>
              </a:rPr>
              <a:t>	Wind for windmills (pumping) and sailing</a:t>
            </a:r>
          </a:p>
          <a:p>
            <a:pPr eaLnBrk="1" hangingPunct="1">
              <a:spcBef>
                <a:spcPct val="0"/>
              </a:spcBef>
              <a:buClrTx/>
              <a:buSzTx/>
              <a:buFontTx/>
              <a:buNone/>
            </a:pPr>
            <a:r>
              <a:rPr lang="en-US" altLang="en-US" sz="2800">
                <a:latin typeface="Times New Roman" panose="02020603050405020304" pitchFamily="18" charset="0"/>
              </a:rPr>
              <a:t>	Water for watermills (milling)</a:t>
            </a:r>
          </a:p>
          <a:p>
            <a:pPr eaLnBrk="1" hangingPunct="1">
              <a:spcBef>
                <a:spcPct val="0"/>
              </a:spcBef>
              <a:buClrTx/>
              <a:buSzTx/>
              <a:buFontTx/>
              <a:buNone/>
            </a:pPr>
            <a:r>
              <a:rPr lang="en-US" altLang="en-US" sz="2800">
                <a:latin typeface="Times New Roman" panose="02020603050405020304" pitchFamily="18" charset="0"/>
              </a:rPr>
              <a:t>	Solar for thermal regulation</a:t>
            </a:r>
          </a:p>
          <a:p>
            <a:pPr eaLnBrk="1" hangingPunct="1">
              <a:spcBef>
                <a:spcPct val="0"/>
              </a:spcBef>
              <a:buClrTx/>
              <a:buSzTx/>
              <a:buFontTx/>
              <a:buNone/>
            </a:pPr>
            <a:r>
              <a:rPr lang="en-US" altLang="en-US" sz="2800">
                <a:latin typeface="Times New Roman" panose="02020603050405020304" pitchFamily="18" charset="0"/>
              </a:rPr>
              <a:t>	Animal and human energy for labor</a:t>
            </a:r>
          </a:p>
          <a:p>
            <a:pPr eaLnBrk="1" hangingPunct="1">
              <a:spcBef>
                <a:spcPct val="0"/>
              </a:spcBef>
              <a:buClrTx/>
              <a:buSzTx/>
              <a:buFontTx/>
              <a:buNone/>
            </a:pPr>
            <a:endParaRPr lang="en-US" altLang="en-US" sz="2800">
              <a:latin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These sources are renewable with little long term impact on the environment, but have a generally low energy density.</a:t>
            </a:r>
          </a:p>
        </p:txBody>
      </p:sp>
      <p:sp>
        <p:nvSpPr>
          <p:cNvPr id="10244" name="Rectangle 4"/>
          <p:cNvSpPr>
            <a:spLocks noChangeArrowheads="1"/>
          </p:cNvSpPr>
          <p:nvPr/>
        </p:nvSpPr>
        <p:spPr bwMode="auto">
          <a:xfrm>
            <a:off x="990600" y="5867400"/>
            <a:ext cx="7239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Energy density is the amount of energy stored in a given space per unit volume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ssolve">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026"/>
          <p:cNvSpPr txBox="1">
            <a:spLocks noChangeArrowheads="1"/>
          </p:cNvSpPr>
          <p:nvPr/>
        </p:nvSpPr>
        <p:spPr bwMode="auto">
          <a:xfrm>
            <a:off x="990600" y="152400"/>
            <a:ext cx="7772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Transition to fossil fuels</a:t>
            </a:r>
          </a:p>
          <a:p>
            <a:pPr eaLnBrk="1" hangingPunct="1">
              <a:spcBef>
                <a:spcPct val="0"/>
              </a:spcBef>
              <a:buClrTx/>
              <a:buSzTx/>
              <a:buFontTx/>
              <a:buNone/>
            </a:pPr>
            <a:r>
              <a:rPr lang="en-US" altLang="en-US" sz="2800">
                <a:latin typeface="Times New Roman" panose="02020603050405020304" pitchFamily="18" charset="0"/>
              </a:rPr>
              <a:t>Coal – used as early as 13</a:t>
            </a:r>
            <a:r>
              <a:rPr lang="en-US" altLang="en-US" sz="2800" baseline="30000">
                <a:latin typeface="Times New Roman" panose="02020603050405020304" pitchFamily="18" charset="0"/>
              </a:rPr>
              <a:t>th</a:t>
            </a:r>
            <a:r>
              <a:rPr lang="en-US" altLang="en-US" sz="2800">
                <a:latin typeface="Times New Roman" panose="02020603050405020304" pitchFamily="18" charset="0"/>
              </a:rPr>
              <a:t> century, extensive use by mid-19</a:t>
            </a:r>
            <a:r>
              <a:rPr lang="en-US" altLang="en-US" sz="2800" baseline="30000">
                <a:latin typeface="Times New Roman" panose="02020603050405020304" pitchFamily="18" charset="0"/>
              </a:rPr>
              <a:t>th</a:t>
            </a:r>
            <a:r>
              <a:rPr lang="en-US" altLang="en-US" sz="2800">
                <a:latin typeface="Times New Roman" panose="02020603050405020304" pitchFamily="18" charset="0"/>
              </a:rPr>
              <a:t> century</a:t>
            </a:r>
          </a:p>
          <a:p>
            <a:pPr eaLnBrk="1" hangingPunct="1">
              <a:spcBef>
                <a:spcPct val="0"/>
              </a:spcBef>
              <a:buClrTx/>
              <a:buSzTx/>
              <a:buFontTx/>
              <a:buNone/>
            </a:pPr>
            <a:r>
              <a:rPr lang="en-US" altLang="en-US" sz="2800">
                <a:latin typeface="Times New Roman" panose="02020603050405020304" pitchFamily="18" charset="0"/>
              </a:rPr>
              <a:t>Oil – used mid-late 19</a:t>
            </a:r>
            <a:r>
              <a:rPr lang="en-US" altLang="en-US" sz="2800" baseline="30000">
                <a:latin typeface="Times New Roman" panose="02020603050405020304" pitchFamily="18" charset="0"/>
              </a:rPr>
              <a:t>th</a:t>
            </a:r>
            <a:r>
              <a:rPr lang="en-US" altLang="en-US" sz="2800">
                <a:latin typeface="Times New Roman" panose="02020603050405020304" pitchFamily="18" charset="0"/>
              </a:rPr>
              <a:t> century</a:t>
            </a:r>
          </a:p>
          <a:p>
            <a:pPr eaLnBrk="1" hangingPunct="1">
              <a:spcBef>
                <a:spcPct val="0"/>
              </a:spcBef>
              <a:buClrTx/>
              <a:buSzTx/>
              <a:buFontTx/>
              <a:buNone/>
            </a:pPr>
            <a:r>
              <a:rPr lang="en-US" altLang="en-US" sz="2800">
                <a:latin typeface="Times New Roman" panose="02020603050405020304" pitchFamily="18" charset="0"/>
              </a:rPr>
              <a:t>Natural Gas – used late 19</a:t>
            </a:r>
            <a:r>
              <a:rPr lang="en-US" altLang="en-US" sz="2800" baseline="30000">
                <a:latin typeface="Times New Roman" panose="02020603050405020304" pitchFamily="18" charset="0"/>
              </a:rPr>
              <a:t>th</a:t>
            </a:r>
            <a:r>
              <a:rPr lang="en-US" altLang="en-US" sz="2800">
                <a:latin typeface="Times New Roman" panose="02020603050405020304" pitchFamily="18" charset="0"/>
              </a:rPr>
              <a:t> century, big boom after WWII</a:t>
            </a:r>
            <a:r>
              <a:rPr lang="en-US" altLang="en-US" sz="2400">
                <a:latin typeface="Times New Roman" panose="02020603050405020304" pitchFamily="18" charset="0"/>
              </a:rPr>
              <a:t> </a:t>
            </a:r>
          </a:p>
        </p:txBody>
      </p:sp>
      <p:pic>
        <p:nvPicPr>
          <p:cNvPr id="22531" name="Picture 1027" descr="F:\MEDIA\1793\179349.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276600"/>
            <a:ext cx="7620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ideonexus.com/wp-content/uploads/2009/04/coalformatio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4200" y="549275"/>
            <a:ext cx="59436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p:cNvSpPr>
            <a:spLocks noChangeArrowheads="1"/>
          </p:cNvSpPr>
          <p:nvPr/>
        </p:nvSpPr>
        <p:spPr bwMode="auto">
          <a:xfrm>
            <a:off x="609600" y="457200"/>
            <a:ext cx="2438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Fossil Fuels are derived from partially decomposed organic materials transformed in Earth’s crust by pressure, heat and bacterial processes. It takes millions of years for these organisms to chemically change into fossil fuels.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33400" y="838200"/>
            <a:ext cx="8610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defRPr/>
            </a:pPr>
            <a:r>
              <a:rPr lang="en-US" altLang="en-US" sz="2400" b="1" dirty="0" smtClean="0">
                <a:latin typeface="Times New Roman" panose="02020603050405020304" pitchFamily="18" charset="0"/>
                <a:cs typeface="Times New Roman" panose="02020603050405020304" pitchFamily="18" charset="0"/>
              </a:rPr>
              <a:t>Energy is the ability to do work</a:t>
            </a:r>
          </a:p>
          <a:p>
            <a:pPr eaLnBrk="1" hangingPunct="1">
              <a:spcBef>
                <a:spcPct val="0"/>
              </a:spcBef>
              <a:buClrTx/>
              <a:buSzTx/>
              <a:buFontTx/>
              <a:buNone/>
              <a:defRPr/>
            </a:pPr>
            <a:endParaRPr lang="en-US" altLang="en-US" sz="2400" dirty="0" smtClean="0">
              <a:latin typeface="Times New Roman" panose="02020603050405020304" pitchFamily="18" charset="0"/>
              <a:cs typeface="Times New Roman" panose="02020603050405020304" pitchFamily="18" charset="0"/>
            </a:endParaRPr>
          </a:p>
          <a:p>
            <a:pPr eaLnBrk="1" hangingPunct="1">
              <a:spcBef>
                <a:spcPct val="0"/>
              </a:spcBef>
              <a:buClrTx/>
              <a:buSzTx/>
              <a:buFontTx/>
              <a:buNone/>
              <a:defRPr/>
            </a:pPr>
            <a:r>
              <a:rPr lang="en-US" altLang="en-US" sz="2400" dirty="0" smtClean="0">
                <a:latin typeface="Times New Roman" panose="02020603050405020304" pitchFamily="18" charset="0"/>
                <a:cs typeface="Times New Roman" panose="02020603050405020304" pitchFamily="18" charset="0"/>
              </a:rPr>
              <a:t>1</a:t>
            </a:r>
            <a:r>
              <a:rPr lang="en-US" altLang="en-US" sz="2400" baseline="30000" dirty="0" smtClean="0">
                <a:latin typeface="Times New Roman" panose="02020603050405020304" pitchFamily="18" charset="0"/>
                <a:cs typeface="Times New Roman" panose="02020603050405020304" pitchFamily="18" charset="0"/>
              </a:rPr>
              <a:t>st</a:t>
            </a:r>
            <a:r>
              <a:rPr lang="en-US" altLang="en-US" sz="2400" dirty="0" smtClean="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Law of Thermodynamics: </a:t>
            </a:r>
          </a:p>
          <a:p>
            <a:pPr eaLnBrk="1" hangingPunct="1">
              <a:spcBef>
                <a:spcPct val="0"/>
              </a:spcBef>
              <a:buClrTx/>
              <a:buSzTx/>
              <a:buFontTx/>
              <a:buNone/>
              <a:defRPr/>
            </a:pPr>
            <a:r>
              <a:rPr lang="en-US" altLang="en-US" sz="2400" dirty="0" smtClean="0">
                <a:latin typeface="Times New Roman" panose="02020603050405020304" pitchFamily="18" charset="0"/>
                <a:cs typeface="Times New Roman" panose="02020603050405020304" pitchFamily="18" charset="0"/>
              </a:rPr>
              <a:t>	energy cannot be created or destroyed</a:t>
            </a:r>
          </a:p>
          <a:p>
            <a:pPr eaLnBrk="1" hangingPunct="1">
              <a:spcBef>
                <a:spcPct val="0"/>
              </a:spcBef>
              <a:buClrTx/>
              <a:buSzTx/>
              <a:buFontTx/>
              <a:buNone/>
              <a:defRPr/>
            </a:pPr>
            <a:endParaRPr lang="en-US" altLang="en-US" sz="2400" dirty="0" smtClean="0">
              <a:latin typeface="Times New Roman" panose="02020603050405020304" pitchFamily="18" charset="0"/>
              <a:cs typeface="Times New Roman" panose="02020603050405020304" pitchFamily="18" charset="0"/>
            </a:endParaRPr>
          </a:p>
          <a:p>
            <a:pPr eaLnBrk="1" hangingPunct="1">
              <a:spcBef>
                <a:spcPct val="0"/>
              </a:spcBef>
              <a:buClrTx/>
              <a:buSzTx/>
              <a:buFontTx/>
              <a:buNone/>
              <a:defRPr/>
            </a:pPr>
            <a:r>
              <a:rPr lang="en-US" altLang="en-US" sz="2400" dirty="0" smtClean="0">
                <a:latin typeface="Times New Roman" panose="02020603050405020304" pitchFamily="18" charset="0"/>
                <a:cs typeface="Times New Roman" panose="02020603050405020304" pitchFamily="18" charset="0"/>
              </a:rPr>
              <a:t>2</a:t>
            </a:r>
            <a:r>
              <a:rPr lang="en-US" altLang="en-US" sz="2400" baseline="30000" dirty="0" smtClean="0">
                <a:latin typeface="Times New Roman" panose="02020603050405020304" pitchFamily="18" charset="0"/>
                <a:cs typeface="Times New Roman" panose="02020603050405020304" pitchFamily="18" charset="0"/>
              </a:rPr>
              <a:t>nd</a:t>
            </a:r>
            <a:r>
              <a:rPr lang="en-US" altLang="en-US" sz="2400" dirty="0" smtClean="0">
                <a:latin typeface="Times New Roman" panose="02020603050405020304" pitchFamily="18" charset="0"/>
                <a:cs typeface="Times New Roman" panose="02020603050405020304" pitchFamily="18" charset="0"/>
              </a:rPr>
              <a:t> Law of Thermodynamics:</a:t>
            </a:r>
          </a:p>
          <a:p>
            <a:pPr marL="914400" indent="-914400" eaLnBrk="1" hangingPunct="1">
              <a:spcBef>
                <a:spcPct val="0"/>
              </a:spcBef>
              <a:buClrTx/>
              <a:buSzTx/>
              <a:buFontTx/>
              <a:buNone/>
              <a:defRPr/>
            </a:pPr>
            <a:r>
              <a:rPr lang="en-US" altLang="en-US" sz="2400" dirty="0" smtClean="0">
                <a:latin typeface="Times New Roman" panose="02020603050405020304" pitchFamily="18" charset="0"/>
                <a:cs typeface="Times New Roman" panose="02020603050405020304" pitchFamily="18" charset="0"/>
              </a:rPr>
              <a:t>	energy goes from a high quality to a lower quality during each energy transformation; while energy is conserved, it’s ability to do work </a:t>
            </a:r>
            <a:r>
              <a:rPr lang="en-US" altLang="en-US" sz="2400" dirty="0" smtClean="0">
                <a:latin typeface="Times New Roman" panose="02020603050405020304" pitchFamily="18" charset="0"/>
                <a:cs typeface="Times New Roman" panose="02020603050405020304" pitchFamily="18" charset="0"/>
              </a:rPr>
              <a:t>decreases</a:t>
            </a:r>
          </a:p>
          <a:p>
            <a:pPr marL="914400" indent="-914400" eaLnBrk="1" hangingPunct="1">
              <a:spcBef>
                <a:spcPct val="0"/>
              </a:spcBef>
              <a:buClrTx/>
              <a:buSzTx/>
              <a:buFontTx/>
              <a:buNone/>
              <a:defRPr/>
            </a:pPr>
            <a:endParaRPr lang="en-US" altLang="en-US" sz="2400" dirty="0" smtClean="0">
              <a:latin typeface="Times New Roman" panose="02020603050405020304" pitchFamily="18" charset="0"/>
              <a:cs typeface="Times New Roman" panose="02020603050405020304" pitchFamily="18" charset="0"/>
            </a:endParaRPr>
          </a:p>
          <a:p>
            <a:pPr marL="914400" indent="-914400" eaLnBrk="1" hangingPunct="1">
              <a:spcBef>
                <a:spcPct val="0"/>
              </a:spcBef>
              <a:buClrTx/>
              <a:buSzTx/>
              <a:buFontTx/>
              <a:buNone/>
              <a:defRPr/>
            </a:pPr>
            <a:endParaRPr lang="en-US" altLang="en-US" sz="2400" dirty="0">
              <a:latin typeface="Times New Roman" panose="02020603050405020304" pitchFamily="18" charset="0"/>
              <a:cs typeface="Times New Roman" panose="02020603050405020304" pitchFamily="18" charset="0"/>
            </a:endParaRPr>
          </a:p>
          <a:p>
            <a:pPr marL="914400" indent="-914400" eaLnBrk="1" hangingPunct="1">
              <a:spcBef>
                <a:spcPct val="0"/>
              </a:spcBef>
              <a:buClrTx/>
              <a:buSzTx/>
              <a:buNone/>
              <a:defRPr/>
            </a:pPr>
            <a:r>
              <a:rPr lang="en-US" altLang="en-US" sz="2400" dirty="0">
                <a:latin typeface="Times New Roman" panose="02020603050405020304" pitchFamily="18" charset="0"/>
                <a:cs typeface="Times New Roman" panose="02020603050405020304" pitchFamily="18" charset="0"/>
              </a:rPr>
              <a:t>Forms of energy: potential, kinetic, thermal, chemical, electrical, etc</a:t>
            </a:r>
            <a:r>
              <a:rPr lang="en-US"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98">
                                            <p:txEl>
                                              <p:pRg st="3" end="3"/>
                                            </p:txEl>
                                          </p:spTgt>
                                        </p:tgtEl>
                                        <p:attrNameLst>
                                          <p:attrName>style.visibility</p:attrName>
                                        </p:attrNameLst>
                                      </p:cBhvr>
                                      <p:to>
                                        <p:strVal val="visible"/>
                                      </p:to>
                                    </p:set>
                                    <p:animEffect transition="in" filter="fade">
                                      <p:cBhvr>
                                        <p:cTn id="11" dur="500"/>
                                        <p:tgtEl>
                                          <p:spTgt spid="4098">
                                            <p:txEl>
                                              <p:pRg st="3" end="3"/>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098">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xEl>
                                              <p:pRg st="6" end="6"/>
                                            </p:txEl>
                                          </p:spTgt>
                                        </p:tgtEl>
                                        <p:attrNameLst>
                                          <p:attrName>style.visibility</p:attrName>
                                        </p:attrNameLst>
                                      </p:cBhvr>
                                      <p:to>
                                        <p:strVal val="visible"/>
                                      </p:to>
                                    </p:set>
                                    <p:animEffect transition="in" filter="fade">
                                      <p:cBhvr>
                                        <p:cTn id="20" dur="500"/>
                                        <p:tgtEl>
                                          <p:spTgt spid="409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minepermits.ky.gov/NR/rdonlyres/06BC5AA8-EF18-4762-8585-C517CD57E71B/0/Ed_coal_formatio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685800"/>
            <a:ext cx="72390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2"/>
          <p:cNvSpPr txBox="1">
            <a:spLocks noChangeArrowheads="1"/>
          </p:cNvSpPr>
          <p:nvPr/>
        </p:nvSpPr>
        <p:spPr bwMode="auto">
          <a:xfrm>
            <a:off x="1219200" y="5486400"/>
            <a:ext cx="205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Coal formation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age result for world coal reserv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304800"/>
            <a:ext cx="75517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609600" y="76200"/>
            <a:ext cx="4364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a:solidFill>
                  <a:srgbClr val="FFFFFF"/>
                </a:solidFill>
                <a:latin typeface="Arial" panose="020B0604020202020204" pitchFamily="34" charset="0"/>
                <a:cs typeface="Arial" panose="020B0604020202020204" pitchFamily="34" charset="0"/>
              </a:rPr>
              <a:t>Coal Consumption by Sector</a:t>
            </a:r>
            <a:endParaRPr lang="en-US" altLang="en-US" sz="2400">
              <a:solidFill>
                <a:srgbClr val="FFFFFF"/>
              </a:solidFill>
              <a:latin typeface="Times New Roman" panose="02020603050405020304" pitchFamily="18" charset="0"/>
            </a:endParaRPr>
          </a:p>
        </p:txBody>
      </p:sp>
      <p:pic>
        <p:nvPicPr>
          <p:cNvPr id="29699" name="Picture 5" descr="Coal Consumption by Sect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188" y="720725"/>
            <a:ext cx="6796087"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73638" y="4133850"/>
            <a:ext cx="3979862"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2476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23" name="Rectangle 9"/>
          <p:cNvSpPr>
            <a:spLocks noChangeArrowheads="1"/>
          </p:cNvSpPr>
          <p:nvPr/>
        </p:nvSpPr>
        <p:spPr bwMode="auto">
          <a:xfrm>
            <a:off x="0" y="37115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pic>
        <p:nvPicPr>
          <p:cNvPr id="30724" name="Picture 4" descr="Magnets plus copper wire plus motion equals electricity"/>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3276600"/>
            <a:ext cx="91440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10"/>
          <p:cNvSpPr>
            <a:spLocks noChangeArrowheads="1"/>
          </p:cNvSpPr>
          <p:nvPr/>
        </p:nvSpPr>
        <p:spPr bwMode="auto">
          <a:xfrm>
            <a:off x="0" y="2667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26" name="Rectangle 14"/>
          <p:cNvSpPr>
            <a:spLocks noChangeArrowheads="1"/>
          </p:cNvSpPr>
          <p:nvPr/>
        </p:nvSpPr>
        <p:spPr bwMode="auto">
          <a:xfrm>
            <a:off x="0" y="3521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sp>
        <p:nvSpPr>
          <p:cNvPr id="30727" name="Text Box 15"/>
          <p:cNvSpPr txBox="1">
            <a:spLocks noChangeArrowheads="1"/>
          </p:cNvSpPr>
          <p:nvPr/>
        </p:nvSpPr>
        <p:spPr bwMode="auto">
          <a:xfrm>
            <a:off x="609600" y="304800"/>
            <a:ext cx="8305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b="1" dirty="0">
                <a:latin typeface="Times New Roman" panose="02020603050405020304" pitchFamily="18" charset="0"/>
              </a:rPr>
              <a:t>Electricity Generation</a:t>
            </a:r>
          </a:p>
          <a:p>
            <a:pPr eaLnBrk="1" hangingPunct="1">
              <a:spcBef>
                <a:spcPct val="0"/>
              </a:spcBef>
              <a:buClrTx/>
              <a:buSzTx/>
              <a:buFontTx/>
              <a:buNone/>
            </a:pPr>
            <a:r>
              <a:rPr lang="en-US" altLang="en-US" sz="2800" b="1" dirty="0">
                <a:latin typeface="Times New Roman" panose="02020603050405020304" pitchFamily="18" charset="0"/>
              </a:rPr>
              <a:t>whether from fossil fuels, nuclear, renewable fuels, or other sources - is usually</a:t>
            </a:r>
            <a:r>
              <a:rPr lang="en-US" altLang="en-US" sz="2800" b="1" dirty="0">
                <a:latin typeface="Times New Roman" panose="02020603050405020304" pitchFamily="18" charset="0"/>
                <a:hlinkClick r:id="" action="ppaction://noaction"/>
              </a:rPr>
              <a:t>*</a:t>
            </a:r>
            <a:r>
              <a:rPr lang="en-US" altLang="en-US" sz="2800" b="1" dirty="0">
                <a:latin typeface="Times New Roman" panose="02020603050405020304" pitchFamily="18" charset="0"/>
              </a:rPr>
              <a:t> based on the fact that:</a:t>
            </a:r>
          </a:p>
          <a:p>
            <a:pPr eaLnBrk="1" hangingPunct="1">
              <a:spcBef>
                <a:spcPct val="0"/>
              </a:spcBef>
              <a:buClrTx/>
              <a:buSzTx/>
              <a:buFontTx/>
              <a:buNone/>
            </a:pPr>
            <a:endParaRPr lang="en-US" altLang="en-US" sz="2800" b="1" dirty="0">
              <a:latin typeface="Times New Roman" panose="02020603050405020304" pitchFamily="18" charset="0"/>
            </a:endParaRPr>
          </a:p>
          <a:p>
            <a:pPr eaLnBrk="1" hangingPunct="1">
              <a:spcBef>
                <a:spcPct val="0"/>
              </a:spcBef>
              <a:buClrTx/>
              <a:buSzTx/>
              <a:buFontTx/>
              <a:buNone/>
            </a:pPr>
            <a:r>
              <a:rPr lang="en-US" altLang="en-US" sz="2800" b="1" i="1" dirty="0">
                <a:latin typeface="Times New Roman" panose="02020603050405020304" pitchFamily="18" charset="0"/>
              </a:rPr>
              <a:t>"</a:t>
            </a:r>
            <a:r>
              <a:rPr lang="en-US" altLang="en-US" sz="2800" b="1" i="1" dirty="0">
                <a:latin typeface="Times New Roman" panose="02020603050405020304" pitchFamily="18" charset="0"/>
                <a:hlinkClick r:id="rId5"/>
              </a:rPr>
              <a:t>When </a:t>
            </a:r>
            <a:r>
              <a:rPr lang="en-US" altLang="en-US" sz="2800" b="1" i="1" dirty="0" smtClean="0">
                <a:latin typeface="Times New Roman" panose="02020603050405020304" pitchFamily="18" charset="0"/>
                <a:hlinkClick r:id="rId5"/>
              </a:rPr>
              <a:t>copper wire is moving through a magnetic field, an </a:t>
            </a:r>
            <a:r>
              <a:rPr lang="en-US" altLang="en-US" sz="2800" b="1" i="1" dirty="0">
                <a:latin typeface="Times New Roman" panose="02020603050405020304" pitchFamily="18" charset="0"/>
                <a:hlinkClick r:id="rId5"/>
              </a:rPr>
              <a:t>electric current is generated in that wire.</a:t>
            </a:r>
            <a:r>
              <a:rPr lang="en-US" altLang="en-US" sz="2800" b="1" i="1" dirty="0">
                <a:latin typeface="Times New Roman" panose="02020603050405020304" pitchFamily="18" charset="0"/>
              </a:rPr>
              <a:t>"</a:t>
            </a:r>
            <a:r>
              <a:rPr lang="en-US" altLang="en-US" sz="2800" b="1" dirty="0">
                <a:latin typeface="Times New Roman" panose="02020603050405020304" pitchFamily="18" charset="0"/>
              </a:rPr>
              <a:t> </a:t>
            </a:r>
            <a:endParaRPr lang="en-US" altLang="en-US" sz="2400" dirty="0">
              <a:latin typeface="Times New Roman" panose="02020603050405020304" pitchFamily="18" charset="0"/>
            </a:endParaRPr>
          </a:p>
        </p:txBody>
      </p:sp>
      <p:sp>
        <p:nvSpPr>
          <p:cNvPr id="30728" name="Text Box 16"/>
          <p:cNvSpPr txBox="1">
            <a:spLocks noChangeArrowheads="1"/>
          </p:cNvSpPr>
          <p:nvPr/>
        </p:nvSpPr>
        <p:spPr bwMode="auto">
          <a:xfrm>
            <a:off x="517525" y="5562600"/>
            <a:ext cx="5268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hlinkClick r:id="rId6"/>
              </a:rPr>
              <a:t>www.hawaii.gov/dbedt/ert/electgen.html</a:t>
            </a:r>
            <a:r>
              <a:rPr lang="en-US" altLang="en-US" sz="2400" dirty="0">
                <a:latin typeface="Times New Roman" panose="02020603050405020304" pitchFamily="18" charset="0"/>
              </a:rPr>
              <a:t> </a:t>
            </a:r>
          </a:p>
        </p:txBody>
      </p:sp>
      <p:sp>
        <p:nvSpPr>
          <p:cNvPr id="2" name="TextBox 1"/>
          <p:cNvSpPr txBox="1"/>
          <p:nvPr/>
        </p:nvSpPr>
        <p:spPr>
          <a:xfrm>
            <a:off x="509528" y="6381899"/>
            <a:ext cx="8558272" cy="461665"/>
          </a:xfrm>
          <a:prstGeom prst="rect">
            <a:avLst/>
          </a:prstGeom>
          <a:noFill/>
        </p:spPr>
        <p:txBody>
          <a:bodyPr wrap="square" rtlCol="0">
            <a:spAutoFit/>
          </a:bodyPr>
          <a:lstStyle/>
          <a:p>
            <a:r>
              <a:rPr lang="en-US" dirty="0" smtClean="0"/>
              <a:t>* exceptions are electrochemistry (batteries) and photovoltaic effect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2119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1747" name="Rectangle 9"/>
          <p:cNvSpPr>
            <a:spLocks noChangeArrowheads="1"/>
          </p:cNvSpPr>
          <p:nvPr/>
        </p:nvSpPr>
        <p:spPr bwMode="auto">
          <a:xfrm>
            <a:off x="0" y="4070350"/>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pic>
        <p:nvPicPr>
          <p:cNvPr id="31748" name="Picture 4" descr="Motor: shaft spins around, electricity is produc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3276600"/>
            <a:ext cx="76739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5"/>
          <p:cNvSpPr txBox="1">
            <a:spLocks noChangeArrowheads="1"/>
          </p:cNvSpPr>
          <p:nvPr/>
        </p:nvSpPr>
        <p:spPr bwMode="auto">
          <a:xfrm>
            <a:off x="609600" y="609600"/>
            <a:ext cx="8229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b="1">
                <a:latin typeface="Times New Roman" panose="02020603050405020304" pitchFamily="18" charset="0"/>
              </a:rPr>
              <a:t>In the picture, the shaft and armature (with copper wire) spin around. The magnets are on the outside (they don't move). Electricity, at the "+" and "-" terminals, is shown in the picture as a lighting bolt.</a:t>
            </a:r>
            <a:endParaRPr lang="en-US" altLang="en-US" sz="2800">
              <a:latin typeface="Times New Roman" panose="02020603050405020304" pitchFamily="18" charset="0"/>
            </a:endParaRPr>
          </a:p>
        </p:txBody>
      </p:sp>
      <p:sp>
        <p:nvSpPr>
          <p:cNvPr id="2" name="TextBox 1"/>
          <p:cNvSpPr txBox="1">
            <a:spLocks noChangeArrowheads="1"/>
          </p:cNvSpPr>
          <p:nvPr/>
        </p:nvSpPr>
        <p:spPr bwMode="auto">
          <a:xfrm>
            <a:off x="1030288" y="2779713"/>
            <a:ext cx="71945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800">
                <a:solidFill>
                  <a:srgbClr val="FF0000"/>
                </a:solidFill>
                <a:latin typeface="Times New Roman" panose="02020603050405020304" pitchFamily="18" charset="0"/>
              </a:rPr>
              <a:t>The wire is in the presence of the magnetic field,</a:t>
            </a:r>
          </a:p>
          <a:p>
            <a:pPr>
              <a:spcBef>
                <a:spcPct val="0"/>
              </a:spcBef>
              <a:buClrTx/>
              <a:buSzTx/>
              <a:buFontTx/>
              <a:buNone/>
            </a:pPr>
            <a:r>
              <a:rPr lang="en-US" altLang="en-US" sz="2800">
                <a:solidFill>
                  <a:srgbClr val="FF0000"/>
                </a:solidFill>
                <a:latin typeface="Times New Roman" panose="02020603050405020304" pitchFamily="18" charset="0"/>
              </a:rPr>
              <a:t> but is NOT touching the magnet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 y="0"/>
            <a:ext cx="8610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So </a:t>
            </a:r>
            <a:r>
              <a:rPr lang="en-US" altLang="en-US" sz="2400" b="1">
                <a:latin typeface="Times New Roman" panose="02020603050405020304" pitchFamily="18" charset="0"/>
              </a:rPr>
              <a:t>where do all the different energy sources</a:t>
            </a:r>
            <a:r>
              <a:rPr lang="en-US" altLang="en-US" sz="2400">
                <a:latin typeface="Times New Roman" panose="02020603050405020304" pitchFamily="18" charset="0"/>
              </a:rPr>
              <a:t> come in? It's all a question of how to get (and keep) the system moving (i.e. how to keep the copper wire spinning around).</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In a </a:t>
            </a:r>
            <a:r>
              <a:rPr lang="en-US" altLang="en-US" sz="2400" b="1">
                <a:latin typeface="Times New Roman" panose="02020603050405020304" pitchFamily="18" charset="0"/>
              </a:rPr>
              <a:t>steam power plant</a:t>
            </a:r>
            <a:r>
              <a:rPr lang="en-US" altLang="en-US" sz="2400">
                <a:latin typeface="Times New Roman" panose="02020603050405020304" pitchFamily="18" charset="0"/>
              </a:rPr>
              <a:t>, fuels (such as petroleum, coal, or biomass) are burned to heat water which turns into steam, which goes through a turbine, which spins...</a:t>
            </a:r>
            <a:r>
              <a:rPr lang="en-US" altLang="en-US" sz="2400" i="1">
                <a:latin typeface="Times New Roman" panose="02020603050405020304" pitchFamily="18" charset="0"/>
              </a:rPr>
              <a:t>turning the copper wire (armature) inside the generator and generating an electric current.</a:t>
            </a:r>
            <a:endParaRPr lang="en-US" altLang="en-US" sz="2400">
              <a:latin typeface="Times New Roman" panose="02020603050405020304" pitchFamily="18" charset="0"/>
            </a:endParaRPr>
          </a:p>
        </p:txBody>
      </p:sp>
      <p:pic>
        <p:nvPicPr>
          <p:cNvPr id="32771" name="Picture 3" descr="http://www.hawaii.gov/dbedt/ert/electgendiagram.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971800"/>
            <a:ext cx="7543800" cy="388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818">
                                            <p:txEl>
                                              <p:pRg st="2" end="2"/>
                                            </p:txEl>
                                          </p:spTgt>
                                        </p:tgtEl>
                                        <p:attrNameLst>
                                          <p:attrName>style.visibility</p:attrName>
                                        </p:attrNameLst>
                                      </p:cBhvr>
                                      <p:to>
                                        <p:strVal val="visible"/>
                                      </p:to>
                                    </p:set>
                                    <p:animEffect transition="in" filter="fade">
                                      <p:cBhvr>
                                        <p:cTn id="7" dur="500"/>
                                        <p:tgtEl>
                                          <p:spTgt spid="348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76200"/>
            <a:ext cx="597693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1"/>
          <p:cNvSpPr>
            <a:spLocks noChangeArrowheads="1"/>
          </p:cNvSpPr>
          <p:nvPr/>
        </p:nvSpPr>
        <p:spPr bwMode="auto">
          <a:xfrm>
            <a:off x="609600" y="3506788"/>
            <a:ext cx="8534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Electric generators are essentially very large quantities of copper wire spinning around inside very large magnets at very high speeds.</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A commercial utility electric generator -- for example, a 180-megawatt generator is 20 ft in diameter, 50 ft long, and weighs &gt;50 tons. The copper coils (called the "armature") spin at 3600 rpm. Although the principle is simple (copper wire and magnets), it's not necessarily easy!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09600" y="228600"/>
            <a:ext cx="82296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50000"/>
              </a:spcBef>
              <a:buClrTx/>
              <a:buSzTx/>
              <a:buFontTx/>
              <a:buNone/>
            </a:pPr>
            <a:r>
              <a:rPr lang="en-US" altLang="en-US" sz="2400">
                <a:latin typeface="Times New Roman" panose="02020603050405020304" pitchFamily="18" charset="0"/>
              </a:rPr>
              <a:t>In a </a:t>
            </a:r>
            <a:r>
              <a:rPr lang="en-US" altLang="en-US" sz="2400" b="1">
                <a:latin typeface="Times New Roman" panose="02020603050405020304" pitchFamily="18" charset="0"/>
              </a:rPr>
              <a:t>nuclear</a:t>
            </a:r>
            <a:r>
              <a:rPr lang="en-US" altLang="en-US" sz="2400">
                <a:latin typeface="Times New Roman" panose="02020603050405020304" pitchFamily="18" charset="0"/>
              </a:rPr>
              <a:t> power plant, nuclear reactions create heat to heat water, which turns into steam, which goes through a turbine, which spins...</a:t>
            </a:r>
            <a:r>
              <a:rPr lang="en-US" altLang="en-US" sz="2400" i="1">
                <a:latin typeface="Times New Roman" panose="02020603050405020304" pitchFamily="18" charset="0"/>
              </a:rPr>
              <a:t>turning the copper armature inside the generator and generating an electric current.</a:t>
            </a:r>
            <a:endParaRPr lang="en-US" altLang="en-US" sz="2400">
              <a:latin typeface="Times New Roman" panose="02020603050405020304" pitchFamily="18" charset="0"/>
            </a:endParaRPr>
          </a:p>
          <a:p>
            <a:pPr eaLnBrk="1" hangingPunct="1">
              <a:spcBef>
                <a:spcPct val="50000"/>
              </a:spcBef>
              <a:buClrTx/>
              <a:buSzTx/>
              <a:buFontTx/>
              <a:buNone/>
            </a:pPr>
            <a:r>
              <a:rPr lang="en-US" altLang="en-US" sz="2400">
                <a:latin typeface="Times New Roman" panose="02020603050405020304" pitchFamily="18" charset="0"/>
              </a:rPr>
              <a:t>In a </a:t>
            </a:r>
            <a:r>
              <a:rPr lang="en-US" altLang="en-US" sz="2400" b="1">
                <a:latin typeface="Times New Roman" panose="02020603050405020304" pitchFamily="18" charset="0"/>
              </a:rPr>
              <a:t>wind turbine</a:t>
            </a:r>
            <a:r>
              <a:rPr lang="en-US" altLang="en-US" sz="2400">
                <a:latin typeface="Times New Roman" panose="02020603050405020304" pitchFamily="18" charset="0"/>
              </a:rPr>
              <a:t>, the wind pushes against the turbine blades, causing the rotor to spin...</a:t>
            </a:r>
            <a:r>
              <a:rPr lang="en-US" altLang="en-US" sz="2400" i="1">
                <a:latin typeface="Times New Roman" panose="02020603050405020304" pitchFamily="18" charset="0"/>
              </a:rPr>
              <a:t>turning the copper armature inside the generator and generating an electric current.</a:t>
            </a:r>
            <a:endParaRPr lang="en-US" altLang="en-US" sz="2400">
              <a:latin typeface="Times New Roman" panose="02020603050405020304" pitchFamily="18" charset="0"/>
            </a:endParaRPr>
          </a:p>
          <a:p>
            <a:pPr eaLnBrk="1" hangingPunct="1">
              <a:spcBef>
                <a:spcPct val="50000"/>
              </a:spcBef>
              <a:buClrTx/>
              <a:buSzTx/>
              <a:buFontTx/>
              <a:buNone/>
            </a:pPr>
            <a:r>
              <a:rPr lang="en-US" altLang="en-US" sz="2400">
                <a:latin typeface="Times New Roman" panose="02020603050405020304" pitchFamily="18" charset="0"/>
              </a:rPr>
              <a:t>In a </a:t>
            </a:r>
            <a:r>
              <a:rPr lang="en-US" altLang="en-US" sz="2400" b="1">
                <a:latin typeface="Times New Roman" panose="02020603050405020304" pitchFamily="18" charset="0"/>
              </a:rPr>
              <a:t>hydroelectric turbine</a:t>
            </a:r>
            <a:r>
              <a:rPr lang="en-US" altLang="en-US" sz="2400">
                <a:latin typeface="Times New Roman" panose="02020603050405020304" pitchFamily="18" charset="0"/>
              </a:rPr>
              <a:t>, flowing (or falling) water pushes against the turbine blades, causing the rotor to spin...</a:t>
            </a:r>
            <a:r>
              <a:rPr lang="en-US" altLang="en-US" sz="2400" i="1">
                <a:latin typeface="Times New Roman" panose="02020603050405020304" pitchFamily="18" charset="0"/>
              </a:rPr>
              <a:t>turning the copper armature inside the generator and generating an electric current.</a:t>
            </a:r>
            <a:endParaRPr lang="en-US" altLang="en-US" sz="2400">
              <a:latin typeface="Times New Roman" panose="02020603050405020304" pitchFamily="18" charset="0"/>
            </a:endParaRPr>
          </a:p>
          <a:p>
            <a:pPr eaLnBrk="1" hangingPunct="1">
              <a:spcBef>
                <a:spcPct val="50000"/>
              </a:spcBef>
              <a:buClrTx/>
              <a:buSzTx/>
              <a:buFontTx/>
              <a:buNone/>
            </a:pPr>
            <a:r>
              <a:rPr lang="en-US" altLang="en-US" sz="2400">
                <a:latin typeface="Times New Roman" panose="02020603050405020304" pitchFamily="18" charset="0"/>
              </a:rPr>
              <a:t>The different energy sources just provide energy to do the same basic thing...</a:t>
            </a:r>
            <a:r>
              <a:rPr lang="en-US" altLang="en-US" sz="2400" i="1">
                <a:latin typeface="Times New Roman" panose="02020603050405020304" pitchFamily="18" charset="0"/>
              </a:rPr>
              <a:t>turning the copper armature inside the generator and generating an electric current</a:t>
            </a:r>
            <a:r>
              <a:rPr lang="en-US" altLang="en-US" sz="240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38200" y="304800"/>
            <a:ext cx="47625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6172200" y="685800"/>
            <a:ext cx="134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a:latin typeface="Times New Roman" panose="02020603050405020304" pitchFamily="18" charset="0"/>
              </a:rPr>
              <a:t>Hamsters</a:t>
            </a:r>
          </a:p>
        </p:txBody>
      </p:sp>
      <p:grpSp>
        <p:nvGrpSpPr>
          <p:cNvPr id="7" name="Group 6"/>
          <p:cNvGrpSpPr>
            <a:grpSpLocks/>
          </p:cNvGrpSpPr>
          <p:nvPr/>
        </p:nvGrpSpPr>
        <p:grpSpPr bwMode="auto">
          <a:xfrm>
            <a:off x="3505200" y="4038600"/>
            <a:ext cx="5353050" cy="2447925"/>
            <a:chOff x="3505200" y="4038600"/>
            <a:chExt cx="5353050" cy="2447925"/>
          </a:xfrm>
        </p:grpSpPr>
        <p:pic>
          <p:nvPicPr>
            <p:cNvPr id="35845"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81600" y="4038600"/>
              <a:ext cx="36766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5"/>
            <p:cNvSpPr txBox="1">
              <a:spLocks noChangeArrowheads="1"/>
            </p:cNvSpPr>
            <p:nvPr/>
          </p:nvSpPr>
          <p:spPr bwMode="auto">
            <a:xfrm>
              <a:off x="3505200" y="5786735"/>
              <a:ext cx="1210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a:latin typeface="Times New Roman" panose="02020603050405020304" pitchFamily="18" charset="0"/>
                </a:rPr>
                <a:t>Humans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1752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6867" name="Rectangle 7"/>
          <p:cNvSpPr>
            <a:spLocks noChangeArrowheads="1"/>
          </p:cNvSpPr>
          <p:nvPr/>
        </p:nvSpPr>
        <p:spPr bwMode="auto">
          <a:xfrm>
            <a:off x="0" y="44354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pic>
        <p:nvPicPr>
          <p:cNvPr id="36868" name="Picture 4" descr="Generator produces electricity: wind spins armature, produces electricit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3400" y="0"/>
            <a:ext cx="4800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8"/>
          <p:cNvSpPr>
            <a:spLocks noChangeArrowheads="1"/>
          </p:cNvSpPr>
          <p:nvPr/>
        </p:nvSpPr>
        <p:spPr bwMode="auto">
          <a:xfrm>
            <a:off x="0"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6870" name="Rectangle 13"/>
          <p:cNvSpPr>
            <a:spLocks noChangeArrowheads="1"/>
          </p:cNvSpPr>
          <p:nvPr/>
        </p:nvSpPr>
        <p:spPr bwMode="auto">
          <a:xfrm>
            <a:off x="0" y="4489450"/>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pic>
        <p:nvPicPr>
          <p:cNvPr id="36871" name="Picture 10" descr="Motor uses electricity: electricity spins armature, spins fan. "/>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3503613"/>
            <a:ext cx="48006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14"/>
          <p:cNvSpPr txBox="1">
            <a:spLocks noChangeArrowheads="1"/>
          </p:cNvSpPr>
          <p:nvPr/>
        </p:nvSpPr>
        <p:spPr bwMode="auto">
          <a:xfrm>
            <a:off x="0" y="0"/>
            <a:ext cx="43434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50000"/>
              </a:spcBef>
              <a:buClrTx/>
              <a:buSzTx/>
              <a:buFontTx/>
              <a:buNone/>
            </a:pPr>
            <a:r>
              <a:rPr lang="en-US" altLang="en-US" sz="2400" b="1">
                <a:latin typeface="Times New Roman" panose="02020603050405020304" pitchFamily="18" charset="0"/>
              </a:rPr>
              <a:t>A "generator" and "motor" are essentially the same thing: what you call it depends on whether electricity is going into the unit or coming out of it.</a:t>
            </a:r>
          </a:p>
          <a:p>
            <a:pPr eaLnBrk="1" hangingPunct="1">
              <a:spcBef>
                <a:spcPct val="50000"/>
              </a:spcBef>
              <a:buClrTx/>
              <a:buSzTx/>
              <a:buFontTx/>
              <a:buNone/>
            </a:pPr>
            <a:r>
              <a:rPr lang="en-US" altLang="en-US" sz="2400" b="1">
                <a:latin typeface="Times New Roman" panose="02020603050405020304" pitchFamily="18" charset="0"/>
              </a:rPr>
              <a:t>A generator produces electricity. In a generator, something causes the shaft and armature to spin. Lots of things can be used to make a shaft spin. It doesn't matter what's used to spin the shaft - the electricity that's produced is the same. </a:t>
            </a:r>
          </a:p>
          <a:p>
            <a:pPr eaLnBrk="1" hangingPunct="1">
              <a:spcBef>
                <a:spcPct val="50000"/>
              </a:spcBef>
              <a:buClrTx/>
              <a:buSzTx/>
              <a:buFontTx/>
              <a:buNone/>
            </a:pPr>
            <a:r>
              <a:rPr lang="en-US" altLang="en-US" sz="2400" b="1">
                <a:latin typeface="Times New Roman" panose="02020603050405020304" pitchFamily="18" charset="0"/>
              </a:rPr>
              <a:t>A motor uses electricity. The electric current causes the armature and shaft to spin.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1066800" y="228600"/>
            <a:ext cx="75438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cs typeface="Times New Roman" panose="02020603050405020304" pitchFamily="18" charset="0"/>
              </a:rPr>
              <a:t>Energy is key to Sustaining system structure and complexity</a:t>
            </a:r>
          </a:p>
          <a:p>
            <a:pPr eaLnBrk="1" hangingPunct="1">
              <a:spcBef>
                <a:spcPct val="0"/>
              </a:spcBef>
              <a:buClrTx/>
              <a:buSzTx/>
              <a:buFontTx/>
              <a:buNone/>
            </a:pPr>
            <a:endParaRPr lang="en-US" altLang="en-US" sz="2400">
              <a:latin typeface="Times New Roman" panose="02020603050405020304" pitchFamily="18" charset="0"/>
              <a:cs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cs typeface="Times New Roman" panose="02020603050405020304" pitchFamily="18" charset="0"/>
              </a:rPr>
              <a:t>Natural and human systems build and maintain order and organization by taking in high quality energy, using it, and passing degraded energy outside of the system boundary.</a:t>
            </a:r>
          </a:p>
          <a:p>
            <a:pPr eaLnBrk="1" hangingPunct="1">
              <a:spcBef>
                <a:spcPct val="0"/>
              </a:spcBef>
              <a:buClrTx/>
              <a:buSzTx/>
              <a:buFontTx/>
              <a:buNone/>
            </a:pPr>
            <a:endParaRPr lang="en-US" altLang="en-US" sz="2800">
              <a:latin typeface="Times New Roman" panose="02020603050405020304" pitchFamily="18" charset="0"/>
              <a:cs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Our s</a:t>
            </a:r>
            <a:r>
              <a:rPr lang="en-US" altLang="en-US" sz="2800">
                <a:latin typeface="Times New Roman" panose="02020603050405020304" pitchFamily="18" charset="0"/>
                <a:cs typeface="Times New Roman" panose="02020603050405020304" pitchFamily="18" charset="0"/>
              </a:rPr>
              <a:t>ociety is dependent on the energy flows that support it AND having a sink for the waste. </a:t>
            </a:r>
          </a:p>
        </p:txBody>
      </p:sp>
      <p:grpSp>
        <p:nvGrpSpPr>
          <p:cNvPr id="2" name="Group 1"/>
          <p:cNvGrpSpPr>
            <a:grpSpLocks/>
          </p:cNvGrpSpPr>
          <p:nvPr/>
        </p:nvGrpSpPr>
        <p:grpSpPr bwMode="auto">
          <a:xfrm>
            <a:off x="549275" y="4826000"/>
            <a:ext cx="8594725" cy="1803400"/>
            <a:chOff x="549275" y="4826000"/>
            <a:chExt cx="8594725" cy="1803400"/>
          </a:xfrm>
        </p:grpSpPr>
        <p:sp>
          <p:nvSpPr>
            <p:cNvPr id="5124" name="Rectangle 4"/>
            <p:cNvSpPr>
              <a:spLocks noChangeArrowheads="1"/>
            </p:cNvSpPr>
            <p:nvPr/>
          </p:nvSpPr>
          <p:spPr bwMode="auto">
            <a:xfrm>
              <a:off x="2682875" y="5029200"/>
              <a:ext cx="23622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spcBef>
                  <a:spcPct val="0"/>
                </a:spcBef>
                <a:buClrTx/>
                <a:buSzTx/>
                <a:buFontTx/>
                <a:buNone/>
              </a:pPr>
              <a:r>
                <a:rPr lang="en-US" altLang="en-US" sz="2800">
                  <a:latin typeface="Times New Roman" panose="02020603050405020304" pitchFamily="18" charset="0"/>
                </a:rPr>
                <a:t>System</a:t>
              </a:r>
            </a:p>
            <a:p>
              <a:pPr algn="ctr" eaLnBrk="1" hangingPunct="1">
                <a:spcBef>
                  <a:spcPct val="0"/>
                </a:spcBef>
                <a:buClrTx/>
                <a:buSzTx/>
                <a:buFontTx/>
                <a:buNone/>
              </a:pPr>
              <a:r>
                <a:rPr lang="en-US" altLang="en-US" sz="2800">
                  <a:latin typeface="Times New Roman" panose="02020603050405020304" pitchFamily="18" charset="0"/>
                </a:rPr>
                <a:t>(human or</a:t>
              </a:r>
            </a:p>
            <a:p>
              <a:pPr algn="ctr" eaLnBrk="1" hangingPunct="1">
                <a:spcBef>
                  <a:spcPct val="0"/>
                </a:spcBef>
                <a:buClrTx/>
                <a:buSzTx/>
                <a:buFontTx/>
                <a:buNone/>
              </a:pPr>
              <a:r>
                <a:rPr lang="en-US" altLang="en-US" sz="2800">
                  <a:latin typeface="Times New Roman" panose="02020603050405020304" pitchFamily="18" charset="0"/>
                </a:rPr>
                <a:t> natural)</a:t>
              </a:r>
            </a:p>
          </p:txBody>
        </p:sp>
        <p:sp>
          <p:nvSpPr>
            <p:cNvPr id="5125" name="Line 5"/>
            <p:cNvSpPr>
              <a:spLocks noChangeShapeType="1"/>
            </p:cNvSpPr>
            <p:nvPr/>
          </p:nvSpPr>
          <p:spPr bwMode="auto">
            <a:xfrm>
              <a:off x="777875" y="5791200"/>
              <a:ext cx="1905000" cy="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6" name="Text Box 6"/>
            <p:cNvSpPr txBox="1">
              <a:spLocks noChangeArrowheads="1"/>
            </p:cNvSpPr>
            <p:nvPr/>
          </p:nvSpPr>
          <p:spPr bwMode="auto">
            <a:xfrm>
              <a:off x="549275" y="4826000"/>
              <a:ext cx="20510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a:latin typeface="Times New Roman" panose="02020603050405020304" pitchFamily="18" charset="0"/>
                </a:rPr>
                <a:t>High quality</a:t>
              </a:r>
            </a:p>
            <a:p>
              <a:pPr eaLnBrk="1" hangingPunct="1">
                <a:spcBef>
                  <a:spcPct val="0"/>
                </a:spcBef>
                <a:buClrTx/>
                <a:buSzTx/>
                <a:buFontTx/>
                <a:buNone/>
              </a:pPr>
              <a:r>
                <a:rPr lang="en-US" altLang="en-US" sz="2800">
                  <a:latin typeface="Times New Roman" panose="02020603050405020304" pitchFamily="18" charset="0"/>
                </a:rPr>
                <a:t>Energy Input</a:t>
              </a:r>
            </a:p>
          </p:txBody>
        </p:sp>
        <p:sp>
          <p:nvSpPr>
            <p:cNvPr id="5127" name="Line 7"/>
            <p:cNvSpPr>
              <a:spLocks noChangeShapeType="1"/>
            </p:cNvSpPr>
            <p:nvPr/>
          </p:nvSpPr>
          <p:spPr bwMode="auto">
            <a:xfrm>
              <a:off x="5045075" y="5791200"/>
              <a:ext cx="1905000" cy="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8" name="Text Box 8"/>
            <p:cNvSpPr txBox="1">
              <a:spLocks noChangeArrowheads="1"/>
            </p:cNvSpPr>
            <p:nvPr/>
          </p:nvSpPr>
          <p:spPr bwMode="auto">
            <a:xfrm>
              <a:off x="5121275" y="4826000"/>
              <a:ext cx="40227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a:latin typeface="Times New Roman" panose="02020603050405020304" pitchFamily="18" charset="0"/>
                </a:rPr>
                <a:t>Low quality</a:t>
              </a:r>
            </a:p>
            <a:p>
              <a:pPr eaLnBrk="1" hangingPunct="1">
                <a:spcBef>
                  <a:spcPct val="0"/>
                </a:spcBef>
                <a:buClrTx/>
                <a:buSzTx/>
                <a:buFontTx/>
                <a:buNone/>
              </a:pPr>
              <a:r>
                <a:rPr lang="en-US" altLang="en-US" sz="2800">
                  <a:latin typeface="Times New Roman" panose="02020603050405020304" pitchFamily="18" charset="0"/>
                </a:rPr>
                <a:t>Energy output (waste heat)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 result for electricity production from natural g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762000"/>
            <a:ext cx="84550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ChangeArrowheads="1"/>
          </p:cNvSpPr>
          <p:nvPr/>
        </p:nvSpPr>
        <p:spPr bwMode="auto">
          <a:xfrm>
            <a:off x="0" y="5562600"/>
            <a:ext cx="9144000" cy="1295400"/>
          </a:xfrm>
          <a:prstGeom prst="rect">
            <a:avLst/>
          </a:prstGeom>
          <a:solidFill>
            <a:srgbClr val="66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spcBef>
                <a:spcPct val="0"/>
              </a:spcBef>
              <a:buClrTx/>
              <a:buSzTx/>
              <a:buFontTx/>
              <a:buNone/>
            </a:pPr>
            <a:r>
              <a:rPr lang="en-US" altLang="en-US" sz="2400">
                <a:solidFill>
                  <a:srgbClr val="FFFFFF"/>
                </a:solidFill>
                <a:latin typeface="Times New Roman" panose="02020603050405020304" pitchFamily="18" charset="0"/>
              </a:rPr>
              <a:t>Original Col. Drake Well, August 27, 1859</a:t>
            </a:r>
          </a:p>
          <a:p>
            <a:pPr algn="ctr" eaLnBrk="1" hangingPunct="1">
              <a:spcBef>
                <a:spcPct val="0"/>
              </a:spcBef>
              <a:buClrTx/>
              <a:buSzTx/>
              <a:buFontTx/>
              <a:buNone/>
            </a:pPr>
            <a:r>
              <a:rPr lang="en-US" altLang="en-US" sz="2400">
                <a:solidFill>
                  <a:srgbClr val="FFFFFF"/>
                </a:solidFill>
                <a:latin typeface="Times New Roman" panose="02020603050405020304" pitchFamily="18" charset="0"/>
              </a:rPr>
              <a:t>Titusville, Pa</a:t>
            </a:r>
          </a:p>
        </p:txBody>
      </p:sp>
      <p:pic>
        <p:nvPicPr>
          <p:cNvPr id="41987" name="Picture 5" descr="http://www.thelampworks.com/images/oil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Petroleum Consumption&lt;sup&gt;1&lt;/sup&gt;  by Sec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2133600"/>
            <a:ext cx="6818313"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p:cNvSpPr txBox="1">
            <a:spLocks noChangeArrowheads="1"/>
          </p:cNvSpPr>
          <p:nvPr/>
        </p:nvSpPr>
        <p:spPr bwMode="auto">
          <a:xfrm>
            <a:off x="1736725" y="1031875"/>
            <a:ext cx="5194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a:latin typeface="Arial" panose="020B0604020202020204" pitchFamily="34" charset="0"/>
                <a:cs typeface="Arial" panose="020B0604020202020204" pitchFamily="34" charset="0"/>
              </a:rPr>
              <a:t>Petroleum Consumption by Sector</a:t>
            </a:r>
            <a:endParaRPr lang="en-US" altLang="en-US"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http://www.environmental-action.org/images/map01_102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423863"/>
            <a:ext cx="8929688"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04800"/>
            <a:ext cx="8077200" cy="51435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905" y="581381"/>
            <a:ext cx="9076190" cy="5695238"/>
          </a:xfrm>
          <a:prstGeom prst="rect">
            <a:avLst/>
          </a:prstGeom>
        </p:spPr>
      </p:pic>
    </p:spTree>
    <p:extLst>
      <p:ext uri="{BB962C8B-B14F-4D97-AF65-F5344CB8AC3E}">
        <p14:creationId xmlns:p14="http://schemas.microsoft.com/office/powerpoint/2010/main" val="17605014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F:\MEDIA\1793\17935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914400"/>
            <a:ext cx="7848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4"/>
          <p:cNvSpPr txBox="1">
            <a:spLocks noChangeArrowheads="1"/>
          </p:cNvSpPr>
          <p:nvPr/>
        </p:nvSpPr>
        <p:spPr bwMode="auto">
          <a:xfrm>
            <a:off x="1127125" y="95250"/>
            <a:ext cx="2689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World oil flow</a:t>
            </a:r>
          </a:p>
        </p:txBody>
      </p:sp>
      <p:sp>
        <p:nvSpPr>
          <p:cNvPr id="47108" name="Text Box 5"/>
          <p:cNvSpPr txBox="1">
            <a:spLocks noChangeArrowheads="1"/>
          </p:cNvSpPr>
          <p:nvPr/>
        </p:nvSpPr>
        <p:spPr bwMode="auto">
          <a:xfrm>
            <a:off x="990600" y="5715000"/>
            <a:ext cx="6273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a:latin typeface="Times New Roman" panose="02020603050405020304" pitchFamily="18" charset="0"/>
              </a:rPr>
              <a:t>U.S. uses 19 Million barrels of petroleum per DAY.  Most for transportation.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021" y="17417"/>
            <a:ext cx="8771579" cy="6307183"/>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The Age of Oil began in 1900 and will last at most two hundred year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5638" y="1589088"/>
            <a:ext cx="5292725"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57400" y="5791200"/>
            <a:ext cx="6855403" cy="461665"/>
          </a:xfrm>
          <a:prstGeom prst="rect">
            <a:avLst/>
          </a:prstGeom>
          <a:noFill/>
        </p:spPr>
        <p:txBody>
          <a:bodyPr wrap="none" rtlCol="0">
            <a:spAutoFit/>
          </a:bodyPr>
          <a:lstStyle/>
          <a:p>
            <a:r>
              <a:rPr lang="en-US" dirty="0" smtClean="0"/>
              <a:t>M.K. </a:t>
            </a:r>
            <a:r>
              <a:rPr lang="en-US" dirty="0" err="1" smtClean="0"/>
              <a:t>Hubbert’s</a:t>
            </a:r>
            <a:r>
              <a:rPr lang="en-US" dirty="0" smtClean="0"/>
              <a:t> view of the oil age over the long-term</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1"/>
          <p:cNvSpPr txBox="1">
            <a:spLocks noChangeArrowheads="1"/>
          </p:cNvSpPr>
          <p:nvPr/>
        </p:nvSpPr>
        <p:spPr bwMode="auto">
          <a:xfrm>
            <a:off x="914400" y="1066800"/>
            <a:ext cx="7693025"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800" b="1">
                <a:latin typeface="Times New Roman" panose="02020603050405020304" pitchFamily="18" charset="0"/>
              </a:rPr>
              <a:t>Natural gas is currently seen as a transition or “bridge” fuel: from coal to renewables</a:t>
            </a:r>
          </a:p>
          <a:p>
            <a:pPr>
              <a:spcBef>
                <a:spcPct val="0"/>
              </a:spcBef>
              <a:buClrTx/>
              <a:buSzTx/>
              <a:buFontTx/>
              <a:buNone/>
            </a:pPr>
            <a:endParaRPr lang="en-US" altLang="en-US" sz="2800" b="1">
              <a:latin typeface="Times New Roman" panose="02020603050405020304" pitchFamily="18" charset="0"/>
            </a:endParaRPr>
          </a:p>
          <a:p>
            <a:pPr>
              <a:spcBef>
                <a:spcPct val="0"/>
              </a:spcBef>
              <a:buClrTx/>
              <a:buSzTx/>
              <a:buFontTx/>
              <a:buNone/>
            </a:pPr>
            <a:r>
              <a:rPr lang="en-US" altLang="en-US" sz="2800" b="1">
                <a:latin typeface="Times New Roman" panose="02020603050405020304" pitchFamily="18" charset="0"/>
              </a:rPr>
              <a:t>Pros:</a:t>
            </a:r>
          </a:p>
          <a:p>
            <a:pPr>
              <a:spcBef>
                <a:spcPct val="0"/>
              </a:spcBef>
              <a:buClrTx/>
              <a:buSzTx/>
              <a:buFontTx/>
              <a:buNone/>
            </a:pPr>
            <a:r>
              <a:rPr lang="en-US" altLang="en-US" sz="2800">
                <a:latin typeface="Times New Roman" panose="02020603050405020304" pitchFamily="18" charset="0"/>
              </a:rPr>
              <a:t>Lower carbon emissions than coal</a:t>
            </a:r>
          </a:p>
          <a:p>
            <a:pPr>
              <a:spcBef>
                <a:spcPct val="0"/>
              </a:spcBef>
              <a:buClrTx/>
              <a:buSzTx/>
              <a:buFontTx/>
              <a:buNone/>
            </a:pPr>
            <a:r>
              <a:rPr lang="en-US" altLang="en-US" sz="2800">
                <a:latin typeface="Times New Roman" panose="02020603050405020304" pitchFamily="18" charset="0"/>
              </a:rPr>
              <a:t>Prices are low (now)</a:t>
            </a:r>
          </a:p>
          <a:p>
            <a:pPr>
              <a:spcBef>
                <a:spcPct val="0"/>
              </a:spcBef>
              <a:buClrTx/>
              <a:buSzTx/>
              <a:buFontTx/>
              <a:buNone/>
            </a:pPr>
            <a:r>
              <a:rPr lang="en-US" altLang="en-US" sz="2800">
                <a:latin typeface="Times New Roman" panose="02020603050405020304" pitchFamily="18" charset="0"/>
              </a:rPr>
              <a:t>Supply is high (now)</a:t>
            </a:r>
          </a:p>
          <a:p>
            <a:pPr>
              <a:spcBef>
                <a:spcPct val="0"/>
              </a:spcBef>
              <a:buClrTx/>
              <a:buSzTx/>
              <a:buFontTx/>
              <a:buNone/>
            </a:pPr>
            <a:endParaRPr lang="en-US" altLang="en-US" sz="2800" b="1">
              <a:latin typeface="Times New Roman" panose="02020603050405020304" pitchFamily="18" charset="0"/>
            </a:endParaRPr>
          </a:p>
          <a:p>
            <a:pPr>
              <a:spcBef>
                <a:spcPct val="0"/>
              </a:spcBef>
              <a:buClrTx/>
              <a:buSzTx/>
              <a:buFontTx/>
              <a:buNone/>
            </a:pPr>
            <a:r>
              <a:rPr lang="en-US" altLang="en-US" sz="2800" b="1">
                <a:latin typeface="Times New Roman" panose="02020603050405020304" pitchFamily="18" charset="0"/>
              </a:rPr>
              <a:t>Cons:</a:t>
            </a:r>
          </a:p>
          <a:p>
            <a:pPr>
              <a:spcBef>
                <a:spcPct val="0"/>
              </a:spcBef>
              <a:buClrTx/>
              <a:buSzTx/>
              <a:buFontTx/>
              <a:buNone/>
            </a:pPr>
            <a:r>
              <a:rPr lang="en-US" altLang="en-US" sz="2800">
                <a:latin typeface="Times New Roman" panose="02020603050405020304" pitchFamily="18" charset="0"/>
              </a:rPr>
              <a:t>Methane emissions are more potent GHG than CO</a:t>
            </a:r>
            <a:r>
              <a:rPr lang="en-US" altLang="en-US" sz="2800" baseline="-25000">
                <a:latin typeface="Times New Roman" panose="02020603050405020304" pitchFamily="18" charset="0"/>
              </a:rPr>
              <a:t>2 </a:t>
            </a:r>
            <a:r>
              <a:rPr lang="en-US" altLang="en-US" sz="2800">
                <a:latin typeface="Times New Roman" panose="02020603050405020304" pitchFamily="18" charset="0"/>
              </a:rPr>
              <a:t>Non-renewable resource</a:t>
            </a:r>
            <a:endParaRPr lang="en-US" altLang="en-US" sz="2800" baseline="-25000">
              <a:latin typeface="Times New Roman" panose="02020603050405020304" pitchFamily="18" charset="0"/>
            </a:endParaRPr>
          </a:p>
          <a:p>
            <a:pPr>
              <a:spcBef>
                <a:spcPct val="0"/>
              </a:spcBef>
              <a:buClrTx/>
              <a:buSzTx/>
              <a:buFontTx/>
              <a:buNone/>
            </a:pPr>
            <a:endParaRPr lang="en-US" altLang="en-US" sz="2800" baseline="-250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27" descr="http://www.marietta.edu/~biol/102/ecycle.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742950"/>
            <a:ext cx="73152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1030"/>
          <p:cNvSpPr txBox="1">
            <a:spLocks noChangeArrowheads="1"/>
          </p:cNvSpPr>
          <p:nvPr/>
        </p:nvSpPr>
        <p:spPr bwMode="auto">
          <a:xfrm>
            <a:off x="1279525" y="19050"/>
            <a:ext cx="3897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Simplified Ecosystem</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link="rId2"/>
          <a:srcRect/>
          <a:tile tx="0" ty="0" sx="100000" sy="100000" flip="none" algn="tl"/>
        </a:blip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588" y="2497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81923" name="Rectangle 11"/>
          <p:cNvSpPr>
            <a:spLocks noChangeArrowheads="1"/>
          </p:cNvSpPr>
          <p:nvPr/>
        </p:nvSpPr>
        <p:spPr bwMode="auto">
          <a:xfrm>
            <a:off x="1588" y="2508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81924" name="Rectangle 21"/>
          <p:cNvSpPr>
            <a:spLocks noChangeArrowheads="1"/>
          </p:cNvSpPr>
          <p:nvPr/>
        </p:nvSpPr>
        <p:spPr bwMode="auto">
          <a:xfrm>
            <a:off x="3046413" y="1143000"/>
            <a:ext cx="69659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81925" name="Picture 22" descr="http://pdphoto.org/jons/pictures3/getty_5_bg_08100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0200" y="990600"/>
            <a:ext cx="4171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23"/>
          <p:cNvSpPr>
            <a:spLocks noChangeArrowheads="1"/>
          </p:cNvSpPr>
          <p:nvPr/>
        </p:nvSpPr>
        <p:spPr bwMode="auto">
          <a:xfrm>
            <a:off x="182563" y="-2422525"/>
            <a:ext cx="68754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81927" name="Rectangle 25"/>
          <p:cNvSpPr>
            <a:spLocks noChangeArrowheads="1"/>
          </p:cNvSpPr>
          <p:nvPr/>
        </p:nvSpPr>
        <p:spPr bwMode="auto">
          <a:xfrm>
            <a:off x="3714750" y="2120900"/>
            <a:ext cx="69659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81928" name="Rectangle 26"/>
          <p:cNvSpPr>
            <a:spLocks noChangeArrowheads="1"/>
          </p:cNvSpPr>
          <p:nvPr/>
        </p:nvSpPr>
        <p:spPr bwMode="auto">
          <a:xfrm>
            <a:off x="0" y="2132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81929" name="Picture 28" descr="River polluted by acid mine drainag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86400" y="609600"/>
            <a:ext cx="36576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0" name="Text Box 41"/>
          <p:cNvSpPr txBox="1">
            <a:spLocks noChangeArrowheads="1"/>
          </p:cNvSpPr>
          <p:nvPr/>
        </p:nvSpPr>
        <p:spPr bwMode="auto">
          <a:xfrm>
            <a:off x="609600" y="0"/>
            <a:ext cx="48450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Environmental Impacts of </a:t>
            </a:r>
          </a:p>
          <a:p>
            <a:pPr eaLnBrk="1" hangingPunct="1">
              <a:spcBef>
                <a:spcPct val="0"/>
              </a:spcBef>
              <a:buClrTx/>
              <a:buSzTx/>
              <a:buFontTx/>
              <a:buNone/>
            </a:pPr>
            <a:r>
              <a:rPr lang="en-US" altLang="en-US" b="1">
                <a:latin typeface="Times New Roman" panose="02020603050405020304" pitchFamily="18" charset="0"/>
              </a:rPr>
              <a:t>Fossil Fuel Use</a:t>
            </a:r>
          </a:p>
        </p:txBody>
      </p:sp>
      <p:pic>
        <p:nvPicPr>
          <p:cNvPr id="81931" name="Picture 34" descr="[NOAA OR&amp;R Phot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 y="4394200"/>
            <a:ext cx="3429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38" descr="http://www.evostc.state.ak.us/images/facts/19.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4419600"/>
            <a:ext cx="22415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Text Box 42"/>
          <p:cNvSpPr txBox="1">
            <a:spLocks noChangeArrowheads="1"/>
          </p:cNvSpPr>
          <p:nvPr/>
        </p:nvSpPr>
        <p:spPr bwMode="auto">
          <a:xfrm>
            <a:off x="669925" y="6137275"/>
            <a:ext cx="1292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Oil spills</a:t>
            </a:r>
          </a:p>
        </p:txBody>
      </p:sp>
      <p:sp>
        <p:nvSpPr>
          <p:cNvPr id="81934" name="Text Box 44"/>
          <p:cNvSpPr txBox="1">
            <a:spLocks noChangeArrowheads="1"/>
          </p:cNvSpPr>
          <p:nvPr/>
        </p:nvSpPr>
        <p:spPr bwMode="auto">
          <a:xfrm>
            <a:off x="1828800" y="3886200"/>
            <a:ext cx="2728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Photochemical smog</a:t>
            </a:r>
          </a:p>
        </p:txBody>
      </p:sp>
      <p:sp>
        <p:nvSpPr>
          <p:cNvPr id="81935" name="Text Box 45"/>
          <p:cNvSpPr txBox="1">
            <a:spLocks noChangeArrowheads="1"/>
          </p:cNvSpPr>
          <p:nvPr/>
        </p:nvSpPr>
        <p:spPr bwMode="auto">
          <a:xfrm>
            <a:off x="5562600" y="2590800"/>
            <a:ext cx="2584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Acid mine drainage</a:t>
            </a:r>
          </a:p>
        </p:txBody>
      </p:sp>
      <p:pic>
        <p:nvPicPr>
          <p:cNvPr id="81936" name="Picture 47" descr="http://www.ipcc.ch/present/graphics/2001syr/small/05.16.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610225" y="3200400"/>
            <a:ext cx="35337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7" name="Picture 49" descr="Photo by Eric Lori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38800" y="4953000"/>
            <a:ext cx="3505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Text Box 50"/>
          <p:cNvSpPr txBox="1">
            <a:spLocks noChangeArrowheads="1"/>
          </p:cNvSpPr>
          <p:nvPr/>
        </p:nvSpPr>
        <p:spPr bwMode="auto">
          <a:xfrm>
            <a:off x="6858000" y="5715000"/>
            <a:ext cx="2152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Climate Change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533400" y="609600"/>
            <a:ext cx="85344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50000"/>
              </a:spcBef>
              <a:buClrTx/>
              <a:buSzTx/>
              <a:buFontTx/>
              <a:buNone/>
            </a:pPr>
            <a:r>
              <a:rPr lang="en-US" altLang="en-US" sz="2800" b="1">
                <a:latin typeface="Times New Roman" panose="02020603050405020304" pitchFamily="18" charset="0"/>
                <a:ea typeface="Arial Unicode MS" pitchFamily="34" charset="-128"/>
              </a:rPr>
              <a:t>Environmental impacts of fossil fuel use </a:t>
            </a:r>
          </a:p>
          <a:p>
            <a:pPr>
              <a:spcBef>
                <a:spcPct val="50000"/>
              </a:spcBef>
              <a:buClrTx/>
              <a:buSzTx/>
              <a:buFontTx/>
              <a:buNone/>
            </a:pPr>
            <a:r>
              <a:rPr lang="en-US" altLang="en-US" sz="2600">
                <a:latin typeface="Times New Roman" panose="02020603050405020304" pitchFamily="18" charset="0"/>
                <a:ea typeface="Arial Unicode MS" pitchFamily="34" charset="-128"/>
              </a:rPr>
              <a:t>Recovery – land disruption, loss of habitat, surface water pollution, air pollutants, land subsidence</a:t>
            </a:r>
          </a:p>
          <a:p>
            <a:pPr>
              <a:spcBef>
                <a:spcPct val="50000"/>
              </a:spcBef>
              <a:buClrTx/>
              <a:buSzTx/>
              <a:buFontTx/>
              <a:buNone/>
            </a:pPr>
            <a:r>
              <a:rPr lang="en-US" altLang="en-US" sz="2600">
                <a:latin typeface="Times New Roman" panose="02020603050405020304" pitchFamily="18" charset="0"/>
                <a:ea typeface="Arial Unicode MS" pitchFamily="34" charset="-128"/>
              </a:rPr>
              <a:t>Off-shore oil drilling –oil seepages, aesthetic degradation</a:t>
            </a:r>
          </a:p>
          <a:p>
            <a:pPr>
              <a:spcBef>
                <a:spcPct val="50000"/>
              </a:spcBef>
              <a:buClrTx/>
              <a:buSzTx/>
              <a:buFontTx/>
              <a:buNone/>
            </a:pPr>
            <a:r>
              <a:rPr lang="en-US" altLang="en-US" sz="2600">
                <a:latin typeface="Times New Roman" panose="02020603050405020304" pitchFamily="18" charset="0"/>
                <a:ea typeface="Arial Unicode MS" pitchFamily="34" charset="-128"/>
              </a:rPr>
              <a:t>Refining – spills leaks, soil and groundwater pollution</a:t>
            </a:r>
          </a:p>
          <a:p>
            <a:pPr>
              <a:spcBef>
                <a:spcPct val="50000"/>
              </a:spcBef>
              <a:buClrTx/>
              <a:buSzTx/>
              <a:buFontTx/>
              <a:buNone/>
            </a:pPr>
            <a:r>
              <a:rPr lang="en-US" altLang="en-US" sz="2600">
                <a:latin typeface="Times New Roman" panose="02020603050405020304" pitchFamily="18" charset="0"/>
                <a:ea typeface="Arial Unicode MS" pitchFamily="34" charset="-128"/>
              </a:rPr>
              <a:t>Delivery – Spills</a:t>
            </a:r>
          </a:p>
          <a:p>
            <a:pPr>
              <a:spcBef>
                <a:spcPct val="50000"/>
              </a:spcBef>
              <a:buClrTx/>
              <a:buSzTx/>
              <a:buFontTx/>
              <a:buNone/>
            </a:pPr>
            <a:r>
              <a:rPr lang="en-US" altLang="en-US" sz="2600">
                <a:latin typeface="Times New Roman" panose="02020603050405020304" pitchFamily="18" charset="0"/>
                <a:ea typeface="Arial Unicode MS" pitchFamily="34" charset="-128"/>
              </a:rPr>
              <a:t>Use CO</a:t>
            </a:r>
            <a:r>
              <a:rPr lang="en-US" altLang="en-US" sz="2600" baseline="-25000">
                <a:latin typeface="Times New Roman" panose="02020603050405020304" pitchFamily="18" charset="0"/>
                <a:ea typeface="Arial Unicode MS" pitchFamily="34" charset="-128"/>
              </a:rPr>
              <a:t>2</a:t>
            </a:r>
            <a:r>
              <a:rPr lang="en-US" altLang="en-US" sz="2600">
                <a:latin typeface="Times New Roman" panose="02020603050405020304" pitchFamily="18" charset="0"/>
                <a:ea typeface="Arial Unicode MS" pitchFamily="34" charset="-128"/>
              </a:rPr>
              <a:t> – emission, air pollution (smog), acid rain</a:t>
            </a:r>
          </a:p>
        </p:txBody>
      </p:sp>
      <p:sp>
        <p:nvSpPr>
          <p:cNvPr id="3" name="TextBox 2"/>
          <p:cNvSpPr txBox="1">
            <a:spLocks noChangeArrowheads="1"/>
          </p:cNvSpPr>
          <p:nvPr/>
        </p:nvSpPr>
        <p:spPr bwMode="auto">
          <a:xfrm>
            <a:off x="762000" y="5181600"/>
            <a:ext cx="73120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a:latin typeface="Times New Roman" panose="02020603050405020304" pitchFamily="18" charset="0"/>
              </a:rPr>
              <a:t>BOTH SUPPLY AND USE ISSUES</a:t>
            </a:r>
          </a:p>
          <a:p>
            <a:pPr eaLnBrk="1" hangingPunct="1">
              <a:spcBef>
                <a:spcPct val="0"/>
              </a:spcBef>
              <a:buClrTx/>
              <a:buSzTx/>
              <a:buFontTx/>
              <a:buNone/>
            </a:pPr>
            <a:r>
              <a:rPr lang="en-US" altLang="en-US">
                <a:latin typeface="Times New Roman" panose="02020603050405020304" pitchFamily="18" charset="0"/>
              </a:rPr>
              <a:t>	 WITH FOSSIL FUEL RESOURCES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939800" y="754063"/>
            <a:ext cx="3479800"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Renewable Energy</a:t>
            </a:r>
          </a:p>
          <a:p>
            <a:pPr eaLnBrk="1" hangingPunct="1">
              <a:spcBef>
                <a:spcPct val="0"/>
              </a:spcBef>
              <a:buClrTx/>
              <a:buSzTx/>
              <a:buFontTx/>
              <a:buNone/>
            </a:pPr>
            <a:endParaRPr lang="en-US" altLang="en-US" sz="2400">
              <a:latin typeface="Times New Roman" panose="02020603050405020304" pitchFamily="18" charset="0"/>
              <a:cs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cs typeface="Times New Roman" panose="02020603050405020304" pitchFamily="18" charset="0"/>
              </a:rPr>
              <a:t>	Hydroelectric</a:t>
            </a:r>
          </a:p>
          <a:p>
            <a:pPr eaLnBrk="1" hangingPunct="1">
              <a:spcBef>
                <a:spcPct val="0"/>
              </a:spcBef>
              <a:buClrTx/>
              <a:buSzTx/>
              <a:buFont typeface="Wingdings" panose="05000000000000000000" pitchFamily="2" charset="2"/>
              <a:buNone/>
            </a:pPr>
            <a:r>
              <a:rPr lang="en-US" altLang="en-US" sz="2400">
                <a:latin typeface="Times New Roman" panose="02020603050405020304" pitchFamily="18" charset="0"/>
                <a:cs typeface="Times New Roman" panose="02020603050405020304" pitchFamily="18" charset="0"/>
              </a:rPr>
              <a:t>	Biomass</a:t>
            </a:r>
          </a:p>
          <a:p>
            <a:pPr eaLnBrk="1" hangingPunct="1">
              <a:spcBef>
                <a:spcPct val="0"/>
              </a:spcBef>
              <a:buClrTx/>
              <a:buSzTx/>
              <a:buFontTx/>
              <a:buNone/>
            </a:pPr>
            <a:r>
              <a:rPr lang="en-US" altLang="en-US" sz="2400">
                <a:latin typeface="Times New Roman" panose="02020603050405020304" pitchFamily="18" charset="0"/>
                <a:cs typeface="Times New Roman" panose="02020603050405020304" pitchFamily="18" charset="0"/>
              </a:rPr>
              <a:t>	Wind</a:t>
            </a:r>
          </a:p>
          <a:p>
            <a:pPr eaLnBrk="1" hangingPunct="1">
              <a:spcBef>
                <a:spcPct val="0"/>
              </a:spcBef>
              <a:buClrTx/>
              <a:buSzTx/>
              <a:buFontTx/>
              <a:buNone/>
            </a:pPr>
            <a:r>
              <a:rPr lang="en-US" altLang="en-US" sz="2400">
                <a:latin typeface="Times New Roman" panose="02020603050405020304" pitchFamily="18" charset="0"/>
                <a:cs typeface="Times New Roman" panose="02020603050405020304" pitchFamily="18" charset="0"/>
              </a:rPr>
              <a:t>	Geothermal</a:t>
            </a:r>
          </a:p>
          <a:p>
            <a:pPr eaLnBrk="1" hangingPunct="1">
              <a:spcBef>
                <a:spcPct val="0"/>
              </a:spcBef>
              <a:buClrTx/>
              <a:buSzTx/>
              <a:buFontTx/>
              <a:buNone/>
            </a:pPr>
            <a:r>
              <a:rPr lang="en-US" altLang="en-US" sz="2400">
                <a:latin typeface="Times New Roman" panose="02020603050405020304" pitchFamily="18" charset="0"/>
                <a:cs typeface="Times New Roman" panose="02020603050405020304" pitchFamily="18" charset="0"/>
              </a:rPr>
              <a:t>	Solar </a:t>
            </a:r>
          </a:p>
          <a:p>
            <a:pPr eaLnBrk="1" hangingPunct="1">
              <a:spcBef>
                <a:spcPct val="0"/>
              </a:spcBef>
              <a:buClrTx/>
              <a:buSzTx/>
              <a:buFontTx/>
              <a:buNone/>
            </a:pPr>
            <a:r>
              <a:rPr lang="en-US" altLang="en-US" sz="2400">
                <a:latin typeface="Times New Roman" panose="02020603050405020304" pitchFamily="18" charset="0"/>
                <a:cs typeface="Times New Roman" panose="02020603050405020304" pitchFamily="18" charset="0"/>
              </a:rPr>
              <a:t>	Tidal</a:t>
            </a:r>
          </a:p>
        </p:txBody>
      </p:sp>
      <p:pic>
        <p:nvPicPr>
          <p:cNvPr id="8704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52800" y="2819400"/>
            <a:ext cx="55626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nergy consumption by source czech republi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99675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73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F:\MEDIA\1793\17935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0" y="0"/>
            <a:ext cx="571500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669925" y="142875"/>
            <a:ext cx="2257425" cy="64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a:latin typeface="Times New Roman" panose="02020603050405020304" pitchFamily="18" charset="0"/>
              </a:rPr>
              <a:t>Most renewables start with solar energy</a:t>
            </a:r>
          </a:p>
          <a:p>
            <a:pPr eaLnBrk="1" hangingPunct="1">
              <a:spcBef>
                <a:spcPct val="0"/>
              </a:spcBef>
              <a:buClrTx/>
              <a:buSzTx/>
              <a:buFontTx/>
              <a:buNone/>
            </a:pPr>
            <a:endParaRPr lang="en-US" altLang="en-US" sz="2800">
              <a:latin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Have specific end uses</a:t>
            </a:r>
          </a:p>
          <a:p>
            <a:pPr eaLnBrk="1" hangingPunct="1">
              <a:spcBef>
                <a:spcPct val="0"/>
              </a:spcBef>
              <a:buClrTx/>
              <a:buSzTx/>
              <a:buFontTx/>
              <a:buNone/>
            </a:pPr>
            <a:endParaRPr lang="en-US" altLang="en-US" sz="2800">
              <a:latin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Have lower energy density</a:t>
            </a:r>
          </a:p>
          <a:p>
            <a:pPr eaLnBrk="1" hangingPunct="1">
              <a:spcBef>
                <a:spcPct val="0"/>
              </a:spcBef>
              <a:buClrTx/>
              <a:buSzTx/>
              <a:buFontTx/>
              <a:buNone/>
            </a:pPr>
            <a:endParaRPr lang="en-US" altLang="en-US" sz="2800">
              <a:latin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rPr>
              <a:t>Lower environmental impact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p:cNvSpPr txBox="1">
            <a:spLocks noChangeArrowheads="1"/>
          </p:cNvSpPr>
          <p:nvPr/>
        </p:nvSpPr>
        <p:spPr bwMode="auto">
          <a:xfrm>
            <a:off x="593725" y="1108075"/>
            <a:ext cx="641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a:solidFill>
                  <a:srgbClr val="FFFFFF"/>
                </a:solidFill>
                <a:latin typeface="Arial" panose="020B0604020202020204" pitchFamily="34" charset="0"/>
                <a:cs typeface="Arial" panose="020B0604020202020204" pitchFamily="34" charset="0"/>
              </a:rPr>
              <a:t>Renewable Energy Consumption by Sector</a:t>
            </a:r>
            <a:endParaRPr lang="en-US" altLang="en-US" sz="2400">
              <a:solidFill>
                <a:srgbClr val="FFFFFF"/>
              </a:solidFill>
              <a:latin typeface="Times New Roman" panose="02020603050405020304" pitchFamily="18" charset="0"/>
            </a:endParaRPr>
          </a:p>
        </p:txBody>
      </p:sp>
      <p:pic>
        <p:nvPicPr>
          <p:cNvPr id="89091" name="Picture 5" descr="http://geology.com/articles/renewable-energy-trends/renewable-energy-consumption-by-sector.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95400" y="2249488"/>
            <a:ext cx="716280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1050925" y="-34925"/>
            <a:ext cx="6424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Hydroelectric power (250BKw ~10% total in U.S.)</a:t>
            </a:r>
          </a:p>
        </p:txBody>
      </p:sp>
      <p:grpSp>
        <p:nvGrpSpPr>
          <p:cNvPr id="92163" name="Group 5"/>
          <p:cNvGrpSpPr>
            <a:grpSpLocks/>
          </p:cNvGrpSpPr>
          <p:nvPr/>
        </p:nvGrpSpPr>
        <p:grpSpPr bwMode="auto">
          <a:xfrm>
            <a:off x="457200" y="857250"/>
            <a:ext cx="5476875" cy="3714750"/>
            <a:chOff x="1833562" y="1571625"/>
            <a:chExt cx="5476875" cy="3714750"/>
          </a:xfrm>
        </p:grpSpPr>
        <p:pic>
          <p:nvPicPr>
            <p:cNvPr id="9216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33562" y="1571625"/>
              <a:ext cx="54768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3"/>
            <p:cNvSpPr>
              <a:spLocks noChangeArrowheads="1"/>
            </p:cNvSpPr>
            <p:nvPr/>
          </p:nvSpPr>
          <p:spPr bwMode="auto">
            <a:xfrm>
              <a:off x="1977231" y="4824710"/>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1200">
                  <a:latin typeface="Times New Roman" panose="02020603050405020304" pitchFamily="18" charset="0"/>
                </a:rPr>
                <a:t>By Tomia - Own work, CC BY 2.5, https://commons.wikimedia.org/w/index.php?curid=3302749</a:t>
              </a:r>
            </a:p>
          </p:txBody>
        </p:sp>
      </p:gr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1463" y="852488"/>
            <a:ext cx="88677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5"/>
                                        </p:tgtEl>
                                      </p:cBhvr>
                                      <p:by x="50000" y="50000"/>
                                    </p:animScale>
                                  </p:childTnLst>
                                </p:cTn>
                              </p:par>
                              <p:par>
                                <p:cTn id="7" presetID="49" presetClass="path" presetSubtype="0" accel="50000" decel="50000" fill="hold" nodeType="withEffect">
                                  <p:stCondLst>
                                    <p:cond delay="0"/>
                                  </p:stCondLst>
                                  <p:childTnLst>
                                    <p:animMotion origin="layout" path="M 0 0 L 0.25 0.25 E" pathEditMode="relative" ptsTypes="">
                                      <p:cBhvr>
                                        <p:cTn id="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031" descr="http://johnrsweet.com/Personal/Wind/Art/mountaineer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09800"/>
            <a:ext cx="48768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1033" descr="http://www.afm.dtu.dk/wind/turbines/img00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24350" y="0"/>
            <a:ext cx="481965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1035" descr="http://www.afm.dtu.dk/wind/turbines/img001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6313" y="2819400"/>
            <a:ext cx="4357687"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1029" descr="http://johnrsweet.com/Personal/Wind/Art/title4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5360988"/>
            <a:ext cx="9144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1027" descr="http://johnrsweet.com/Personal/Wind/Art/somerset-022X.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4419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1036"/>
          <p:cNvSpPr txBox="1">
            <a:spLocks noChangeArrowheads="1"/>
          </p:cNvSpPr>
          <p:nvPr/>
        </p:nvSpPr>
        <p:spPr bwMode="auto">
          <a:xfrm>
            <a:off x="3429000" y="6278563"/>
            <a:ext cx="2520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7"/>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8"/>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Wind Energy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descr="↓">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43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2" descr="↓">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43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3" descr="↓">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43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4" descr="↓">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43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5" descr="↓">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43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6" descr="↓">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43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7" descr="↓">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43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Picture 9" descr="United States">
            <a:hlinkClick r:id="rId4" tooltip="&quot;United States&quo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2095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Picture 10" descr="Germany">
            <a:hlinkClick r:id="rId6" tooltip="Germany"/>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2095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Picture 11" descr="People's Republic of China">
            <a:hlinkClick r:id="rId8" tooltip="&quot;People's Republic of China&quo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2" name="Picture 12" descr="Spain">
            <a:hlinkClick r:id="rId10" tooltip="Spain"/>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3" name="Picture 13" descr="India">
            <a:hlinkClick r:id="rId12" tooltip="India"/>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4" name="Picture 14" descr="Italy">
            <a:hlinkClick r:id="rId14" tooltip="Italy"/>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5" name="Picture 15" descr="France">
            <a:hlinkClick r:id="rId16" tooltip="France"/>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6" name="Picture 16" descr="United Kingdom">
            <a:hlinkClick r:id="rId18" tooltip="&quot;United Kingdom&quo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0" y="0"/>
            <a:ext cx="2095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7" name="Picture 17" descr="Portugal">
            <a:hlinkClick r:id="rId20" tooltip="Portugal"/>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8" name="Picture 18" descr="Denmark">
            <a:hlinkClick r:id="rId22" tooltip="Denmark"/>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0" y="0"/>
            <a:ext cx="2095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9" name="Picture 19" descr="Canada">
            <a:hlinkClick r:id="rId24" tooltip="Canada"/>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0" y="0"/>
            <a:ext cx="2095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0" name="Picture 20" descr="Netherlands">
            <a:hlinkClick r:id="rId26" tooltip="Netherlands"/>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1" name="Picture 21" descr="Japan">
            <a:hlinkClick r:id="rId28" tooltip="Japan"/>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2" name="Picture 22" descr="Australia">
            <a:hlinkClick r:id="rId30" tooltip="Australia"/>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0" y="0"/>
            <a:ext cx="2095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3" name="Picture 23" descr="Sweden">
            <a:hlinkClick r:id="rId32" tooltip="Sweden"/>
          </p:cNvPr>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0" y="0"/>
            <a:ext cx="20955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4" name="Picture 24" descr="Republic of Ireland">
            <a:hlinkClick r:id="rId34" tooltip="&quot;Republic of Ireland&quot;"/>
          </p:cNvPr>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0" y="0"/>
            <a:ext cx="2095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5" name="Picture 25" descr="Greece">
            <a:hlinkClick r:id="rId36" tooltip="Greece"/>
          </p:cNvPr>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6" name="Picture 26" descr="Austria">
            <a:hlinkClick r:id="rId38" tooltip="Austria"/>
          </p:cNvPr>
          <p:cNvPicPr>
            <a:picLocks noChangeAspect="1" noChangeArrowheads="1"/>
          </p:cNvPicPr>
          <p:nvPr/>
        </p:nvPicPr>
        <p:blipFill>
          <a:blip r:embed="rId39">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7" name="Picture 27" descr="Turkey">
            <a:hlinkClick r:id="rId40" tooltip="Turkey"/>
          </p:cNvPr>
          <p:cNvPicPr>
            <a:picLocks noChangeAspect="1"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0" y="0"/>
            <a:ext cx="209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8" name="Picture 28" descr="Poland">
            <a:hlinkClick r:id="rId42" tooltip="Poland"/>
          </p:cNvPr>
          <p:cNvPicPr>
            <a:picLocks noChangeAspect="1" noChangeArrowheads="1"/>
          </p:cNvPicPr>
          <p:nvPr/>
        </p:nvPicPr>
        <p:blipFill>
          <a:blip r:embed="rId43">
            <a:extLst>
              <a:ext uri="{28A0092B-C50C-407E-A947-70E740481C1C}">
                <a14:useLocalDpi xmlns:a14="http://schemas.microsoft.com/office/drawing/2010/main"/>
              </a:ext>
            </a:extLst>
          </a:blip>
          <a:srcRect/>
          <a:stretch>
            <a:fillRect/>
          </a:stretch>
        </p:blipFill>
        <p:spPr bwMode="auto">
          <a:xfrm>
            <a:off x="0" y="0"/>
            <a:ext cx="20955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9" name="Picture 32" descr="http://www.sunwindenergy.com/sites/default/files/field/image/wind_wwea-report.jpg"/>
          <p:cNvPicPr>
            <a:picLocks noChangeAspect="1" noChangeArrowheads="1"/>
          </p:cNvPicPr>
          <p:nvPr/>
        </p:nvPicPr>
        <p:blipFill>
          <a:blip r:embed="rId44">
            <a:extLst>
              <a:ext uri="{28A0092B-C50C-407E-A947-70E740481C1C}">
                <a14:useLocalDpi xmlns:a14="http://schemas.microsoft.com/office/drawing/2010/main"/>
              </a:ext>
            </a:extLst>
          </a:blip>
          <a:srcRect/>
          <a:stretch>
            <a:fillRect/>
          </a:stretch>
        </p:blipFill>
        <p:spPr bwMode="auto">
          <a:xfrm>
            <a:off x="304800" y="1524000"/>
            <a:ext cx="37338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8" name="Picture 34" descr="http://blog.thomsonreuters.com/wp-content/uploads/2013/08/wind-energy.jpg"/>
          <p:cNvPicPr>
            <a:picLocks noChangeAspect="1" noChangeArrowheads="1"/>
          </p:cNvPicPr>
          <p:nvPr/>
        </p:nvPicPr>
        <p:blipFill>
          <a:blip r:embed="rId45">
            <a:extLst>
              <a:ext uri="{28A0092B-C50C-407E-A947-70E740481C1C}">
                <a14:useLocalDpi xmlns:a14="http://schemas.microsoft.com/office/drawing/2010/main"/>
              </a:ext>
            </a:extLst>
          </a:blip>
          <a:srcRect/>
          <a:stretch>
            <a:fillRect/>
          </a:stretch>
        </p:blipFill>
        <p:spPr bwMode="auto">
          <a:xfrm>
            <a:off x="4267200" y="914400"/>
            <a:ext cx="485775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609600" y="457200"/>
            <a:ext cx="8229600" cy="32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i="1">
                <a:latin typeface="Times New Roman" panose="02020603050405020304" pitchFamily="18" charset="0"/>
              </a:rPr>
              <a:t>Solar Energy</a:t>
            </a:r>
          </a:p>
          <a:p>
            <a:pPr eaLnBrk="1" hangingPunct="1">
              <a:spcBef>
                <a:spcPct val="0"/>
              </a:spcBef>
              <a:buClrTx/>
              <a:buSzTx/>
              <a:buFontTx/>
              <a:buNone/>
            </a:pPr>
            <a:endParaRPr lang="en-US" altLang="en-US" b="1" i="1">
              <a:latin typeface="Times New Roman" panose="02020603050405020304" pitchFamily="18" charset="0"/>
            </a:endParaRPr>
          </a:p>
          <a:p>
            <a:pPr eaLnBrk="1" hangingPunct="1">
              <a:spcBef>
                <a:spcPct val="0"/>
              </a:spcBef>
              <a:buClrTx/>
              <a:buSzTx/>
              <a:buFontTx/>
              <a:buNone/>
            </a:pPr>
            <a:r>
              <a:rPr lang="en-US" altLang="en-US" sz="2800" b="1">
                <a:latin typeface="Times New Roman" panose="02020603050405020304" pitchFamily="18" charset="0"/>
                <a:cs typeface="Times New Roman" panose="02020603050405020304" pitchFamily="18" charset="0"/>
              </a:rPr>
              <a:t>Passive solar </a:t>
            </a:r>
            <a:r>
              <a:rPr lang="en-US" altLang="en-US" sz="2800">
                <a:latin typeface="Times New Roman" panose="02020603050405020304" pitchFamily="18" charset="0"/>
                <a:cs typeface="Times New Roman" panose="02020603050405020304" pitchFamily="18" charset="0"/>
              </a:rPr>
              <a:t>uses building designs (i.e., walls, windows, floors, roofs, materials, and landscaping) to manage energy budget.</a:t>
            </a:r>
          </a:p>
          <a:p>
            <a:pPr eaLnBrk="1" hangingPunct="1">
              <a:spcBef>
                <a:spcPct val="0"/>
              </a:spcBef>
              <a:buClrTx/>
              <a:buSzTx/>
              <a:buFontTx/>
              <a:buNone/>
            </a:pPr>
            <a:r>
              <a:rPr lang="en-US" altLang="en-US" sz="2800">
                <a:latin typeface="Times New Roman" panose="02020603050405020304" pitchFamily="18" charset="0"/>
                <a:cs typeface="Times New Roman" panose="02020603050405020304" pitchFamily="18" charset="0"/>
              </a:rPr>
              <a:t> </a:t>
            </a:r>
          </a:p>
          <a:p>
            <a:pPr eaLnBrk="1" hangingPunct="1">
              <a:spcBef>
                <a:spcPct val="0"/>
              </a:spcBef>
              <a:buClrTx/>
              <a:buSzTx/>
              <a:buFontTx/>
              <a:buNone/>
            </a:pPr>
            <a:r>
              <a:rPr lang="en-US" altLang="en-US" sz="2800">
                <a:latin typeface="Times New Roman" panose="02020603050405020304" pitchFamily="18" charset="0"/>
                <a:cs typeface="Times New Roman" panose="02020603050405020304" pitchFamily="18" charset="0"/>
              </a:rPr>
              <a:t>Daylighting optimizes the use of natural light.</a:t>
            </a:r>
            <a:endParaRPr lang="en-US" altLang="en-US" sz="2800">
              <a:latin typeface="Times New Roman" panose="02020603050405020304" pitchFamily="18" charset="0"/>
            </a:endParaRPr>
          </a:p>
        </p:txBody>
      </p:sp>
      <p:pic>
        <p:nvPicPr>
          <p:cNvPr id="98307" name="Picture 4" descr="http://www.eere.energy.gov/buildings/info/components/lighting/daylighting/images/daylightin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53200" y="3810000"/>
            <a:ext cx="1714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6" descr="http://www.netspeed.com.au/abeccs/newington/Newington%20Images/passive%20design%20.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7525" y="3695700"/>
            <a:ext cx="49688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http://coalcity.lib.il.us/coalmining/pages/mining/images/S_Image08.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3733800"/>
            <a:ext cx="44037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p:cNvSpPr txBox="1">
            <a:spLocks noChangeArrowheads="1"/>
          </p:cNvSpPr>
          <p:nvPr/>
        </p:nvSpPr>
        <p:spPr bwMode="auto">
          <a:xfrm>
            <a:off x="1143000" y="206375"/>
            <a:ext cx="76962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4"/>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5"/>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cs typeface="Times New Roman" panose="02020603050405020304" pitchFamily="18" charset="0"/>
              </a:rPr>
              <a:t>Renewable versus nonrenewable resources</a:t>
            </a:r>
          </a:p>
          <a:p>
            <a:pPr eaLnBrk="1" hangingPunct="1">
              <a:spcBef>
                <a:spcPct val="0"/>
              </a:spcBef>
              <a:buClrTx/>
              <a:buSzTx/>
              <a:buFontTx/>
              <a:buNone/>
            </a:pPr>
            <a:endParaRPr lang="en-US" altLang="en-US" sz="2400">
              <a:latin typeface="Times New Roman" panose="02020603050405020304" pitchFamily="18" charset="0"/>
              <a:cs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cs typeface="Times New Roman" panose="02020603050405020304" pitchFamily="18" charset="0"/>
              </a:rPr>
              <a:t>Renewable energy resources – are continuously replenished at a rate useful for human consumption</a:t>
            </a:r>
          </a:p>
          <a:p>
            <a:pPr eaLnBrk="1" hangingPunct="1">
              <a:spcBef>
                <a:spcPct val="0"/>
              </a:spcBef>
              <a:buClrTx/>
              <a:buSzTx/>
              <a:buFontTx/>
              <a:buNone/>
            </a:pPr>
            <a:endParaRPr lang="en-US" altLang="en-US" sz="2800">
              <a:latin typeface="Times New Roman" panose="02020603050405020304" pitchFamily="18" charset="0"/>
              <a:cs typeface="Times New Roman" panose="02020603050405020304" pitchFamily="18" charset="0"/>
            </a:endParaRPr>
          </a:p>
          <a:p>
            <a:pPr eaLnBrk="1" hangingPunct="1">
              <a:spcBef>
                <a:spcPct val="0"/>
              </a:spcBef>
              <a:buClrTx/>
              <a:buSzTx/>
              <a:buFontTx/>
              <a:buNone/>
            </a:pPr>
            <a:r>
              <a:rPr lang="en-US" altLang="en-US" sz="2800">
                <a:latin typeface="Times New Roman" panose="02020603050405020304" pitchFamily="18" charset="0"/>
                <a:cs typeface="Times New Roman" panose="02020603050405020304" pitchFamily="18" charset="0"/>
              </a:rPr>
              <a:t>Nonrenewable energy resources – are limited in supply or are replenished at a rate that is negligible compared to rate of human consumption.</a:t>
            </a:r>
            <a:endParaRPr lang="en-US" altLang="en-US" sz="2800">
              <a:latin typeface="Times New Roman" panose="02020603050405020304" pitchFamily="18" charset="0"/>
            </a:endParaRPr>
          </a:p>
        </p:txBody>
      </p:sp>
      <p:sp>
        <p:nvSpPr>
          <p:cNvPr id="7172" name="AutoShape 4" descr="http://www.photovault.com/Link/Technology/Power/Hydroelectric/show.asp?tg=TPHVolume01/TPHVolume01/TPHV01P14_19.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4"/>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5"/>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7173" name="Picture 5" descr="C:\bfath\courses\biol105\peak oil\TPHV01P14_19.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 y="3733800"/>
            <a:ext cx="4267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http://www.nesea.org/images/overhang.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483225" cy="35877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9331" name="Text Box 4"/>
          <p:cNvSpPr txBox="1">
            <a:spLocks noChangeArrowheads="1"/>
          </p:cNvSpPr>
          <p:nvPr/>
        </p:nvSpPr>
        <p:spPr bwMode="auto">
          <a:xfrm>
            <a:off x="609600" y="5943600"/>
            <a:ext cx="7712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b="1">
                <a:latin typeface=" sans serif"/>
              </a:rPr>
              <a:t>Passive solar design uses overhangs or vegetation</a:t>
            </a:r>
            <a:endParaRPr lang="en-US" altLang="en-US" sz="2800" b="1">
              <a:latin typeface="Times New Roman" panose="02020603050405020304" pitchFamily="18" charset="0"/>
            </a:endParaRPr>
          </a:p>
        </p:txBody>
      </p:sp>
      <p:pic>
        <p:nvPicPr>
          <p:cNvPr id="99332" name="Picture 7" descr="F:\MEDIA\1794\17943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00600" y="0"/>
            <a:ext cx="43434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609600" y="838200"/>
            <a:ext cx="8016875"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b="1">
                <a:latin typeface="Times New Roman" panose="02020603050405020304" pitchFamily="18" charset="0"/>
                <a:cs typeface="Times New Roman" panose="02020603050405020304" pitchFamily="18" charset="0"/>
              </a:rPr>
              <a:t>Active solar</a:t>
            </a:r>
            <a:r>
              <a:rPr lang="en-US" altLang="en-US" sz="2800">
                <a:latin typeface="Times New Roman" panose="02020603050405020304" pitchFamily="18" charset="0"/>
                <a:cs typeface="Times New Roman" panose="02020603050405020304" pitchFamily="18" charset="0"/>
              </a:rPr>
              <a:t> uses mechanical equipment for heating, collecting, and electricity generation.</a:t>
            </a:r>
          </a:p>
          <a:p>
            <a:pPr eaLnBrk="1" hangingPunct="1">
              <a:spcBef>
                <a:spcPct val="0"/>
              </a:spcBef>
              <a:buClrTx/>
              <a:buSzTx/>
              <a:buFontTx/>
              <a:buNone/>
            </a:pPr>
            <a:r>
              <a:rPr lang="en-US" altLang="en-US" sz="2800">
                <a:latin typeface="Times New Roman" panose="02020603050405020304" pitchFamily="18" charset="0"/>
                <a:cs typeface="Times New Roman" panose="02020603050405020304" pitchFamily="18" charset="0"/>
              </a:rPr>
              <a:t> </a:t>
            </a:r>
          </a:p>
          <a:p>
            <a:pPr eaLnBrk="1" hangingPunct="1">
              <a:spcBef>
                <a:spcPct val="0"/>
              </a:spcBef>
              <a:buClrTx/>
              <a:buSzTx/>
              <a:buFontTx/>
              <a:buNone/>
            </a:pPr>
            <a:r>
              <a:rPr lang="en-US" altLang="en-US" sz="2800">
                <a:latin typeface="Times New Roman" panose="02020603050405020304" pitchFamily="18" charset="0"/>
                <a:cs typeface="Times New Roman" panose="02020603050405020304" pitchFamily="18" charset="0"/>
              </a:rPr>
              <a:t>Photovoltaics</a:t>
            </a:r>
          </a:p>
          <a:p>
            <a:pPr eaLnBrk="1" hangingPunct="1">
              <a:spcBef>
                <a:spcPct val="0"/>
              </a:spcBef>
              <a:buClrTx/>
              <a:buSzTx/>
              <a:buFontTx/>
              <a:buNone/>
            </a:pPr>
            <a:r>
              <a:rPr lang="en-US" altLang="en-US" sz="2800">
                <a:latin typeface="Times New Roman" panose="02020603050405020304" pitchFamily="18" charset="0"/>
                <a:cs typeface="Times New Roman" panose="02020603050405020304" pitchFamily="18" charset="0"/>
              </a:rPr>
              <a:t>Collectors</a:t>
            </a:r>
            <a:endParaRPr lang="en-US" altLang="en-US" sz="2800">
              <a:latin typeface="Times New Roman" panose="02020603050405020304" pitchFamily="18" charset="0"/>
            </a:endParaRPr>
          </a:p>
        </p:txBody>
      </p:sp>
      <p:pic>
        <p:nvPicPr>
          <p:cNvPr id="108547" name="Picture 3" descr="F:\MEDIA\1793\17935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2595563"/>
            <a:ext cx="5486400"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5" descr="http://shops.xlpub.com/shop-dispaq.com/catalog/images/AP44small.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276600"/>
            <a:ext cx="40005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Box 1"/>
          <p:cNvSpPr txBox="1">
            <a:spLocks noChangeArrowheads="1"/>
          </p:cNvSpPr>
          <p:nvPr/>
        </p:nvSpPr>
        <p:spPr bwMode="auto">
          <a:xfrm>
            <a:off x="228600" y="3429000"/>
            <a:ext cx="3303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a:latin typeface="Times New Roman" panose="02020603050405020304" pitchFamily="18" charset="0"/>
              </a:rPr>
              <a:t>Solar hot water, NOT PV</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http://www.jc-solarhomes.com/image/thumbs/howto.1.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04800"/>
            <a:ext cx="3589338" cy="6264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09571" name="Group 4"/>
          <p:cNvGrpSpPr>
            <a:grpSpLocks/>
          </p:cNvGrpSpPr>
          <p:nvPr/>
        </p:nvGrpSpPr>
        <p:grpSpPr bwMode="auto">
          <a:xfrm>
            <a:off x="4397375" y="2011363"/>
            <a:ext cx="4017963" cy="2286000"/>
            <a:chOff x="0" y="0"/>
            <a:chExt cx="2531" cy="1440"/>
          </a:xfrm>
        </p:grpSpPr>
        <p:sp>
          <p:nvSpPr>
            <p:cNvPr id="109575" name="Rectangle 5"/>
            <p:cNvSpPr>
              <a:spLocks noChangeArrowheads="1"/>
            </p:cNvSpPr>
            <p:nvPr/>
          </p:nvSpPr>
          <p:spPr bwMode="auto">
            <a:xfrm>
              <a:off x="0" y="0"/>
              <a:ext cx="253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grpSp>
          <p:nvGrpSpPr>
            <p:cNvPr id="109576" name="Group 6"/>
            <p:cNvGrpSpPr>
              <a:grpSpLocks/>
            </p:cNvGrpSpPr>
            <p:nvPr/>
          </p:nvGrpSpPr>
          <p:grpSpPr bwMode="auto">
            <a:xfrm>
              <a:off x="0" y="0"/>
              <a:ext cx="2531" cy="1440"/>
              <a:chOff x="0" y="0"/>
              <a:chExt cx="2531" cy="1440"/>
            </a:xfrm>
          </p:grpSpPr>
          <p:sp>
            <p:nvSpPr>
              <p:cNvPr id="109577" name="Rectangle 7"/>
              <p:cNvSpPr>
                <a:spLocks noChangeArrowheads="1"/>
              </p:cNvSpPr>
              <p:nvPr/>
            </p:nvSpPr>
            <p:spPr bwMode="auto">
              <a:xfrm>
                <a:off x="0" y="0"/>
                <a:ext cx="253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09578" name="Rectangle 8"/>
              <p:cNvSpPr>
                <a:spLocks noChangeArrowheads="1"/>
              </p:cNvSpPr>
              <p:nvPr/>
            </p:nvSpPr>
            <p:spPr bwMode="auto">
              <a:xfrm>
                <a:off x="0" y="0"/>
                <a:ext cx="253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spcBef>
                    <a:spcPct val="0"/>
                  </a:spcBef>
                  <a:buClrTx/>
                  <a:buSzTx/>
                  <a:buFontTx/>
                  <a:buNone/>
                </a:pPr>
                <a:r>
                  <a:rPr lang="en-US" altLang="en-US" sz="1000">
                    <a:solidFill>
                      <a:srgbClr val="000000"/>
                    </a:solidFill>
                    <a:latin typeface="Arial" panose="020B0604020202020204" pitchFamily="34" charset="0"/>
                    <a:cs typeface="Arial" panose="020B0604020202020204" pitchFamily="34" charset="0"/>
                  </a:rPr>
                  <a:t>  </a:t>
                </a:r>
                <a:r>
                  <a:rPr lang="en-US" altLang="en-US" sz="12400">
                    <a:solidFill>
                      <a:srgbClr val="000000"/>
                    </a:solidFill>
                    <a:latin typeface="Arial" panose="020B0604020202020204" pitchFamily="34" charset="0"/>
                    <a:cs typeface="Arial" panose="020B0604020202020204" pitchFamily="34" charset="0"/>
                  </a:rPr>
                  <a:t> </a:t>
                </a:r>
                <a:r>
                  <a:rPr lang="en-US" altLang="en-US" sz="1000">
                    <a:solidFill>
                      <a:srgbClr val="000000"/>
                    </a:solidFill>
                    <a:latin typeface="Arial" panose="020B0604020202020204" pitchFamily="34" charset="0"/>
                    <a:cs typeface="Arial" panose="020B0604020202020204" pitchFamily="34" charset="0"/>
                  </a:rPr>
                  <a:t>                                                                                                 </a:t>
                </a:r>
                <a:endParaRPr lang="en-US" altLang="en-US" sz="1100">
                  <a:latin typeface="Arial" panose="020B0604020202020204" pitchFamily="34" charset="0"/>
                  <a:cs typeface="Arial" panose="020B0604020202020204" pitchFamily="34" charset="0"/>
                </a:endParaRPr>
              </a:p>
              <a:p>
                <a:pPr algn="ctr">
                  <a:spcBef>
                    <a:spcPct val="0"/>
                  </a:spcBef>
                  <a:buClrTx/>
                  <a:buSzTx/>
                  <a:buFontTx/>
                  <a:buNone/>
                </a:pPr>
                <a:endParaRPr lang="en-US" altLang="en-US" sz="1000">
                  <a:solidFill>
                    <a:srgbClr val="000000"/>
                  </a:solidFill>
                  <a:latin typeface="Arial" panose="020B0604020202020204" pitchFamily="34" charset="0"/>
                  <a:cs typeface="Arial" panose="020B0604020202020204" pitchFamily="34" charset="0"/>
                </a:endParaRPr>
              </a:p>
            </p:txBody>
          </p:sp>
        </p:grpSp>
      </p:grpSp>
      <p:pic>
        <p:nvPicPr>
          <p:cNvPr id="109572" name="Picture 9" descr="Solar/Solaire - hot water for homes / l’eau chaude dans les maison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29100" y="928688"/>
            <a:ext cx="46482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10"/>
          <p:cNvSpPr txBox="1">
            <a:spLocks noChangeArrowheads="1"/>
          </p:cNvSpPr>
          <p:nvPr/>
        </p:nvSpPr>
        <p:spPr bwMode="auto">
          <a:xfrm>
            <a:off x="3962400" y="330200"/>
            <a:ext cx="4827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b="1">
                <a:latin typeface="Times New Roman" panose="02020603050405020304" pitchFamily="18" charset="0"/>
                <a:cs typeface="Arial" panose="020B0604020202020204" pitchFamily="34" charset="0"/>
              </a:rPr>
              <a:t>Providing hot water for homes</a:t>
            </a:r>
            <a:endParaRPr lang="en-US" altLang="en-US" sz="2800" b="1">
              <a:latin typeface="Times New Roman" panose="02020603050405020304" pitchFamily="18" charset="0"/>
            </a:endParaRPr>
          </a:p>
        </p:txBody>
      </p:sp>
      <p:pic>
        <p:nvPicPr>
          <p:cNvPr id="109574" name="Pictur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63988" y="3779838"/>
            <a:ext cx="51800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1038225" y="76200"/>
            <a:ext cx="3862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a:latin typeface="Times New Roman" panose="02020603050405020304" pitchFamily="18" charset="0"/>
              </a:rPr>
              <a:t>Photovoltaic cell or solar cell</a:t>
            </a:r>
          </a:p>
        </p:txBody>
      </p:sp>
      <p:pic>
        <p:nvPicPr>
          <p:cNvPr id="11161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 y="762000"/>
            <a:ext cx="55721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40163" y="3429000"/>
            <a:ext cx="5268912"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831850" y="6135688"/>
            <a:ext cx="3511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1800">
                <a:latin typeface="Times New Roman" panose="02020603050405020304" pitchFamily="18" charset="0"/>
              </a:rPr>
              <a:t>Solar panels on the rooftops of Barton and Douglass Houses.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Photo of rooftop PV modules on a village health center in West Beng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0" y="228600"/>
            <a:ext cx="5153025"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4"/>
          <p:cNvSpPr txBox="1">
            <a:spLocks noChangeArrowheads="1"/>
          </p:cNvSpPr>
          <p:nvPr/>
        </p:nvSpPr>
        <p:spPr bwMode="auto">
          <a:xfrm>
            <a:off x="822325" y="4375150"/>
            <a:ext cx="77882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i="1">
                <a:latin typeface="Verdana" panose="020B0604030504040204" pitchFamily="34" charset="0"/>
              </a:rPr>
              <a:t>West Bengal, India. Rooftop PV modules on a village health center provide power for refrigerators containing medicines and vaccines, for lights, and for other important needs. U.S.DOE </a:t>
            </a:r>
          </a:p>
        </p:txBody>
      </p:sp>
      <p:sp>
        <p:nvSpPr>
          <p:cNvPr id="113668" name="TextBox 1"/>
          <p:cNvSpPr txBox="1">
            <a:spLocks noChangeArrowheads="1"/>
          </p:cNvSpPr>
          <p:nvPr/>
        </p:nvSpPr>
        <p:spPr bwMode="auto">
          <a:xfrm>
            <a:off x="990600" y="762000"/>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a:latin typeface="Times New Roman" panose="02020603050405020304" pitchFamily="18" charset="0"/>
              </a:rPr>
              <a:t>Remote applications of PV where electric grid does not exist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Photo of Sojourner exploring Mar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152400"/>
            <a:ext cx="467677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5"/>
          <p:cNvSpPr txBox="1">
            <a:spLocks noChangeArrowheads="1"/>
          </p:cNvSpPr>
          <p:nvPr/>
        </p:nvSpPr>
        <p:spPr bwMode="auto">
          <a:xfrm>
            <a:off x="441325" y="5060950"/>
            <a:ext cx="84740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i="1">
                <a:latin typeface="Verdana" panose="020B0604030504040204" pitchFamily="34" charset="0"/>
              </a:rPr>
              <a:t>In 1997 "Sojourner" explored Mars using high-efficiency photovoltaic (PV) cells which  generated 16 watts of power.</a:t>
            </a:r>
            <a:endParaRPr lang="en-US" altLang="en-US" sz="2800" i="1">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050925" y="1009650"/>
            <a:ext cx="4732338" cy="38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09638">
              <a:spcBef>
                <a:spcPct val="20000"/>
              </a:spcBef>
              <a:buClr>
                <a:schemeClr val="accent2"/>
              </a:buClr>
              <a:buSzPct val="80000"/>
              <a:buFont typeface="Wingdings" panose="05000000000000000000" pitchFamily="2" charset="2"/>
              <a:buBlip>
                <a:blip r:embed="rId2"/>
              </a:buBlip>
              <a:tabLst>
                <a:tab pos="568325" algn="l"/>
                <a:tab pos="1136650" algn="l"/>
                <a:tab pos="1606550" algn="l"/>
              </a:tabLst>
              <a:defRPr sz="3200">
                <a:solidFill>
                  <a:schemeClr val="tx1"/>
                </a:solidFill>
                <a:latin typeface="Arial Narrow" panose="020B0606020202030204" pitchFamily="34" charset="0"/>
              </a:defRPr>
            </a:lvl1pPr>
            <a:lvl2pPr marL="742950" indent="-285750" defTabSz="909638">
              <a:spcBef>
                <a:spcPct val="20000"/>
              </a:spcBef>
              <a:buClr>
                <a:schemeClr val="accent1"/>
              </a:buClr>
              <a:buSzPct val="75000"/>
              <a:buFont typeface="Wingdings" panose="05000000000000000000" pitchFamily="2" charset="2"/>
              <a:buBlip>
                <a:blip r:embed="rId3"/>
              </a:buBlip>
              <a:tabLst>
                <a:tab pos="568325" algn="l"/>
                <a:tab pos="1136650" algn="l"/>
                <a:tab pos="1606550" algn="l"/>
              </a:tabLst>
              <a:defRPr sz="2800">
                <a:solidFill>
                  <a:schemeClr val="tx1"/>
                </a:solidFill>
                <a:latin typeface="Arial Narrow" panose="020B0606020202030204" pitchFamily="34" charset="0"/>
              </a:defRPr>
            </a:lvl2pPr>
            <a:lvl3pPr marL="1143000" indent="-228600" defTabSz="909638">
              <a:spcBef>
                <a:spcPct val="20000"/>
              </a:spcBef>
              <a:buClr>
                <a:schemeClr val="hlink"/>
              </a:buClr>
              <a:buSzPct val="60000"/>
              <a:buFont typeface="Wingdings" panose="05000000000000000000" pitchFamily="2" charset="2"/>
              <a:buChar char="l"/>
              <a:tabLst>
                <a:tab pos="568325" algn="l"/>
                <a:tab pos="1136650" algn="l"/>
                <a:tab pos="1606550" algn="l"/>
              </a:tabLst>
              <a:defRPr sz="2400">
                <a:solidFill>
                  <a:schemeClr val="tx1"/>
                </a:solidFill>
                <a:latin typeface="Arial Narrow" panose="020B0606020202030204" pitchFamily="34" charset="0"/>
              </a:defRPr>
            </a:lvl3pPr>
            <a:lvl4pPr marL="1600200" indent="-228600" defTabSz="909638">
              <a:spcBef>
                <a:spcPct val="20000"/>
              </a:spcBef>
              <a:buChar char="•"/>
              <a:tabLst>
                <a:tab pos="568325" algn="l"/>
                <a:tab pos="1136650" algn="l"/>
                <a:tab pos="1606550" algn="l"/>
              </a:tabLst>
              <a:defRPr sz="2000">
                <a:solidFill>
                  <a:schemeClr val="tx1"/>
                </a:solidFill>
                <a:latin typeface="Arial Narrow" panose="020B0606020202030204" pitchFamily="34" charset="0"/>
              </a:defRPr>
            </a:lvl4pPr>
            <a:lvl5pPr marL="2057400" indent="-228600" defTabSz="909638">
              <a:spcBef>
                <a:spcPct val="20000"/>
              </a:spcBef>
              <a:buChar char="–"/>
              <a:tabLst>
                <a:tab pos="568325" algn="l"/>
                <a:tab pos="1136650" algn="l"/>
                <a:tab pos="1606550" algn="l"/>
              </a:tabLst>
              <a:defRPr sz="2000">
                <a:solidFill>
                  <a:schemeClr val="tx1"/>
                </a:solidFill>
                <a:latin typeface="Arial Narrow" panose="020B0606020202030204" pitchFamily="34" charset="0"/>
              </a:defRPr>
            </a:lvl5pPr>
            <a:lvl6pPr marL="2514600" indent="-228600" defTabSz="909638" eaLnBrk="0" fontAlgn="base" hangingPunct="0">
              <a:spcBef>
                <a:spcPct val="20000"/>
              </a:spcBef>
              <a:spcAft>
                <a:spcPct val="0"/>
              </a:spcAft>
              <a:buChar char="–"/>
              <a:tabLst>
                <a:tab pos="568325" algn="l"/>
                <a:tab pos="1136650" algn="l"/>
                <a:tab pos="1606550" algn="l"/>
              </a:tabLst>
              <a:defRPr sz="2000">
                <a:solidFill>
                  <a:schemeClr val="tx1"/>
                </a:solidFill>
                <a:latin typeface="Arial Narrow" panose="020B0606020202030204" pitchFamily="34" charset="0"/>
              </a:defRPr>
            </a:lvl6pPr>
            <a:lvl7pPr marL="2971800" indent="-228600" defTabSz="909638" eaLnBrk="0" fontAlgn="base" hangingPunct="0">
              <a:spcBef>
                <a:spcPct val="20000"/>
              </a:spcBef>
              <a:spcAft>
                <a:spcPct val="0"/>
              </a:spcAft>
              <a:buChar char="–"/>
              <a:tabLst>
                <a:tab pos="568325" algn="l"/>
                <a:tab pos="1136650" algn="l"/>
                <a:tab pos="1606550" algn="l"/>
              </a:tabLst>
              <a:defRPr sz="2000">
                <a:solidFill>
                  <a:schemeClr val="tx1"/>
                </a:solidFill>
                <a:latin typeface="Arial Narrow" panose="020B0606020202030204" pitchFamily="34" charset="0"/>
              </a:defRPr>
            </a:lvl7pPr>
            <a:lvl8pPr marL="3429000" indent="-228600" defTabSz="909638" eaLnBrk="0" fontAlgn="base" hangingPunct="0">
              <a:spcBef>
                <a:spcPct val="20000"/>
              </a:spcBef>
              <a:spcAft>
                <a:spcPct val="0"/>
              </a:spcAft>
              <a:buChar char="–"/>
              <a:tabLst>
                <a:tab pos="568325" algn="l"/>
                <a:tab pos="1136650" algn="l"/>
                <a:tab pos="1606550" algn="l"/>
              </a:tabLst>
              <a:defRPr sz="2000">
                <a:solidFill>
                  <a:schemeClr val="tx1"/>
                </a:solidFill>
                <a:latin typeface="Arial Narrow" panose="020B0606020202030204" pitchFamily="34" charset="0"/>
              </a:defRPr>
            </a:lvl8pPr>
            <a:lvl9pPr marL="3886200" indent="-228600" defTabSz="909638" eaLnBrk="0" fontAlgn="base" hangingPunct="0">
              <a:spcBef>
                <a:spcPct val="20000"/>
              </a:spcBef>
              <a:spcAft>
                <a:spcPct val="0"/>
              </a:spcAft>
              <a:buChar char="–"/>
              <a:tabLst>
                <a:tab pos="568325" algn="l"/>
                <a:tab pos="1136650" algn="l"/>
                <a:tab pos="1606550" algn="l"/>
              </a:tabLst>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Biomass</a:t>
            </a:r>
          </a:p>
          <a:p>
            <a:pPr eaLnBrk="1" hangingPunct="1">
              <a:spcBef>
                <a:spcPct val="0"/>
              </a:spcBef>
              <a:buClrTx/>
              <a:buSzTx/>
              <a:buFontTx/>
              <a:buNone/>
            </a:pPr>
            <a:r>
              <a:rPr lang="en-US" altLang="en-US" sz="2400">
                <a:latin typeface="Times New Roman" panose="02020603050405020304" pitchFamily="18" charset="0"/>
              </a:rPr>
              <a:t>	Electricity/heat</a:t>
            </a:r>
          </a:p>
          <a:p>
            <a:pPr eaLnBrk="1" hangingPunct="1">
              <a:spcBef>
                <a:spcPct val="0"/>
              </a:spcBef>
              <a:buClrTx/>
              <a:buSzTx/>
              <a:buFontTx/>
              <a:buNone/>
            </a:pPr>
            <a:r>
              <a:rPr lang="en-US" altLang="en-US" sz="2400">
                <a:latin typeface="Times New Roman" panose="02020603050405020304" pitchFamily="18" charset="0"/>
              </a:rPr>
              <a:t>		Wood/wood chips</a:t>
            </a:r>
          </a:p>
          <a:p>
            <a:pPr eaLnBrk="1" hangingPunct="1">
              <a:spcBef>
                <a:spcPct val="0"/>
              </a:spcBef>
              <a:buClrTx/>
              <a:buSzTx/>
              <a:buFontTx/>
              <a:buNone/>
            </a:pPr>
            <a:r>
              <a:rPr lang="en-US" altLang="en-US" sz="2400">
                <a:latin typeface="Times New Roman" panose="02020603050405020304" pitchFamily="18" charset="0"/>
              </a:rPr>
              <a:t>		Waste</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	Transport</a:t>
            </a:r>
          </a:p>
          <a:p>
            <a:pPr eaLnBrk="1" hangingPunct="1">
              <a:spcBef>
                <a:spcPct val="0"/>
              </a:spcBef>
              <a:buClrTx/>
              <a:buSzTx/>
              <a:buFontTx/>
              <a:buNone/>
            </a:pPr>
            <a:r>
              <a:rPr lang="en-US" altLang="en-US" sz="2400">
                <a:latin typeface="Times New Roman" panose="02020603050405020304" pitchFamily="18" charset="0"/>
              </a:rPr>
              <a:t>		Ethanol</a:t>
            </a:r>
          </a:p>
          <a:p>
            <a:pPr eaLnBrk="1" hangingPunct="1">
              <a:spcBef>
                <a:spcPct val="0"/>
              </a:spcBef>
              <a:buClrTx/>
              <a:buSzTx/>
              <a:buFontTx/>
              <a:buNone/>
            </a:pPr>
            <a:r>
              <a:rPr lang="en-US" altLang="en-US" sz="2400">
                <a:latin typeface="Times New Roman" panose="02020603050405020304" pitchFamily="18" charset="0"/>
              </a:rPr>
              <a:t>			corn</a:t>
            </a:r>
          </a:p>
          <a:p>
            <a:pPr eaLnBrk="1" hangingPunct="1">
              <a:spcBef>
                <a:spcPct val="0"/>
              </a:spcBef>
              <a:buClrTx/>
              <a:buSzTx/>
              <a:buFontTx/>
              <a:buNone/>
            </a:pPr>
            <a:r>
              <a:rPr lang="en-US" altLang="en-US" sz="2400">
                <a:latin typeface="Times New Roman" panose="02020603050405020304" pitchFamily="18" charset="0"/>
              </a:rPr>
              <a:t>			cellulose			</a:t>
            </a:r>
          </a:p>
          <a:p>
            <a:pPr eaLnBrk="1" hangingPunct="1">
              <a:spcBef>
                <a:spcPct val="0"/>
              </a:spcBef>
              <a:buClrTx/>
              <a:buSzTx/>
              <a:buFontTx/>
              <a:buNone/>
            </a:pPr>
            <a:r>
              <a:rPr lang="en-US" altLang="en-US" sz="2400">
                <a:latin typeface="Times New Roman" panose="02020603050405020304" pitchFamily="18" charset="0"/>
              </a:rPr>
              <a:t>		Biodiesel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michigan.gov/images/bioenergy_cycle_89616_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46038"/>
            <a:ext cx="73914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ext Box 3"/>
          <p:cNvSpPr txBox="1">
            <a:spLocks noChangeArrowheads="1"/>
          </p:cNvSpPr>
          <p:nvPr/>
        </p:nvSpPr>
        <p:spPr bwMode="auto">
          <a:xfrm>
            <a:off x="517525" y="1412875"/>
            <a:ext cx="4206875"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a:solidFill>
                  <a:srgbClr val="FFFFFF"/>
                </a:solidFill>
                <a:latin typeface="Times New Roman" panose="02020603050405020304" pitchFamily="18" charset="0"/>
              </a:rPr>
              <a:t>Complications of ethanol</a:t>
            </a:r>
          </a:p>
          <a:p>
            <a:pPr eaLnBrk="1" hangingPunct="1">
              <a:spcBef>
                <a:spcPct val="0"/>
              </a:spcBef>
              <a:buClrTx/>
              <a:buSzTx/>
              <a:buFontTx/>
              <a:buNone/>
            </a:pPr>
            <a:endParaRPr lang="en-US" altLang="en-US" sz="2400">
              <a:solidFill>
                <a:srgbClr val="FFFFFF"/>
              </a:solidFill>
              <a:latin typeface="Times New Roman" panose="02020603050405020304" pitchFamily="18" charset="0"/>
            </a:endParaRPr>
          </a:p>
          <a:p>
            <a:pPr eaLnBrk="1" hangingPunct="1">
              <a:spcBef>
                <a:spcPct val="0"/>
              </a:spcBef>
              <a:buClrTx/>
              <a:buSzTx/>
              <a:buFontTx/>
              <a:buNone/>
            </a:pPr>
            <a:r>
              <a:rPr lang="en-US" altLang="en-US" sz="2400">
                <a:solidFill>
                  <a:srgbClr val="FFFFFF"/>
                </a:solidFill>
                <a:latin typeface="Times New Roman" panose="02020603050405020304" pitchFamily="18" charset="0"/>
              </a:rPr>
              <a:t>Fossil inputs to agriculture</a:t>
            </a:r>
          </a:p>
          <a:p>
            <a:pPr eaLnBrk="1" hangingPunct="1">
              <a:spcBef>
                <a:spcPct val="0"/>
              </a:spcBef>
              <a:buClrTx/>
              <a:buSzTx/>
              <a:buFontTx/>
              <a:buNone/>
            </a:pPr>
            <a:endParaRPr lang="en-US" altLang="en-US" sz="2400">
              <a:solidFill>
                <a:srgbClr val="FFFFFF"/>
              </a:solidFill>
              <a:latin typeface="Times New Roman" panose="02020603050405020304" pitchFamily="18" charset="0"/>
            </a:endParaRPr>
          </a:p>
          <a:p>
            <a:pPr eaLnBrk="1" hangingPunct="1">
              <a:spcBef>
                <a:spcPct val="0"/>
              </a:spcBef>
              <a:buClrTx/>
              <a:buSzTx/>
              <a:buFontTx/>
              <a:buNone/>
            </a:pPr>
            <a:r>
              <a:rPr lang="en-US" altLang="en-US" sz="2400">
                <a:solidFill>
                  <a:srgbClr val="FFFFFF"/>
                </a:solidFill>
                <a:latin typeface="Times New Roman" panose="02020603050405020304" pitchFamily="18" charset="0"/>
              </a:rPr>
              <a:t>Fertilizer and pesticide inputs </a:t>
            </a:r>
          </a:p>
          <a:p>
            <a:pPr eaLnBrk="1" hangingPunct="1">
              <a:spcBef>
                <a:spcPct val="0"/>
              </a:spcBef>
              <a:buClrTx/>
              <a:buSzTx/>
              <a:buFontTx/>
              <a:buNone/>
            </a:pPr>
            <a:endParaRPr lang="en-US" altLang="en-US" sz="2400">
              <a:solidFill>
                <a:srgbClr val="FFFFFF"/>
              </a:solidFill>
              <a:latin typeface="Times New Roman" panose="02020603050405020304" pitchFamily="18" charset="0"/>
            </a:endParaRPr>
          </a:p>
          <a:p>
            <a:pPr eaLnBrk="1" hangingPunct="1">
              <a:spcBef>
                <a:spcPct val="0"/>
              </a:spcBef>
              <a:buClrTx/>
              <a:buSzTx/>
              <a:buFontTx/>
              <a:buNone/>
            </a:pPr>
            <a:r>
              <a:rPr lang="en-US" altLang="en-US" sz="2400">
                <a:solidFill>
                  <a:srgbClr val="FFFFFF"/>
                </a:solidFill>
                <a:latin typeface="Times New Roman" panose="02020603050405020304" pitchFamily="18" charset="0"/>
              </a:rPr>
              <a:t>Low energy return on energy invested</a:t>
            </a:r>
          </a:p>
          <a:p>
            <a:pPr eaLnBrk="1" hangingPunct="1">
              <a:spcBef>
                <a:spcPct val="0"/>
              </a:spcBef>
              <a:buClrTx/>
              <a:buSzTx/>
              <a:buFontTx/>
              <a:buNone/>
            </a:pPr>
            <a:endParaRPr lang="en-US" altLang="en-US" sz="2400">
              <a:solidFill>
                <a:srgbClr val="FFFFFF"/>
              </a:solidFill>
              <a:latin typeface="Times New Roman" panose="02020603050405020304" pitchFamily="18" charset="0"/>
            </a:endParaRPr>
          </a:p>
          <a:p>
            <a:pPr eaLnBrk="1" hangingPunct="1">
              <a:spcBef>
                <a:spcPct val="0"/>
              </a:spcBef>
              <a:buClrTx/>
              <a:buSzTx/>
              <a:buFontTx/>
              <a:buNone/>
            </a:pPr>
            <a:r>
              <a:rPr lang="en-US" altLang="en-US" sz="2400">
                <a:solidFill>
                  <a:srgbClr val="FFFFFF"/>
                </a:solidFill>
                <a:latin typeface="Times New Roman" panose="02020603050405020304" pitchFamily="18" charset="0"/>
              </a:rPr>
              <a:t>Drives up price for food</a:t>
            </a:r>
          </a:p>
        </p:txBody>
      </p:sp>
      <p:pic>
        <p:nvPicPr>
          <p:cNvPr id="2" name="Picture 1"/>
          <p:cNvPicPr>
            <a:picLocks noChangeAspect="1"/>
          </p:cNvPicPr>
          <p:nvPr/>
        </p:nvPicPr>
        <p:blipFill rotWithShape="1">
          <a:blip r:embed="rId4"/>
          <a:srcRect l="12206" t="14818" r="16999" b="9263"/>
          <a:stretch/>
        </p:blipFill>
        <p:spPr>
          <a:xfrm>
            <a:off x="4748212" y="381000"/>
            <a:ext cx="2209801" cy="3124200"/>
          </a:xfrm>
          <a:prstGeom prst="rect">
            <a:avLst/>
          </a:prstGeom>
        </p:spPr>
      </p:pic>
      <p:pic>
        <p:nvPicPr>
          <p:cNvPr id="122882" name="Picture 2" descr="http://www.oldorchardcinemapub.com/uploads/images/ethanol.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3600" y="3100387"/>
            <a:ext cx="295989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593725" y="923925"/>
            <a:ext cx="8245475"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dirty="0">
                <a:latin typeface="Times New Roman" panose="02020603050405020304" pitchFamily="18" charset="0"/>
                <a:cs typeface="Times New Roman" panose="02020603050405020304" pitchFamily="18" charset="0"/>
              </a:rPr>
              <a:t>Conventional  Energy Sources</a:t>
            </a:r>
          </a:p>
          <a:p>
            <a:pPr eaLnBrk="1" hangingPunct="1">
              <a:spcBef>
                <a:spcPct val="0"/>
              </a:spcBef>
              <a:buClrTx/>
              <a:buSzTx/>
              <a:buFontTx/>
              <a:buNone/>
            </a:pPr>
            <a:r>
              <a:rPr lang="en-US" altLang="en-US" sz="2400" dirty="0">
                <a:solidFill>
                  <a:srgbClr val="FFFFFF"/>
                </a:solidFill>
                <a:latin typeface="Arial" panose="020B0604020202020204" pitchFamily="34" charset="0"/>
              </a:rPr>
              <a:t>1. </a:t>
            </a:r>
            <a:r>
              <a:rPr lang="en-US" altLang="en-US" sz="2400" b="1" dirty="0">
                <a:solidFill>
                  <a:srgbClr val="FFFFFF"/>
                </a:solidFill>
                <a:latin typeface="Arial" panose="020B0604020202020204" pitchFamily="34" charset="0"/>
              </a:rPr>
              <a:t>Fossil fuels</a:t>
            </a:r>
            <a:r>
              <a:rPr lang="en-US" altLang="en-US" sz="2400" dirty="0">
                <a:solidFill>
                  <a:srgbClr val="FFFFFF"/>
                </a:solidFill>
                <a:latin typeface="Arial" panose="020B0604020202020204" pitchFamily="34" charset="0"/>
              </a:rPr>
              <a:t>---coal, petroleum, natural gas---have stored  solar energy, that we draw on today for the activities of the modern life</a:t>
            </a:r>
            <a:r>
              <a:rPr lang="en-US" altLang="en-US" sz="2400" dirty="0" smtClean="0">
                <a:solidFill>
                  <a:srgbClr val="FFFFFF"/>
                </a:solidFill>
                <a:latin typeface="Arial" panose="020B0604020202020204" pitchFamily="34" charset="0"/>
              </a:rPr>
              <a:t>.</a:t>
            </a:r>
            <a:endParaRPr lang="en-US" altLang="en-US" sz="2400" dirty="0">
              <a:solidFill>
                <a:srgbClr val="FFFFFF"/>
              </a:solidFill>
              <a:latin typeface="Arial" panose="020B0604020202020204" pitchFamily="34" charset="0"/>
            </a:endParaRPr>
          </a:p>
          <a:p>
            <a:pPr eaLnBrk="1" hangingPunct="1">
              <a:spcBef>
                <a:spcPct val="0"/>
              </a:spcBef>
              <a:buClrTx/>
              <a:buSzTx/>
              <a:buFontTx/>
              <a:buNone/>
            </a:pPr>
            <a:endParaRPr lang="en-US" altLang="en-US" sz="2400" dirty="0">
              <a:solidFill>
                <a:srgbClr val="FFFFFF"/>
              </a:solidFill>
              <a:latin typeface="Arial" panose="020B0604020202020204" pitchFamily="34" charset="0"/>
            </a:endParaRPr>
          </a:p>
          <a:p>
            <a:pPr eaLnBrk="1" hangingPunct="1">
              <a:spcBef>
                <a:spcPct val="0"/>
              </a:spcBef>
              <a:buClrTx/>
              <a:buSzTx/>
              <a:buFontTx/>
              <a:buNone/>
            </a:pPr>
            <a:r>
              <a:rPr lang="en-US" altLang="en-US" b="1" dirty="0">
                <a:latin typeface="Times New Roman" panose="02020603050405020304" pitchFamily="18" charset="0"/>
                <a:cs typeface="Times New Roman" panose="02020603050405020304" pitchFamily="18" charset="0"/>
              </a:rPr>
              <a:t>Alternative Energy Sources</a:t>
            </a:r>
            <a:endParaRPr lang="en-US" altLang="en-US" dirty="0">
              <a:solidFill>
                <a:srgbClr val="FFFFFF"/>
              </a:solidFill>
              <a:latin typeface="Arial" panose="020B0604020202020204" pitchFamily="34" charset="0"/>
            </a:endParaRPr>
          </a:p>
          <a:p>
            <a:pPr eaLnBrk="1" hangingPunct="1">
              <a:spcBef>
                <a:spcPct val="0"/>
              </a:spcBef>
              <a:buClrTx/>
              <a:buSzTx/>
              <a:buFontTx/>
              <a:buNone/>
            </a:pPr>
            <a:r>
              <a:rPr lang="en-US" altLang="en-US" sz="2400" dirty="0">
                <a:solidFill>
                  <a:srgbClr val="FFFFFF"/>
                </a:solidFill>
                <a:latin typeface="Arial" panose="020B0604020202020204" pitchFamily="34" charset="0"/>
              </a:rPr>
              <a:t>2. </a:t>
            </a:r>
            <a:r>
              <a:rPr lang="en-US" altLang="en-US" sz="2400" b="1" dirty="0">
                <a:solidFill>
                  <a:srgbClr val="FFFFFF"/>
                </a:solidFill>
                <a:latin typeface="Arial" panose="020B0604020202020204" pitchFamily="34" charset="0"/>
              </a:rPr>
              <a:t>Nuclear power</a:t>
            </a:r>
            <a:r>
              <a:rPr lang="en-US" altLang="en-US" sz="2400" dirty="0">
                <a:solidFill>
                  <a:srgbClr val="FFFFFF"/>
                </a:solidFill>
                <a:latin typeface="Arial" panose="020B0604020202020204" pitchFamily="34" charset="0"/>
              </a:rPr>
              <a:t> began in US in 1957 in </a:t>
            </a:r>
            <a:r>
              <a:rPr lang="en-US" altLang="en-US" sz="2400" dirty="0" err="1">
                <a:solidFill>
                  <a:srgbClr val="FFFFFF"/>
                </a:solidFill>
                <a:latin typeface="Arial" panose="020B0604020202020204" pitchFamily="34" charset="0"/>
              </a:rPr>
              <a:t>Shippingport</a:t>
            </a:r>
            <a:r>
              <a:rPr lang="en-US" altLang="en-US" sz="2400" dirty="0">
                <a:solidFill>
                  <a:srgbClr val="FFFFFF"/>
                </a:solidFill>
                <a:latin typeface="Arial" panose="020B0604020202020204" pitchFamily="34" charset="0"/>
              </a:rPr>
              <a:t>, PA</a:t>
            </a:r>
            <a:r>
              <a:rPr lang="en-US" altLang="en-US" sz="2400" dirty="0" smtClean="0">
                <a:solidFill>
                  <a:srgbClr val="FFFFFF"/>
                </a:solidFill>
                <a:latin typeface="Arial" panose="020B0604020202020204" pitchFamily="34" charset="0"/>
              </a:rPr>
              <a:t>. Use varies greatly from country to country</a:t>
            </a:r>
            <a:endParaRPr lang="en-US" altLang="en-US" sz="2400" dirty="0">
              <a:solidFill>
                <a:srgbClr val="FFFFFF"/>
              </a:solidFill>
              <a:latin typeface="Arial" panose="020B0604020202020204" pitchFamily="34" charset="0"/>
            </a:endParaRPr>
          </a:p>
          <a:p>
            <a:pPr eaLnBrk="1" hangingPunct="1">
              <a:spcBef>
                <a:spcPct val="0"/>
              </a:spcBef>
              <a:buClrTx/>
              <a:buSzTx/>
              <a:buFontTx/>
              <a:buNone/>
            </a:pPr>
            <a:endParaRPr lang="en-US" altLang="en-US" sz="2400" dirty="0">
              <a:solidFill>
                <a:srgbClr val="FFFFFF"/>
              </a:solidFill>
              <a:latin typeface="Arial" panose="020B0604020202020204" pitchFamily="34" charset="0"/>
            </a:endParaRPr>
          </a:p>
          <a:p>
            <a:pPr eaLnBrk="1" hangingPunct="1">
              <a:spcBef>
                <a:spcPct val="0"/>
              </a:spcBef>
              <a:buClrTx/>
              <a:buSzTx/>
              <a:buFontTx/>
              <a:buNone/>
            </a:pPr>
            <a:r>
              <a:rPr lang="en-US" altLang="en-US" sz="2400" dirty="0">
                <a:solidFill>
                  <a:srgbClr val="FFFFFF"/>
                </a:solidFill>
                <a:latin typeface="Arial" panose="020B0604020202020204" pitchFamily="34" charset="0"/>
              </a:rPr>
              <a:t>3. </a:t>
            </a:r>
            <a:r>
              <a:rPr lang="en-US" altLang="en-US" sz="2400" b="1" dirty="0">
                <a:solidFill>
                  <a:srgbClr val="FFFFFF"/>
                </a:solidFill>
                <a:latin typeface="Arial" panose="020B0604020202020204" pitchFamily="34" charset="0"/>
              </a:rPr>
              <a:t>Renewable energy</a:t>
            </a:r>
            <a:r>
              <a:rPr lang="en-US" altLang="en-US" sz="2400" dirty="0">
                <a:solidFill>
                  <a:srgbClr val="FFFFFF"/>
                </a:solidFill>
                <a:latin typeface="Arial" panose="020B0604020202020204" pitchFamily="34" charset="0"/>
              </a:rPr>
              <a:t>---hydroelectric power; biomass such as wood, waste, and biofuels; geothermal; solar; and wind---is </a:t>
            </a:r>
            <a:r>
              <a:rPr lang="en-US" altLang="en-US" sz="2400" dirty="0" err="1" smtClean="0">
                <a:solidFill>
                  <a:srgbClr val="FFFFFF"/>
                </a:solidFill>
                <a:latin typeface="Arial" panose="020B0604020202020204" pitchFamily="34" charset="0"/>
              </a:rPr>
              <a:t>replenishable</a:t>
            </a:r>
            <a:endParaRPr lang="en-US" altLang="en-US" sz="2400" dirty="0">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1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09800" y="1524000"/>
            <a:ext cx="5715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2"/>
          <p:cNvSpPr txBox="1">
            <a:spLocks noChangeArrowheads="1"/>
          </p:cNvSpPr>
          <p:nvPr/>
        </p:nvSpPr>
        <p:spPr bwMode="auto">
          <a:xfrm>
            <a:off x="2667000" y="762000"/>
            <a:ext cx="5099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a:latin typeface="Times New Roman" panose="02020603050405020304" pitchFamily="18" charset="0"/>
              </a:rPr>
              <a:t>2014 cost per kilowatt by energy source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914400" y="1143000"/>
            <a:ext cx="8001000" cy="36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4000" b="1">
                <a:latin typeface="Times New Roman" panose="02020603050405020304" pitchFamily="18" charset="0"/>
              </a:rPr>
              <a:t>Energy use in daily life</a:t>
            </a:r>
            <a:r>
              <a:rPr lang="en-US" altLang="en-US">
                <a:latin typeface="Times New Roman" panose="02020603050405020304" pitchFamily="18" charset="0"/>
              </a:rPr>
              <a:t> </a:t>
            </a:r>
          </a:p>
          <a:p>
            <a:pPr eaLnBrk="1" hangingPunct="1">
              <a:spcBef>
                <a:spcPct val="0"/>
              </a:spcBef>
              <a:buClrTx/>
              <a:buSzTx/>
              <a:buFontTx/>
              <a:buNone/>
            </a:pPr>
            <a:r>
              <a:rPr lang="en-US" altLang="en-US" sz="2800">
                <a:latin typeface="Times New Roman" panose="02020603050405020304" pitchFamily="18" charset="0"/>
              </a:rPr>
              <a:t>	(Ecological Footprint – measuring your impact)</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endParaRPr lang="en-US" altLang="en-US" sz="3600">
              <a:latin typeface="Times New Roman" panose="02020603050405020304" pitchFamily="18" charset="0"/>
            </a:endParaRPr>
          </a:p>
          <a:p>
            <a:pPr eaLnBrk="1" hangingPunct="1">
              <a:spcBef>
                <a:spcPct val="0"/>
              </a:spcBef>
              <a:buClrTx/>
              <a:buSzTx/>
              <a:buFontTx/>
              <a:buChar char="•"/>
            </a:pPr>
            <a:r>
              <a:rPr lang="en-US" altLang="en-US" sz="3600">
                <a:latin typeface="Times New Roman" panose="02020603050405020304" pitchFamily="18" charset="0"/>
              </a:rPr>
              <a:t>Household consumption</a:t>
            </a:r>
          </a:p>
          <a:p>
            <a:pPr eaLnBrk="1" hangingPunct="1">
              <a:spcBef>
                <a:spcPct val="0"/>
              </a:spcBef>
              <a:buClrTx/>
              <a:buSzTx/>
              <a:buFontTx/>
              <a:buChar char="•"/>
            </a:pPr>
            <a:r>
              <a:rPr lang="en-US" altLang="en-US" sz="3600">
                <a:latin typeface="Times New Roman" panose="02020603050405020304" pitchFamily="18" charset="0"/>
              </a:rPr>
              <a:t>Transportation</a:t>
            </a:r>
          </a:p>
          <a:p>
            <a:pPr eaLnBrk="1" hangingPunct="1">
              <a:spcBef>
                <a:spcPct val="0"/>
              </a:spcBef>
              <a:buClrTx/>
              <a:buSzTx/>
              <a:buFontTx/>
              <a:buChar char="•"/>
            </a:pPr>
            <a:r>
              <a:rPr lang="en-US" altLang="en-US" sz="3600">
                <a:latin typeface="Times New Roman" panose="02020603050405020304" pitchFamily="18" charset="0"/>
              </a:rPr>
              <a:t>Diet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517525" y="803275"/>
            <a:ext cx="8245475" cy="417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b="1" dirty="0">
                <a:latin typeface="Times New Roman" panose="02020603050405020304" pitchFamily="18" charset="0"/>
              </a:rPr>
              <a:t>Household consumption</a:t>
            </a:r>
          </a:p>
          <a:p>
            <a:pPr eaLnBrk="1" hangingPunct="1">
              <a:spcBef>
                <a:spcPct val="0"/>
              </a:spcBef>
              <a:buClrTx/>
              <a:buSzTx/>
              <a:buFontTx/>
              <a:buNone/>
            </a:pPr>
            <a:r>
              <a:rPr lang="en-US" altLang="en-US" sz="2400" dirty="0">
                <a:latin typeface="Times New Roman" panose="02020603050405020304" pitchFamily="18" charset="0"/>
              </a:rPr>
              <a:t>most energy use is from the BIG/LONG-TERM appliances </a:t>
            </a:r>
          </a:p>
          <a:p>
            <a:pPr eaLnBrk="1" hangingPunct="1">
              <a:spcBef>
                <a:spcPct val="0"/>
              </a:spcBef>
              <a:buClrTx/>
              <a:buSzTx/>
              <a:buFontTx/>
              <a:buNone/>
            </a:pPr>
            <a:r>
              <a:rPr lang="en-US" altLang="en-US" sz="2400" dirty="0">
                <a:latin typeface="Times New Roman" panose="02020603050405020304" pitchFamily="18" charset="0"/>
              </a:rPr>
              <a:t>(one time opportunity):</a:t>
            </a:r>
          </a:p>
          <a:p>
            <a:pPr eaLnBrk="1" hangingPunct="1">
              <a:spcBef>
                <a:spcPct val="0"/>
              </a:spcBef>
              <a:buClrTx/>
              <a:buSzTx/>
              <a:buFontTx/>
              <a:buNone/>
            </a:pPr>
            <a:endParaRPr lang="en-US" altLang="en-US" sz="2400" dirty="0">
              <a:latin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rPr>
              <a:t>Furnace </a:t>
            </a:r>
          </a:p>
          <a:p>
            <a:pPr eaLnBrk="1" hangingPunct="1">
              <a:spcBef>
                <a:spcPct val="0"/>
              </a:spcBef>
              <a:buClrTx/>
              <a:buSzTx/>
              <a:buFontTx/>
              <a:buNone/>
            </a:pPr>
            <a:r>
              <a:rPr lang="en-US" altLang="en-US" sz="2400" dirty="0">
                <a:latin typeface="Times New Roman" panose="02020603050405020304" pitchFamily="18" charset="0"/>
              </a:rPr>
              <a:t>Air Conditioning</a:t>
            </a:r>
          </a:p>
          <a:p>
            <a:pPr eaLnBrk="1" hangingPunct="1">
              <a:spcBef>
                <a:spcPct val="0"/>
              </a:spcBef>
              <a:buClrTx/>
              <a:buSzTx/>
              <a:buFontTx/>
              <a:buNone/>
            </a:pPr>
            <a:r>
              <a:rPr lang="en-US" altLang="en-US" sz="2400" dirty="0">
                <a:latin typeface="Times New Roman" panose="02020603050405020304" pitchFamily="18" charset="0"/>
              </a:rPr>
              <a:t>Refrigerator</a:t>
            </a:r>
          </a:p>
          <a:p>
            <a:pPr eaLnBrk="1" hangingPunct="1">
              <a:spcBef>
                <a:spcPct val="0"/>
              </a:spcBef>
              <a:buClrTx/>
              <a:buSzTx/>
              <a:buFontTx/>
              <a:buNone/>
            </a:pPr>
            <a:r>
              <a:rPr lang="en-US" altLang="en-US" sz="2400" dirty="0">
                <a:latin typeface="Times New Roman" panose="02020603050405020304" pitchFamily="18" charset="0"/>
              </a:rPr>
              <a:t>Hot water heater</a:t>
            </a:r>
          </a:p>
          <a:p>
            <a:pPr eaLnBrk="1" hangingPunct="1">
              <a:spcBef>
                <a:spcPct val="0"/>
              </a:spcBef>
              <a:buClrTx/>
              <a:buSzTx/>
              <a:buFontTx/>
              <a:buNone/>
            </a:pPr>
            <a:endParaRPr lang="en-US" altLang="en-US" sz="2400" dirty="0">
              <a:latin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rPr>
              <a:t>Lighting – use CFLs</a:t>
            </a:r>
          </a:p>
          <a:p>
            <a:pPr eaLnBrk="1" hangingPunct="1">
              <a:spcBef>
                <a:spcPct val="0"/>
              </a:spcBef>
              <a:buClrTx/>
              <a:buSzTx/>
              <a:buFontTx/>
              <a:buNone/>
            </a:pPr>
            <a:r>
              <a:rPr lang="en-US" altLang="en-US" sz="2400" dirty="0">
                <a:latin typeface="Times New Roman" panose="02020603050405020304" pitchFamily="18" charset="0"/>
              </a:rPr>
              <a:t>Electronics</a:t>
            </a:r>
          </a:p>
        </p:txBody>
      </p:sp>
      <p:pic>
        <p:nvPicPr>
          <p:cNvPr id="125955" name="Picture 6" descr="http://img.products.howstuffworks.com/cctool/PrdImg/images/pr/177X150/00/02/1c/72/cd/35418829.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4724400"/>
            <a:ext cx="20224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8" descr="http://i.treehugger.com/files/th_images/high%20eficiency%20gas%20furnac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05200" y="1676400"/>
            <a:ext cx="32004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4" descr="http://www.relocalize.net/files/lightbulb3.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15000" y="41148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954">
                                            <p:txEl>
                                              <p:pRg st="1" end="1"/>
                                            </p:txEl>
                                          </p:spTgt>
                                        </p:tgtEl>
                                        <p:attrNameLst>
                                          <p:attrName>style.visibility</p:attrName>
                                        </p:attrNameLst>
                                      </p:cBhvr>
                                      <p:to>
                                        <p:strVal val="visible"/>
                                      </p:to>
                                    </p:set>
                                    <p:animEffect transition="in" filter="fade">
                                      <p:cBhvr>
                                        <p:cTn id="7" dur="500"/>
                                        <p:tgtEl>
                                          <p:spTgt spid="12595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5954">
                                            <p:txEl>
                                              <p:pRg st="2" end="2"/>
                                            </p:txEl>
                                          </p:spTgt>
                                        </p:tgtEl>
                                        <p:attrNameLst>
                                          <p:attrName>style.visibility</p:attrName>
                                        </p:attrNameLst>
                                      </p:cBhvr>
                                      <p:to>
                                        <p:strVal val="visible"/>
                                      </p:to>
                                    </p:set>
                                    <p:animEffect transition="in" filter="fade">
                                      <p:cBhvr>
                                        <p:cTn id="10" dur="500"/>
                                        <p:tgtEl>
                                          <p:spTgt spid="12595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5954">
                                            <p:txEl>
                                              <p:pRg st="4" end="4"/>
                                            </p:txEl>
                                          </p:spTgt>
                                        </p:tgtEl>
                                        <p:attrNameLst>
                                          <p:attrName>style.visibility</p:attrName>
                                        </p:attrNameLst>
                                      </p:cBhvr>
                                      <p:to>
                                        <p:strVal val="visible"/>
                                      </p:to>
                                    </p:set>
                                    <p:animEffect transition="in" filter="fade">
                                      <p:cBhvr>
                                        <p:cTn id="15" dur="500"/>
                                        <p:tgtEl>
                                          <p:spTgt spid="12595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5954">
                                            <p:txEl>
                                              <p:pRg st="5" end="5"/>
                                            </p:txEl>
                                          </p:spTgt>
                                        </p:tgtEl>
                                        <p:attrNameLst>
                                          <p:attrName>style.visibility</p:attrName>
                                        </p:attrNameLst>
                                      </p:cBhvr>
                                      <p:to>
                                        <p:strVal val="visible"/>
                                      </p:to>
                                    </p:set>
                                    <p:animEffect transition="in" filter="fade">
                                      <p:cBhvr>
                                        <p:cTn id="18" dur="500"/>
                                        <p:tgtEl>
                                          <p:spTgt spid="125954">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5954">
                                            <p:txEl>
                                              <p:pRg st="6" end="6"/>
                                            </p:txEl>
                                          </p:spTgt>
                                        </p:tgtEl>
                                        <p:attrNameLst>
                                          <p:attrName>style.visibility</p:attrName>
                                        </p:attrNameLst>
                                      </p:cBhvr>
                                      <p:to>
                                        <p:strVal val="visible"/>
                                      </p:to>
                                    </p:set>
                                    <p:animEffect transition="in" filter="fade">
                                      <p:cBhvr>
                                        <p:cTn id="21" dur="500"/>
                                        <p:tgtEl>
                                          <p:spTgt spid="125954">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5954">
                                            <p:txEl>
                                              <p:pRg st="7" end="7"/>
                                            </p:txEl>
                                          </p:spTgt>
                                        </p:tgtEl>
                                        <p:attrNameLst>
                                          <p:attrName>style.visibility</p:attrName>
                                        </p:attrNameLst>
                                      </p:cBhvr>
                                      <p:to>
                                        <p:strVal val="visible"/>
                                      </p:to>
                                    </p:set>
                                    <p:animEffect transition="in" filter="fade">
                                      <p:cBhvr>
                                        <p:cTn id="24" dur="500"/>
                                        <p:tgtEl>
                                          <p:spTgt spid="125954">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5954">
                                            <p:txEl>
                                              <p:pRg st="9" end="9"/>
                                            </p:txEl>
                                          </p:spTgt>
                                        </p:tgtEl>
                                        <p:attrNameLst>
                                          <p:attrName>style.visibility</p:attrName>
                                        </p:attrNameLst>
                                      </p:cBhvr>
                                      <p:to>
                                        <p:strVal val="visible"/>
                                      </p:to>
                                    </p:set>
                                    <p:animEffect transition="in" filter="fade">
                                      <p:cBhvr>
                                        <p:cTn id="27" dur="500"/>
                                        <p:tgtEl>
                                          <p:spTgt spid="125954">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5954">
                                            <p:txEl>
                                              <p:pRg st="10" end="10"/>
                                            </p:txEl>
                                          </p:spTgt>
                                        </p:tgtEl>
                                        <p:attrNameLst>
                                          <p:attrName>style.visibility</p:attrName>
                                        </p:attrNameLst>
                                      </p:cBhvr>
                                      <p:to>
                                        <p:strVal val="visible"/>
                                      </p:to>
                                    </p:set>
                                    <p:animEffect transition="in" filter="fade">
                                      <p:cBhvr>
                                        <p:cTn id="30" dur="500"/>
                                        <p:tgtEl>
                                          <p:spTgt spid="12595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635000" y="142875"/>
            <a:ext cx="38608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Transportation</a:t>
            </a:r>
          </a:p>
          <a:p>
            <a:pPr eaLnBrk="1" hangingPunct="1">
              <a:spcBef>
                <a:spcPct val="0"/>
              </a:spcBef>
              <a:buClrTx/>
              <a:buSzTx/>
              <a:buFontTx/>
              <a:buNone/>
            </a:pPr>
            <a:endParaRPr lang="en-US" altLang="en-US">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Increase fuel efficiency</a:t>
            </a:r>
          </a:p>
          <a:p>
            <a:pPr eaLnBrk="1" hangingPunct="1">
              <a:spcBef>
                <a:spcPct val="0"/>
              </a:spcBef>
              <a:buClrTx/>
              <a:buSzTx/>
              <a:buFontTx/>
              <a:buNone/>
            </a:pPr>
            <a:r>
              <a:rPr lang="en-US" altLang="en-US" sz="2400">
                <a:latin typeface="Times New Roman" panose="02020603050405020304" pitchFamily="18" charset="0"/>
              </a:rPr>
              <a:t>Alternative/hybrid technology</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Reduce number of trips</a:t>
            </a:r>
          </a:p>
          <a:p>
            <a:pPr eaLnBrk="1" hangingPunct="1">
              <a:spcBef>
                <a:spcPct val="0"/>
              </a:spcBef>
              <a:buClrTx/>
              <a:buSzTx/>
              <a:buFontTx/>
              <a:buNone/>
            </a:pPr>
            <a:r>
              <a:rPr lang="en-US" altLang="en-US" sz="2400">
                <a:latin typeface="Times New Roman" panose="02020603050405020304" pitchFamily="18" charset="0"/>
              </a:rPr>
              <a:t>Reduce distance of trips</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Use mass transit</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LAND USE PLANNING </a:t>
            </a:r>
          </a:p>
        </p:txBody>
      </p:sp>
      <p:pic>
        <p:nvPicPr>
          <p:cNvPr id="126979" name="Picture 4" descr="http://www.physorg.com/newman/gfx/news/hybrid_cars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762000"/>
            <a:ext cx="29718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6" descr="http://photo.net/photo/pcd0796/smart-swatch-car-38.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75363" y="3200400"/>
            <a:ext cx="306863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8" descr="http://static.howstuffworks.com/gif/washington-dc-city-guide-ga-1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29000" y="45148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609600" y="1162050"/>
            <a:ext cx="4999038" cy="277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Diet</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Locally grown food</a:t>
            </a:r>
          </a:p>
          <a:p>
            <a:pPr eaLnBrk="1" hangingPunct="1">
              <a:spcBef>
                <a:spcPct val="0"/>
              </a:spcBef>
              <a:buClrTx/>
              <a:buSzTx/>
              <a:buFontTx/>
              <a:buNone/>
            </a:pPr>
            <a:r>
              <a:rPr lang="en-US" altLang="en-US" sz="2400">
                <a:latin typeface="Times New Roman" panose="02020603050405020304" pitchFamily="18" charset="0"/>
              </a:rPr>
              <a:t>Less processed food</a:t>
            </a:r>
          </a:p>
          <a:p>
            <a:pPr eaLnBrk="1" hangingPunct="1">
              <a:spcBef>
                <a:spcPct val="0"/>
              </a:spcBef>
              <a:buClrTx/>
              <a:buSzTx/>
              <a:buFontTx/>
              <a:buNone/>
            </a:pPr>
            <a:r>
              <a:rPr lang="en-US" altLang="en-US" sz="2400">
                <a:latin typeface="Times New Roman" panose="02020603050405020304" pitchFamily="18" charset="0"/>
              </a:rPr>
              <a:t>Organic food (less fossil energy inputs)</a:t>
            </a:r>
          </a:p>
          <a:p>
            <a:pPr eaLnBrk="1" hangingPunct="1">
              <a:spcBef>
                <a:spcPct val="0"/>
              </a:spcBef>
              <a:buClrTx/>
              <a:buSzTx/>
              <a:buFontTx/>
              <a:buNone/>
            </a:pPr>
            <a:r>
              <a:rPr lang="en-US" altLang="en-US" sz="2400">
                <a:latin typeface="Times New Roman" panose="02020603050405020304" pitchFamily="18" charset="0"/>
              </a:rPr>
              <a:t>Eat lower on the food chain (less meat)</a:t>
            </a:r>
          </a:p>
          <a:p>
            <a:pPr eaLnBrk="1" hangingPunct="1">
              <a:spcBef>
                <a:spcPct val="0"/>
              </a:spcBef>
              <a:buClrTx/>
              <a:buSzTx/>
              <a:buFontTx/>
              <a:buNone/>
            </a:pPr>
            <a:r>
              <a:rPr lang="en-US" altLang="en-US" sz="2400">
                <a:latin typeface="Times New Roman" panose="02020603050405020304" pitchFamily="18" charset="0"/>
              </a:rPr>
              <a:t>Less food waste</a:t>
            </a:r>
          </a:p>
        </p:txBody>
      </p:sp>
      <p:pic>
        <p:nvPicPr>
          <p:cNvPr id="128003" name="Picture 4" descr="http://www.morris.umn.edu/webbin/RSS/images/1649.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49925" y="762000"/>
            <a:ext cx="3394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6" descr="http://www.caledoncountryside.org/images/EatLocalLogoBW-00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5600" y="3783013"/>
            <a:ext cx="3154363"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69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29027" name="Rectangle 3"/>
          <p:cNvSpPr>
            <a:spLocks noChangeArrowheads="1"/>
          </p:cNvSpPr>
          <p:nvPr/>
        </p:nvSpPr>
        <p:spPr bwMode="auto">
          <a:xfrm>
            <a:off x="0" y="-4538663"/>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1800" b="1">
                <a:solidFill>
                  <a:srgbClr val="FF6600"/>
                </a:solidFill>
                <a:latin typeface="Arial" panose="020B0604020202020204" pitchFamily="34" charset="0"/>
                <a:cs typeface="Arial" panose="020B0604020202020204" pitchFamily="34" charset="0"/>
              </a:rPr>
              <a:t>TABLE 1. Global installed capacity in 2003 (MW)</a:t>
            </a:r>
            <a:endParaRPr lang="en-US" altLang="en-US" sz="1100">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sp>
        <p:nvSpPr>
          <p:cNvPr id="129028" name="Rectangle 4"/>
          <p:cNvSpPr>
            <a:spLocks noChangeArrowheads="1"/>
          </p:cNvSpPr>
          <p:nvPr/>
        </p:nvSpPr>
        <p:spPr bwMode="auto">
          <a:xfrm>
            <a:off x="0" y="10772775"/>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1100">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latin typeface="Times New Roman" panose="02020603050405020304" pitchFamily="18" charset="0"/>
            </a:endParaRPr>
          </a:p>
        </p:txBody>
      </p:sp>
      <p:sp>
        <p:nvSpPr>
          <p:cNvPr id="129029" name="Text Box 5"/>
          <p:cNvSpPr txBox="1">
            <a:spLocks noChangeArrowheads="1"/>
          </p:cNvSpPr>
          <p:nvPr/>
        </p:nvSpPr>
        <p:spPr bwMode="auto">
          <a:xfrm>
            <a:off x="1279525" y="857250"/>
            <a:ext cx="659765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i="1">
                <a:latin typeface="Times New Roman" panose="02020603050405020304" pitchFamily="18" charset="0"/>
              </a:rPr>
              <a:t>Energy Future </a:t>
            </a:r>
          </a:p>
          <a:p>
            <a:pPr eaLnBrk="1" hangingPunct="1">
              <a:spcBef>
                <a:spcPct val="0"/>
              </a:spcBef>
              <a:buClrTx/>
              <a:buSzTx/>
              <a:buFontTx/>
              <a:buNone/>
            </a:pPr>
            <a:endParaRPr lang="en-US" altLang="en-US">
              <a:latin typeface="Times New Roman" panose="02020603050405020304" pitchFamily="18" charset="0"/>
            </a:endParaRPr>
          </a:p>
          <a:p>
            <a:pPr eaLnBrk="1" hangingPunct="1">
              <a:spcBef>
                <a:spcPct val="0"/>
              </a:spcBef>
              <a:buClrTx/>
              <a:buSzTx/>
              <a:buFontTx/>
              <a:buNone/>
            </a:pPr>
            <a:r>
              <a:rPr lang="en-US" altLang="en-US">
                <a:latin typeface="Times New Roman" panose="02020603050405020304" pitchFamily="18" charset="0"/>
              </a:rPr>
              <a:t>Transition to Renewables</a:t>
            </a:r>
          </a:p>
          <a:p>
            <a:pPr eaLnBrk="1" hangingPunct="1">
              <a:spcBef>
                <a:spcPct val="0"/>
              </a:spcBef>
              <a:buClrTx/>
              <a:buSzTx/>
              <a:buFontTx/>
              <a:buNone/>
            </a:pPr>
            <a:r>
              <a:rPr lang="en-US" altLang="en-US">
                <a:latin typeface="Times New Roman" panose="02020603050405020304" pitchFamily="18" charset="0"/>
              </a:rPr>
              <a:t>	(cleaner and sustainable)</a:t>
            </a:r>
          </a:p>
          <a:p>
            <a:pPr eaLnBrk="1" hangingPunct="1">
              <a:spcBef>
                <a:spcPct val="0"/>
              </a:spcBef>
              <a:buClrTx/>
              <a:buSzTx/>
              <a:buFontTx/>
              <a:buNone/>
            </a:pPr>
            <a:endParaRPr lang="en-US" altLang="en-US">
              <a:latin typeface="Times New Roman" panose="02020603050405020304" pitchFamily="18" charset="0"/>
            </a:endParaRPr>
          </a:p>
          <a:p>
            <a:pPr eaLnBrk="1" hangingPunct="1">
              <a:spcBef>
                <a:spcPct val="0"/>
              </a:spcBef>
              <a:buClrTx/>
              <a:buSzTx/>
              <a:buFontTx/>
              <a:buNone/>
            </a:pPr>
            <a:r>
              <a:rPr lang="en-US" altLang="en-US">
                <a:latin typeface="Times New Roman" panose="02020603050405020304" pitchFamily="18" charset="0"/>
              </a:rPr>
              <a:t>Increased Efficiency and Conservation in all sectors</a:t>
            </a:r>
          </a:p>
          <a:p>
            <a:pPr eaLnBrk="1" hangingPunct="1">
              <a:spcBef>
                <a:spcPct val="0"/>
              </a:spcBef>
              <a:buClrTx/>
              <a:buSzTx/>
              <a:buFontTx/>
              <a:buNone/>
            </a:pPr>
            <a:r>
              <a:rPr lang="en-US" altLang="en-US">
                <a:latin typeface="Times New Roman" panose="02020603050405020304" pitchFamily="18" charset="0"/>
              </a:rPr>
              <a:t> </a:t>
            </a:r>
          </a:p>
          <a:p>
            <a:pPr eaLnBrk="1" hangingPunct="1">
              <a:spcBef>
                <a:spcPct val="0"/>
              </a:spcBef>
              <a:buClrTx/>
              <a:buSzTx/>
              <a:buFontTx/>
              <a:buNone/>
            </a:pPr>
            <a:r>
              <a:rPr lang="en-US" altLang="en-US">
                <a:latin typeface="Times New Roman" panose="02020603050405020304" pitchFamily="18" charset="0"/>
              </a:rPr>
              <a:t>Reduce need for transportation through wise development decisions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Food, energy, water nexus</a:t>
            </a:r>
            <a:endParaRPr lang="en-US" dirty="0"/>
          </a:p>
        </p:txBody>
      </p:sp>
      <p:sp>
        <p:nvSpPr>
          <p:cNvPr id="3" name="Content Placeholder 2"/>
          <p:cNvSpPr>
            <a:spLocks noGrp="1"/>
          </p:cNvSpPr>
          <p:nvPr>
            <p:ph idx="1"/>
          </p:nvPr>
        </p:nvSpPr>
        <p:spPr>
          <a:xfrm>
            <a:off x="549088" y="2005012"/>
            <a:ext cx="4343400" cy="4114800"/>
          </a:xfrm>
        </p:spPr>
        <p:txBody>
          <a:bodyPr/>
          <a:lstStyle/>
          <a:p>
            <a:r>
              <a:rPr lang="en-US" sz="2800" dirty="0" smtClean="0"/>
              <a:t>It takes energy and water to grow food</a:t>
            </a:r>
          </a:p>
          <a:p>
            <a:r>
              <a:rPr lang="en-US" sz="2800" dirty="0" smtClean="0"/>
              <a:t>It takes water to produce energy</a:t>
            </a:r>
          </a:p>
          <a:p>
            <a:r>
              <a:rPr lang="en-US" sz="2800" dirty="0" smtClean="0"/>
              <a:t>It takes energy to move and clean water</a:t>
            </a:r>
          </a:p>
          <a:p>
            <a:r>
              <a:rPr lang="en-US" sz="2800" dirty="0" smtClean="0"/>
              <a:t>It takes food for the people provide food, water, and energy</a:t>
            </a:r>
            <a:endParaRPr lang="en-US" sz="2800" dirty="0"/>
          </a:p>
        </p:txBody>
      </p:sp>
      <p:pic>
        <p:nvPicPr>
          <p:cNvPr id="4" name="Picture 3"/>
          <p:cNvPicPr>
            <a:picLocks noChangeAspect="1"/>
          </p:cNvPicPr>
          <p:nvPr/>
        </p:nvPicPr>
        <p:blipFill>
          <a:blip r:embed="rId2"/>
          <a:stretch>
            <a:fillRect/>
          </a:stretch>
        </p:blipFill>
        <p:spPr>
          <a:xfrm>
            <a:off x="4897251" y="1981200"/>
            <a:ext cx="4235823" cy="4114800"/>
          </a:xfrm>
          <a:prstGeom prst="rect">
            <a:avLst/>
          </a:prstGeom>
        </p:spPr>
      </p:pic>
    </p:spTree>
    <p:extLst>
      <p:ext uri="{BB962C8B-B14F-4D97-AF65-F5344CB8AC3E}">
        <p14:creationId xmlns:p14="http://schemas.microsoft.com/office/powerpoint/2010/main" val="33087283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87" y="3163328"/>
            <a:ext cx="5319713" cy="3694671"/>
          </a:xfrm>
          <a:prstGeom prst="rect">
            <a:avLst/>
          </a:prstGeom>
        </p:spPr>
      </p:pic>
      <p:pic>
        <p:nvPicPr>
          <p:cNvPr id="4" name="Picture 3"/>
          <p:cNvPicPr>
            <a:picLocks noChangeAspect="1"/>
          </p:cNvPicPr>
          <p:nvPr/>
        </p:nvPicPr>
        <p:blipFill>
          <a:blip r:embed="rId3"/>
          <a:stretch>
            <a:fillRect/>
          </a:stretch>
        </p:blipFill>
        <p:spPr>
          <a:xfrm>
            <a:off x="228600" y="88839"/>
            <a:ext cx="4514850" cy="3590925"/>
          </a:xfrm>
          <a:prstGeom prst="rect">
            <a:avLst/>
          </a:prstGeom>
        </p:spPr>
      </p:pic>
      <p:pic>
        <p:nvPicPr>
          <p:cNvPr id="6" name="Picture 5"/>
          <p:cNvPicPr>
            <a:picLocks noChangeAspect="1"/>
          </p:cNvPicPr>
          <p:nvPr/>
        </p:nvPicPr>
        <p:blipFill>
          <a:blip r:embed="rId4"/>
          <a:stretch>
            <a:fillRect/>
          </a:stretch>
        </p:blipFill>
        <p:spPr>
          <a:xfrm>
            <a:off x="5524500" y="2895600"/>
            <a:ext cx="3332793" cy="3319462"/>
          </a:xfrm>
          <a:prstGeom prst="rect">
            <a:avLst/>
          </a:prstGeom>
        </p:spPr>
      </p:pic>
      <p:sp>
        <p:nvSpPr>
          <p:cNvPr id="8" name="TextBox 7"/>
          <p:cNvSpPr txBox="1"/>
          <p:nvPr/>
        </p:nvSpPr>
        <p:spPr>
          <a:xfrm>
            <a:off x="2934415" y="3183731"/>
            <a:ext cx="1845377" cy="523220"/>
          </a:xfrm>
          <a:prstGeom prst="rect">
            <a:avLst/>
          </a:prstGeom>
          <a:noFill/>
        </p:spPr>
        <p:txBody>
          <a:bodyPr wrap="none" rtlCol="0">
            <a:spAutoFit/>
          </a:bodyPr>
          <a:lstStyle/>
          <a:p>
            <a:r>
              <a:rPr lang="en-US" sz="2800" dirty="0" smtClean="0">
                <a:solidFill>
                  <a:schemeClr val="bg1"/>
                </a:solidFill>
              </a:rPr>
              <a:t>watershed</a:t>
            </a:r>
            <a:endParaRPr lang="en-US" dirty="0">
              <a:solidFill>
                <a:schemeClr val="bg1"/>
              </a:solidFill>
            </a:endParaRPr>
          </a:p>
        </p:txBody>
      </p:sp>
      <p:sp>
        <p:nvSpPr>
          <p:cNvPr id="3" name="TextBox 2"/>
          <p:cNvSpPr txBox="1"/>
          <p:nvPr/>
        </p:nvSpPr>
        <p:spPr>
          <a:xfrm>
            <a:off x="5105401" y="609600"/>
            <a:ext cx="3505200" cy="1569660"/>
          </a:xfrm>
          <a:prstGeom prst="rect">
            <a:avLst/>
          </a:prstGeom>
          <a:noFill/>
        </p:spPr>
        <p:txBody>
          <a:bodyPr wrap="square" rtlCol="0">
            <a:spAutoFit/>
          </a:bodyPr>
          <a:lstStyle/>
          <a:p>
            <a:r>
              <a:rPr lang="en-US" sz="3200" dirty="0" smtClean="0"/>
              <a:t>Watershed is all area that drains to a common point</a:t>
            </a:r>
            <a:endParaRPr lang="en-US" sz="3200" dirty="0"/>
          </a:p>
        </p:txBody>
      </p:sp>
    </p:spTree>
    <p:extLst>
      <p:ext uri="{BB962C8B-B14F-4D97-AF65-F5344CB8AC3E}">
        <p14:creationId xmlns:p14="http://schemas.microsoft.com/office/powerpoint/2010/main" val="170067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05826"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5400" y="762000"/>
            <a:ext cx="7563537"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5500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132464562"/>
              </p:ext>
            </p:extLst>
          </p:nvPr>
        </p:nvGraphicFramePr>
        <p:xfrm>
          <a:off x="505699" y="762000"/>
          <a:ext cx="8282515" cy="5334000"/>
        </p:xfrm>
        <a:graphic>
          <a:graphicData uri="http://schemas.openxmlformats.org/presentationml/2006/ole">
            <mc:AlternateContent xmlns:mc="http://schemas.openxmlformats.org/markup-compatibility/2006">
              <mc:Choice xmlns:v="urn:schemas-microsoft-com:vml" Requires="v">
                <p:oleObj spid="_x0000_s2060" r:id="rId3" imgW="23450808" imgH="13325504" progId="Visio.Drawing.11">
                  <p:embed/>
                </p:oleObj>
              </mc:Choice>
              <mc:Fallback>
                <p:oleObj r:id="rId3" imgW="23450808" imgH="1332550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99" y="762000"/>
                        <a:ext cx="8282515" cy="5334000"/>
                      </a:xfrm>
                      <a:prstGeom prst="rect">
                        <a:avLst/>
                      </a:prstGeom>
                      <a:noFill/>
                    </p:spPr>
                  </p:pic>
                </p:oleObj>
              </mc:Fallback>
            </mc:AlternateContent>
          </a:graphicData>
        </a:graphic>
      </p:graphicFrame>
    </p:spTree>
    <p:extLst>
      <p:ext uri="{BB962C8B-B14F-4D97-AF65-F5344CB8AC3E}">
        <p14:creationId xmlns:p14="http://schemas.microsoft.com/office/powerpoint/2010/main" val="3719828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238250"/>
            <a:ext cx="7315200" cy="4381500"/>
          </a:xfrm>
          <a:prstGeom prst="rect">
            <a:avLst/>
          </a:prstGeom>
        </p:spPr>
      </p:pic>
    </p:spTree>
    <p:extLst>
      <p:ext uri="{BB962C8B-B14F-4D97-AF65-F5344CB8AC3E}">
        <p14:creationId xmlns:p14="http://schemas.microsoft.com/office/powerpoint/2010/main" val="21255032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032" y="1878014"/>
            <a:ext cx="8270032" cy="2008186"/>
          </a:xfrm>
          <a:ln>
            <a:noFill/>
          </a:ln>
        </p:spPr>
        <p:txBody>
          <a:bodyPr/>
          <a:lstStyle/>
          <a:p>
            <a:pPr>
              <a:buClr>
                <a:schemeClr val="accent2"/>
              </a:buClr>
            </a:pPr>
            <a:r>
              <a:rPr lang="en-US" sz="2400" dirty="0">
                <a:solidFill>
                  <a:schemeClr val="bg1"/>
                </a:solidFill>
              </a:rPr>
              <a:t>Trade can in(de)crease environmental impact of food production depending on trading partners</a:t>
            </a:r>
          </a:p>
          <a:p>
            <a:pPr>
              <a:buClr>
                <a:schemeClr val="accent2"/>
              </a:buClr>
            </a:pPr>
            <a:endParaRPr lang="en-US" sz="2400" i="1" dirty="0">
              <a:solidFill>
                <a:schemeClr val="bg1"/>
              </a:solidFill>
            </a:endParaRPr>
          </a:p>
          <a:p>
            <a:pPr>
              <a:buClr>
                <a:schemeClr val="accent2"/>
              </a:buClr>
            </a:pPr>
            <a:r>
              <a:rPr lang="en-US" sz="2400" dirty="0">
                <a:solidFill>
                  <a:schemeClr val="bg1"/>
                </a:solidFill>
              </a:rPr>
              <a:t>Physical food trade vs. </a:t>
            </a:r>
            <a:r>
              <a:rPr lang="en-US" sz="2400" i="1" dirty="0">
                <a:solidFill>
                  <a:schemeClr val="bg1"/>
                </a:solidFill>
              </a:rPr>
              <a:t>virtual (embodied) resource trade</a:t>
            </a:r>
            <a:r>
              <a:rPr lang="en-US" sz="2400" dirty="0">
                <a:solidFill>
                  <a:schemeClr val="bg1"/>
                </a:solidFill>
              </a:rPr>
              <a:t> </a:t>
            </a:r>
            <a:endParaRPr lang="en-US" dirty="0">
              <a:solidFill>
                <a:schemeClr val="bg1"/>
              </a:solidFill>
            </a:endParaRPr>
          </a:p>
        </p:txBody>
      </p:sp>
      <p:sp>
        <p:nvSpPr>
          <p:cNvPr id="2" name="Title 1"/>
          <p:cNvSpPr>
            <a:spLocks noGrp="1"/>
          </p:cNvSpPr>
          <p:nvPr>
            <p:ph type="title"/>
          </p:nvPr>
        </p:nvSpPr>
        <p:spPr>
          <a:xfrm>
            <a:off x="635564" y="152400"/>
            <a:ext cx="8004968" cy="1030406"/>
          </a:xfrm>
        </p:spPr>
        <p:txBody>
          <a:bodyPr/>
          <a:lstStyle/>
          <a:p>
            <a:r>
              <a:rPr lang="en-US" sz="3200" dirty="0" smtClean="0">
                <a:solidFill>
                  <a:schemeClr val="bg1"/>
                </a:solidFill>
              </a:rPr>
              <a:t>Food production and trade</a:t>
            </a:r>
            <a:br>
              <a:rPr lang="en-US" sz="3200" dirty="0" smtClean="0">
                <a:solidFill>
                  <a:schemeClr val="bg1"/>
                </a:solidFill>
              </a:rPr>
            </a:br>
            <a:r>
              <a:rPr lang="en-US" sz="2800" dirty="0" smtClean="0">
                <a:solidFill>
                  <a:schemeClr val="bg1"/>
                </a:solidFill>
              </a:rPr>
              <a:t>(YSSP Project by </a:t>
            </a:r>
            <a:r>
              <a:rPr lang="en-US" sz="2800" dirty="0" err="1" smtClean="0">
                <a:solidFill>
                  <a:schemeClr val="bg1"/>
                </a:solidFill>
              </a:rPr>
              <a:t>Nemi</a:t>
            </a:r>
            <a:r>
              <a:rPr lang="en-US" sz="2800" dirty="0" smtClean="0">
                <a:solidFill>
                  <a:schemeClr val="bg1"/>
                </a:solidFill>
              </a:rPr>
              <a:t> </a:t>
            </a:r>
            <a:r>
              <a:rPr lang="en-US" sz="2800" dirty="0" err="1" smtClean="0">
                <a:solidFill>
                  <a:schemeClr val="bg1"/>
                </a:solidFill>
              </a:rPr>
              <a:t>Vora</a:t>
            </a:r>
            <a:r>
              <a:rPr lang="en-US" sz="2800" dirty="0" smtClean="0">
                <a:solidFill>
                  <a:schemeClr val="bg1"/>
                </a:solidFill>
              </a:rPr>
              <a:t>, Univ. of Pittsburgh) </a:t>
            </a:r>
            <a:endParaRPr lang="en-US" sz="3200" dirty="0">
              <a:solidFill>
                <a:schemeClr val="bg1"/>
              </a:solidFill>
            </a:endParaRPr>
          </a:p>
        </p:txBody>
      </p:sp>
      <p:sp>
        <p:nvSpPr>
          <p:cNvPr id="7" name="Slide Number Placeholder 6"/>
          <p:cNvSpPr>
            <a:spLocks noGrp="1"/>
          </p:cNvSpPr>
          <p:nvPr>
            <p:ph type="sldNum" sz="quarter" idx="11"/>
          </p:nvPr>
        </p:nvSpPr>
        <p:spPr/>
        <p:txBody>
          <a:bodyPr/>
          <a:lstStyle/>
          <a:p>
            <a:pPr>
              <a:defRPr/>
            </a:pPr>
            <a:fld id="{4114CD66-9604-4305-B5A8-78B29733E3FB}" type="slidenum">
              <a:rPr lang="en-US" smtClean="0"/>
              <a:pPr>
                <a:defRPr/>
              </a:pPr>
              <a:t>70</a:t>
            </a:fld>
            <a:endParaRPr lang="en-US" dirty="0"/>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0600" y="3733800"/>
            <a:ext cx="5595965" cy="3147731"/>
          </a:xfrm>
          <a:prstGeom prst="rect">
            <a:avLst/>
          </a:prstGeom>
        </p:spPr>
      </p:pic>
    </p:spTree>
    <p:custDataLst>
      <p:tags r:id="rId1"/>
    </p:custDataLst>
    <p:extLst>
      <p:ext uri="{BB962C8B-B14F-4D97-AF65-F5344CB8AC3E}">
        <p14:creationId xmlns:p14="http://schemas.microsoft.com/office/powerpoint/2010/main" val="2490090942"/>
      </p:ext>
    </p:extLst>
  </p:cSld>
  <p:clrMapOvr>
    <a:masterClrMapping/>
  </p:clrMapOvr>
  <mc:AlternateContent xmlns:mc="http://schemas.openxmlformats.org/markup-compatibility/2006" xmlns:p14="http://schemas.microsoft.com/office/powerpoint/2010/main">
    <mc:Choice Requires="p14">
      <p:transition p14:dur="10" advTm="104012"/>
    </mc:Choice>
    <mc:Fallback xmlns="">
      <p:transition advTm="104012"/>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114CD66-9604-4305-B5A8-78B29733E3FB}" type="slidenum">
              <a:rPr lang="en-US" smtClean="0"/>
              <a:pPr>
                <a:defRPr/>
              </a:pPr>
              <a:t>71</a:t>
            </a:fld>
            <a:endParaRPr lang="en-US" dirty="0"/>
          </a:p>
        </p:txBody>
      </p:sp>
      <p:sp>
        <p:nvSpPr>
          <p:cNvPr id="2" name="Title 1"/>
          <p:cNvSpPr>
            <a:spLocks noGrp="1"/>
          </p:cNvSpPr>
          <p:nvPr>
            <p:ph type="title" idx="4294967295"/>
          </p:nvPr>
        </p:nvSpPr>
        <p:spPr>
          <a:xfrm>
            <a:off x="0" y="117475"/>
            <a:ext cx="8229600" cy="1139825"/>
          </a:xfrm>
        </p:spPr>
        <p:txBody>
          <a:bodyPr anchor="ctr"/>
          <a:lstStyle/>
          <a:p>
            <a:r>
              <a:rPr lang="en-US" dirty="0" smtClean="0"/>
              <a:t>Building layered trade networks</a:t>
            </a:r>
            <a:endParaRPr lang="en-US" dirty="0"/>
          </a:p>
        </p:txBody>
      </p:sp>
      <p:grpSp>
        <p:nvGrpSpPr>
          <p:cNvPr id="192" name="Group 191"/>
          <p:cNvGrpSpPr/>
          <p:nvPr/>
        </p:nvGrpSpPr>
        <p:grpSpPr>
          <a:xfrm>
            <a:off x="4986862" y="1287029"/>
            <a:ext cx="3039753" cy="1186711"/>
            <a:chOff x="1828800" y="908682"/>
            <a:chExt cx="3352800" cy="1205868"/>
          </a:xfrm>
          <a:scene3d>
            <a:camera prst="perspectiveRelaxedModerately"/>
            <a:lightRig rig="threePt" dir="t"/>
          </a:scene3d>
        </p:grpSpPr>
        <p:sp>
          <p:nvSpPr>
            <p:cNvPr id="159" name="Parallelogram 158"/>
            <p:cNvSpPr/>
            <p:nvPr/>
          </p:nvSpPr>
          <p:spPr>
            <a:xfrm>
              <a:off x="1828800" y="908682"/>
              <a:ext cx="3352800" cy="1205868"/>
            </a:xfrm>
            <a:prstGeom prst="parallelogram">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grpSp>
          <p:nvGrpSpPr>
            <p:cNvPr id="180" name="Group 179"/>
            <p:cNvGrpSpPr/>
            <p:nvPr/>
          </p:nvGrpSpPr>
          <p:grpSpPr>
            <a:xfrm>
              <a:off x="2223832" y="1023945"/>
              <a:ext cx="2415224" cy="948306"/>
              <a:chOff x="2376232" y="1306087"/>
              <a:chExt cx="2415224" cy="948306"/>
            </a:xfrm>
          </p:grpSpPr>
          <p:sp>
            <p:nvSpPr>
              <p:cNvPr id="162" name="Oval 161"/>
              <p:cNvSpPr/>
              <p:nvPr/>
            </p:nvSpPr>
            <p:spPr>
              <a:xfrm>
                <a:off x="4343400" y="1572787"/>
                <a:ext cx="448056" cy="448056"/>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grpSp>
            <p:nvGrpSpPr>
              <p:cNvPr id="179" name="Group 178"/>
              <p:cNvGrpSpPr/>
              <p:nvPr/>
            </p:nvGrpSpPr>
            <p:grpSpPr>
              <a:xfrm>
                <a:off x="2376232" y="1306087"/>
                <a:ext cx="2032784" cy="948306"/>
                <a:chOff x="2376232" y="1306087"/>
                <a:chExt cx="2032784" cy="948306"/>
              </a:xfrm>
            </p:grpSpPr>
            <p:sp>
              <p:nvSpPr>
                <p:cNvPr id="160" name="Oval 159"/>
                <p:cNvSpPr/>
                <p:nvPr/>
              </p:nvSpPr>
              <p:spPr>
                <a:xfrm>
                  <a:off x="2376232" y="1808191"/>
                  <a:ext cx="449580" cy="446202"/>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a:t>
                  </a:r>
                </a:p>
              </p:txBody>
            </p:sp>
            <p:sp>
              <p:nvSpPr>
                <p:cNvPr id="161" name="Oval 160"/>
                <p:cNvSpPr/>
                <p:nvPr/>
              </p:nvSpPr>
              <p:spPr>
                <a:xfrm>
                  <a:off x="3200400" y="1306087"/>
                  <a:ext cx="448056" cy="448056"/>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cxnSp>
              <p:nvCxnSpPr>
                <p:cNvPr id="164" name="Straight Arrow Connector 163"/>
                <p:cNvCxnSpPr/>
                <p:nvPr/>
              </p:nvCxnSpPr>
              <p:spPr>
                <a:xfrm flipV="1">
                  <a:off x="2705100" y="1572787"/>
                  <a:ext cx="495300" cy="23696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62" idx="3"/>
                </p:cNvCxnSpPr>
                <p:nvPr/>
              </p:nvCxnSpPr>
              <p:spPr>
                <a:xfrm flipH="1">
                  <a:off x="2865120" y="1955227"/>
                  <a:ext cx="1543896" cy="7196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2" idx="1"/>
                </p:cNvCxnSpPr>
                <p:nvPr/>
              </p:nvCxnSpPr>
              <p:spPr>
                <a:xfrm flipH="1" flipV="1">
                  <a:off x="3657600" y="1518282"/>
                  <a:ext cx="751416" cy="12012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61" idx="5"/>
                  <a:endCxn id="162" idx="2"/>
                </p:cNvCxnSpPr>
                <p:nvPr/>
              </p:nvCxnSpPr>
              <p:spPr>
                <a:xfrm>
                  <a:off x="3582840" y="1688527"/>
                  <a:ext cx="760560" cy="108288"/>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40" name="Group 239"/>
          <p:cNvGrpSpPr/>
          <p:nvPr/>
        </p:nvGrpSpPr>
        <p:grpSpPr>
          <a:xfrm>
            <a:off x="4417322" y="4032957"/>
            <a:ext cx="3039753" cy="1186711"/>
            <a:chOff x="1828800" y="908682"/>
            <a:chExt cx="3352800" cy="1205868"/>
          </a:xfrm>
          <a:scene3d>
            <a:camera prst="perspectiveRelaxedModerately"/>
            <a:lightRig rig="threePt" dir="t"/>
          </a:scene3d>
        </p:grpSpPr>
        <p:sp>
          <p:nvSpPr>
            <p:cNvPr id="241" name="Parallelogram 240"/>
            <p:cNvSpPr/>
            <p:nvPr/>
          </p:nvSpPr>
          <p:spPr>
            <a:xfrm>
              <a:off x="1828800" y="908682"/>
              <a:ext cx="3352800" cy="1205868"/>
            </a:xfrm>
            <a:prstGeom prst="parallelogram">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grpSp>
          <p:nvGrpSpPr>
            <p:cNvPr id="242" name="Group 241"/>
            <p:cNvGrpSpPr/>
            <p:nvPr/>
          </p:nvGrpSpPr>
          <p:grpSpPr>
            <a:xfrm>
              <a:off x="2223832" y="1023945"/>
              <a:ext cx="2415224" cy="948306"/>
              <a:chOff x="2376232" y="1306087"/>
              <a:chExt cx="2415224" cy="948306"/>
            </a:xfrm>
          </p:grpSpPr>
          <p:sp>
            <p:nvSpPr>
              <p:cNvPr id="243" name="Oval 242"/>
              <p:cNvSpPr/>
              <p:nvPr/>
            </p:nvSpPr>
            <p:spPr>
              <a:xfrm>
                <a:off x="4343400" y="1572787"/>
                <a:ext cx="448056" cy="448056"/>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grpSp>
            <p:nvGrpSpPr>
              <p:cNvPr id="244" name="Group 243"/>
              <p:cNvGrpSpPr/>
              <p:nvPr/>
            </p:nvGrpSpPr>
            <p:grpSpPr>
              <a:xfrm>
                <a:off x="2376232" y="1306087"/>
                <a:ext cx="2032784" cy="948306"/>
                <a:chOff x="2376232" y="1306087"/>
                <a:chExt cx="2032784" cy="948306"/>
              </a:xfrm>
            </p:grpSpPr>
            <p:sp>
              <p:nvSpPr>
                <p:cNvPr id="245" name="Oval 244"/>
                <p:cNvSpPr/>
                <p:nvPr/>
              </p:nvSpPr>
              <p:spPr>
                <a:xfrm>
                  <a:off x="2376232" y="1808191"/>
                  <a:ext cx="449580" cy="446202"/>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a:t>
                  </a:r>
                </a:p>
              </p:txBody>
            </p:sp>
            <p:sp>
              <p:nvSpPr>
                <p:cNvPr id="246" name="Oval 245"/>
                <p:cNvSpPr/>
                <p:nvPr/>
              </p:nvSpPr>
              <p:spPr>
                <a:xfrm>
                  <a:off x="3200400" y="1306087"/>
                  <a:ext cx="448056" cy="448056"/>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cxnSp>
              <p:nvCxnSpPr>
                <p:cNvPr id="247" name="Straight Arrow Connector 246"/>
                <p:cNvCxnSpPr/>
                <p:nvPr/>
              </p:nvCxnSpPr>
              <p:spPr>
                <a:xfrm flipV="1">
                  <a:off x="2705100" y="1572787"/>
                  <a:ext cx="495300" cy="23696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a:off x="2865120" y="1955227"/>
                  <a:ext cx="1543896" cy="7196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H="1" flipV="1">
                  <a:off x="3657600" y="1518282"/>
                  <a:ext cx="751416" cy="12012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a:off x="3582840" y="1688527"/>
                  <a:ext cx="760560" cy="108288"/>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51" name="Group 250"/>
          <p:cNvGrpSpPr/>
          <p:nvPr/>
        </p:nvGrpSpPr>
        <p:grpSpPr>
          <a:xfrm>
            <a:off x="4135413" y="5314366"/>
            <a:ext cx="3039753" cy="1186711"/>
            <a:chOff x="1828800" y="908682"/>
            <a:chExt cx="3352800" cy="1205868"/>
          </a:xfrm>
          <a:scene3d>
            <a:camera prst="perspectiveRelaxedModerately"/>
            <a:lightRig rig="threePt" dir="t"/>
          </a:scene3d>
        </p:grpSpPr>
        <p:sp>
          <p:nvSpPr>
            <p:cNvPr id="252" name="Parallelogram 251"/>
            <p:cNvSpPr/>
            <p:nvPr/>
          </p:nvSpPr>
          <p:spPr>
            <a:xfrm>
              <a:off x="1828800" y="908682"/>
              <a:ext cx="3352800" cy="1205868"/>
            </a:xfrm>
            <a:prstGeom prst="parallelogram">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grpSp>
          <p:nvGrpSpPr>
            <p:cNvPr id="253" name="Group 252"/>
            <p:cNvGrpSpPr/>
            <p:nvPr/>
          </p:nvGrpSpPr>
          <p:grpSpPr>
            <a:xfrm>
              <a:off x="2223832" y="1023945"/>
              <a:ext cx="2415224" cy="948306"/>
              <a:chOff x="2376232" y="1306087"/>
              <a:chExt cx="2415224" cy="948306"/>
            </a:xfrm>
          </p:grpSpPr>
          <p:sp>
            <p:nvSpPr>
              <p:cNvPr id="254" name="Oval 253"/>
              <p:cNvSpPr/>
              <p:nvPr/>
            </p:nvSpPr>
            <p:spPr>
              <a:xfrm>
                <a:off x="4343400" y="1572787"/>
                <a:ext cx="448056" cy="448056"/>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grpSp>
            <p:nvGrpSpPr>
              <p:cNvPr id="255" name="Group 254"/>
              <p:cNvGrpSpPr/>
              <p:nvPr/>
            </p:nvGrpSpPr>
            <p:grpSpPr>
              <a:xfrm>
                <a:off x="2376232" y="1306087"/>
                <a:ext cx="2032784" cy="948306"/>
                <a:chOff x="2376232" y="1306087"/>
                <a:chExt cx="2032784" cy="948306"/>
              </a:xfrm>
            </p:grpSpPr>
            <p:sp>
              <p:nvSpPr>
                <p:cNvPr id="256" name="Oval 255"/>
                <p:cNvSpPr/>
                <p:nvPr/>
              </p:nvSpPr>
              <p:spPr>
                <a:xfrm>
                  <a:off x="2376232" y="1808191"/>
                  <a:ext cx="449580" cy="446202"/>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a:t>
                  </a:r>
                </a:p>
              </p:txBody>
            </p:sp>
            <p:sp>
              <p:nvSpPr>
                <p:cNvPr id="257" name="Oval 256"/>
                <p:cNvSpPr/>
                <p:nvPr/>
              </p:nvSpPr>
              <p:spPr>
                <a:xfrm>
                  <a:off x="3200400" y="1306087"/>
                  <a:ext cx="448056" cy="448056"/>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cxnSp>
              <p:nvCxnSpPr>
                <p:cNvPr id="258" name="Straight Arrow Connector 257"/>
                <p:cNvCxnSpPr/>
                <p:nvPr/>
              </p:nvCxnSpPr>
              <p:spPr>
                <a:xfrm flipV="1">
                  <a:off x="2705100" y="1572787"/>
                  <a:ext cx="495300" cy="23696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H="1">
                  <a:off x="2865120" y="1955227"/>
                  <a:ext cx="1543896" cy="7196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flipH="1" flipV="1">
                  <a:off x="3657600" y="1518282"/>
                  <a:ext cx="751416" cy="12012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a:off x="3582840" y="1688527"/>
                  <a:ext cx="760560" cy="108288"/>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graphicFrame>
        <p:nvGraphicFramePr>
          <p:cNvPr id="262" name="Table 261"/>
          <p:cNvGraphicFramePr>
            <a:graphicFrameLocks noGrp="1"/>
          </p:cNvGraphicFramePr>
          <p:nvPr>
            <p:extLst/>
          </p:nvPr>
        </p:nvGraphicFramePr>
        <p:xfrm>
          <a:off x="280638" y="1873866"/>
          <a:ext cx="3895972" cy="2004644"/>
        </p:xfrm>
        <a:graphic>
          <a:graphicData uri="http://schemas.openxmlformats.org/drawingml/2006/table">
            <a:tbl>
              <a:tblPr firstRow="1" bandRow="1">
                <a:tableStyleId>{5C22544A-7EE6-4342-B048-85BDC9FD1C3A}</a:tableStyleId>
              </a:tblPr>
              <a:tblGrid>
                <a:gridCol w="973993">
                  <a:extLst>
                    <a:ext uri="{9D8B030D-6E8A-4147-A177-3AD203B41FA5}">
                      <a16:colId xmlns:a16="http://schemas.microsoft.com/office/drawing/2014/main" xmlns="" val="20000"/>
                    </a:ext>
                  </a:extLst>
                </a:gridCol>
                <a:gridCol w="973993">
                  <a:extLst>
                    <a:ext uri="{9D8B030D-6E8A-4147-A177-3AD203B41FA5}">
                      <a16:colId xmlns:a16="http://schemas.microsoft.com/office/drawing/2014/main" xmlns="" val="20001"/>
                    </a:ext>
                  </a:extLst>
                </a:gridCol>
                <a:gridCol w="973993">
                  <a:extLst>
                    <a:ext uri="{9D8B030D-6E8A-4147-A177-3AD203B41FA5}">
                      <a16:colId xmlns:a16="http://schemas.microsoft.com/office/drawing/2014/main" xmlns="" val="20002"/>
                    </a:ext>
                  </a:extLst>
                </a:gridCol>
                <a:gridCol w="973993">
                  <a:extLst>
                    <a:ext uri="{9D8B030D-6E8A-4147-A177-3AD203B41FA5}">
                      <a16:colId xmlns:a16="http://schemas.microsoft.com/office/drawing/2014/main" xmlns="" val="20003"/>
                    </a:ext>
                  </a:extLst>
                </a:gridCol>
              </a:tblGrid>
              <a:tr h="501161">
                <a:tc>
                  <a:txBody>
                    <a:bodyPr/>
                    <a:lstStyle/>
                    <a:p>
                      <a:endParaRPr lang="en-US" sz="1400" dirty="0" smtClean="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B</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C</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501161">
                <a:tc>
                  <a:txBody>
                    <a:bodyPr/>
                    <a:lstStyle/>
                    <a:p>
                      <a:r>
                        <a:rPr lang="en-US" sz="1900" b="1" dirty="0" smtClean="0">
                          <a:solidFill>
                            <a:schemeClr val="tx1"/>
                          </a:solidFill>
                        </a:rPr>
                        <a:t>A</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10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501161">
                <a:tc>
                  <a:txBody>
                    <a:bodyPr/>
                    <a:lstStyle/>
                    <a:p>
                      <a:r>
                        <a:rPr lang="en-US" sz="1900" b="1" dirty="0" smtClean="0">
                          <a:solidFill>
                            <a:schemeClr val="tx1"/>
                          </a:solidFill>
                        </a:rPr>
                        <a:t>B</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5</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501161">
                <a:tc>
                  <a:txBody>
                    <a:bodyPr/>
                    <a:lstStyle/>
                    <a:p>
                      <a:r>
                        <a:rPr lang="en-US" sz="1900" b="1" dirty="0" smtClean="0">
                          <a:solidFill>
                            <a:schemeClr val="tx1"/>
                          </a:solidFill>
                        </a:rPr>
                        <a:t>C</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10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5</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263" name="TextBox 262"/>
          <p:cNvSpPr txBox="1"/>
          <p:nvPr/>
        </p:nvSpPr>
        <p:spPr>
          <a:xfrm>
            <a:off x="208043" y="1174597"/>
            <a:ext cx="4398848" cy="666977"/>
          </a:xfrm>
          <a:prstGeom prst="rect">
            <a:avLst/>
          </a:prstGeom>
          <a:noFill/>
        </p:spPr>
        <p:txBody>
          <a:bodyPr wrap="square" rtlCol="0">
            <a:spAutoFit/>
          </a:bodyPr>
          <a:lstStyle/>
          <a:p>
            <a:r>
              <a:rPr lang="en-US" sz="1867" dirty="0">
                <a:solidFill>
                  <a:schemeClr val="accent2"/>
                </a:solidFill>
              </a:rPr>
              <a:t>Example food trade matrix, flow in mass units from row to column</a:t>
            </a:r>
          </a:p>
        </p:txBody>
      </p:sp>
      <p:sp>
        <p:nvSpPr>
          <p:cNvPr id="265" name="TextBox 264"/>
          <p:cNvSpPr txBox="1"/>
          <p:nvPr/>
        </p:nvSpPr>
        <p:spPr>
          <a:xfrm>
            <a:off x="7998248" y="1585179"/>
            <a:ext cx="991629" cy="666977"/>
          </a:xfrm>
          <a:prstGeom prst="rect">
            <a:avLst/>
          </a:prstGeom>
          <a:noFill/>
        </p:spPr>
        <p:txBody>
          <a:bodyPr wrap="square" rtlCol="0">
            <a:spAutoFit/>
          </a:bodyPr>
          <a:lstStyle/>
          <a:p>
            <a:r>
              <a:rPr lang="en-US" sz="1867" dirty="0">
                <a:solidFill>
                  <a:schemeClr val="accent2"/>
                </a:solidFill>
              </a:rPr>
              <a:t>Food</a:t>
            </a:r>
          </a:p>
          <a:p>
            <a:r>
              <a:rPr lang="en-US" sz="1867" dirty="0">
                <a:solidFill>
                  <a:schemeClr val="accent2"/>
                </a:solidFill>
              </a:rPr>
              <a:t>flows</a:t>
            </a:r>
          </a:p>
        </p:txBody>
      </p:sp>
      <p:sp>
        <p:nvSpPr>
          <p:cNvPr id="266" name="TextBox 265"/>
          <p:cNvSpPr txBox="1"/>
          <p:nvPr/>
        </p:nvSpPr>
        <p:spPr>
          <a:xfrm>
            <a:off x="7781792" y="2818746"/>
            <a:ext cx="1582443" cy="666977"/>
          </a:xfrm>
          <a:prstGeom prst="rect">
            <a:avLst/>
          </a:prstGeom>
          <a:noFill/>
        </p:spPr>
        <p:txBody>
          <a:bodyPr wrap="square" rtlCol="0">
            <a:spAutoFit/>
          </a:bodyPr>
          <a:lstStyle/>
          <a:p>
            <a:r>
              <a:rPr lang="en-US" sz="1867">
                <a:solidFill>
                  <a:schemeClr val="accent2"/>
                </a:solidFill>
              </a:rPr>
              <a:t>Irrigation </a:t>
            </a:r>
            <a:r>
              <a:rPr lang="en-US" sz="1867" dirty="0">
                <a:solidFill>
                  <a:schemeClr val="accent2"/>
                </a:solidFill>
              </a:rPr>
              <a:t>water</a:t>
            </a:r>
          </a:p>
        </p:txBody>
      </p:sp>
      <p:sp>
        <p:nvSpPr>
          <p:cNvPr id="267" name="TextBox 266"/>
          <p:cNvSpPr txBox="1"/>
          <p:nvPr/>
        </p:nvSpPr>
        <p:spPr>
          <a:xfrm>
            <a:off x="7391400" y="3935440"/>
            <a:ext cx="1819628" cy="954300"/>
          </a:xfrm>
          <a:prstGeom prst="rect">
            <a:avLst/>
          </a:prstGeom>
          <a:noFill/>
        </p:spPr>
        <p:txBody>
          <a:bodyPr wrap="square" rtlCol="0">
            <a:spAutoFit/>
          </a:bodyPr>
          <a:lstStyle/>
          <a:p>
            <a:r>
              <a:rPr lang="en-US" sz="1867" dirty="0">
                <a:solidFill>
                  <a:schemeClr val="accent2"/>
                </a:solidFill>
              </a:rPr>
              <a:t>Irrigation </a:t>
            </a:r>
            <a:r>
              <a:rPr lang="en-US" sz="1867">
                <a:solidFill>
                  <a:schemeClr val="accent2"/>
                </a:solidFill>
              </a:rPr>
              <a:t>embodied energy</a:t>
            </a:r>
            <a:endParaRPr lang="en-US" sz="1867" dirty="0">
              <a:solidFill>
                <a:schemeClr val="accent2"/>
              </a:solidFill>
            </a:endParaRPr>
          </a:p>
        </p:txBody>
      </p:sp>
      <p:sp>
        <p:nvSpPr>
          <p:cNvPr id="268" name="TextBox 267"/>
          <p:cNvSpPr txBox="1"/>
          <p:nvPr/>
        </p:nvSpPr>
        <p:spPr>
          <a:xfrm>
            <a:off x="7371682" y="5287236"/>
            <a:ext cx="1819628" cy="1528945"/>
          </a:xfrm>
          <a:prstGeom prst="rect">
            <a:avLst/>
          </a:prstGeom>
          <a:noFill/>
        </p:spPr>
        <p:txBody>
          <a:bodyPr wrap="square" rtlCol="0">
            <a:spAutoFit/>
          </a:bodyPr>
          <a:lstStyle/>
          <a:p>
            <a:r>
              <a:rPr lang="en-US" sz="1867" dirty="0">
                <a:solidFill>
                  <a:schemeClr val="accent2"/>
                </a:solidFill>
              </a:rPr>
              <a:t>Irrigation embodied greenhouse gas (GHG)</a:t>
            </a:r>
          </a:p>
          <a:p>
            <a:r>
              <a:rPr lang="en-US" sz="1867" dirty="0">
                <a:solidFill>
                  <a:schemeClr val="accent2"/>
                </a:solidFill>
              </a:rPr>
              <a:t>emissions</a:t>
            </a:r>
          </a:p>
        </p:txBody>
      </p:sp>
      <p:grpSp>
        <p:nvGrpSpPr>
          <p:cNvPr id="229" name="Group 228"/>
          <p:cNvGrpSpPr/>
          <p:nvPr/>
        </p:nvGrpSpPr>
        <p:grpSpPr>
          <a:xfrm>
            <a:off x="4740253" y="2622570"/>
            <a:ext cx="3039753" cy="1186711"/>
            <a:chOff x="1828800" y="908682"/>
            <a:chExt cx="3352800" cy="1205868"/>
          </a:xfrm>
          <a:scene3d>
            <a:camera prst="perspectiveRelaxedModerately"/>
            <a:lightRig rig="threePt" dir="t"/>
          </a:scene3d>
        </p:grpSpPr>
        <p:sp>
          <p:nvSpPr>
            <p:cNvPr id="230" name="Parallelogram 229"/>
            <p:cNvSpPr/>
            <p:nvPr/>
          </p:nvSpPr>
          <p:spPr>
            <a:xfrm>
              <a:off x="1828800" y="908682"/>
              <a:ext cx="3352800" cy="1205868"/>
            </a:xfrm>
            <a:prstGeom prst="parallelogram">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grpSp>
          <p:nvGrpSpPr>
            <p:cNvPr id="231" name="Group 230"/>
            <p:cNvGrpSpPr/>
            <p:nvPr/>
          </p:nvGrpSpPr>
          <p:grpSpPr>
            <a:xfrm>
              <a:off x="2223832" y="1023945"/>
              <a:ext cx="2415224" cy="948306"/>
              <a:chOff x="2376232" y="1306087"/>
              <a:chExt cx="2415224" cy="948306"/>
            </a:xfrm>
          </p:grpSpPr>
          <p:sp>
            <p:nvSpPr>
              <p:cNvPr id="232" name="Oval 231"/>
              <p:cNvSpPr/>
              <p:nvPr/>
            </p:nvSpPr>
            <p:spPr>
              <a:xfrm>
                <a:off x="4343400" y="1572787"/>
                <a:ext cx="448056" cy="448056"/>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grpSp>
            <p:nvGrpSpPr>
              <p:cNvPr id="233" name="Group 232"/>
              <p:cNvGrpSpPr/>
              <p:nvPr/>
            </p:nvGrpSpPr>
            <p:grpSpPr>
              <a:xfrm>
                <a:off x="2376232" y="1306087"/>
                <a:ext cx="2032784" cy="948306"/>
                <a:chOff x="2376232" y="1306087"/>
                <a:chExt cx="2032784" cy="948306"/>
              </a:xfrm>
            </p:grpSpPr>
            <p:sp>
              <p:nvSpPr>
                <p:cNvPr id="234" name="Oval 233"/>
                <p:cNvSpPr/>
                <p:nvPr/>
              </p:nvSpPr>
              <p:spPr>
                <a:xfrm>
                  <a:off x="2376232" y="1808191"/>
                  <a:ext cx="449580" cy="446202"/>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a:t>
                  </a:r>
                </a:p>
              </p:txBody>
            </p:sp>
            <p:sp>
              <p:nvSpPr>
                <p:cNvPr id="235" name="Oval 234"/>
                <p:cNvSpPr/>
                <p:nvPr/>
              </p:nvSpPr>
              <p:spPr>
                <a:xfrm>
                  <a:off x="3200400" y="1306087"/>
                  <a:ext cx="448056" cy="448056"/>
                </a:xfrm>
                <a:prstGeom prst="ellipse">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cxnSp>
              <p:nvCxnSpPr>
                <p:cNvPr id="236" name="Straight Arrow Connector 235"/>
                <p:cNvCxnSpPr/>
                <p:nvPr/>
              </p:nvCxnSpPr>
              <p:spPr>
                <a:xfrm flipV="1">
                  <a:off x="2705100" y="1572787"/>
                  <a:ext cx="495300" cy="23696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flipH="1">
                  <a:off x="2865120" y="1955227"/>
                  <a:ext cx="1543896" cy="71963"/>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3657600" y="1518282"/>
                  <a:ext cx="751416" cy="120121"/>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a:off x="3582840" y="1688527"/>
                  <a:ext cx="760560" cy="108288"/>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92" name="Down Arrow 291"/>
          <p:cNvSpPr/>
          <p:nvPr/>
        </p:nvSpPr>
        <p:spPr>
          <a:xfrm>
            <a:off x="8126752" y="3501374"/>
            <a:ext cx="306049" cy="377135"/>
          </a:xfrm>
          <a:prstGeom prst="downArrow">
            <a:avLst/>
          </a:prstGeom>
          <a:solidFill>
            <a:schemeClr val="accent1">
              <a:lumMod val="25000"/>
            </a:schemeClr>
          </a:solidFill>
          <a:ln w="28575" cmpd="sng">
            <a:solidFill>
              <a:srgbClr val="000000"/>
            </a:solidFill>
          </a:ln>
        </p:spPr>
        <p:style>
          <a:lnRef idx="1">
            <a:schemeClr val="accent3"/>
          </a:lnRef>
          <a:fillRef idx="2">
            <a:schemeClr val="accent3"/>
          </a:fillRef>
          <a:effectRef idx="1">
            <a:schemeClr val="accent3"/>
          </a:effectRef>
          <a:fontRef idx="minor">
            <a:schemeClr val="dk1"/>
          </a:fontRef>
        </p:style>
        <p:txBody>
          <a:bodyPr rtlCol="0" anchor="ctr"/>
          <a:lstStyle/>
          <a:p>
            <a:endParaRPr lang="en-US"/>
          </a:p>
        </p:txBody>
      </p:sp>
      <p:sp>
        <p:nvSpPr>
          <p:cNvPr id="293" name="Down Arrow 292"/>
          <p:cNvSpPr/>
          <p:nvPr/>
        </p:nvSpPr>
        <p:spPr>
          <a:xfrm>
            <a:off x="8126752" y="4910101"/>
            <a:ext cx="306049" cy="377135"/>
          </a:xfrm>
          <a:prstGeom prst="downArrow">
            <a:avLst/>
          </a:prstGeom>
          <a:solidFill>
            <a:schemeClr val="accent1">
              <a:lumMod val="25000"/>
            </a:schemeClr>
          </a:solidFill>
          <a:ln w="28575" cmpd="sng">
            <a:solidFill>
              <a:srgbClr val="000000"/>
            </a:solidFill>
          </a:ln>
        </p:spPr>
        <p:style>
          <a:lnRef idx="1">
            <a:schemeClr val="accent3"/>
          </a:lnRef>
          <a:fillRef idx="2">
            <a:schemeClr val="accent3"/>
          </a:fillRef>
          <a:effectRef idx="1">
            <a:schemeClr val="accent3"/>
          </a:effectRef>
          <a:fontRef idx="minor">
            <a:schemeClr val="dk1"/>
          </a:fontRef>
        </p:style>
        <p:txBody>
          <a:bodyPr rtlCol="0" anchor="ctr"/>
          <a:lstStyle/>
          <a:p>
            <a:endParaRPr lang="en-US"/>
          </a:p>
        </p:txBody>
      </p:sp>
      <p:sp>
        <p:nvSpPr>
          <p:cNvPr id="99" name="Down Arrow 98"/>
          <p:cNvSpPr/>
          <p:nvPr/>
        </p:nvSpPr>
        <p:spPr>
          <a:xfrm>
            <a:off x="8196753" y="2376189"/>
            <a:ext cx="306049" cy="377135"/>
          </a:xfrm>
          <a:prstGeom prst="downArrow">
            <a:avLst/>
          </a:prstGeom>
          <a:solidFill>
            <a:schemeClr val="accent1">
              <a:lumMod val="25000"/>
            </a:schemeClr>
          </a:solidFill>
          <a:ln w="28575" cmpd="sng">
            <a:solidFill>
              <a:srgbClr val="000000"/>
            </a:solidFill>
          </a:ln>
        </p:spPr>
        <p:style>
          <a:lnRef idx="1">
            <a:schemeClr val="accent3"/>
          </a:lnRef>
          <a:fillRef idx="2">
            <a:schemeClr val="accent3"/>
          </a:fillRef>
          <a:effectRef idx="1">
            <a:schemeClr val="accent3"/>
          </a:effectRef>
          <a:fontRef idx="minor">
            <a:schemeClr val="dk1"/>
          </a:fontRef>
        </p:style>
        <p:txBody>
          <a:bodyPr rtlCol="0" anchor="ctr"/>
          <a:lstStyle/>
          <a:p>
            <a:endParaRPr lang="en-US"/>
          </a:p>
        </p:txBody>
      </p:sp>
      <p:grpSp>
        <p:nvGrpSpPr>
          <p:cNvPr id="13" name="Group 12"/>
          <p:cNvGrpSpPr/>
          <p:nvPr/>
        </p:nvGrpSpPr>
        <p:grpSpPr>
          <a:xfrm>
            <a:off x="280637" y="1877323"/>
            <a:ext cx="1243363" cy="492584"/>
            <a:chOff x="210478" y="1404168"/>
            <a:chExt cx="1094154" cy="481784"/>
          </a:xfrm>
        </p:grpSpPr>
        <p:sp>
          <p:nvSpPr>
            <p:cNvPr id="6" name="Rectangle 5"/>
            <p:cNvSpPr/>
            <p:nvPr/>
          </p:nvSpPr>
          <p:spPr>
            <a:xfrm>
              <a:off x="210478" y="1404168"/>
              <a:ext cx="856322" cy="4817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dirty="0"/>
            </a:p>
          </p:txBody>
        </p:sp>
        <p:cxnSp>
          <p:nvCxnSpPr>
            <p:cNvPr id="8" name="Straight Connector 7"/>
            <p:cNvCxnSpPr/>
            <p:nvPr/>
          </p:nvCxnSpPr>
          <p:spPr>
            <a:xfrm>
              <a:off x="210479" y="1417091"/>
              <a:ext cx="854877" cy="464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761731">
              <a:off x="240435" y="1623385"/>
              <a:ext cx="645084" cy="250920"/>
            </a:xfrm>
            <a:prstGeom prst="rect">
              <a:avLst/>
            </a:prstGeom>
            <a:noFill/>
            <a:ln>
              <a:noFill/>
            </a:ln>
          </p:spPr>
          <p:txBody>
            <a:bodyPr wrap="square" rtlCol="0">
              <a:spAutoFit/>
            </a:bodyPr>
            <a:lstStyle/>
            <a:p>
              <a:r>
                <a:rPr lang="en-US" sz="1067" dirty="0"/>
                <a:t>Origin</a:t>
              </a:r>
            </a:p>
          </p:txBody>
        </p:sp>
        <p:sp>
          <p:nvSpPr>
            <p:cNvPr id="65" name="TextBox 64"/>
            <p:cNvSpPr txBox="1"/>
            <p:nvPr/>
          </p:nvSpPr>
          <p:spPr>
            <a:xfrm rot="1643705">
              <a:off x="329354" y="1525798"/>
              <a:ext cx="975278" cy="250920"/>
            </a:xfrm>
            <a:prstGeom prst="rect">
              <a:avLst/>
            </a:prstGeom>
            <a:noFill/>
            <a:ln>
              <a:noFill/>
            </a:ln>
          </p:spPr>
          <p:txBody>
            <a:bodyPr wrap="square" rtlCol="0">
              <a:spAutoFit/>
            </a:bodyPr>
            <a:lstStyle/>
            <a:p>
              <a:r>
                <a:rPr lang="en-US" sz="1067" dirty="0"/>
                <a:t>Destination</a:t>
              </a:r>
              <a:endParaRPr lang="en-US" sz="933" dirty="0"/>
            </a:p>
          </p:txBody>
        </p:sp>
      </p:grpSp>
      <p:graphicFrame>
        <p:nvGraphicFramePr>
          <p:cNvPr id="64" name="Table 63"/>
          <p:cNvGraphicFramePr>
            <a:graphicFrameLocks noGrp="1"/>
          </p:cNvGraphicFramePr>
          <p:nvPr>
            <p:extLst/>
          </p:nvPr>
        </p:nvGraphicFramePr>
        <p:xfrm>
          <a:off x="459480" y="2183975"/>
          <a:ext cx="3895972" cy="2004644"/>
        </p:xfrm>
        <a:graphic>
          <a:graphicData uri="http://schemas.openxmlformats.org/drawingml/2006/table">
            <a:tbl>
              <a:tblPr firstRow="1" bandRow="1">
                <a:tableStyleId>{5C22544A-7EE6-4342-B048-85BDC9FD1C3A}</a:tableStyleId>
              </a:tblPr>
              <a:tblGrid>
                <a:gridCol w="973993">
                  <a:extLst>
                    <a:ext uri="{9D8B030D-6E8A-4147-A177-3AD203B41FA5}">
                      <a16:colId xmlns:a16="http://schemas.microsoft.com/office/drawing/2014/main" xmlns="" val="20000"/>
                    </a:ext>
                  </a:extLst>
                </a:gridCol>
                <a:gridCol w="973993">
                  <a:extLst>
                    <a:ext uri="{9D8B030D-6E8A-4147-A177-3AD203B41FA5}">
                      <a16:colId xmlns:a16="http://schemas.microsoft.com/office/drawing/2014/main" xmlns="" val="20001"/>
                    </a:ext>
                  </a:extLst>
                </a:gridCol>
                <a:gridCol w="973993">
                  <a:extLst>
                    <a:ext uri="{9D8B030D-6E8A-4147-A177-3AD203B41FA5}">
                      <a16:colId xmlns:a16="http://schemas.microsoft.com/office/drawing/2014/main" xmlns="" val="20002"/>
                    </a:ext>
                  </a:extLst>
                </a:gridCol>
                <a:gridCol w="973993">
                  <a:extLst>
                    <a:ext uri="{9D8B030D-6E8A-4147-A177-3AD203B41FA5}">
                      <a16:colId xmlns:a16="http://schemas.microsoft.com/office/drawing/2014/main" xmlns="" val="20003"/>
                    </a:ext>
                  </a:extLst>
                </a:gridCol>
              </a:tblGrid>
              <a:tr h="501161">
                <a:tc>
                  <a:txBody>
                    <a:bodyPr/>
                    <a:lstStyle/>
                    <a:p>
                      <a:r>
                        <a:rPr lang="en-US" sz="1400" dirty="0" smtClean="0">
                          <a:solidFill>
                            <a:schemeClr val="tx1"/>
                          </a:solidFill>
                        </a:rPr>
                        <a:t>Water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B</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C</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501161">
                <a:tc>
                  <a:txBody>
                    <a:bodyPr/>
                    <a:lstStyle/>
                    <a:p>
                      <a:r>
                        <a:rPr lang="en-US" sz="1900" b="1" dirty="0" smtClean="0">
                          <a:solidFill>
                            <a:schemeClr val="tx1"/>
                          </a:solidFill>
                        </a:rPr>
                        <a:t>A</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8</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501161">
                <a:tc>
                  <a:txBody>
                    <a:bodyPr/>
                    <a:lstStyle/>
                    <a:p>
                      <a:r>
                        <a:rPr lang="en-US" sz="1900" b="1" dirty="0" smtClean="0">
                          <a:solidFill>
                            <a:schemeClr val="tx1"/>
                          </a:solidFill>
                        </a:rPr>
                        <a:t>B</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4</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501161">
                <a:tc>
                  <a:txBody>
                    <a:bodyPr/>
                    <a:lstStyle/>
                    <a:p>
                      <a:r>
                        <a:rPr lang="en-US" sz="1900" b="1" dirty="0" smtClean="0">
                          <a:solidFill>
                            <a:schemeClr val="tx1"/>
                          </a:solidFill>
                        </a:rPr>
                        <a:t>C</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7</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4</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graphicFrame>
        <p:nvGraphicFramePr>
          <p:cNvPr id="67" name="Table 66"/>
          <p:cNvGraphicFramePr>
            <a:graphicFrameLocks noGrp="1"/>
          </p:cNvGraphicFramePr>
          <p:nvPr>
            <p:extLst/>
          </p:nvPr>
        </p:nvGraphicFramePr>
        <p:xfrm>
          <a:off x="759211" y="2350531"/>
          <a:ext cx="3895972" cy="2004644"/>
        </p:xfrm>
        <a:graphic>
          <a:graphicData uri="http://schemas.openxmlformats.org/drawingml/2006/table">
            <a:tbl>
              <a:tblPr firstRow="1" bandRow="1">
                <a:tableStyleId>{5C22544A-7EE6-4342-B048-85BDC9FD1C3A}</a:tableStyleId>
              </a:tblPr>
              <a:tblGrid>
                <a:gridCol w="973993">
                  <a:extLst>
                    <a:ext uri="{9D8B030D-6E8A-4147-A177-3AD203B41FA5}">
                      <a16:colId xmlns:a16="http://schemas.microsoft.com/office/drawing/2014/main" xmlns="" val="20000"/>
                    </a:ext>
                  </a:extLst>
                </a:gridCol>
                <a:gridCol w="973993">
                  <a:extLst>
                    <a:ext uri="{9D8B030D-6E8A-4147-A177-3AD203B41FA5}">
                      <a16:colId xmlns:a16="http://schemas.microsoft.com/office/drawing/2014/main" xmlns="" val="20001"/>
                    </a:ext>
                  </a:extLst>
                </a:gridCol>
                <a:gridCol w="973993">
                  <a:extLst>
                    <a:ext uri="{9D8B030D-6E8A-4147-A177-3AD203B41FA5}">
                      <a16:colId xmlns:a16="http://schemas.microsoft.com/office/drawing/2014/main" xmlns="" val="20002"/>
                    </a:ext>
                  </a:extLst>
                </a:gridCol>
                <a:gridCol w="973993">
                  <a:extLst>
                    <a:ext uri="{9D8B030D-6E8A-4147-A177-3AD203B41FA5}">
                      <a16:colId xmlns:a16="http://schemas.microsoft.com/office/drawing/2014/main" xmlns="" val="20003"/>
                    </a:ext>
                  </a:extLst>
                </a:gridCol>
              </a:tblGrid>
              <a:tr h="501161">
                <a:tc>
                  <a:txBody>
                    <a:bodyPr/>
                    <a:lstStyle/>
                    <a:p>
                      <a:r>
                        <a:rPr lang="en-US" sz="1400" dirty="0" smtClean="0">
                          <a:solidFill>
                            <a:schemeClr val="tx1"/>
                          </a:solidFill>
                        </a:rPr>
                        <a:t>Energy</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B</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C</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501161">
                <a:tc>
                  <a:txBody>
                    <a:bodyPr/>
                    <a:lstStyle/>
                    <a:p>
                      <a:r>
                        <a:rPr lang="en-US" sz="1900" b="1" dirty="0" smtClean="0">
                          <a:solidFill>
                            <a:schemeClr val="tx1"/>
                          </a:solidFill>
                        </a:rPr>
                        <a:t>A</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8</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501161">
                <a:tc>
                  <a:txBody>
                    <a:bodyPr/>
                    <a:lstStyle/>
                    <a:p>
                      <a:r>
                        <a:rPr lang="en-US" sz="1900" b="1" dirty="0" smtClean="0">
                          <a:solidFill>
                            <a:schemeClr val="tx1"/>
                          </a:solidFill>
                        </a:rPr>
                        <a:t>B</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2</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501161">
                <a:tc>
                  <a:txBody>
                    <a:bodyPr/>
                    <a:lstStyle/>
                    <a:p>
                      <a:r>
                        <a:rPr lang="en-US" sz="1900" b="1" dirty="0" smtClean="0">
                          <a:solidFill>
                            <a:schemeClr val="tx1"/>
                          </a:solidFill>
                        </a:rPr>
                        <a:t>C</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2</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2</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graphicFrame>
        <p:nvGraphicFramePr>
          <p:cNvPr id="68" name="Table 67"/>
          <p:cNvGraphicFramePr>
            <a:graphicFrameLocks noGrp="1"/>
          </p:cNvGraphicFramePr>
          <p:nvPr>
            <p:extLst/>
          </p:nvPr>
        </p:nvGraphicFramePr>
        <p:xfrm>
          <a:off x="977620" y="2569026"/>
          <a:ext cx="3895972" cy="2265483"/>
        </p:xfrm>
        <a:graphic>
          <a:graphicData uri="http://schemas.openxmlformats.org/drawingml/2006/table">
            <a:tbl>
              <a:tblPr firstRow="1" bandRow="1">
                <a:tableStyleId>{5C22544A-7EE6-4342-B048-85BDC9FD1C3A}</a:tableStyleId>
              </a:tblPr>
              <a:tblGrid>
                <a:gridCol w="1003580">
                  <a:extLst>
                    <a:ext uri="{9D8B030D-6E8A-4147-A177-3AD203B41FA5}">
                      <a16:colId xmlns:a16="http://schemas.microsoft.com/office/drawing/2014/main" xmlns="" val="20000"/>
                    </a:ext>
                  </a:extLst>
                </a:gridCol>
                <a:gridCol w="944406">
                  <a:extLst>
                    <a:ext uri="{9D8B030D-6E8A-4147-A177-3AD203B41FA5}">
                      <a16:colId xmlns:a16="http://schemas.microsoft.com/office/drawing/2014/main" xmlns="" val="20001"/>
                    </a:ext>
                  </a:extLst>
                </a:gridCol>
                <a:gridCol w="973993">
                  <a:extLst>
                    <a:ext uri="{9D8B030D-6E8A-4147-A177-3AD203B41FA5}">
                      <a16:colId xmlns:a16="http://schemas.microsoft.com/office/drawing/2014/main" xmlns="" val="20002"/>
                    </a:ext>
                  </a:extLst>
                </a:gridCol>
                <a:gridCol w="973993">
                  <a:extLst>
                    <a:ext uri="{9D8B030D-6E8A-4147-A177-3AD203B41FA5}">
                      <a16:colId xmlns:a16="http://schemas.microsoft.com/office/drawing/2014/main" xmlns="" val="20003"/>
                    </a:ext>
                  </a:extLst>
                </a:gridCol>
              </a:tblGrid>
              <a:tr h="762000">
                <a:tc>
                  <a:txBody>
                    <a:bodyPr/>
                    <a:lstStyle/>
                    <a:p>
                      <a:r>
                        <a:rPr lang="en-US" sz="1400" dirty="0" smtClean="0">
                          <a:solidFill>
                            <a:schemeClr val="tx1"/>
                          </a:solidFill>
                        </a:rPr>
                        <a:t>GHG</a:t>
                      </a:r>
                    </a:p>
                    <a:p>
                      <a:r>
                        <a:rPr lang="en-US" sz="1400" dirty="0" smtClean="0">
                          <a:solidFill>
                            <a:schemeClr val="tx1"/>
                          </a:solidFill>
                        </a:rPr>
                        <a:t>Emissions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B</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C</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501161">
                <a:tc>
                  <a:txBody>
                    <a:bodyPr/>
                    <a:lstStyle/>
                    <a:p>
                      <a:r>
                        <a:rPr lang="en-US" sz="1900" b="1" dirty="0" smtClean="0">
                          <a:solidFill>
                            <a:schemeClr val="tx1"/>
                          </a:solidFill>
                        </a:rPr>
                        <a:t>A</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15</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501161">
                <a:tc>
                  <a:txBody>
                    <a:bodyPr/>
                    <a:lstStyle/>
                    <a:p>
                      <a:r>
                        <a:rPr lang="en-US" sz="1900" b="1" dirty="0" smtClean="0">
                          <a:solidFill>
                            <a:schemeClr val="tx1"/>
                          </a:solidFill>
                        </a:rPr>
                        <a:t>B</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3</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501161">
                <a:tc>
                  <a:txBody>
                    <a:bodyPr/>
                    <a:lstStyle/>
                    <a:p>
                      <a:r>
                        <a:rPr lang="en-US" sz="1900" b="1" dirty="0" smtClean="0">
                          <a:solidFill>
                            <a:schemeClr val="tx1"/>
                          </a:solidFill>
                        </a:rPr>
                        <a:t>C</a:t>
                      </a:r>
                      <a:endParaRPr lang="en-US" sz="1900" b="1"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14</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7</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900" dirty="0" smtClean="0">
                          <a:solidFill>
                            <a:schemeClr val="tx1"/>
                          </a:solidFill>
                        </a:rPr>
                        <a:t>0</a:t>
                      </a:r>
                      <a:endParaRPr lang="en-US" sz="19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Tree>
    <p:custDataLst>
      <p:tags r:id="rId1"/>
    </p:custDataLst>
    <p:extLst>
      <p:ext uri="{BB962C8B-B14F-4D97-AF65-F5344CB8AC3E}">
        <p14:creationId xmlns:p14="http://schemas.microsoft.com/office/powerpoint/2010/main" val="2490754384"/>
      </p:ext>
    </p:extLst>
  </p:cSld>
  <p:clrMapOvr>
    <a:masterClrMapping/>
  </p:clrMapOvr>
  <mc:AlternateContent xmlns:mc="http://schemas.openxmlformats.org/markup-compatibility/2006" xmlns:p14="http://schemas.microsoft.com/office/powerpoint/2010/main">
    <mc:Choice Requires="p14">
      <p:transition spd="slow" p14:dur="2000" advTm="141823"/>
    </mc:Choice>
    <mc:Fallback xmlns="">
      <p:transition spd="slow" advTm="141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P spid="266" grpId="0"/>
      <p:bldP spid="267" grpId="0"/>
      <p:bldP spid="268" grpId="0"/>
      <p:bldP spid="292" grpId="0" animBg="1"/>
      <p:bldP spid="293" grpId="0" animBg="1"/>
      <p:bldP spid="99"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80644"/>
            <a:ext cx="4572000" cy="45720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2648" y="1406044"/>
            <a:ext cx="4546600" cy="4546600"/>
          </a:xfrm>
          <a:prstGeom prst="rect">
            <a:avLst/>
          </a:prstGeom>
        </p:spPr>
      </p:pic>
      <p:sp>
        <p:nvSpPr>
          <p:cNvPr id="10" name="Slide Number Placeholder 9"/>
          <p:cNvSpPr>
            <a:spLocks noGrp="1"/>
          </p:cNvSpPr>
          <p:nvPr>
            <p:ph type="sldNum" sz="quarter" idx="11"/>
          </p:nvPr>
        </p:nvSpPr>
        <p:spPr/>
        <p:txBody>
          <a:bodyPr/>
          <a:lstStyle/>
          <a:p>
            <a:fld id="{FB0C5A1E-BAA1-354F-9D02-108EB06146FE}" type="slidenum">
              <a:rPr lang="en-US" smtClean="0"/>
              <a:t>72</a:t>
            </a:fld>
            <a:endParaRPr lang="en-US"/>
          </a:p>
        </p:txBody>
      </p:sp>
      <p:sp>
        <p:nvSpPr>
          <p:cNvPr id="5" name="Title 4"/>
          <p:cNvSpPr>
            <a:spLocks noGrp="1"/>
          </p:cNvSpPr>
          <p:nvPr>
            <p:ph type="title" idx="4294967295"/>
          </p:nvPr>
        </p:nvSpPr>
        <p:spPr>
          <a:xfrm>
            <a:off x="369687" y="406709"/>
            <a:ext cx="8664036" cy="699300"/>
          </a:xfrm>
        </p:spPr>
        <p:txBody>
          <a:bodyPr>
            <a:noAutofit/>
          </a:bodyPr>
          <a:lstStyle/>
          <a:p>
            <a:r>
              <a:rPr lang="en-US" sz="3733" dirty="0">
                <a:solidFill>
                  <a:schemeClr val="bg1"/>
                </a:solidFill>
                <a:latin typeface="Arial" panose="020B0604020202020204" pitchFamily="34" charset="0"/>
                <a:cs typeface="Arial" panose="020B0604020202020204" pitchFamily="34" charset="0"/>
              </a:rPr>
              <a:t>Actual trade vs. maximal indeterminacy</a:t>
            </a:r>
          </a:p>
        </p:txBody>
      </p:sp>
      <p:sp>
        <p:nvSpPr>
          <p:cNvPr id="6" name="TextBox 5"/>
          <p:cNvSpPr txBox="1"/>
          <p:nvPr/>
        </p:nvSpPr>
        <p:spPr>
          <a:xfrm>
            <a:off x="707050" y="6088559"/>
            <a:ext cx="8390769" cy="523220"/>
          </a:xfrm>
          <a:prstGeom prst="rect">
            <a:avLst/>
          </a:prstGeom>
          <a:noFill/>
        </p:spPr>
        <p:txBody>
          <a:bodyPr wrap="square" rtlCol="0">
            <a:spAutoFit/>
          </a:bodyPr>
          <a:lstStyle/>
          <a:p>
            <a:r>
              <a:rPr lang="en-US" sz="1400" dirty="0">
                <a:solidFill>
                  <a:schemeClr val="bg1"/>
                </a:solidFill>
              </a:rPr>
              <a:t>A.) Actual trade B.) Maximal Indeterminacy (zero dependency) - flow structure evenly redistributed given network flow constraints. Each visualization represents only flows that are at least 1% of the maximum link weight</a:t>
            </a:r>
          </a:p>
        </p:txBody>
      </p:sp>
      <p:sp>
        <p:nvSpPr>
          <p:cNvPr id="7" name="Rectangle 6"/>
          <p:cNvSpPr/>
          <p:nvPr/>
        </p:nvSpPr>
        <p:spPr>
          <a:xfrm>
            <a:off x="0" y="5434802"/>
            <a:ext cx="663964" cy="461665"/>
          </a:xfrm>
          <a:prstGeom prst="rect">
            <a:avLst/>
          </a:prstGeom>
        </p:spPr>
        <p:txBody>
          <a:bodyPr wrap="none">
            <a:spAutoFit/>
          </a:bodyPr>
          <a:lstStyle/>
          <a:p>
            <a:r>
              <a:rPr lang="en-US" sz="2400" b="1" dirty="0">
                <a:solidFill>
                  <a:schemeClr val="bg1"/>
                </a:solidFill>
              </a:rPr>
              <a:t>A.) </a:t>
            </a:r>
          </a:p>
        </p:txBody>
      </p:sp>
      <p:sp>
        <p:nvSpPr>
          <p:cNvPr id="8" name="Rectangle 7"/>
          <p:cNvSpPr/>
          <p:nvPr/>
        </p:nvSpPr>
        <p:spPr>
          <a:xfrm>
            <a:off x="8529824" y="5326858"/>
            <a:ext cx="646331" cy="461665"/>
          </a:xfrm>
          <a:prstGeom prst="rect">
            <a:avLst/>
          </a:prstGeom>
        </p:spPr>
        <p:txBody>
          <a:bodyPr wrap="none">
            <a:spAutoFit/>
          </a:bodyPr>
          <a:lstStyle/>
          <a:p>
            <a:r>
              <a:rPr lang="en-US" sz="2400" b="1" dirty="0">
                <a:solidFill>
                  <a:schemeClr val="bg1"/>
                </a:solidFill>
              </a:rPr>
              <a:t>B.) </a:t>
            </a:r>
          </a:p>
        </p:txBody>
      </p:sp>
    </p:spTree>
    <p:extLst>
      <p:ext uri="{BB962C8B-B14F-4D97-AF65-F5344CB8AC3E}">
        <p14:creationId xmlns:p14="http://schemas.microsoft.com/office/powerpoint/2010/main" val="163308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798394"/>
          </a:xfrm>
        </p:spPr>
        <p:txBody>
          <a:bodyPr>
            <a:normAutofit/>
          </a:bodyPr>
          <a:lstStyle/>
          <a:p>
            <a:r>
              <a:rPr lang="en-US" dirty="0">
                <a:solidFill>
                  <a:schemeClr val="bg1"/>
                </a:solidFill>
              </a:rPr>
              <a:t>Trade dependencies </a:t>
            </a:r>
            <a:r>
              <a:rPr lang="en-US" dirty="0" smtClean="0">
                <a:solidFill>
                  <a:schemeClr val="bg1"/>
                </a:solidFill>
              </a:rPr>
              <a:t>for Texas</a:t>
            </a:r>
            <a:endParaRPr lang="en-US" dirty="0">
              <a:solidFill>
                <a:schemeClr val="bg1"/>
              </a:solidFill>
            </a:endParaRPr>
          </a:p>
        </p:txBody>
      </p:sp>
      <p:sp>
        <p:nvSpPr>
          <p:cNvPr id="3" name="Content Placeholder 2"/>
          <p:cNvSpPr>
            <a:spLocks noGrp="1"/>
          </p:cNvSpPr>
          <p:nvPr>
            <p:ph idx="1"/>
          </p:nvPr>
        </p:nvSpPr>
        <p:spPr>
          <a:xfrm>
            <a:off x="768096" y="2057400"/>
            <a:ext cx="7290055" cy="4023360"/>
          </a:xfrm>
        </p:spPr>
        <p:txBody>
          <a:bodyPr/>
          <a:lstStyle/>
          <a:p>
            <a:r>
              <a:rPr lang="en-US" sz="1867" dirty="0">
                <a:solidFill>
                  <a:schemeClr val="bg1"/>
                </a:solidFill>
              </a:rPr>
              <a:t>Texas largest out-of-state importer</a:t>
            </a:r>
          </a:p>
          <a:p>
            <a:pPr marL="0" indent="0">
              <a:buNone/>
            </a:pPr>
            <a:r>
              <a:rPr lang="en-US" sz="1867" dirty="0"/>
              <a:t>   </a:t>
            </a:r>
          </a:p>
          <a:p>
            <a:endParaRPr lang="en-US" dirty="0" smtClean="0"/>
          </a:p>
          <a:p>
            <a:pPr lvl="1"/>
            <a:endParaRPr lang="en-US" dirty="0" smtClean="0"/>
          </a:p>
          <a:p>
            <a:endParaRPr lang="en-US" dirty="0" smtClean="0"/>
          </a:p>
          <a:p>
            <a:endParaRPr lang="en-US" dirty="0" smtClean="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89083903"/>
              </p:ext>
            </p:extLst>
          </p:nvPr>
        </p:nvGraphicFramePr>
        <p:xfrm>
          <a:off x="914400" y="2435760"/>
          <a:ext cx="7416800" cy="4346040"/>
        </p:xfrm>
        <a:graphic>
          <a:graphicData uri="http://schemas.openxmlformats.org/drawingml/2006/table">
            <a:tbl>
              <a:tblPr>
                <a:tableStyleId>{EB344D84-9AFB-497E-A393-DC336BA19D2E}</a:tableStyleId>
              </a:tblPr>
              <a:tblGrid>
                <a:gridCol w="1483360">
                  <a:extLst>
                    <a:ext uri="{9D8B030D-6E8A-4147-A177-3AD203B41FA5}">
                      <a16:colId xmlns:a16="http://schemas.microsoft.com/office/drawing/2014/main" xmlns="" val="1924933565"/>
                    </a:ext>
                  </a:extLst>
                </a:gridCol>
                <a:gridCol w="1483360">
                  <a:extLst>
                    <a:ext uri="{9D8B030D-6E8A-4147-A177-3AD203B41FA5}">
                      <a16:colId xmlns:a16="http://schemas.microsoft.com/office/drawing/2014/main" xmlns="" val="369727068"/>
                    </a:ext>
                  </a:extLst>
                </a:gridCol>
                <a:gridCol w="1483360">
                  <a:extLst>
                    <a:ext uri="{9D8B030D-6E8A-4147-A177-3AD203B41FA5}">
                      <a16:colId xmlns:a16="http://schemas.microsoft.com/office/drawing/2014/main" xmlns="" val="2413558687"/>
                    </a:ext>
                  </a:extLst>
                </a:gridCol>
                <a:gridCol w="1483360">
                  <a:extLst>
                    <a:ext uri="{9D8B030D-6E8A-4147-A177-3AD203B41FA5}">
                      <a16:colId xmlns:a16="http://schemas.microsoft.com/office/drawing/2014/main" xmlns="" val="2560654891"/>
                    </a:ext>
                  </a:extLst>
                </a:gridCol>
                <a:gridCol w="1483360">
                  <a:extLst>
                    <a:ext uri="{9D8B030D-6E8A-4147-A177-3AD203B41FA5}">
                      <a16:colId xmlns:a16="http://schemas.microsoft.com/office/drawing/2014/main" xmlns="" val="4221998942"/>
                    </a:ext>
                  </a:extLst>
                </a:gridCol>
              </a:tblGrid>
              <a:tr h="683048">
                <a:tc>
                  <a:txBody>
                    <a:bodyPr/>
                    <a:lstStyle/>
                    <a:p>
                      <a:pPr algn="l" fontAlgn="b"/>
                      <a:r>
                        <a:rPr lang="en-US" sz="1500" b="0" u="none" strike="noStrike" dirty="0">
                          <a:effectLst/>
                          <a:latin typeface="Arial" panose="020B0604020202020204" pitchFamily="34" charset="0"/>
                          <a:cs typeface="Arial" panose="020B0604020202020204" pitchFamily="34" charset="0"/>
                        </a:rPr>
                        <a:t>Origin States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Food </a:t>
                      </a:r>
                      <a:r>
                        <a:rPr lang="en-US" sz="1500" b="0" u="none" strike="noStrike" dirty="0" smtClean="0">
                          <a:effectLst/>
                          <a:latin typeface="Arial" panose="020B0604020202020204" pitchFamily="34" charset="0"/>
                          <a:cs typeface="Arial" panose="020B0604020202020204" pitchFamily="34" charset="0"/>
                        </a:rPr>
                        <a:t>imports to Texas </a:t>
                      </a:r>
                      <a:r>
                        <a:rPr lang="en-US" sz="1500" b="0" u="none" strike="noStrike" dirty="0">
                          <a:effectLst/>
                          <a:latin typeface="Arial" panose="020B0604020202020204" pitchFamily="34" charset="0"/>
                          <a:cs typeface="Arial" panose="020B0604020202020204" pitchFamily="34" charset="0"/>
                        </a:rPr>
                        <a:t>in </a:t>
                      </a:r>
                      <a:endParaRPr lang="en-US" sz="1500" b="0" u="none" strike="noStrike" dirty="0" smtClean="0">
                        <a:effectLst/>
                        <a:latin typeface="Arial" panose="020B0604020202020204" pitchFamily="34" charset="0"/>
                        <a:cs typeface="Arial" panose="020B0604020202020204" pitchFamily="34" charset="0"/>
                      </a:endParaRPr>
                    </a:p>
                    <a:p>
                      <a:pPr algn="l" fontAlgn="b"/>
                      <a:r>
                        <a:rPr lang="en-US" sz="1500" b="0" u="none" strike="noStrike" dirty="0" smtClean="0">
                          <a:effectLst/>
                          <a:latin typeface="Arial" panose="020B0604020202020204" pitchFamily="34" charset="0"/>
                          <a:cs typeface="Arial" panose="020B0604020202020204" pitchFamily="34" charset="0"/>
                        </a:rPr>
                        <a:t>(US tons)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Rank by </a:t>
                      </a:r>
                      <a:r>
                        <a:rPr lang="en-US" sz="1500" b="0" u="none" strike="noStrike" dirty="0" smtClean="0">
                          <a:effectLst/>
                          <a:latin typeface="Arial" panose="020B0604020202020204" pitchFamily="34" charset="0"/>
                          <a:cs typeface="Arial" panose="020B0604020202020204" pitchFamily="34" charset="0"/>
                        </a:rPr>
                        <a:t>trade flow</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PMI</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smtClean="0">
                          <a:effectLst/>
                          <a:latin typeface="Arial" panose="020B0604020202020204" pitchFamily="34" charset="0"/>
                          <a:cs typeface="Arial" panose="020B0604020202020204" pitchFamily="34" charset="0"/>
                        </a:rPr>
                        <a:t>Rank by PMI</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1783300212"/>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Texas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2.9E+07</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solidFill>
                      <a:schemeClr val="tx1">
                        <a:lumMod val="75000"/>
                      </a:schemeClr>
                    </a:solidFill>
                  </a:tcPr>
                </a:tc>
                <a:tc>
                  <a:txBody>
                    <a:bodyPr/>
                    <a:lstStyle/>
                    <a:p>
                      <a:pPr algn="l" fontAlgn="b"/>
                      <a:r>
                        <a:rPr lang="en-US" sz="1500" b="0" u="none" strike="noStrike">
                          <a:effectLst/>
                          <a:latin typeface="Arial" panose="020B0604020202020204" pitchFamily="34" charset="0"/>
                          <a:cs typeface="Arial" panose="020B0604020202020204" pitchFamily="34" charset="0"/>
                        </a:rPr>
                        <a:t>3.74</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xmlns="" val="2117130647"/>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Kansas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tcPr>
                </a:tc>
                <a:tc>
                  <a:txBody>
                    <a:bodyPr/>
                    <a:lstStyle/>
                    <a:p>
                      <a:pPr algn="l" fontAlgn="b"/>
                      <a:r>
                        <a:rPr lang="en-US" sz="1500" b="0" u="none" strike="noStrike" dirty="0">
                          <a:effectLst/>
                          <a:latin typeface="Arial" panose="020B0604020202020204" pitchFamily="34" charset="0"/>
                          <a:cs typeface="Arial" panose="020B0604020202020204" pitchFamily="34" charset="0"/>
                        </a:rPr>
                        <a:t>2.8E+07</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tc>
                <a:tc>
                  <a:txBody>
                    <a:bodyPr/>
                    <a:lstStyle/>
                    <a:p>
                      <a:pPr algn="l" fontAlgn="b"/>
                      <a:r>
                        <a:rPr lang="en-US" sz="1500" b="0" u="none" strike="noStrike" dirty="0">
                          <a:effectLst/>
                          <a:latin typeface="Arial" panose="020B0604020202020204" pitchFamily="34" charset="0"/>
                          <a:cs typeface="Arial" panose="020B0604020202020204" pitchFamily="34" charset="0"/>
                        </a:rPr>
                        <a:t>2</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tx1">
                        <a:lumMod val="75000"/>
                      </a:schemeClr>
                    </a:solidFill>
                  </a:tcPr>
                </a:tc>
                <a:tc>
                  <a:txBody>
                    <a:bodyPr/>
                    <a:lstStyle/>
                    <a:p>
                      <a:pPr algn="l" fontAlgn="b"/>
                      <a:r>
                        <a:rPr lang="en-US" sz="1500" b="0" u="none" strike="noStrike">
                          <a:effectLst/>
                          <a:latin typeface="Arial" panose="020B0604020202020204" pitchFamily="34" charset="0"/>
                          <a:cs typeface="Arial" panose="020B0604020202020204" pitchFamily="34" charset="0"/>
                        </a:rPr>
                        <a:t>2.24</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12488" marR="12488" marT="12488" marB="0" anchor="ctr"/>
                </a:tc>
                <a:tc>
                  <a:txBody>
                    <a:bodyPr/>
                    <a:lstStyle/>
                    <a:p>
                      <a:pPr algn="l" fontAlgn="b"/>
                      <a:r>
                        <a:rPr lang="en-US" sz="1500" b="0" u="none" strike="noStrike" dirty="0">
                          <a:effectLst/>
                          <a:latin typeface="Arial" panose="020B0604020202020204" pitchFamily="34" charset="0"/>
                          <a:cs typeface="Arial" panose="020B0604020202020204" pitchFamily="34" charset="0"/>
                        </a:rPr>
                        <a:t>2</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solidFill>
                      <a:schemeClr val="tx1">
                        <a:lumMod val="75000"/>
                      </a:schemeClr>
                    </a:solidFill>
                  </a:tcPr>
                </a:tc>
                <a:extLst>
                  <a:ext uri="{0D108BD9-81ED-4DB2-BD59-A6C34878D82A}">
                    <a16:rowId xmlns:a16="http://schemas.microsoft.com/office/drawing/2014/main" xmlns="" val="1277995340"/>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Oklahoma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2.3E+06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1.39</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4</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2860065386"/>
                  </a:ext>
                </a:extLst>
              </a:tr>
              <a:tr h="336128">
                <a:tc>
                  <a:txBody>
                    <a:bodyPr/>
                    <a:lstStyle/>
                    <a:p>
                      <a:pPr algn="l" fontAlgn="b"/>
                      <a:r>
                        <a:rPr lang="en-US" sz="1500" b="0" u="none" strike="noStrike" dirty="0">
                          <a:effectLst/>
                          <a:latin typeface="Arial" panose="020B0604020202020204" pitchFamily="34" charset="0"/>
                          <a:cs typeface="Arial" panose="020B0604020202020204" pitchFamily="34" charset="0"/>
                        </a:rPr>
                        <a:t>Nebraska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1.4E+06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500" b="1" u="none" strike="noStrike" dirty="0">
                          <a:effectLst/>
                          <a:latin typeface="Arial" panose="020B0604020202020204" pitchFamily="34" charset="0"/>
                          <a:cs typeface="Arial" panose="020B0604020202020204" pitchFamily="34" charset="0"/>
                        </a:rPr>
                        <a:t>4</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-2.34</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500" b="1" u="none" strike="noStrike" dirty="0">
                          <a:effectLst/>
                          <a:latin typeface="Arial" panose="020B0604020202020204" pitchFamily="34" charset="0"/>
                          <a:cs typeface="Arial" panose="020B0604020202020204" pitchFamily="34" charset="0"/>
                        </a:rPr>
                        <a:t>12</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8261119"/>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Louisiana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9.9E+05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0.60</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xmlns="" val="3463974999"/>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Missouri</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5.7E+05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-1.63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7</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3588287921"/>
                  </a:ext>
                </a:extLst>
              </a:tr>
              <a:tr h="421951">
                <a:tc>
                  <a:txBody>
                    <a:bodyPr/>
                    <a:lstStyle/>
                    <a:p>
                      <a:pPr algn="l" fontAlgn="b"/>
                      <a:r>
                        <a:rPr lang="en-US" sz="1500" b="0" u="none" strike="noStrike" dirty="0">
                          <a:effectLst/>
                          <a:latin typeface="Arial" panose="020B0604020202020204" pitchFamily="34" charset="0"/>
                          <a:cs typeface="Arial" panose="020B0604020202020204" pitchFamily="34" charset="0"/>
                        </a:rPr>
                        <a:t>Minnesota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4.4E+05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l" fontAlgn="b"/>
                      <a:r>
                        <a:rPr lang="en-US" sz="1500" b="1" u="none" strike="noStrike" dirty="0">
                          <a:effectLst/>
                          <a:latin typeface="Arial" panose="020B0604020202020204" pitchFamily="34" charset="0"/>
                          <a:cs typeface="Arial" panose="020B0604020202020204" pitchFamily="34" charset="0"/>
                        </a:rPr>
                        <a:t>7</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-3.79</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l" fontAlgn="b"/>
                      <a:r>
                        <a:rPr lang="en-US" sz="1500" b="1" u="none" strike="noStrike" dirty="0">
                          <a:effectLst/>
                          <a:latin typeface="Arial" panose="020B0604020202020204" pitchFamily="34" charset="0"/>
                          <a:cs typeface="Arial" panose="020B0604020202020204" pitchFamily="34" charset="0"/>
                        </a:rPr>
                        <a:t>22</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xmlns="" val="3964709578"/>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Illinois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2.9E+05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accent2">
                        <a:lumMod val="20000"/>
                        <a:lumOff val="80000"/>
                      </a:schemeClr>
                    </a:solidFill>
                  </a:tcPr>
                </a:tc>
                <a:tc>
                  <a:txBody>
                    <a:bodyPr/>
                    <a:lstStyle/>
                    <a:p>
                      <a:pPr algn="l" fontAlgn="b"/>
                      <a:r>
                        <a:rPr lang="en-US" sz="1500" b="1" u="none" strike="noStrike" dirty="0">
                          <a:effectLst/>
                          <a:latin typeface="Arial" panose="020B0604020202020204" pitchFamily="34" charset="0"/>
                          <a:cs typeface="Arial" panose="020B0604020202020204" pitchFamily="34" charset="0"/>
                        </a:rPr>
                        <a:t>8</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-4.53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accent2">
                        <a:lumMod val="20000"/>
                        <a:lumOff val="80000"/>
                      </a:schemeClr>
                    </a:solidFill>
                  </a:tcPr>
                </a:tc>
                <a:tc>
                  <a:txBody>
                    <a:bodyPr/>
                    <a:lstStyle/>
                    <a:p>
                      <a:pPr algn="l" fontAlgn="b"/>
                      <a:r>
                        <a:rPr lang="en-US" sz="1500" b="1" u="none" strike="noStrike" dirty="0">
                          <a:effectLst/>
                          <a:latin typeface="Arial" panose="020B0604020202020204" pitchFamily="34" charset="0"/>
                          <a:cs typeface="Arial" panose="020B0604020202020204" pitchFamily="34" charset="0"/>
                        </a:rPr>
                        <a:t>28</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solidFill>
                      <a:schemeClr val="tx1">
                        <a:lumMod val="75000"/>
                      </a:schemeClr>
                    </a:solidFill>
                  </a:tcPr>
                </a:tc>
                <a:extLst>
                  <a:ext uri="{0D108BD9-81ED-4DB2-BD59-A6C34878D82A}">
                    <a16:rowId xmlns:a16="http://schemas.microsoft.com/office/drawing/2014/main" xmlns="" val="1503652867"/>
                  </a:ext>
                </a:extLst>
              </a:tr>
              <a:tr h="290945">
                <a:tc>
                  <a:txBody>
                    <a:bodyPr/>
                    <a:lstStyle/>
                    <a:p>
                      <a:pPr algn="l" fontAlgn="b"/>
                      <a:r>
                        <a:rPr lang="en-US" sz="1500" b="0" u="none" strike="noStrike" dirty="0">
                          <a:effectLst/>
                          <a:latin typeface="Arial" panose="020B0604020202020204" pitchFamily="34" charset="0"/>
                          <a:cs typeface="Arial" panose="020B0604020202020204" pitchFamily="34" charset="0"/>
                        </a:rPr>
                        <a:t>North Dakota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2.4E+05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500" b="1" u="none" strike="noStrike" dirty="0">
                          <a:effectLst/>
                          <a:latin typeface="Arial" panose="020B0604020202020204" pitchFamily="34" charset="0"/>
                          <a:cs typeface="Arial" panose="020B0604020202020204" pitchFamily="34" charset="0"/>
                        </a:rPr>
                        <a:t>9</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-3.51</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500" b="1" u="none" strike="noStrike" dirty="0">
                          <a:effectLst/>
                          <a:latin typeface="Arial" panose="020B0604020202020204" pitchFamily="34" charset="0"/>
                          <a:cs typeface="Arial" panose="020B0604020202020204" pitchFamily="34" charset="0"/>
                        </a:rPr>
                        <a:t>21</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1343056050"/>
                  </a:ext>
                </a:extLst>
              </a:tr>
              <a:tr h="428936">
                <a:tc>
                  <a:txBody>
                    <a:bodyPr/>
                    <a:lstStyle/>
                    <a:p>
                      <a:pPr algn="l" fontAlgn="b"/>
                      <a:r>
                        <a:rPr lang="en-US" sz="1500" b="0" u="none" strike="noStrike" dirty="0">
                          <a:effectLst/>
                          <a:latin typeface="Arial" panose="020B0604020202020204" pitchFamily="34" charset="0"/>
                          <a:cs typeface="Arial" panose="020B0604020202020204" pitchFamily="34" charset="0"/>
                        </a:rPr>
                        <a:t>New Mexico</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1.9E+05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10</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1.45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303117907"/>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California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1.6E+05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no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11</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noFill/>
                      <a:prstDash val="solid"/>
                      <a:round/>
                      <a:headEnd type="none" w="med" len="med"/>
                      <a:tailEnd type="none" w="med" len="med"/>
                    </a:lnT>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-2.68</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no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xmlns="" val="3127082137"/>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Georgia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tcPr>
                </a:tc>
                <a:tc>
                  <a:txBody>
                    <a:bodyPr/>
                    <a:lstStyle/>
                    <a:p>
                      <a:pPr algn="l" fontAlgn="b"/>
                      <a:r>
                        <a:rPr lang="en-US" sz="1500" b="0" u="none" strike="noStrike" dirty="0">
                          <a:effectLst/>
                          <a:latin typeface="Arial" panose="020B0604020202020204" pitchFamily="34" charset="0"/>
                          <a:cs typeface="Arial" panose="020B0604020202020204" pitchFamily="34" charset="0"/>
                        </a:rPr>
                        <a:t>1.5E+05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tc>
                <a:tc>
                  <a:txBody>
                    <a:bodyPr/>
                    <a:lstStyle/>
                    <a:p>
                      <a:pPr algn="l" fontAlgn="b"/>
                      <a:r>
                        <a:rPr lang="en-US" sz="1500" b="0" u="none" strike="noStrike" dirty="0">
                          <a:effectLst/>
                          <a:latin typeface="Arial" panose="020B0604020202020204" pitchFamily="34" charset="0"/>
                          <a:cs typeface="Arial" panose="020B0604020202020204" pitchFamily="34" charset="0"/>
                        </a:rPr>
                        <a:t>12</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-1.83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tc>
                <a:tc>
                  <a:txBody>
                    <a:bodyPr/>
                    <a:lstStyle/>
                    <a:p>
                      <a:pPr algn="l" fontAlgn="b"/>
                      <a:r>
                        <a:rPr lang="en-US" sz="1500" b="0" u="none" strike="noStrike" dirty="0">
                          <a:effectLst/>
                          <a:latin typeface="Arial" panose="020B0604020202020204" pitchFamily="34" charset="0"/>
                          <a:cs typeface="Arial" panose="020B0604020202020204" pitchFamily="34" charset="0"/>
                        </a:rPr>
                        <a:t>8</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solidFill>
                      <a:schemeClr val="tx1">
                        <a:lumMod val="75000"/>
                      </a:schemeClr>
                    </a:solidFill>
                  </a:tcPr>
                </a:tc>
                <a:extLst>
                  <a:ext uri="{0D108BD9-81ED-4DB2-BD59-A6C34878D82A}">
                    <a16:rowId xmlns:a16="http://schemas.microsoft.com/office/drawing/2014/main" xmlns="" val="1699135576"/>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Arkansas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1.4E+05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13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-2.86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16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1524067514"/>
                  </a:ext>
                </a:extLst>
              </a:tr>
            </a:tbl>
          </a:graphicData>
        </a:graphic>
      </p:graphicFrame>
      <p:sp>
        <p:nvSpPr>
          <p:cNvPr id="8" name="TextBox 7"/>
          <p:cNvSpPr txBox="1"/>
          <p:nvPr/>
        </p:nvSpPr>
        <p:spPr>
          <a:xfrm>
            <a:off x="812801" y="1752600"/>
            <a:ext cx="3757695" cy="338554"/>
          </a:xfrm>
          <a:prstGeom prst="rect">
            <a:avLst/>
          </a:prstGeom>
          <a:noFill/>
        </p:spPr>
        <p:txBody>
          <a:bodyPr wrap="none" rtlCol="0">
            <a:spAutoFit/>
          </a:bodyPr>
          <a:lstStyle/>
          <a:p>
            <a:r>
              <a:rPr lang="en-US" sz="1600" dirty="0">
                <a:solidFill>
                  <a:schemeClr val="accent2"/>
                </a:solidFill>
              </a:rPr>
              <a:t>Understanding Texas’s import dependencies</a:t>
            </a:r>
          </a:p>
        </p:txBody>
      </p:sp>
      <p:sp>
        <p:nvSpPr>
          <p:cNvPr id="7" name="TextBox 6"/>
          <p:cNvSpPr txBox="1"/>
          <p:nvPr/>
        </p:nvSpPr>
        <p:spPr>
          <a:xfrm>
            <a:off x="1016000" y="3114142"/>
            <a:ext cx="7213600" cy="461665"/>
          </a:xfrm>
          <a:prstGeom prst="rect">
            <a:avLst/>
          </a:prstGeom>
          <a:solidFill>
            <a:srgbClr val="9ED3D7">
              <a:alpha val="80000"/>
            </a:srgbClr>
          </a:solidFill>
        </p:spPr>
        <p:txBody>
          <a:bodyPr wrap="square" rtlCol="0">
            <a:spAutoFit/>
          </a:bodyPr>
          <a:lstStyle/>
          <a:p>
            <a:r>
              <a:rPr lang="en-US" sz="2400" dirty="0">
                <a:solidFill>
                  <a:schemeClr val="bg1"/>
                </a:solidFill>
              </a:rPr>
              <a:t> Lower PMI rank: Potential to increase trade</a:t>
            </a:r>
          </a:p>
        </p:txBody>
      </p:sp>
    </p:spTree>
    <p:extLst>
      <p:ext uri="{BB962C8B-B14F-4D97-AF65-F5344CB8AC3E}">
        <p14:creationId xmlns:p14="http://schemas.microsoft.com/office/powerpoint/2010/main" val="330092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Trade dependencies </a:t>
            </a:r>
            <a:r>
              <a:rPr lang="en-US" dirty="0" smtClean="0">
                <a:solidFill>
                  <a:schemeClr val="bg1"/>
                </a:solidFill>
              </a:rPr>
              <a:t>for Texas</a:t>
            </a:r>
            <a:endParaRPr lang="en-US" dirty="0">
              <a:solidFill>
                <a:schemeClr val="bg1"/>
              </a:solidFill>
            </a:endParaRPr>
          </a:p>
        </p:txBody>
      </p:sp>
      <p:sp>
        <p:nvSpPr>
          <p:cNvPr id="3" name="Content Placeholder 2"/>
          <p:cNvSpPr>
            <a:spLocks noGrp="1"/>
          </p:cNvSpPr>
          <p:nvPr>
            <p:ph idx="1"/>
          </p:nvPr>
        </p:nvSpPr>
        <p:spPr>
          <a:xfrm>
            <a:off x="768096" y="2072640"/>
            <a:ext cx="7290055" cy="4023360"/>
          </a:xfrm>
        </p:spPr>
        <p:txBody>
          <a:bodyPr/>
          <a:lstStyle/>
          <a:p>
            <a:r>
              <a:rPr lang="en-US" sz="1867" dirty="0">
                <a:solidFill>
                  <a:schemeClr val="bg1"/>
                </a:solidFill>
              </a:rPr>
              <a:t>Texas largest out-of-state importer</a:t>
            </a:r>
          </a:p>
          <a:p>
            <a:pPr marL="0" indent="0">
              <a:buNone/>
            </a:pPr>
            <a:r>
              <a:rPr lang="en-US" sz="1867" dirty="0"/>
              <a:t>   </a:t>
            </a:r>
          </a:p>
          <a:p>
            <a:endParaRPr lang="en-US" dirty="0" smtClean="0"/>
          </a:p>
          <a:p>
            <a:pPr lvl="1"/>
            <a:endParaRPr lang="en-US" dirty="0" smtClean="0"/>
          </a:p>
          <a:p>
            <a:endParaRPr lang="en-US" dirty="0" smtClean="0"/>
          </a:p>
          <a:p>
            <a:endParaRPr lang="en-US" dirty="0" smtClean="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568187754"/>
              </p:ext>
            </p:extLst>
          </p:nvPr>
        </p:nvGraphicFramePr>
        <p:xfrm>
          <a:off x="914400" y="2438400"/>
          <a:ext cx="7416800" cy="4346040"/>
        </p:xfrm>
        <a:graphic>
          <a:graphicData uri="http://schemas.openxmlformats.org/drawingml/2006/table">
            <a:tbl>
              <a:tblPr>
                <a:tableStyleId>{EB344D84-9AFB-497E-A393-DC336BA19D2E}</a:tableStyleId>
              </a:tblPr>
              <a:tblGrid>
                <a:gridCol w="1483360">
                  <a:extLst>
                    <a:ext uri="{9D8B030D-6E8A-4147-A177-3AD203B41FA5}">
                      <a16:colId xmlns:a16="http://schemas.microsoft.com/office/drawing/2014/main" xmlns="" val="1924933565"/>
                    </a:ext>
                  </a:extLst>
                </a:gridCol>
                <a:gridCol w="1483360">
                  <a:extLst>
                    <a:ext uri="{9D8B030D-6E8A-4147-A177-3AD203B41FA5}">
                      <a16:colId xmlns:a16="http://schemas.microsoft.com/office/drawing/2014/main" xmlns="" val="369727068"/>
                    </a:ext>
                  </a:extLst>
                </a:gridCol>
                <a:gridCol w="1483360">
                  <a:extLst>
                    <a:ext uri="{9D8B030D-6E8A-4147-A177-3AD203B41FA5}">
                      <a16:colId xmlns:a16="http://schemas.microsoft.com/office/drawing/2014/main" xmlns="" val="2413558687"/>
                    </a:ext>
                  </a:extLst>
                </a:gridCol>
                <a:gridCol w="1483360">
                  <a:extLst>
                    <a:ext uri="{9D8B030D-6E8A-4147-A177-3AD203B41FA5}">
                      <a16:colId xmlns:a16="http://schemas.microsoft.com/office/drawing/2014/main" xmlns="" val="2560654891"/>
                    </a:ext>
                  </a:extLst>
                </a:gridCol>
                <a:gridCol w="1483360">
                  <a:extLst>
                    <a:ext uri="{9D8B030D-6E8A-4147-A177-3AD203B41FA5}">
                      <a16:colId xmlns:a16="http://schemas.microsoft.com/office/drawing/2014/main" xmlns="" val="4221998942"/>
                    </a:ext>
                  </a:extLst>
                </a:gridCol>
              </a:tblGrid>
              <a:tr h="683048">
                <a:tc>
                  <a:txBody>
                    <a:bodyPr/>
                    <a:lstStyle/>
                    <a:p>
                      <a:pPr algn="l" fontAlgn="b"/>
                      <a:r>
                        <a:rPr lang="en-US" sz="1500" b="0" u="none" strike="noStrike" dirty="0">
                          <a:effectLst/>
                          <a:latin typeface="Arial" panose="020B0604020202020204" pitchFamily="34" charset="0"/>
                          <a:cs typeface="Arial" panose="020B0604020202020204" pitchFamily="34" charset="0"/>
                        </a:rPr>
                        <a:t>Origin States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Food </a:t>
                      </a:r>
                      <a:r>
                        <a:rPr lang="en-US" sz="1500" b="0" u="none" strike="noStrike" dirty="0" smtClean="0">
                          <a:effectLst/>
                          <a:latin typeface="Arial" panose="020B0604020202020204" pitchFamily="34" charset="0"/>
                          <a:cs typeface="Arial" panose="020B0604020202020204" pitchFamily="34" charset="0"/>
                        </a:rPr>
                        <a:t>imports to Texas </a:t>
                      </a:r>
                      <a:r>
                        <a:rPr lang="en-US" sz="1500" b="0" u="none" strike="noStrike" dirty="0">
                          <a:effectLst/>
                          <a:latin typeface="Arial" panose="020B0604020202020204" pitchFamily="34" charset="0"/>
                          <a:cs typeface="Arial" panose="020B0604020202020204" pitchFamily="34" charset="0"/>
                        </a:rPr>
                        <a:t>in </a:t>
                      </a:r>
                      <a:endParaRPr lang="en-US" sz="1500" b="0" u="none" strike="noStrike" dirty="0" smtClean="0">
                        <a:effectLst/>
                        <a:latin typeface="Arial" panose="020B0604020202020204" pitchFamily="34" charset="0"/>
                        <a:cs typeface="Arial" panose="020B0604020202020204" pitchFamily="34" charset="0"/>
                      </a:endParaRPr>
                    </a:p>
                    <a:p>
                      <a:pPr algn="l" fontAlgn="b"/>
                      <a:r>
                        <a:rPr lang="en-US" sz="1500" b="0" u="none" strike="noStrike" dirty="0" smtClean="0">
                          <a:effectLst/>
                          <a:latin typeface="Arial" panose="020B0604020202020204" pitchFamily="34" charset="0"/>
                          <a:cs typeface="Arial" panose="020B0604020202020204" pitchFamily="34" charset="0"/>
                        </a:rPr>
                        <a:t>(US tons)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Rank by </a:t>
                      </a:r>
                      <a:r>
                        <a:rPr lang="en-US" sz="1500" b="0" u="none" strike="noStrike" dirty="0" smtClean="0">
                          <a:effectLst/>
                          <a:latin typeface="Arial" panose="020B0604020202020204" pitchFamily="34" charset="0"/>
                          <a:cs typeface="Arial" panose="020B0604020202020204" pitchFamily="34" charset="0"/>
                        </a:rPr>
                        <a:t>trade flow</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PMI</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smtClean="0">
                          <a:effectLst/>
                          <a:latin typeface="Arial" panose="020B0604020202020204" pitchFamily="34" charset="0"/>
                          <a:cs typeface="Arial" panose="020B0604020202020204" pitchFamily="34" charset="0"/>
                        </a:rPr>
                        <a:t>Rank by PMI</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1783300212"/>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Texas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2.9E+07</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solidFill>
                      <a:schemeClr val="tx1">
                        <a:lumMod val="75000"/>
                      </a:schemeClr>
                    </a:solidFill>
                  </a:tcPr>
                </a:tc>
                <a:tc>
                  <a:txBody>
                    <a:bodyPr/>
                    <a:lstStyle/>
                    <a:p>
                      <a:pPr algn="l" fontAlgn="b"/>
                      <a:r>
                        <a:rPr lang="en-US" sz="1500" b="0" u="none" strike="noStrike">
                          <a:effectLst/>
                          <a:latin typeface="Arial" panose="020B0604020202020204" pitchFamily="34" charset="0"/>
                          <a:cs typeface="Arial" panose="020B0604020202020204" pitchFamily="34" charset="0"/>
                        </a:rPr>
                        <a:t>3.74</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xmlns="" val="2117130647"/>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Kansas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2.8E+07</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tx1">
                        <a:lumMod val="75000"/>
                      </a:schemeClr>
                    </a:solidFill>
                  </a:tcPr>
                </a:tc>
                <a:tc>
                  <a:txBody>
                    <a:bodyPr/>
                    <a:lstStyle/>
                    <a:p>
                      <a:pPr algn="l" fontAlgn="b"/>
                      <a:r>
                        <a:rPr lang="en-US" sz="1500" b="0" u="none" strike="noStrike">
                          <a:effectLst/>
                          <a:latin typeface="Arial" panose="020B0604020202020204" pitchFamily="34" charset="0"/>
                          <a:cs typeface="Arial" panose="020B0604020202020204" pitchFamily="34" charset="0"/>
                        </a:rPr>
                        <a:t>2.24</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solidFill>
                      <a:schemeClr val="tx1">
                        <a:lumMod val="75000"/>
                      </a:schemeClr>
                    </a:solidFill>
                  </a:tcPr>
                </a:tc>
                <a:extLst>
                  <a:ext uri="{0D108BD9-81ED-4DB2-BD59-A6C34878D82A}">
                    <a16:rowId xmlns:a16="http://schemas.microsoft.com/office/drawing/2014/main" xmlns="" val="1277995340"/>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Oklahoma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2.3E+06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no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no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1.39</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no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4</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2860065386"/>
                  </a:ext>
                </a:extLst>
              </a:tr>
              <a:tr h="336128">
                <a:tc>
                  <a:txBody>
                    <a:bodyPr/>
                    <a:lstStyle/>
                    <a:p>
                      <a:pPr algn="l" fontAlgn="b"/>
                      <a:r>
                        <a:rPr lang="en-US" sz="1500" b="0" u="none" strike="noStrike" dirty="0">
                          <a:effectLst/>
                          <a:latin typeface="Arial" panose="020B0604020202020204" pitchFamily="34" charset="0"/>
                          <a:cs typeface="Arial" panose="020B0604020202020204" pitchFamily="34" charset="0"/>
                        </a:rPr>
                        <a:t>Nebraska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1.4E+06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4</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-2.34</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12</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xmlns="" val="8261119"/>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Louisiana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9.9E+05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0.60</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xmlns="" val="3463974999"/>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Missouri</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5.7E+05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-1.63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7</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xmlns="" val="3588287921"/>
                  </a:ext>
                </a:extLst>
              </a:tr>
              <a:tr h="421951">
                <a:tc>
                  <a:txBody>
                    <a:bodyPr/>
                    <a:lstStyle/>
                    <a:p>
                      <a:pPr algn="l" fontAlgn="b"/>
                      <a:r>
                        <a:rPr lang="en-US" sz="1500" b="0" u="none" strike="noStrike" dirty="0">
                          <a:effectLst/>
                          <a:latin typeface="Arial" panose="020B0604020202020204" pitchFamily="34" charset="0"/>
                          <a:cs typeface="Arial" panose="020B0604020202020204" pitchFamily="34" charset="0"/>
                        </a:rPr>
                        <a:t>Minnesota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4.4E+05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noFill/>
                      <a:prstDash val="solid"/>
                      <a:round/>
                      <a:headEnd type="none" w="med" len="med"/>
                      <a:tailEnd type="none" w="med" len="med"/>
                    </a:lnT>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7</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noFill/>
                      <a:prstDash val="solid"/>
                      <a:round/>
                      <a:headEnd type="none" w="med" len="med"/>
                      <a:tailEnd type="none" w="med" len="med"/>
                    </a:lnT>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-3.79</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noFill/>
                      <a:prstDash val="solid"/>
                      <a:round/>
                      <a:headEnd type="none" w="med" len="med"/>
                      <a:tailEnd type="none" w="med" len="med"/>
                    </a:lnT>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22</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xmlns="" val="3964709578"/>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Illinois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2.9E+05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8</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-4.53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28</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solidFill>
                      <a:schemeClr val="tx1">
                        <a:lumMod val="75000"/>
                      </a:schemeClr>
                    </a:solidFill>
                  </a:tcPr>
                </a:tc>
                <a:extLst>
                  <a:ext uri="{0D108BD9-81ED-4DB2-BD59-A6C34878D82A}">
                    <a16:rowId xmlns:a16="http://schemas.microsoft.com/office/drawing/2014/main" xmlns="" val="1503652867"/>
                  </a:ext>
                </a:extLst>
              </a:tr>
              <a:tr h="290945">
                <a:tc>
                  <a:txBody>
                    <a:bodyPr/>
                    <a:lstStyle/>
                    <a:p>
                      <a:pPr algn="l" fontAlgn="b"/>
                      <a:r>
                        <a:rPr lang="en-US" sz="1500" b="0" u="none" strike="noStrike" dirty="0">
                          <a:effectLst/>
                          <a:latin typeface="Arial" panose="020B0604020202020204" pitchFamily="34" charset="0"/>
                          <a:cs typeface="Arial" panose="020B0604020202020204" pitchFamily="34" charset="0"/>
                        </a:rPr>
                        <a:t>North Dakota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2.4E+05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9</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-3.51</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21</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1343056050"/>
                  </a:ext>
                </a:extLst>
              </a:tr>
              <a:tr h="428936">
                <a:tc>
                  <a:txBody>
                    <a:bodyPr/>
                    <a:lstStyle/>
                    <a:p>
                      <a:pPr algn="l" fontAlgn="b"/>
                      <a:r>
                        <a:rPr lang="en-US" sz="1500" b="0" u="none" strike="noStrike" dirty="0">
                          <a:effectLst/>
                          <a:latin typeface="Arial" panose="020B0604020202020204" pitchFamily="34" charset="0"/>
                          <a:cs typeface="Arial" panose="020B0604020202020204" pitchFamily="34" charset="0"/>
                        </a:rPr>
                        <a:t>New Mexico</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00"/>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1.9E+05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00"/>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10</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1.45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00"/>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303117907"/>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California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1.6E+05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11</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-2.68</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T w="12700" cap="flat" cmpd="sng" algn="ctr">
                      <a:solidFill>
                        <a:schemeClr val="tx1"/>
                      </a:solidFill>
                      <a:prstDash val="solid"/>
                      <a:round/>
                      <a:headEnd type="none" w="med" len="med"/>
                      <a:tailEnd type="none" w="med" len="med"/>
                    </a:lnT>
                  </a:tcPr>
                </a:tc>
                <a:tc>
                  <a:txBody>
                    <a:bodyPr/>
                    <a:lstStyle/>
                    <a:p>
                      <a:pPr algn="l" fontAlgn="b"/>
                      <a:r>
                        <a:rPr lang="en-US" sz="1500" b="0" u="none" strike="noStrike" dirty="0">
                          <a:effectLst/>
                          <a:latin typeface="Arial" panose="020B0604020202020204" pitchFamily="34" charset="0"/>
                          <a:cs typeface="Arial" panose="020B0604020202020204" pitchFamily="34" charset="0"/>
                        </a:rPr>
                        <a:t>15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xmlns="" val="3127082137"/>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Georgia</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tcPr>
                </a:tc>
                <a:tc>
                  <a:txBody>
                    <a:bodyPr/>
                    <a:lstStyle/>
                    <a:p>
                      <a:pPr algn="l" fontAlgn="b"/>
                      <a:r>
                        <a:rPr lang="en-US" sz="1500" b="0" u="none" strike="noStrike" dirty="0">
                          <a:effectLst/>
                          <a:latin typeface="Arial" panose="020B0604020202020204" pitchFamily="34" charset="0"/>
                          <a:cs typeface="Arial" panose="020B0604020202020204" pitchFamily="34" charset="0"/>
                        </a:rPr>
                        <a:t>1.5E+05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tc>
                <a:tc>
                  <a:txBody>
                    <a:bodyPr/>
                    <a:lstStyle/>
                    <a:p>
                      <a:pPr algn="l" fontAlgn="b"/>
                      <a:r>
                        <a:rPr lang="en-US" sz="1500" b="0" u="none" strike="noStrike" dirty="0">
                          <a:effectLst/>
                          <a:latin typeface="Arial" panose="020B0604020202020204" pitchFamily="34" charset="0"/>
                          <a:cs typeface="Arial" panose="020B0604020202020204" pitchFamily="34" charset="0"/>
                        </a:rPr>
                        <a:t>12</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-1.83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tc>
                <a:tc>
                  <a:txBody>
                    <a:bodyPr/>
                    <a:lstStyle/>
                    <a:p>
                      <a:pPr algn="l" fontAlgn="b"/>
                      <a:r>
                        <a:rPr lang="en-US" sz="1500" b="0" u="none" strike="noStrike" dirty="0">
                          <a:effectLst/>
                          <a:latin typeface="Arial" panose="020B0604020202020204" pitchFamily="34" charset="0"/>
                          <a:cs typeface="Arial" panose="020B0604020202020204" pitchFamily="34" charset="0"/>
                        </a:rPr>
                        <a:t>8</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solidFill>
                      <a:schemeClr val="tx1">
                        <a:lumMod val="75000"/>
                      </a:schemeClr>
                    </a:solidFill>
                  </a:tcPr>
                </a:tc>
                <a:extLst>
                  <a:ext uri="{0D108BD9-81ED-4DB2-BD59-A6C34878D82A}">
                    <a16:rowId xmlns:a16="http://schemas.microsoft.com/office/drawing/2014/main" xmlns="" val="1699135576"/>
                  </a:ext>
                </a:extLst>
              </a:tr>
              <a:tr h="236008">
                <a:tc>
                  <a:txBody>
                    <a:bodyPr/>
                    <a:lstStyle/>
                    <a:p>
                      <a:pPr algn="l" fontAlgn="b"/>
                      <a:r>
                        <a:rPr lang="en-US" sz="1500" b="0" u="none" strike="noStrike" dirty="0">
                          <a:effectLst/>
                          <a:latin typeface="Arial" panose="020B0604020202020204" pitchFamily="34" charset="0"/>
                          <a:cs typeface="Arial" panose="020B0604020202020204" pitchFamily="34" charset="0"/>
                        </a:rPr>
                        <a:t>Arkansas</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1.4E+05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13</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l" fontAlgn="b"/>
                      <a:r>
                        <a:rPr lang="en-US" sz="1500" b="0" u="none" strike="noStrike" dirty="0">
                          <a:effectLst/>
                          <a:latin typeface="Arial" panose="020B0604020202020204" pitchFamily="34" charset="0"/>
                          <a:cs typeface="Arial" panose="020B0604020202020204" pitchFamily="34" charset="0"/>
                        </a:rPr>
                        <a:t>-2.86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B w="12700" cap="flat" cmpd="sng" algn="ctr">
                      <a:solidFill>
                        <a:schemeClr val="tx1"/>
                      </a:solidFill>
                      <a:prstDash val="solid"/>
                      <a:round/>
                      <a:headEnd type="none" w="med" len="med"/>
                      <a:tailEnd type="none" w="med" len="med"/>
                    </a:lnB>
                  </a:tcPr>
                </a:tc>
                <a:tc>
                  <a:txBody>
                    <a:bodyPr/>
                    <a:lstStyle/>
                    <a:p>
                      <a:pPr algn="l" fontAlgn="b"/>
                      <a:r>
                        <a:rPr lang="en-US" sz="1500" b="0" u="none" strike="noStrike" dirty="0">
                          <a:effectLst/>
                          <a:latin typeface="Arial" panose="020B0604020202020204" pitchFamily="34" charset="0"/>
                          <a:cs typeface="Arial" panose="020B0604020202020204" pitchFamily="34" charset="0"/>
                        </a:rPr>
                        <a:t>16</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12488" marR="12488" marT="12488"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1524067514"/>
                  </a:ext>
                </a:extLst>
              </a:tr>
            </a:tbl>
          </a:graphicData>
        </a:graphic>
      </p:graphicFrame>
      <p:sp>
        <p:nvSpPr>
          <p:cNvPr id="8" name="TextBox 7"/>
          <p:cNvSpPr txBox="1"/>
          <p:nvPr/>
        </p:nvSpPr>
        <p:spPr>
          <a:xfrm>
            <a:off x="812801" y="1752600"/>
            <a:ext cx="3757695" cy="338554"/>
          </a:xfrm>
          <a:prstGeom prst="rect">
            <a:avLst/>
          </a:prstGeom>
          <a:noFill/>
        </p:spPr>
        <p:txBody>
          <a:bodyPr wrap="none" rtlCol="0">
            <a:spAutoFit/>
          </a:bodyPr>
          <a:lstStyle/>
          <a:p>
            <a:r>
              <a:rPr lang="en-US" sz="1600" dirty="0">
                <a:solidFill>
                  <a:schemeClr val="accent2"/>
                </a:solidFill>
              </a:rPr>
              <a:t>Understanding Texas’s import dependencies</a:t>
            </a:r>
          </a:p>
        </p:txBody>
      </p:sp>
      <p:sp>
        <p:nvSpPr>
          <p:cNvPr id="7" name="TextBox 6"/>
          <p:cNvSpPr txBox="1"/>
          <p:nvPr/>
        </p:nvSpPr>
        <p:spPr>
          <a:xfrm>
            <a:off x="914400" y="4555541"/>
            <a:ext cx="7213600" cy="461665"/>
          </a:xfrm>
          <a:prstGeom prst="rect">
            <a:avLst/>
          </a:prstGeom>
          <a:solidFill>
            <a:srgbClr val="9ED3D7">
              <a:alpha val="74000"/>
            </a:srgbClr>
          </a:solidFill>
        </p:spPr>
        <p:txBody>
          <a:bodyPr wrap="square" rtlCol="0">
            <a:spAutoFit/>
          </a:bodyPr>
          <a:lstStyle/>
          <a:p>
            <a:r>
              <a:rPr lang="en-US" sz="2400" dirty="0">
                <a:solidFill>
                  <a:schemeClr val="bg1"/>
                </a:solidFill>
              </a:rPr>
              <a:t>Higher PMI rank: More dependent than expected</a:t>
            </a:r>
          </a:p>
        </p:txBody>
      </p:sp>
    </p:spTree>
    <p:extLst>
      <p:ext uri="{BB962C8B-B14F-4D97-AF65-F5344CB8AC3E}">
        <p14:creationId xmlns:p14="http://schemas.microsoft.com/office/powerpoint/2010/main" val="1777101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0" y="76202"/>
            <a:ext cx="9042400" cy="664633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2571592" y="5831139"/>
                <a:ext cx="4235608" cy="508344"/>
              </a:xfrm>
              <a:prstGeom prst="rect">
                <a:avLst/>
              </a:prstGeom>
              <a:noFill/>
              <a:ln w="19050">
                <a:solidFill>
                  <a:schemeClr val="accent1"/>
                </a:solidFill>
              </a:ln>
            </p:spPr>
            <p:txBody>
              <a:bodyPr wrap="square" rtlCol="0">
                <a:spAutoFit/>
              </a:bodyPr>
              <a:lstStyle/>
              <a:p>
                <a:r>
                  <a:rPr lang="en-US" sz="1600" dirty="0" smtClean="0">
                    <a:solidFill>
                      <a:schemeClr val="bg1"/>
                    </a:solidFill>
                  </a:rPr>
                  <a:t>Gravity model of trade </a:t>
                </a:r>
                <a14:m>
                  <m:oMath xmlns:m="http://schemas.openxmlformats.org/officeDocument/2006/math">
                    <m:sSub>
                      <m:sSubPr>
                        <m:ctrlPr>
                          <a:rPr lang="en-US" sz="1600" b="1" i="1">
                            <a:solidFill>
                              <a:schemeClr val="bg1"/>
                            </a:solidFill>
                            <a:latin typeface="Cambria Math" panose="02040503050406030204" pitchFamily="18" charset="0"/>
                          </a:rPr>
                        </m:ctrlPr>
                      </m:sSubPr>
                      <m:e>
                        <m:r>
                          <a:rPr lang="en-US" sz="1600" b="1" i="1">
                            <a:solidFill>
                              <a:schemeClr val="bg1"/>
                            </a:solidFill>
                            <a:latin typeface="Cambria Math" panose="02040503050406030204" pitchFamily="18" charset="0"/>
                          </a:rPr>
                          <m:t>𝑭</m:t>
                        </m:r>
                      </m:e>
                      <m:sub>
                        <m:r>
                          <a:rPr lang="en-US" sz="1600" b="1" i="1">
                            <a:solidFill>
                              <a:schemeClr val="bg1"/>
                            </a:solidFill>
                            <a:latin typeface="Cambria Math" panose="02040503050406030204" pitchFamily="18" charset="0"/>
                          </a:rPr>
                          <m:t>𝒊𝒋</m:t>
                        </m:r>
                      </m:sub>
                    </m:sSub>
                    <m:r>
                      <a:rPr lang="en-US" sz="1600" b="1" i="1">
                        <a:solidFill>
                          <a:schemeClr val="bg1"/>
                        </a:solidFill>
                        <a:latin typeface="Cambria Math" panose="02040503050406030204" pitchFamily="18" charset="0"/>
                      </a:rPr>
                      <m:t>=</m:t>
                    </m:r>
                    <m:r>
                      <a:rPr lang="en-US" sz="1600" b="1" i="1">
                        <a:solidFill>
                          <a:schemeClr val="bg1"/>
                        </a:solidFill>
                        <a:latin typeface="Cambria Math" panose="02040503050406030204" pitchFamily="18" charset="0"/>
                      </a:rPr>
                      <m:t>𝑮</m:t>
                    </m:r>
                    <m:f>
                      <m:fPr>
                        <m:type m:val="skw"/>
                        <m:ctrlPr>
                          <a:rPr lang="en-US" sz="1600" b="1" i="1">
                            <a:solidFill>
                              <a:schemeClr val="bg1"/>
                            </a:solidFill>
                            <a:latin typeface="Cambria Math" panose="02040503050406030204" pitchFamily="18" charset="0"/>
                          </a:rPr>
                        </m:ctrlPr>
                      </m:fPr>
                      <m:num>
                        <m:sSub>
                          <m:sSubPr>
                            <m:ctrlPr>
                              <a:rPr lang="en-US" sz="1600" b="1" i="1">
                                <a:solidFill>
                                  <a:schemeClr val="bg1"/>
                                </a:solidFill>
                                <a:latin typeface="Cambria Math" panose="02040503050406030204" pitchFamily="18" charset="0"/>
                              </a:rPr>
                            </m:ctrlPr>
                          </m:sSubPr>
                          <m:e>
                            <m:r>
                              <a:rPr lang="en-US" sz="1600" b="1" i="1">
                                <a:solidFill>
                                  <a:schemeClr val="bg1"/>
                                </a:solidFill>
                                <a:latin typeface="Cambria Math" panose="02040503050406030204" pitchFamily="18" charset="0"/>
                              </a:rPr>
                              <m:t>𝑴</m:t>
                            </m:r>
                          </m:e>
                          <m:sub>
                            <m:r>
                              <a:rPr lang="en-US" sz="1600" b="1" i="1">
                                <a:solidFill>
                                  <a:schemeClr val="bg1"/>
                                </a:solidFill>
                                <a:latin typeface="Cambria Math" panose="02040503050406030204" pitchFamily="18" charset="0"/>
                              </a:rPr>
                              <m:t>𝒊</m:t>
                            </m:r>
                          </m:sub>
                        </m:sSub>
                        <m:r>
                          <a:rPr lang="en-US" sz="1600" b="1" i="1">
                            <a:solidFill>
                              <a:schemeClr val="bg1"/>
                            </a:solidFill>
                            <a:latin typeface="Cambria Math" panose="02040503050406030204" pitchFamily="18" charset="0"/>
                            <a:ea typeface="Cambria Math" panose="02040503050406030204" pitchFamily="18" charset="0"/>
                          </a:rPr>
                          <m:t>×</m:t>
                        </m:r>
                        <m:sSub>
                          <m:sSubPr>
                            <m:ctrlPr>
                              <a:rPr lang="en-US" sz="1600" b="1" i="1">
                                <a:solidFill>
                                  <a:schemeClr val="bg1"/>
                                </a:solidFill>
                                <a:latin typeface="Cambria Math" panose="02040503050406030204" pitchFamily="18" charset="0"/>
                                <a:ea typeface="Cambria Math" panose="02040503050406030204" pitchFamily="18" charset="0"/>
                              </a:rPr>
                            </m:ctrlPr>
                          </m:sSubPr>
                          <m:e>
                            <m:r>
                              <a:rPr lang="en-US" sz="1600" b="1" i="1">
                                <a:solidFill>
                                  <a:schemeClr val="bg1"/>
                                </a:solidFill>
                                <a:latin typeface="Cambria Math" panose="02040503050406030204" pitchFamily="18" charset="0"/>
                                <a:ea typeface="Cambria Math" panose="02040503050406030204" pitchFamily="18" charset="0"/>
                              </a:rPr>
                              <m:t>𝑴</m:t>
                            </m:r>
                          </m:e>
                          <m:sub>
                            <m:r>
                              <a:rPr lang="en-US" sz="1600" b="1" i="1">
                                <a:solidFill>
                                  <a:schemeClr val="bg1"/>
                                </a:solidFill>
                                <a:latin typeface="Cambria Math" panose="02040503050406030204" pitchFamily="18" charset="0"/>
                                <a:ea typeface="Cambria Math" panose="02040503050406030204" pitchFamily="18" charset="0"/>
                              </a:rPr>
                              <m:t>𝒋</m:t>
                            </m:r>
                          </m:sub>
                        </m:sSub>
                      </m:num>
                      <m:den>
                        <m:sSubSup>
                          <m:sSubSupPr>
                            <m:ctrlPr>
                              <a:rPr lang="en-US" sz="1600" b="1" i="1">
                                <a:solidFill>
                                  <a:schemeClr val="bg1"/>
                                </a:solidFill>
                                <a:latin typeface="Cambria Math" panose="02040503050406030204" pitchFamily="18" charset="0"/>
                              </a:rPr>
                            </m:ctrlPr>
                          </m:sSubSupPr>
                          <m:e>
                            <m:r>
                              <a:rPr lang="en-US" sz="1600" b="1" i="1">
                                <a:solidFill>
                                  <a:schemeClr val="bg1"/>
                                </a:solidFill>
                                <a:latin typeface="Cambria Math" panose="02040503050406030204" pitchFamily="18" charset="0"/>
                              </a:rPr>
                              <m:t>𝒅</m:t>
                            </m:r>
                          </m:e>
                          <m:sub>
                            <m:r>
                              <a:rPr lang="en-US" sz="1600" b="1" i="1">
                                <a:solidFill>
                                  <a:schemeClr val="bg1"/>
                                </a:solidFill>
                                <a:latin typeface="Cambria Math" panose="02040503050406030204" pitchFamily="18" charset="0"/>
                              </a:rPr>
                              <m:t>𝒊𝒋</m:t>
                            </m:r>
                          </m:sub>
                          <m:sup>
                            <m:r>
                              <a:rPr lang="en-US" sz="1600" b="1" i="1">
                                <a:solidFill>
                                  <a:schemeClr val="bg1"/>
                                </a:solidFill>
                                <a:latin typeface="Cambria Math" panose="02040503050406030204" pitchFamily="18" charset="0"/>
                              </a:rPr>
                              <m:t>𝟐</m:t>
                            </m:r>
                          </m:sup>
                        </m:sSubSup>
                      </m:den>
                    </m:f>
                  </m:oMath>
                </a14:m>
                <a:endParaRPr lang="en-US" sz="1800" b="1"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71592" y="5831139"/>
                <a:ext cx="4235608" cy="508344"/>
              </a:xfrm>
              <a:prstGeom prst="rect">
                <a:avLst/>
              </a:prstGeom>
              <a:blipFill rotWithShape="0">
                <a:blip r:embed="rId4"/>
                <a:stretch>
                  <a:fillRect l="-716" t="-77907" b="-124419"/>
                </a:stretch>
              </a:blipFill>
              <a:ln w="19050">
                <a:solidFill>
                  <a:schemeClr val="accent1"/>
                </a:solidFill>
              </a:ln>
            </p:spPr>
            <p:txBody>
              <a:bodyPr/>
              <a:lstStyle/>
              <a:p>
                <a:r>
                  <a:rPr lang="en-US">
                    <a:noFill/>
                  </a:rPr>
                  <a:t> </a:t>
                </a:r>
              </a:p>
            </p:txBody>
          </p:sp>
        </mc:Fallback>
      </mc:AlternateContent>
      <p:sp>
        <p:nvSpPr>
          <p:cNvPr id="3" name="Rectangle 2"/>
          <p:cNvSpPr/>
          <p:nvPr/>
        </p:nvSpPr>
        <p:spPr>
          <a:xfrm>
            <a:off x="2133600" y="76202"/>
            <a:ext cx="4775200" cy="7111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28651" y="211669"/>
            <a:ext cx="7886700" cy="1325033"/>
          </a:xfrm>
        </p:spPr>
        <p:txBody>
          <a:bodyPr>
            <a:normAutofit/>
          </a:bodyPr>
          <a:lstStyle/>
          <a:p>
            <a:r>
              <a:rPr lang="en-US" sz="2800" dirty="0">
                <a:solidFill>
                  <a:schemeClr val="bg1"/>
                </a:solidFill>
                <a:latin typeface="Arial" panose="020B0604020202020204" pitchFamily="34" charset="0"/>
                <a:cs typeface="Arial" panose="020B0604020202020204" pitchFamily="34" charset="0"/>
              </a:rPr>
              <a:t>PMI values for virtual water imports to Texas</a:t>
            </a:r>
          </a:p>
        </p:txBody>
      </p:sp>
      <p:sp>
        <p:nvSpPr>
          <p:cNvPr id="7" name="Rectangle 6"/>
          <p:cNvSpPr/>
          <p:nvPr/>
        </p:nvSpPr>
        <p:spPr>
          <a:xfrm>
            <a:off x="0" y="2274978"/>
            <a:ext cx="1625600" cy="11243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7629218" y="5874809"/>
            <a:ext cx="1181717" cy="5409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9" name="Rectangle 8"/>
              <p:cNvSpPr/>
              <p:nvPr/>
            </p:nvSpPr>
            <p:spPr>
              <a:xfrm>
                <a:off x="6672088" y="5722365"/>
                <a:ext cx="2421112" cy="845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𝐹</m:t>
                          </m:r>
                        </m:e>
                        <m:sub>
                          <m:r>
                            <a:rPr lang="en-US" sz="1200" i="1">
                              <a:solidFill>
                                <a:schemeClr val="bg1"/>
                              </a:solidFill>
                              <a:latin typeface="Cambria Math" panose="02040503050406030204" pitchFamily="18" charset="0"/>
                            </a:rPr>
                            <m:t>𝑖𝑗</m:t>
                          </m:r>
                        </m:sub>
                      </m:sSub>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𝑡𝑟𝑎𝑑𝑒</m:t>
                      </m:r>
                      <m:r>
                        <a:rPr lang="en-US" sz="1200" i="1">
                          <a:solidFill>
                            <a:schemeClr val="bg1"/>
                          </a:solidFill>
                          <a:latin typeface="Cambria Math" panose="02040503050406030204" pitchFamily="18" charset="0"/>
                        </a:rPr>
                        <m:t> </m:t>
                      </m:r>
                      <m:r>
                        <a:rPr lang="en-US" sz="1200" i="1">
                          <a:solidFill>
                            <a:schemeClr val="bg1"/>
                          </a:solidFill>
                          <a:latin typeface="Cambria Math" panose="02040503050406030204" pitchFamily="18" charset="0"/>
                        </a:rPr>
                        <m:t>𝑏𝑒𝑡𝑤𝑒𝑒𝑛</m:t>
                      </m:r>
                      <m:r>
                        <a:rPr lang="en-US" sz="1200" i="1">
                          <a:solidFill>
                            <a:schemeClr val="bg1"/>
                          </a:solidFill>
                          <a:latin typeface="Cambria Math" panose="02040503050406030204" pitchFamily="18" charset="0"/>
                        </a:rPr>
                        <m:t> </m:t>
                      </m:r>
                      <m:r>
                        <a:rPr lang="en-US" sz="1200" i="1">
                          <a:solidFill>
                            <a:schemeClr val="bg1"/>
                          </a:solidFill>
                          <a:latin typeface="Cambria Math" panose="02040503050406030204" pitchFamily="18" charset="0"/>
                        </a:rPr>
                        <m:t>𝑖</m:t>
                      </m:r>
                      <m:r>
                        <a:rPr lang="en-US" sz="1200" i="1">
                          <a:solidFill>
                            <a:schemeClr val="bg1"/>
                          </a:solidFill>
                          <a:latin typeface="Cambria Math" panose="02040503050406030204" pitchFamily="18" charset="0"/>
                        </a:rPr>
                        <m:t> </m:t>
                      </m:r>
                      <m:r>
                        <a:rPr lang="en-US" sz="1200" i="1">
                          <a:solidFill>
                            <a:schemeClr val="bg1"/>
                          </a:solidFill>
                          <a:latin typeface="Cambria Math" panose="02040503050406030204" pitchFamily="18" charset="0"/>
                        </a:rPr>
                        <m:t>𝑎𝑛𝑑</m:t>
                      </m:r>
                      <m:r>
                        <a:rPr lang="en-US" sz="1200" i="1">
                          <a:solidFill>
                            <a:schemeClr val="bg1"/>
                          </a:solidFill>
                          <a:latin typeface="Cambria Math" panose="02040503050406030204" pitchFamily="18" charset="0"/>
                        </a:rPr>
                        <m:t> </m:t>
                      </m:r>
                      <m:r>
                        <a:rPr lang="en-US" sz="1200" i="1">
                          <a:solidFill>
                            <a:schemeClr val="bg1"/>
                          </a:solidFill>
                          <a:latin typeface="Cambria Math" panose="02040503050406030204" pitchFamily="18" charset="0"/>
                        </a:rPr>
                        <m:t>𝑗</m:t>
                      </m:r>
                    </m:oMath>
                  </m:oMathPara>
                </a14:m>
                <a:endParaRPr lang="en-US" sz="1200" dirty="0">
                  <a:solidFill>
                    <a:schemeClr val="bg1"/>
                  </a:solidFill>
                </a:endParaRPr>
              </a:p>
              <a:p>
                <a:pPr/>
                <a14:m>
                  <m:oMathPara xmlns:m="http://schemas.openxmlformats.org/officeDocument/2006/math">
                    <m:oMathParaPr>
                      <m:jc m:val="centerGroup"/>
                    </m:oMathParaPr>
                    <m:oMath xmlns:m="http://schemas.openxmlformats.org/officeDocument/2006/math">
                      <m:r>
                        <a:rPr lang="en-US" sz="1200" i="1">
                          <a:solidFill>
                            <a:schemeClr val="bg1"/>
                          </a:solidFill>
                          <a:latin typeface="Cambria Math" panose="02040503050406030204" pitchFamily="18" charset="0"/>
                        </a:rPr>
                        <m:t>𝑑</m:t>
                      </m:r>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𝑑𝑖𝑠𝑡𝑎𝑛𝑐𝑒</m:t>
                      </m:r>
                    </m:oMath>
                  </m:oMathPara>
                </a14:m>
                <a:endParaRPr lang="en-US" sz="1200" i="1" dirty="0">
                  <a:solidFill>
                    <a:schemeClr val="bg1"/>
                  </a:solidFill>
                </a:endParaRPr>
              </a:p>
              <a:p>
                <a:pPr/>
                <a14:m>
                  <m:oMathPara xmlns:m="http://schemas.openxmlformats.org/officeDocument/2006/math">
                    <m:oMathParaPr>
                      <m:jc m:val="centerGroup"/>
                    </m:oMathParaPr>
                    <m:oMath xmlns:m="http://schemas.openxmlformats.org/officeDocument/2006/math">
                      <m:r>
                        <a:rPr lang="en-US" sz="1200" i="1">
                          <a:solidFill>
                            <a:schemeClr val="bg1"/>
                          </a:solidFill>
                          <a:latin typeface="Cambria Math" panose="02040503050406030204" pitchFamily="18" charset="0"/>
                        </a:rPr>
                        <m:t>𝑀</m:t>
                      </m:r>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𝑒𝑐𝑜𝑛𝑜𝑚𝑖𝑐</m:t>
                      </m:r>
                      <m:r>
                        <a:rPr lang="en-US" sz="1200" i="1">
                          <a:solidFill>
                            <a:schemeClr val="bg1"/>
                          </a:solidFill>
                          <a:latin typeface="Cambria Math" panose="02040503050406030204" pitchFamily="18" charset="0"/>
                        </a:rPr>
                        <m:t> </m:t>
                      </m:r>
                      <m:r>
                        <a:rPr lang="en-US" sz="1200" i="1">
                          <a:solidFill>
                            <a:schemeClr val="bg1"/>
                          </a:solidFill>
                          <a:latin typeface="Cambria Math" panose="02040503050406030204" pitchFamily="18" charset="0"/>
                        </a:rPr>
                        <m:t>𝑚𝑎𝑠𝑠</m:t>
                      </m:r>
                      <m:r>
                        <a:rPr lang="en-US" sz="1200" i="1">
                          <a:solidFill>
                            <a:schemeClr val="bg1"/>
                          </a:solidFill>
                          <a:latin typeface="Cambria Math" panose="02040503050406030204" pitchFamily="18" charset="0"/>
                        </a:rPr>
                        <m:t> </m:t>
                      </m:r>
                      <m:r>
                        <a:rPr lang="en-US" sz="1200" i="1">
                          <a:solidFill>
                            <a:schemeClr val="bg1"/>
                          </a:solidFill>
                          <a:latin typeface="Cambria Math" panose="02040503050406030204" pitchFamily="18" charset="0"/>
                        </a:rPr>
                        <m:t>𝑜𝑓</m:t>
                      </m:r>
                      <m:r>
                        <a:rPr lang="en-US" sz="1200" i="1">
                          <a:solidFill>
                            <a:schemeClr val="bg1"/>
                          </a:solidFill>
                          <a:latin typeface="Cambria Math" panose="02040503050406030204" pitchFamily="18" charset="0"/>
                        </a:rPr>
                        <m:t> </m:t>
                      </m:r>
                      <m:r>
                        <a:rPr lang="en-US" sz="1200" i="1">
                          <a:solidFill>
                            <a:schemeClr val="bg1"/>
                          </a:solidFill>
                          <a:latin typeface="Cambria Math" panose="02040503050406030204" pitchFamily="18" charset="0"/>
                        </a:rPr>
                        <m:t>𝑐𝑜𝑢𝑛𝑡𝑟𝑦</m:t>
                      </m:r>
                      <m:r>
                        <a:rPr lang="en-US" sz="1200">
                          <a:solidFill>
                            <a:schemeClr val="bg1"/>
                          </a:solidFill>
                          <a:latin typeface="Cambria Math" panose="02040503050406030204" pitchFamily="18" charset="0"/>
                        </a:rPr>
                        <m:t> </m:t>
                      </m:r>
                    </m:oMath>
                  </m:oMathPara>
                </a14:m>
                <a:endParaRPr lang="en-US" sz="1200"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200" i="1">
                          <a:solidFill>
                            <a:schemeClr val="bg1"/>
                          </a:solidFill>
                          <a:latin typeface="Cambria Math" panose="02040503050406030204" pitchFamily="18" charset="0"/>
                        </a:rPr>
                        <m:t>𝐺</m:t>
                      </m:r>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𝑐𝑜𝑛𝑠𝑡𝑎𝑛𝑡</m:t>
                      </m:r>
                    </m:oMath>
                  </m:oMathPara>
                </a14:m>
                <a:endParaRPr lang="en-US" sz="12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672088" y="5722365"/>
                <a:ext cx="2421112" cy="845873"/>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053099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471" y="0"/>
            <a:ext cx="8875059" cy="6858000"/>
          </a:xfrm>
          <a:prstGeom prst="rect">
            <a:avLst/>
          </a:prstGeom>
        </p:spPr>
      </p:pic>
      <p:sp>
        <p:nvSpPr>
          <p:cNvPr id="3" name="Slide Number Placeholder 2"/>
          <p:cNvSpPr>
            <a:spLocks noGrp="1"/>
          </p:cNvSpPr>
          <p:nvPr>
            <p:ph type="sldNum" sz="quarter" idx="12"/>
          </p:nvPr>
        </p:nvSpPr>
        <p:spPr/>
        <p:txBody>
          <a:bodyPr/>
          <a:lstStyle/>
          <a:p>
            <a:fld id="{FB0C5A1E-BAA1-354F-9D02-108EB06146FE}" type="slidenum">
              <a:rPr lang="en-US" smtClean="0"/>
              <a:t>76</a:t>
            </a:fld>
            <a:endParaRPr lang="en-US"/>
          </a:p>
        </p:txBody>
      </p:sp>
      <p:sp>
        <p:nvSpPr>
          <p:cNvPr id="5" name="Title 1"/>
          <p:cNvSpPr txBox="1">
            <a:spLocks/>
          </p:cNvSpPr>
          <p:nvPr/>
        </p:nvSpPr>
        <p:spPr>
          <a:xfrm>
            <a:off x="134471" y="211669"/>
            <a:ext cx="8875059" cy="82496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PMI </a:t>
            </a:r>
            <a:r>
              <a:rPr lang="en-US" sz="3600" dirty="0" smtClean="0">
                <a:solidFill>
                  <a:schemeClr val="bg1"/>
                </a:solidFill>
                <a:latin typeface="Arial" panose="020B0604020202020204" pitchFamily="34" charset="0"/>
                <a:cs typeface="Arial" panose="020B0604020202020204" pitchFamily="34" charset="0"/>
              </a:rPr>
              <a:t>for </a:t>
            </a:r>
            <a:r>
              <a:rPr lang="en-US" sz="3600" dirty="0">
                <a:solidFill>
                  <a:schemeClr val="bg1"/>
                </a:solidFill>
                <a:latin typeface="Arial" panose="020B0604020202020204" pitchFamily="34" charset="0"/>
                <a:cs typeface="Arial" panose="020B0604020202020204" pitchFamily="34" charset="0"/>
              </a:rPr>
              <a:t>virtual water imports to Texas</a:t>
            </a:r>
          </a:p>
        </p:txBody>
      </p:sp>
      <p:sp>
        <p:nvSpPr>
          <p:cNvPr id="2" name="Rectangle 1"/>
          <p:cNvSpPr/>
          <p:nvPr/>
        </p:nvSpPr>
        <p:spPr>
          <a:xfrm>
            <a:off x="0" y="2108201"/>
            <a:ext cx="2150533" cy="1323439"/>
          </a:xfrm>
          <a:prstGeom prst="rect">
            <a:avLst/>
          </a:prstGeom>
        </p:spPr>
        <p:txBody>
          <a:bodyPr wrap="square">
            <a:spAutoFit/>
          </a:bodyPr>
          <a:lstStyle/>
          <a:p>
            <a:r>
              <a:rPr lang="en-US" sz="1600" dirty="0">
                <a:solidFill>
                  <a:schemeClr val="bg1"/>
                </a:solidFill>
              </a:rPr>
              <a:t>The white states indicate no imports.</a:t>
            </a:r>
          </a:p>
          <a:p>
            <a:r>
              <a:rPr lang="en-US" sz="1600" dirty="0">
                <a:solidFill>
                  <a:schemeClr val="bg1"/>
                </a:solidFill>
              </a:rPr>
              <a:t>Size of circles represent total water withdrawals for irrigation. </a:t>
            </a:r>
          </a:p>
        </p:txBody>
      </p:sp>
    </p:spTree>
    <p:extLst>
      <p:ext uri="{BB962C8B-B14F-4D97-AF65-F5344CB8AC3E}">
        <p14:creationId xmlns:p14="http://schemas.microsoft.com/office/powerpoint/2010/main" val="32006725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94" y="-214687"/>
            <a:ext cx="9138781" cy="6858000"/>
          </a:xfrm>
          <a:prstGeom prst="rect">
            <a:avLst/>
          </a:prstGeom>
        </p:spPr>
      </p:pic>
      <p:sp>
        <p:nvSpPr>
          <p:cNvPr id="5" name="TextBox 4"/>
          <p:cNvSpPr txBox="1"/>
          <p:nvPr/>
        </p:nvSpPr>
        <p:spPr>
          <a:xfrm>
            <a:off x="406400" y="6643314"/>
            <a:ext cx="9144000" cy="215444"/>
          </a:xfrm>
          <a:prstGeom prst="rect">
            <a:avLst/>
          </a:prstGeom>
          <a:noFill/>
        </p:spPr>
        <p:txBody>
          <a:bodyPr wrap="square" rtlCol="0">
            <a:spAutoFit/>
          </a:bodyPr>
          <a:lstStyle/>
          <a:p>
            <a:r>
              <a:rPr lang="en-US" sz="800" dirty="0">
                <a:solidFill>
                  <a:schemeClr val="bg1"/>
                </a:solidFill>
              </a:rPr>
              <a:t>[1] Groundwater stress index from Gleeson, Tom, et al. "Water balance of global aquifers revealed by groundwater footprint." </a:t>
            </a:r>
            <a:r>
              <a:rPr lang="en-US" sz="800" i="1" dirty="0">
                <a:solidFill>
                  <a:schemeClr val="bg1"/>
                </a:solidFill>
              </a:rPr>
              <a:t>Nature</a:t>
            </a:r>
            <a:r>
              <a:rPr lang="en-US" sz="800" dirty="0">
                <a:solidFill>
                  <a:schemeClr val="bg1"/>
                </a:solidFill>
              </a:rPr>
              <a:t> (2012), GIS layer from world resource institute, Aqueduct</a:t>
            </a:r>
          </a:p>
        </p:txBody>
      </p:sp>
      <p:sp>
        <p:nvSpPr>
          <p:cNvPr id="3" name="Title 1"/>
          <p:cNvSpPr txBox="1">
            <a:spLocks/>
          </p:cNvSpPr>
          <p:nvPr/>
        </p:nvSpPr>
        <p:spPr>
          <a:xfrm>
            <a:off x="711200" y="279401"/>
            <a:ext cx="8229600" cy="58558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Arial" panose="020B0604020202020204" pitchFamily="34" charset="0"/>
                <a:cs typeface="Arial" panose="020B0604020202020204" pitchFamily="34" charset="0"/>
              </a:rPr>
              <a:t>Virtual water import vulnerability of Texas</a:t>
            </a:r>
          </a:p>
        </p:txBody>
      </p:sp>
      <p:cxnSp>
        <p:nvCxnSpPr>
          <p:cNvPr id="12" name="Straight Arrow Connector 11"/>
          <p:cNvCxnSpPr/>
          <p:nvPr/>
        </p:nvCxnSpPr>
        <p:spPr>
          <a:xfrm>
            <a:off x="4826000" y="3372283"/>
            <a:ext cx="2743200" cy="2289168"/>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74934" y="5611075"/>
            <a:ext cx="2429589" cy="461665"/>
          </a:xfrm>
          <a:prstGeom prst="rect">
            <a:avLst/>
          </a:prstGeom>
          <a:noFill/>
        </p:spPr>
        <p:txBody>
          <a:bodyPr wrap="square" rtlCol="0">
            <a:spAutoFit/>
          </a:bodyPr>
          <a:lstStyle/>
          <a:p>
            <a:r>
              <a:rPr lang="en-US" sz="2400" dirty="0">
                <a:solidFill>
                  <a:schemeClr val="bg1"/>
                </a:solidFill>
              </a:rPr>
              <a:t>Ogallala aquifer</a:t>
            </a:r>
          </a:p>
        </p:txBody>
      </p:sp>
      <p:sp>
        <p:nvSpPr>
          <p:cNvPr id="17" name="Oval 16"/>
          <p:cNvSpPr/>
          <p:nvPr/>
        </p:nvSpPr>
        <p:spPr>
          <a:xfrm>
            <a:off x="3657600" y="1397000"/>
            <a:ext cx="914400" cy="812800"/>
          </a:xfrm>
          <a:prstGeom prst="ellipse">
            <a:avLst/>
          </a:prstGeom>
          <a:noFill/>
          <a:ln w="38100">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6" name="TextBox 5"/>
          <p:cNvSpPr txBox="1"/>
          <p:nvPr/>
        </p:nvSpPr>
        <p:spPr>
          <a:xfrm>
            <a:off x="212011" y="1990855"/>
            <a:ext cx="1921589" cy="584775"/>
          </a:xfrm>
          <a:prstGeom prst="rect">
            <a:avLst/>
          </a:prstGeom>
          <a:noFill/>
        </p:spPr>
        <p:txBody>
          <a:bodyPr wrap="square" rtlCol="0">
            <a:spAutoFit/>
          </a:bodyPr>
          <a:lstStyle/>
          <a:p>
            <a:r>
              <a:rPr lang="en-US" sz="1600" dirty="0">
                <a:solidFill>
                  <a:schemeClr val="bg1"/>
                </a:solidFill>
              </a:rPr>
              <a:t>Groundwater stress index from ref [1]</a:t>
            </a:r>
          </a:p>
        </p:txBody>
      </p:sp>
    </p:spTree>
    <p:extLst>
      <p:ext uri="{BB962C8B-B14F-4D97-AF65-F5344CB8AC3E}">
        <p14:creationId xmlns:p14="http://schemas.microsoft.com/office/powerpoint/2010/main" val="38111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408" y="0"/>
            <a:ext cx="8993592" cy="6858000"/>
          </a:xfrm>
          <a:prstGeom prst="rect">
            <a:avLst/>
          </a:prstGeom>
        </p:spPr>
      </p:pic>
      <p:sp>
        <p:nvSpPr>
          <p:cNvPr id="2" name="Title 1"/>
          <p:cNvSpPr>
            <a:spLocks noGrp="1"/>
          </p:cNvSpPr>
          <p:nvPr>
            <p:ph type="title"/>
          </p:nvPr>
        </p:nvSpPr>
        <p:spPr>
          <a:xfrm>
            <a:off x="647700" y="213593"/>
            <a:ext cx="7886700" cy="624607"/>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PMI value for embodied GHG emissions</a:t>
            </a:r>
          </a:p>
        </p:txBody>
      </p:sp>
      <p:sp>
        <p:nvSpPr>
          <p:cNvPr id="3" name="Rectangle 2"/>
          <p:cNvSpPr/>
          <p:nvPr/>
        </p:nvSpPr>
        <p:spPr>
          <a:xfrm>
            <a:off x="4667468" y="2680853"/>
            <a:ext cx="914400" cy="1524000"/>
          </a:xfrm>
          <a:prstGeom prst="rect">
            <a:avLst/>
          </a:prstGeom>
          <a:noFill/>
          <a:ln w="2857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400"/>
          </a:p>
        </p:txBody>
      </p:sp>
    </p:spTree>
    <p:extLst>
      <p:ext uri="{BB962C8B-B14F-4D97-AF65-F5344CB8AC3E}">
        <p14:creationId xmlns:p14="http://schemas.microsoft.com/office/powerpoint/2010/main" val="88521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152400"/>
            <a:ext cx="7848600" cy="914400"/>
          </a:xfrm>
        </p:spPr>
        <p:txBody>
          <a:bodyPr>
            <a:normAutofit/>
          </a:bodyPr>
          <a:lstStyle/>
          <a:p>
            <a:pPr marL="457200" indent="-457200" eaLnBrk="1" hangingPunct="1">
              <a:defRPr/>
            </a:pPr>
            <a:r>
              <a:rPr lang="en-US" sz="2800" dirty="0" smtClean="0"/>
              <a:t>Conclusions:</a:t>
            </a:r>
          </a:p>
        </p:txBody>
      </p:sp>
      <p:sp>
        <p:nvSpPr>
          <p:cNvPr id="75779" name="Content Placeholder 3"/>
          <p:cNvSpPr>
            <a:spLocks noGrp="1"/>
          </p:cNvSpPr>
          <p:nvPr>
            <p:ph idx="1"/>
          </p:nvPr>
        </p:nvSpPr>
        <p:spPr>
          <a:xfrm>
            <a:off x="1143000" y="1447800"/>
            <a:ext cx="7790688" cy="4800600"/>
          </a:xfrm>
        </p:spPr>
        <p:txBody>
          <a:bodyPr>
            <a:normAutofit/>
          </a:bodyPr>
          <a:lstStyle/>
          <a:p>
            <a:pPr>
              <a:buFont typeface="Arial" panose="020B0604020202020204" pitchFamily="34" charset="0"/>
              <a:buChar char="•"/>
            </a:pPr>
            <a:r>
              <a:rPr lang="en-US" sz="2800" dirty="0">
                <a:solidFill>
                  <a:schemeClr val="tx2"/>
                </a:solidFill>
              </a:rPr>
              <a:t>Energy is the basis for all </a:t>
            </a:r>
            <a:r>
              <a:rPr lang="en-US" sz="2800" dirty="0" smtClean="0">
                <a:solidFill>
                  <a:schemeClr val="tx2"/>
                </a:solidFill>
              </a:rPr>
              <a:t>actions and activities</a:t>
            </a:r>
          </a:p>
          <a:p>
            <a:pPr>
              <a:buFont typeface="Arial" panose="020B0604020202020204" pitchFamily="34" charset="0"/>
              <a:buChar char="•"/>
            </a:pPr>
            <a:r>
              <a:rPr lang="en-US" sz="2800" dirty="0" smtClean="0">
                <a:solidFill>
                  <a:schemeClr val="tx2"/>
                </a:solidFill>
              </a:rPr>
              <a:t>Most of the energy we currently use is from non-renewable resources (coal, oil, natural gas)</a:t>
            </a:r>
          </a:p>
          <a:p>
            <a:pPr>
              <a:buFont typeface="Arial" panose="020B0604020202020204" pitchFamily="34" charset="0"/>
              <a:buChar char="•"/>
            </a:pPr>
            <a:r>
              <a:rPr lang="en-US" sz="2800" dirty="0" smtClean="0">
                <a:solidFill>
                  <a:schemeClr val="tx2"/>
                </a:solidFill>
              </a:rPr>
              <a:t>Each energy source has a different target use</a:t>
            </a:r>
          </a:p>
          <a:p>
            <a:pPr>
              <a:buFont typeface="Arial" panose="020B0604020202020204" pitchFamily="34" charset="0"/>
              <a:buChar char="•"/>
            </a:pPr>
            <a:r>
              <a:rPr lang="en-US" sz="2800" dirty="0" smtClean="0">
                <a:solidFill>
                  <a:schemeClr val="tx2"/>
                </a:solidFill>
              </a:rPr>
              <a:t>Transition to renewables will address environmental problems but will  be difficult to scale to our current rate of use</a:t>
            </a:r>
          </a:p>
          <a:p>
            <a:pPr>
              <a:buFont typeface="Arial" panose="020B0604020202020204" pitchFamily="34" charset="0"/>
              <a:buChar char="•"/>
            </a:pPr>
            <a:r>
              <a:rPr lang="en-US" sz="2800" dirty="0">
                <a:solidFill>
                  <a:schemeClr val="tx2"/>
                </a:solidFill>
              </a:rPr>
              <a:t>Oil for transportation will be the most difficult to replace</a:t>
            </a:r>
          </a:p>
          <a:p>
            <a:pPr>
              <a:buFont typeface="Arial" panose="020B0604020202020204" pitchFamily="34" charset="0"/>
              <a:buChar char="•"/>
            </a:pPr>
            <a:r>
              <a:rPr lang="en-US" sz="2800" dirty="0" smtClean="0">
                <a:solidFill>
                  <a:schemeClr val="tx2"/>
                </a:solidFill>
              </a:rPr>
              <a:t>We recognize better now the clear interdependencies between energy, food supply, and water use.</a:t>
            </a:r>
          </a:p>
          <a:p>
            <a:pPr marL="514350" indent="-514350">
              <a:buFont typeface="Wingdings 2" pitchFamily="18" charset="2"/>
              <a:buAutoNum type="arabicPeriod"/>
            </a:pPr>
            <a:endParaRPr lang="en-US" altLang="en-US" sz="2800" dirty="0" smtClean="0">
              <a:solidFill>
                <a:schemeClr val="tx2"/>
              </a:solidFill>
            </a:endParaRPr>
          </a:p>
        </p:txBody>
      </p:sp>
    </p:spTree>
    <p:extLst>
      <p:ext uri="{BB962C8B-B14F-4D97-AF65-F5344CB8AC3E}">
        <p14:creationId xmlns:p14="http://schemas.microsoft.com/office/powerpoint/2010/main" val="199091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additive="base">
                                        <p:cTn id="31" dur="500" fill="hold"/>
                                        <p:tgtEl>
                                          <p:spTgt spid="757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57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additive="base">
                                        <p:cTn id="37" dur="500" fill="hold"/>
                                        <p:tgtEl>
                                          <p:spTgt spid="757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577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nergy consumption by source czech republi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228600"/>
            <a:ext cx="823620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53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ChangeArrowheads="1"/>
          </p:cNvSpPr>
          <p:nvPr/>
        </p:nvSpPr>
        <p:spPr bwMode="auto">
          <a:xfrm>
            <a:off x="0" y="6096000"/>
            <a:ext cx="9144000" cy="762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endParaRPr lang="en-US" altLang="en-US" sz="2400">
              <a:latin typeface="Times New Roman" pitchFamily="18" charset="0"/>
            </a:endParaRPr>
          </a:p>
        </p:txBody>
      </p:sp>
      <p:sp>
        <p:nvSpPr>
          <p:cNvPr id="47108" name="Text Box 4"/>
          <p:cNvSpPr txBox="1">
            <a:spLocks noChangeArrowheads="1"/>
          </p:cNvSpPr>
          <p:nvPr/>
        </p:nvSpPr>
        <p:spPr bwMode="auto">
          <a:xfrm>
            <a:off x="0" y="61722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hangingPunct="1">
              <a:spcBef>
                <a:spcPct val="0"/>
              </a:spcBef>
              <a:buClrTx/>
              <a:buSzTx/>
              <a:buFontTx/>
              <a:buNone/>
            </a:pPr>
            <a:r>
              <a:rPr lang="en-US" altLang="en-US" sz="3200">
                <a:latin typeface="Times New Roman" pitchFamily="18" charset="0"/>
              </a:rPr>
              <a:t>THANK YOU FOR YOUR ATTENTION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238061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90600" y="838200"/>
            <a:ext cx="78486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3|0.2"/>
</p:tagLst>
</file>

<file path=ppt/tags/tag2.xml><?xml version="1.0" encoding="utf-8"?>
<p:tagLst xmlns:a="http://schemas.openxmlformats.org/drawingml/2006/main" xmlns:r="http://schemas.openxmlformats.org/officeDocument/2006/relationships" xmlns:p="http://schemas.openxmlformats.org/presentationml/2006/main">
  <p:tag name="TIMING" val="|26.2|17.1|4.9|9.3|16.8|15.3|5.1|31.9|0.6"/>
</p:tagLst>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14682</TotalTime>
  <Words>2396</Words>
  <Application>Microsoft Office PowerPoint</Application>
  <PresentationFormat>On-screen Show (4:3)</PresentationFormat>
  <Paragraphs>557</Paragraphs>
  <Slides>80</Slides>
  <Notes>10</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1" baseType="lpstr">
      <vt:lpstr>Arial Unicode MS</vt:lpstr>
      <vt:lpstr> sans serif</vt:lpstr>
      <vt:lpstr>Arial</vt:lpstr>
      <vt:lpstr>Arial Narrow</vt:lpstr>
      <vt:lpstr>Cambria Math</vt:lpstr>
      <vt:lpstr>Times New Roman</vt:lpstr>
      <vt:lpstr>Verdana</vt:lpstr>
      <vt:lpstr>Wingdings</vt:lpstr>
      <vt:lpstr>Wingdings 2</vt:lpstr>
      <vt:lpstr>Topo</vt:lpstr>
      <vt:lpstr>Visio.Drawing.11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energy, water nexus</vt:lpstr>
      <vt:lpstr>PowerPoint Presentation</vt:lpstr>
      <vt:lpstr>PowerPoint Presentation</vt:lpstr>
      <vt:lpstr>PowerPoint Presentation</vt:lpstr>
      <vt:lpstr>Food production and trade (YSSP Project by Nemi Vora, Univ. of Pittsburgh) </vt:lpstr>
      <vt:lpstr>Building layered trade networks</vt:lpstr>
      <vt:lpstr>Actual trade vs. maximal indeterminacy</vt:lpstr>
      <vt:lpstr>Trade dependencies for Texas</vt:lpstr>
      <vt:lpstr>Trade dependencies for Texas</vt:lpstr>
      <vt:lpstr>PMI values for virtual water imports to Texas</vt:lpstr>
      <vt:lpstr>PowerPoint Presentation</vt:lpstr>
      <vt:lpstr>PowerPoint Presentation</vt:lpstr>
      <vt:lpstr>PMI value for embodied GHG emissions</vt:lpstr>
      <vt:lpstr>Conclusions:</vt:lpstr>
      <vt:lpstr>PowerPoint Presentation</vt:lpstr>
    </vt:vector>
  </TitlesOfParts>
  <Company>Towson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bfath</dc:creator>
  <cp:lastModifiedBy>localadmin</cp:lastModifiedBy>
  <cp:revision>122</cp:revision>
  <dcterms:created xsi:type="dcterms:W3CDTF">2004-12-14T20:09:48Z</dcterms:created>
  <dcterms:modified xsi:type="dcterms:W3CDTF">2019-10-31T08:42:40Z</dcterms:modified>
</cp:coreProperties>
</file>