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67" r:id="rId2"/>
    <p:sldId id="318" r:id="rId3"/>
    <p:sldId id="315" r:id="rId4"/>
    <p:sldId id="316" r:id="rId5"/>
    <p:sldId id="317" r:id="rId6"/>
    <p:sldId id="312" r:id="rId7"/>
    <p:sldId id="261" r:id="rId8"/>
    <p:sldId id="313" r:id="rId9"/>
    <p:sldId id="314" r:id="rId10"/>
    <p:sldId id="319" r:id="rId11"/>
    <p:sldId id="308" r:id="rId12"/>
    <p:sldId id="311" r:id="rId13"/>
    <p:sldId id="263" r:id="rId14"/>
    <p:sldId id="264" r:id="rId15"/>
    <p:sldId id="293" r:id="rId16"/>
    <p:sldId id="287" r:id="rId17"/>
    <p:sldId id="298" r:id="rId18"/>
    <p:sldId id="301" r:id="rId19"/>
    <p:sldId id="265" r:id="rId20"/>
    <p:sldId id="269" r:id="rId21"/>
    <p:sldId id="283" r:id="rId22"/>
    <p:sldId id="302" r:id="rId23"/>
    <p:sldId id="303" r:id="rId24"/>
    <p:sldId id="291" r:id="rId25"/>
    <p:sldId id="292" r:id="rId26"/>
    <p:sldId id="290" r:id="rId27"/>
    <p:sldId id="257" r:id="rId28"/>
    <p:sldId id="285" r:id="rId29"/>
    <p:sldId id="286" r:id="rId30"/>
    <p:sldId id="304" r:id="rId31"/>
    <p:sldId id="288" r:id="rId32"/>
    <p:sldId id="294" r:id="rId33"/>
    <p:sldId id="300" r:id="rId34"/>
    <p:sldId id="271" r:id="rId35"/>
    <p:sldId id="272" r:id="rId36"/>
    <p:sldId id="275" r:id="rId37"/>
    <p:sldId id="276" r:id="rId38"/>
    <p:sldId id="277" r:id="rId39"/>
    <p:sldId id="282" r:id="rId40"/>
    <p:sldId id="306" r:id="rId41"/>
    <p:sldId id="309" r:id="rId42"/>
    <p:sldId id="310" r:id="rId43"/>
    <p:sldId id="266" r:id="rId44"/>
    <p:sldId id="320" r:id="rId45"/>
    <p:sldId id="321" r:id="rId46"/>
    <p:sldId id="32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78" y="8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59300-874D-49CC-A2F7-E76A8209472A}" type="datetimeFigureOut">
              <a:rPr lang="en-US" smtClean="0"/>
              <a:t>11/11/2019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EF8B3-4E44-403A-8619-F50D60799926}" type="slidenum">
              <a:rPr lang="en-US" smtClean="0"/>
              <a:t>‹#›</a:t>
            </a:fld>
            <a:endParaRPr lang="en-US"/>
          </a:p>
        </p:txBody>
      </p:sp>
    </p:spTree>
    <p:extLst>
      <p:ext uri="{BB962C8B-B14F-4D97-AF65-F5344CB8AC3E}">
        <p14:creationId xmlns:p14="http://schemas.microsoft.com/office/powerpoint/2010/main" val="9780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6CD7D-E6F6-4605-BD2B-66536F536A67}" type="slidenum">
              <a:rPr lang="en-US" smtClean="0"/>
              <a:t>18</a:t>
            </a:fld>
            <a:endParaRPr lang="en-US"/>
          </a:p>
        </p:txBody>
      </p:sp>
    </p:spTree>
    <p:extLst>
      <p:ext uri="{BB962C8B-B14F-4D97-AF65-F5344CB8AC3E}">
        <p14:creationId xmlns:p14="http://schemas.microsoft.com/office/powerpoint/2010/main" val="320313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701D475-75FE-4920-ADFB-335028618BAA}" type="datetimeFigureOut">
              <a:rPr lang="en-US" smtClean="0"/>
              <a:t>11/11/2019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630E5F3-E415-4292-B66A-1FCBFC20097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01D475-75FE-4920-ADFB-335028618BAA}"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0E5F3-E415-4292-B66A-1FCBFC2009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01D475-75FE-4920-ADFB-335028618BAA}"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0E5F3-E415-4292-B66A-1FCBFC2009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701D475-75FE-4920-ADFB-335028618BAA}" type="datetimeFigureOut">
              <a:rPr lang="en-US" smtClean="0"/>
              <a:t>11/11/2019</a:t>
            </a:fld>
            <a:endParaRPr lang="en-US"/>
          </a:p>
        </p:txBody>
      </p:sp>
      <p:sp>
        <p:nvSpPr>
          <p:cNvPr id="9" name="Slide Number Placeholder 8"/>
          <p:cNvSpPr>
            <a:spLocks noGrp="1"/>
          </p:cNvSpPr>
          <p:nvPr>
            <p:ph type="sldNum" sz="quarter" idx="15"/>
          </p:nvPr>
        </p:nvSpPr>
        <p:spPr/>
        <p:txBody>
          <a:bodyPr rtlCol="0"/>
          <a:lstStyle/>
          <a:p>
            <a:fld id="{8630E5F3-E415-4292-B66A-1FCBFC200976}"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701D475-75FE-4920-ADFB-335028618BAA}" type="datetimeFigureOut">
              <a:rPr lang="en-US" smtClean="0"/>
              <a:t>11/11/2019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630E5F3-E415-4292-B66A-1FCBFC20097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701D475-75FE-4920-ADFB-335028618BAA}"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0E5F3-E415-4292-B66A-1FCBFC200976}"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701D475-75FE-4920-ADFB-335028618BAA}"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0E5F3-E415-4292-B66A-1FCBFC200976}"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701D475-75FE-4920-ADFB-335028618BAA}" type="datetimeFigureOut">
              <a:rPr lang="en-US" smtClean="0"/>
              <a:t>11/11/2019</a:t>
            </a:fld>
            <a:endParaRPr lang="en-US"/>
          </a:p>
        </p:txBody>
      </p:sp>
      <p:sp>
        <p:nvSpPr>
          <p:cNvPr id="7" name="Slide Number Placeholder 6"/>
          <p:cNvSpPr>
            <a:spLocks noGrp="1"/>
          </p:cNvSpPr>
          <p:nvPr>
            <p:ph type="sldNum" sz="quarter" idx="11"/>
          </p:nvPr>
        </p:nvSpPr>
        <p:spPr/>
        <p:txBody>
          <a:bodyPr rtlCol="0"/>
          <a:lstStyle/>
          <a:p>
            <a:fld id="{8630E5F3-E415-4292-B66A-1FCBFC200976}"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1D475-75FE-4920-ADFB-335028618BAA}"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0E5F3-E415-4292-B66A-1FCBFC2009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701D475-75FE-4920-ADFB-335028618BAA}" type="datetimeFigureOut">
              <a:rPr lang="en-US" smtClean="0"/>
              <a:t>11/11/2019</a:t>
            </a:fld>
            <a:endParaRPr lang="en-US"/>
          </a:p>
        </p:txBody>
      </p:sp>
      <p:sp>
        <p:nvSpPr>
          <p:cNvPr id="22" name="Slide Number Placeholder 21"/>
          <p:cNvSpPr>
            <a:spLocks noGrp="1"/>
          </p:cNvSpPr>
          <p:nvPr>
            <p:ph type="sldNum" sz="quarter" idx="15"/>
          </p:nvPr>
        </p:nvSpPr>
        <p:spPr/>
        <p:txBody>
          <a:bodyPr rtlCol="0"/>
          <a:lstStyle/>
          <a:p>
            <a:fld id="{8630E5F3-E415-4292-B66A-1FCBFC200976}"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701D475-75FE-4920-ADFB-335028618BAA}" type="datetimeFigureOut">
              <a:rPr lang="en-US" smtClean="0"/>
              <a:t>11/11/2019</a:t>
            </a:fld>
            <a:endParaRPr lang="en-US"/>
          </a:p>
        </p:txBody>
      </p:sp>
      <p:sp>
        <p:nvSpPr>
          <p:cNvPr id="18" name="Slide Number Placeholder 17"/>
          <p:cNvSpPr>
            <a:spLocks noGrp="1"/>
          </p:cNvSpPr>
          <p:nvPr>
            <p:ph type="sldNum" sz="quarter" idx="11"/>
          </p:nvPr>
        </p:nvSpPr>
        <p:spPr/>
        <p:txBody>
          <a:bodyPr rtlCol="0"/>
          <a:lstStyle/>
          <a:p>
            <a:fld id="{8630E5F3-E415-4292-B66A-1FCBFC200976}"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701D475-75FE-4920-ADFB-335028618BAA}" type="datetimeFigureOut">
              <a:rPr lang="en-US" smtClean="0"/>
              <a:t>11/11/2019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630E5F3-E415-4292-B66A-1FCBFC2009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dnr.maryland.gov/mdgpi/Pages/default.aspx"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hdr.undp.org/en/content/human-development-index-hdi" TargetMode="External"/><Relationship Id="rId2" Type="http://schemas.openxmlformats.org/officeDocument/2006/relationships/hyperlink" Target="http://dnr.maryland.gov/mdgpi/Pages/default.asp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a:t>
            </a:r>
            <a:endParaRPr lang="en-US" dirty="0"/>
          </a:p>
        </p:txBody>
      </p:sp>
      <p:sp>
        <p:nvSpPr>
          <p:cNvPr id="3" name="Subtitle 2"/>
          <p:cNvSpPr>
            <a:spLocks noGrp="1"/>
          </p:cNvSpPr>
          <p:nvPr>
            <p:ph type="subTitle" idx="1"/>
          </p:nvPr>
        </p:nvSpPr>
        <p:spPr/>
        <p:txBody>
          <a:bodyPr/>
          <a:lstStyle/>
          <a:p>
            <a:r>
              <a:rPr lang="en-US" dirty="0" smtClean="0"/>
              <a:t>Ecological Economics</a:t>
            </a:r>
            <a:endParaRPr lang="en-US" dirty="0"/>
          </a:p>
        </p:txBody>
      </p:sp>
    </p:spTree>
    <p:extLst>
      <p:ext uri="{BB962C8B-B14F-4D97-AF65-F5344CB8AC3E}">
        <p14:creationId xmlns:p14="http://schemas.microsoft.com/office/powerpoint/2010/main" val="2538568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polyp.org.uk/cartoons/consumerism/polyp_cartoon_enough.jpg"/>
          <p:cNvPicPr>
            <a:picLocks noChangeAspect="1" noChangeArrowheads="1"/>
          </p:cNvPicPr>
          <p:nvPr/>
        </p:nvPicPr>
        <p:blipFill>
          <a:blip r:embed="rId2"/>
          <a:srcRect/>
          <a:stretch>
            <a:fillRect/>
          </a:stretch>
        </p:blipFill>
        <p:spPr bwMode="auto">
          <a:xfrm>
            <a:off x="882814" y="1905000"/>
            <a:ext cx="7538626" cy="4495800"/>
          </a:xfrm>
          <a:prstGeom prst="rect">
            <a:avLst/>
          </a:prstGeom>
          <a:noFill/>
        </p:spPr>
      </p:pic>
      <p:sp>
        <p:nvSpPr>
          <p:cNvPr id="2" name="TextBox 1">
            <a:extLst>
              <a:ext uri="{FF2B5EF4-FFF2-40B4-BE49-F238E27FC236}">
                <a16:creationId xmlns:a16="http://schemas.microsoft.com/office/drawing/2014/main" id="{AC51F96A-C667-4155-96C6-71248E0C963E}"/>
              </a:ext>
            </a:extLst>
          </p:cNvPr>
          <p:cNvSpPr txBox="1"/>
          <p:nvPr/>
        </p:nvSpPr>
        <p:spPr>
          <a:xfrm>
            <a:off x="816451" y="1143000"/>
            <a:ext cx="7443063" cy="369332"/>
          </a:xfrm>
          <a:prstGeom prst="rect">
            <a:avLst/>
          </a:prstGeom>
          <a:noFill/>
        </p:spPr>
        <p:txBody>
          <a:bodyPr wrap="none" rtlCol="0">
            <a:spAutoFit/>
          </a:bodyPr>
          <a:lstStyle/>
          <a:p>
            <a:r>
              <a:rPr lang="en-US" dirty="0"/>
              <a:t>Humans are social animals, measuring in terms of others, not absolutes</a:t>
            </a:r>
          </a:p>
        </p:txBody>
      </p:sp>
    </p:spTree>
    <p:extLst>
      <p:ext uri="{BB962C8B-B14F-4D97-AF65-F5344CB8AC3E}">
        <p14:creationId xmlns:p14="http://schemas.microsoft.com/office/powerpoint/2010/main" val="2267248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environmental resources have been poorly conserved in the past? </a:t>
            </a:r>
            <a:endParaRPr lang="en-US" dirty="0"/>
          </a:p>
        </p:txBody>
      </p:sp>
      <p:sp>
        <p:nvSpPr>
          <p:cNvPr id="3" name="Content Placeholder 2"/>
          <p:cNvSpPr>
            <a:spLocks noGrp="1"/>
          </p:cNvSpPr>
          <p:nvPr>
            <p:ph sz="quarter" idx="1"/>
          </p:nvPr>
        </p:nvSpPr>
        <p:spPr/>
        <p:txBody>
          <a:bodyPr>
            <a:normAutofit fontScale="85000" lnSpcReduction="20000"/>
          </a:bodyPr>
          <a:lstStyle/>
          <a:p>
            <a:pPr marL="514350" indent="-514350">
              <a:buFont typeface="+mj-lt"/>
              <a:buAutoNum type="arabicPeriod"/>
            </a:pPr>
            <a:r>
              <a:rPr lang="en-US" i="1" dirty="0" smtClean="0"/>
              <a:t>Nature’s rate of return of ecosystem services leads us to over exploitation</a:t>
            </a:r>
          </a:p>
          <a:p>
            <a:pPr marL="971550" lvl="1" indent="-514350"/>
            <a:r>
              <a:rPr lang="en-US" dirty="0" smtClean="0"/>
              <a:t>Living off the flow is too slow, how we want to grow</a:t>
            </a:r>
          </a:p>
          <a:p>
            <a:pPr marL="971550" lvl="1" indent="-514350"/>
            <a:r>
              <a:rPr lang="en-US" dirty="0" smtClean="0"/>
              <a:t>Poor understanding of growth, exponential growth</a:t>
            </a:r>
          </a:p>
          <a:p>
            <a:pPr marL="514350" indent="-514350">
              <a:buFont typeface="+mj-lt"/>
              <a:buAutoNum type="arabicPeriod"/>
            </a:pPr>
            <a:r>
              <a:rPr lang="en-US" i="1" dirty="0" smtClean="0"/>
              <a:t>Externalities</a:t>
            </a:r>
          </a:p>
          <a:p>
            <a:pPr marL="914400" lvl="1" indent="-514350"/>
            <a:r>
              <a:rPr lang="en-US" dirty="0"/>
              <a:t>Indirect cost not paid for by producer and consumer as part of a transaction</a:t>
            </a:r>
          </a:p>
          <a:p>
            <a:pPr marL="914400" lvl="1" indent="-514350"/>
            <a:r>
              <a:rPr lang="en-US" dirty="0"/>
              <a:t>When a decision (for example, to pollute the atmosphere) causes costs or benefits to individuals or groups other than the person making the </a:t>
            </a:r>
            <a:r>
              <a:rPr lang="en-US" dirty="0" smtClean="0"/>
              <a:t>decision</a:t>
            </a:r>
            <a:endParaRPr lang="en-US" i="1" dirty="0" smtClean="0"/>
          </a:p>
          <a:p>
            <a:pPr marL="514350" indent="-514350">
              <a:buFont typeface="+mj-lt"/>
              <a:buAutoNum type="arabicPeriod"/>
            </a:pPr>
            <a:r>
              <a:rPr lang="en-US" i="1" dirty="0" smtClean="0"/>
              <a:t>Pressure for resource consumption</a:t>
            </a:r>
          </a:p>
          <a:p>
            <a:pPr marL="914400" lvl="1" indent="-514350"/>
            <a:r>
              <a:rPr lang="en-US" dirty="0" smtClean="0"/>
              <a:t>Economic and institutional growth paradigm</a:t>
            </a:r>
          </a:p>
          <a:p>
            <a:pPr marL="914400" lvl="1" indent="-514350"/>
            <a:r>
              <a:rPr lang="en-US" dirty="0"/>
              <a:t>Victor </a:t>
            </a:r>
            <a:r>
              <a:rPr lang="en-US" dirty="0" err="1"/>
              <a:t>Lebow</a:t>
            </a:r>
            <a:r>
              <a:rPr lang="en-US" dirty="0"/>
              <a:t> (1955): our enormously productive economy demands that we make consumption our way of life, that we convert the buying and use of goods into rituals, that we seek our spiritual satisfactions, our ego satisfactions, in </a:t>
            </a:r>
            <a:r>
              <a:rPr lang="en-US" dirty="0" smtClean="0"/>
              <a:t>consumption</a:t>
            </a:r>
            <a:endParaRPr lang="en-US" sz="2400" dirty="0" smtClean="0"/>
          </a:p>
          <a:p>
            <a:pPr marL="914400" lvl="1" indent="-514350"/>
            <a:r>
              <a:rPr lang="en-US" dirty="0" smtClean="0"/>
              <a:t>Marketing</a:t>
            </a:r>
            <a:endParaRPr lang="en-US" dirty="0"/>
          </a:p>
        </p:txBody>
      </p:sp>
    </p:spTree>
    <p:extLst>
      <p:ext uri="{BB962C8B-B14F-4D97-AF65-F5344CB8AC3E}">
        <p14:creationId xmlns:p14="http://schemas.microsoft.com/office/powerpoint/2010/main" val="215235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1. Low </a:t>
            </a:r>
            <a:r>
              <a:rPr lang="en-US" i="1" dirty="0"/>
              <a:t>growth rate leads to over </a:t>
            </a:r>
            <a:r>
              <a:rPr lang="en-US" i="1" dirty="0" smtClean="0"/>
              <a:t>exploitation</a:t>
            </a:r>
            <a:endParaRPr lang="en-US" dirty="0"/>
          </a:p>
        </p:txBody>
      </p:sp>
      <p:sp>
        <p:nvSpPr>
          <p:cNvPr id="3" name="Content Placeholder 2"/>
          <p:cNvSpPr>
            <a:spLocks noGrp="1"/>
          </p:cNvSpPr>
          <p:nvPr>
            <p:ph sz="quarter" idx="1"/>
          </p:nvPr>
        </p:nvSpPr>
        <p:spPr/>
        <p:txBody>
          <a:bodyPr/>
          <a:lstStyle/>
          <a:p>
            <a:r>
              <a:rPr lang="en-US" dirty="0" smtClean="0"/>
              <a:t>Nature provides constant production of new goods and resources (through ecosystem services such as primary production).</a:t>
            </a:r>
          </a:p>
          <a:p>
            <a:r>
              <a:rPr lang="en-US" dirty="0" smtClean="0"/>
              <a:t>If this rate of production is lower than desired, we</a:t>
            </a:r>
          </a:p>
          <a:p>
            <a:pPr lvl="1"/>
            <a:r>
              <a:rPr lang="en-US" dirty="0" smtClean="0"/>
              <a:t>Over exploit the resources (fisheries, forests, soils)</a:t>
            </a:r>
          </a:p>
          <a:p>
            <a:pPr lvl="1"/>
            <a:r>
              <a:rPr lang="en-US" dirty="0" smtClean="0"/>
              <a:t>“juice” the system to increase production – adding nutrients, water, protect from pests, etc.</a:t>
            </a:r>
          </a:p>
          <a:p>
            <a:pPr lvl="1"/>
            <a:endParaRPr lang="en-US" dirty="0" smtClean="0"/>
          </a:p>
          <a:p>
            <a:r>
              <a:rPr lang="en-US" dirty="0" smtClean="0"/>
              <a:t>Hardly occurs to us to manage our needs within this available production</a:t>
            </a:r>
          </a:p>
          <a:p>
            <a:pPr lvl="1"/>
            <a:r>
              <a:rPr lang="en-US" dirty="0" smtClean="0"/>
              <a:t>living off the flows, not the capital</a:t>
            </a:r>
            <a:endParaRPr lang="en-US" dirty="0"/>
          </a:p>
        </p:txBody>
      </p:sp>
    </p:spTree>
    <p:extLst>
      <p:ext uri="{BB962C8B-B14F-4D97-AF65-F5344CB8AC3E}">
        <p14:creationId xmlns:p14="http://schemas.microsoft.com/office/powerpoint/2010/main" val="390672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Tragedy of the Commons</a:t>
            </a:r>
            <a:br>
              <a:rPr lang="en-US" dirty="0"/>
            </a:br>
            <a:endParaRPr lang="en-US" dirty="0"/>
          </a:p>
        </p:txBody>
      </p:sp>
      <p:sp>
        <p:nvSpPr>
          <p:cNvPr id="3" name="Content Placeholder 2"/>
          <p:cNvSpPr>
            <a:spLocks noGrp="1"/>
          </p:cNvSpPr>
          <p:nvPr>
            <p:ph sz="quarter" idx="1"/>
          </p:nvPr>
        </p:nvSpPr>
        <p:spPr/>
        <p:txBody>
          <a:bodyPr/>
          <a:lstStyle/>
          <a:p>
            <a:r>
              <a:rPr lang="en-US" dirty="0" smtClean="0"/>
              <a:t>Garret Hardin (1968)</a:t>
            </a:r>
          </a:p>
          <a:p>
            <a:r>
              <a:rPr lang="en-US" dirty="0" smtClean="0"/>
              <a:t>Benefit </a:t>
            </a:r>
            <a:r>
              <a:rPr lang="en-US" dirty="0"/>
              <a:t>to the individual is greater than the loss which is shared by all</a:t>
            </a:r>
          </a:p>
          <a:p>
            <a:endParaRPr lang="en-US" dirty="0"/>
          </a:p>
        </p:txBody>
      </p:sp>
    </p:spTree>
    <p:extLst>
      <p:ext uri="{BB962C8B-B14F-4D97-AF65-F5344CB8AC3E}">
        <p14:creationId xmlns:p14="http://schemas.microsoft.com/office/powerpoint/2010/main" val="3666862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a:srcRect/>
          <a:stretch>
            <a:fillRect/>
          </a:stretch>
        </p:blipFill>
        <p:spPr bwMode="auto">
          <a:xfrm>
            <a:off x="228600" y="76200"/>
            <a:ext cx="4064000" cy="3048000"/>
          </a:xfrm>
          <a:prstGeom prst="rect">
            <a:avLst/>
          </a:prstGeom>
          <a:noFill/>
          <a:ln w="9525">
            <a:noFill/>
            <a:miter lim="800000"/>
            <a:headEnd/>
            <a:tailEnd/>
          </a:ln>
          <a:effectLst/>
        </p:spPr>
      </p:pic>
      <p:sp>
        <p:nvSpPr>
          <p:cNvPr id="7" name="TextBox 6"/>
          <p:cNvSpPr txBox="1"/>
          <p:nvPr/>
        </p:nvSpPr>
        <p:spPr>
          <a:xfrm>
            <a:off x="4343400" y="533400"/>
            <a:ext cx="3711272" cy="461665"/>
          </a:xfrm>
          <a:prstGeom prst="rect">
            <a:avLst/>
          </a:prstGeom>
          <a:noFill/>
        </p:spPr>
        <p:txBody>
          <a:bodyPr wrap="none" rtlCol="0">
            <a:spAutoFit/>
          </a:bodyPr>
          <a:lstStyle/>
          <a:p>
            <a:r>
              <a:rPr lang="en-US" sz="2400" dirty="0" smtClean="0"/>
              <a:t>Within carrying capacity</a:t>
            </a:r>
            <a:endParaRPr lang="en-US" dirty="0"/>
          </a:p>
        </p:txBody>
      </p:sp>
      <p:grpSp>
        <p:nvGrpSpPr>
          <p:cNvPr id="2" name="Group 1"/>
          <p:cNvGrpSpPr/>
          <p:nvPr/>
        </p:nvGrpSpPr>
        <p:grpSpPr>
          <a:xfrm>
            <a:off x="296756" y="2286000"/>
            <a:ext cx="8237644" cy="3514725"/>
            <a:chOff x="296756" y="2286000"/>
            <a:chExt cx="8237644" cy="3514725"/>
          </a:xfrm>
        </p:grpSpPr>
        <p:pic>
          <p:nvPicPr>
            <p:cNvPr id="35842" name="Picture 2"/>
            <p:cNvPicPr>
              <a:picLocks noChangeAspect="1" noChangeArrowheads="1"/>
            </p:cNvPicPr>
            <p:nvPr/>
          </p:nvPicPr>
          <p:blipFill>
            <a:blip r:embed="rId3"/>
            <a:srcRect/>
            <a:stretch>
              <a:fillRect/>
            </a:stretch>
          </p:blipFill>
          <p:spPr bwMode="auto">
            <a:xfrm>
              <a:off x="3771900" y="2286000"/>
              <a:ext cx="4762500" cy="3514725"/>
            </a:xfrm>
            <a:prstGeom prst="rect">
              <a:avLst/>
            </a:prstGeom>
            <a:noFill/>
            <a:ln w="9525">
              <a:noFill/>
              <a:miter lim="800000"/>
              <a:headEnd/>
              <a:tailEnd/>
            </a:ln>
            <a:effectLst/>
          </p:spPr>
        </p:pic>
        <p:sp>
          <p:nvSpPr>
            <p:cNvPr id="8" name="TextBox 7"/>
            <p:cNvSpPr txBox="1"/>
            <p:nvPr/>
          </p:nvSpPr>
          <p:spPr>
            <a:xfrm>
              <a:off x="296756" y="4648200"/>
              <a:ext cx="3589444" cy="461665"/>
            </a:xfrm>
            <a:prstGeom prst="rect">
              <a:avLst/>
            </a:prstGeom>
            <a:noFill/>
          </p:spPr>
          <p:txBody>
            <a:bodyPr wrap="none" rtlCol="0">
              <a:spAutoFit/>
            </a:bodyPr>
            <a:lstStyle/>
            <a:p>
              <a:r>
                <a:rPr lang="en-US" sz="2400" dirty="0" smtClean="0"/>
                <a:t>Above carrying capacity</a:t>
              </a:r>
              <a:endParaRPr lang="en-US" dirty="0"/>
            </a:p>
          </p:txBody>
        </p:sp>
      </p:grpSp>
      <p:sp>
        <p:nvSpPr>
          <p:cNvPr id="9" name="Rectangle 8"/>
          <p:cNvSpPr/>
          <p:nvPr/>
        </p:nvSpPr>
        <p:spPr>
          <a:xfrm>
            <a:off x="152400" y="5791200"/>
            <a:ext cx="8153400" cy="1015663"/>
          </a:xfrm>
          <a:prstGeom prst="rect">
            <a:avLst/>
          </a:prstGeom>
        </p:spPr>
        <p:txBody>
          <a:bodyPr wrap="square">
            <a:spAutoFit/>
          </a:bodyPr>
          <a:lstStyle/>
          <a:p>
            <a:r>
              <a:rPr lang="en-US" sz="2000" dirty="0" smtClean="0"/>
              <a:t>division of costs and benefits to herders is unequal: </a:t>
            </a:r>
          </a:p>
          <a:p>
            <a:r>
              <a:rPr lang="en-US" sz="2000" dirty="0" smtClean="0"/>
              <a:t>   individual herder gains all of the advantage, </a:t>
            </a:r>
          </a:p>
          <a:p>
            <a:r>
              <a:rPr lang="en-US" sz="2000" dirty="0" smtClean="0"/>
              <a:t>   disadvantage is shared among all herders using the pasture</a:t>
            </a:r>
            <a:endParaRPr lang="en-US" sz="2000" dirty="0"/>
          </a:p>
        </p:txBody>
      </p:sp>
      <p:pic>
        <p:nvPicPr>
          <p:cNvPr id="10" name="Picture 9"/>
          <p:cNvPicPr/>
          <p:nvPr/>
        </p:nvPicPr>
        <p:blipFill rotWithShape="1">
          <a:blip r:embed="rId4" cstate="email">
            <a:extLst>
              <a:ext uri="{28A0092B-C50C-407E-A947-70E740481C1C}">
                <a14:useLocalDpi xmlns:a14="http://schemas.microsoft.com/office/drawing/2010/main"/>
              </a:ext>
            </a:extLst>
          </a:blip>
          <a:srcRect/>
          <a:stretch/>
        </p:blipFill>
        <p:spPr bwMode="auto">
          <a:xfrm>
            <a:off x="3962400" y="2209800"/>
            <a:ext cx="4876800" cy="3352799"/>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405922" y="3284991"/>
            <a:ext cx="2998157" cy="1200329"/>
          </a:xfrm>
          <a:prstGeom prst="rect">
            <a:avLst/>
          </a:prstGeom>
          <a:noFill/>
        </p:spPr>
        <p:txBody>
          <a:bodyPr wrap="square" rtlCol="0">
            <a:spAutoFit/>
          </a:bodyPr>
          <a:lstStyle/>
          <a:p>
            <a:r>
              <a:rPr lang="en-US" sz="2400" dirty="0" smtClean="0"/>
              <a:t>Benefits go to an individual, costs shared by all</a:t>
            </a:r>
            <a:endParaRPr lang="en-US" sz="2400" dirty="0"/>
          </a:p>
        </p:txBody>
      </p:sp>
    </p:spTree>
    <p:extLst>
      <p:ext uri="{BB962C8B-B14F-4D97-AF65-F5344CB8AC3E}">
        <p14:creationId xmlns:p14="http://schemas.microsoft.com/office/powerpoint/2010/main" val="4122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90600" y="2362200"/>
            <a:ext cx="7010400" cy="3124200"/>
          </a:xfrm>
          <a:prstGeom prst="rect">
            <a:avLst/>
          </a:prstGeom>
        </p:spPr>
      </p:pic>
      <p:sp>
        <p:nvSpPr>
          <p:cNvPr id="8" name="Rectangle 7"/>
          <p:cNvSpPr/>
          <p:nvPr/>
        </p:nvSpPr>
        <p:spPr>
          <a:xfrm>
            <a:off x="838200" y="533400"/>
            <a:ext cx="7543800" cy="707886"/>
          </a:xfrm>
          <a:prstGeom prst="rect">
            <a:avLst/>
          </a:prstGeom>
        </p:spPr>
        <p:txBody>
          <a:bodyPr wrap="square">
            <a:spAutoFit/>
          </a:bodyPr>
          <a:lstStyle/>
          <a:p>
            <a:r>
              <a:rPr lang="en-US" sz="2000" dirty="0"/>
              <a:t>It’s a tragedy because under the current economic paradigm, </a:t>
            </a:r>
            <a:r>
              <a:rPr lang="en-US" sz="2000" dirty="0" smtClean="0"/>
              <a:t>the “right” choice for the individual degrades the environment</a:t>
            </a:r>
            <a:endParaRPr lang="en-US" sz="2000" dirty="0"/>
          </a:p>
        </p:txBody>
      </p:sp>
    </p:spTree>
    <p:extLst>
      <p:ext uri="{BB962C8B-B14F-4D97-AF65-F5344CB8AC3E}">
        <p14:creationId xmlns:p14="http://schemas.microsoft.com/office/powerpoint/2010/main" val="1607296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to Tragedy of Commons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Environmental Ethics that protects nature and the common goods</a:t>
            </a:r>
          </a:p>
          <a:p>
            <a:r>
              <a:rPr lang="en-US" dirty="0" smtClean="0"/>
              <a:t>Privatize resources so risk and reward are coupled (doesn’t address off-site impacts, downstream, in </a:t>
            </a:r>
            <a:r>
              <a:rPr lang="en-US" dirty="0" err="1" smtClean="0"/>
              <a:t>airshed</a:t>
            </a:r>
            <a:r>
              <a:rPr lang="en-US" dirty="0" smtClean="0"/>
              <a:t>, etc.)</a:t>
            </a:r>
          </a:p>
          <a:p>
            <a:pPr lvl="1"/>
            <a:r>
              <a:rPr lang="en-US" dirty="0" smtClean="0"/>
              <a:t>Some resources are not able to be privatized (oceans, air, groundwater, etc.)</a:t>
            </a:r>
          </a:p>
          <a:p>
            <a:r>
              <a:rPr lang="en-US" dirty="0" smtClean="0"/>
              <a:t>Hardin proposed: “Mutual coercion, mutually agreed upon” – meaning democratically imposed limitations</a:t>
            </a:r>
          </a:p>
          <a:p>
            <a:r>
              <a:rPr lang="en-US" dirty="0" smtClean="0"/>
              <a:t>Highlight win-win synergisms – Trees make the forest better; how can humans make the ecosystem better</a:t>
            </a:r>
            <a:endParaRPr lang="en-US" dirty="0"/>
          </a:p>
        </p:txBody>
      </p:sp>
    </p:spTree>
    <p:extLst>
      <p:ext uri="{BB962C8B-B14F-4D97-AF65-F5344CB8AC3E}">
        <p14:creationId xmlns:p14="http://schemas.microsoft.com/office/powerpoint/2010/main" val="382226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Insect Populations Declined 75% Over Last 30 </a:t>
            </a:r>
            <a:r>
              <a:rPr lang="en-US" dirty="0" smtClean="0"/>
              <a:t>Years</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Scientists </a:t>
            </a:r>
            <a:r>
              <a:rPr lang="en-US" dirty="0"/>
              <a:t>in Germany have detected a 75 percent decline in the population of flying insects over the last three decades, which they warn could be disastrous for ecosystems worldwide. What do you think?</a:t>
            </a:r>
          </a:p>
          <a:p>
            <a:endParaRPr lang="en-US" dirty="0"/>
          </a:p>
          <a:p>
            <a:r>
              <a:rPr lang="en-US" dirty="0"/>
              <a:t>“Thank God I don’t live in an ecosystem.”</a:t>
            </a:r>
          </a:p>
          <a:p>
            <a:pPr lvl="1"/>
            <a:r>
              <a:rPr lang="en-US" dirty="0" smtClean="0"/>
              <a:t>Sam </a:t>
            </a:r>
            <a:r>
              <a:rPr lang="en-US" dirty="0" err="1"/>
              <a:t>Endres</a:t>
            </a:r>
            <a:r>
              <a:rPr lang="en-US" dirty="0"/>
              <a:t> • Figurine Carver</a:t>
            </a:r>
          </a:p>
        </p:txBody>
      </p:sp>
      <p:sp>
        <p:nvSpPr>
          <p:cNvPr id="4" name="TextBox 3"/>
          <p:cNvSpPr txBox="1"/>
          <p:nvPr/>
        </p:nvSpPr>
        <p:spPr>
          <a:xfrm>
            <a:off x="2667000" y="5943600"/>
            <a:ext cx="4031873" cy="646331"/>
          </a:xfrm>
          <a:prstGeom prst="rect">
            <a:avLst/>
          </a:prstGeom>
          <a:noFill/>
        </p:spPr>
        <p:txBody>
          <a:bodyPr wrap="none" rtlCol="0">
            <a:spAutoFit/>
          </a:bodyPr>
          <a:lstStyle/>
          <a:p>
            <a:r>
              <a:rPr lang="en-US" dirty="0" smtClean="0"/>
              <a:t>This is an article from </a:t>
            </a:r>
            <a:r>
              <a:rPr lang="en-US" i="1" dirty="0" smtClean="0"/>
              <a:t>The Onion</a:t>
            </a:r>
            <a:r>
              <a:rPr lang="en-US" dirty="0" smtClean="0"/>
              <a:t>.  </a:t>
            </a:r>
          </a:p>
          <a:p>
            <a:r>
              <a:rPr lang="en-US" dirty="0" smtClean="0"/>
              <a:t>Please note the sarcasm in it</a:t>
            </a:r>
            <a:endParaRPr lang="en-US" dirty="0"/>
          </a:p>
        </p:txBody>
      </p:sp>
    </p:spTree>
    <p:extLst>
      <p:ext uri="{BB962C8B-B14F-4D97-AF65-F5344CB8AC3E}">
        <p14:creationId xmlns:p14="http://schemas.microsoft.com/office/powerpoint/2010/main" val="152666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0" y="971550"/>
            <a:ext cx="6172200" cy="857250"/>
          </a:xfrm>
        </p:spPr>
        <p:txBody>
          <a:bodyPr>
            <a:normAutofit fontScale="90000"/>
          </a:bodyPr>
          <a:lstStyle/>
          <a:p>
            <a:r>
              <a:rPr lang="en-US" dirty="0" smtClean="0"/>
              <a:t>Socio-ecological fragmentation</a:t>
            </a:r>
            <a:br>
              <a:rPr lang="en-US" dirty="0" smtClean="0"/>
            </a:br>
            <a:r>
              <a:rPr lang="en-US" sz="2325" dirty="0"/>
              <a:t>Real impacts of choice of system boundaries</a:t>
            </a:r>
          </a:p>
        </p:txBody>
      </p:sp>
      <p:sp>
        <p:nvSpPr>
          <p:cNvPr id="7" name="TextBox 6"/>
          <p:cNvSpPr txBox="1"/>
          <p:nvPr/>
        </p:nvSpPr>
        <p:spPr>
          <a:xfrm>
            <a:off x="1828801" y="3657601"/>
            <a:ext cx="742511" cy="461665"/>
          </a:xfrm>
          <a:prstGeom prst="rect">
            <a:avLst/>
          </a:prstGeom>
          <a:noFill/>
        </p:spPr>
        <p:txBody>
          <a:bodyPr wrap="none" rtlCol="0">
            <a:spAutoFit/>
          </a:bodyPr>
          <a:lstStyle/>
          <a:p>
            <a:r>
              <a:rPr lang="en-US" sz="2400" dirty="0"/>
              <a:t>Life</a:t>
            </a:r>
          </a:p>
        </p:txBody>
      </p:sp>
      <p:sp>
        <p:nvSpPr>
          <p:cNvPr id="8" name="TextBox 7"/>
          <p:cNvSpPr txBox="1"/>
          <p:nvPr/>
        </p:nvSpPr>
        <p:spPr>
          <a:xfrm>
            <a:off x="3232612" y="3771900"/>
            <a:ext cx="1245854" cy="300082"/>
          </a:xfrm>
          <a:prstGeom prst="rect">
            <a:avLst/>
          </a:prstGeom>
          <a:noFill/>
        </p:spPr>
        <p:txBody>
          <a:bodyPr wrap="none" rtlCol="0">
            <a:spAutoFit/>
          </a:bodyPr>
          <a:lstStyle/>
          <a:p>
            <a:r>
              <a:rPr lang="en-US" sz="1350" dirty="0"/>
              <a:t>Environment</a:t>
            </a:r>
          </a:p>
        </p:txBody>
      </p:sp>
      <p:sp>
        <p:nvSpPr>
          <p:cNvPr id="10" name="Freeform 9"/>
          <p:cNvSpPr/>
          <p:nvPr/>
        </p:nvSpPr>
        <p:spPr>
          <a:xfrm>
            <a:off x="2914650" y="3829050"/>
            <a:ext cx="193025" cy="1600200"/>
          </a:xfrm>
          <a:custGeom>
            <a:avLst/>
            <a:gdLst>
              <a:gd name="connsiteX0" fmla="*/ 85725 w 257366"/>
              <a:gd name="connsiteY0" fmla="*/ 0 h 2743200"/>
              <a:gd name="connsiteX1" fmla="*/ 28575 w 257366"/>
              <a:gd name="connsiteY1" fmla="*/ 157162 h 2743200"/>
              <a:gd name="connsiteX2" fmla="*/ 14287 w 257366"/>
              <a:gd name="connsiteY2" fmla="*/ 200025 h 2743200"/>
              <a:gd name="connsiteX3" fmla="*/ 71437 w 257366"/>
              <a:gd name="connsiteY3" fmla="*/ 257175 h 2743200"/>
              <a:gd name="connsiteX4" fmla="*/ 142875 w 257366"/>
              <a:gd name="connsiteY4" fmla="*/ 314325 h 2743200"/>
              <a:gd name="connsiteX5" fmla="*/ 171450 w 257366"/>
              <a:gd name="connsiteY5" fmla="*/ 357187 h 2743200"/>
              <a:gd name="connsiteX6" fmla="*/ 114300 w 257366"/>
              <a:gd name="connsiteY6" fmla="*/ 442912 h 2743200"/>
              <a:gd name="connsiteX7" fmla="*/ 85725 w 257366"/>
              <a:gd name="connsiteY7" fmla="*/ 485775 h 2743200"/>
              <a:gd name="connsiteX8" fmla="*/ 42862 w 257366"/>
              <a:gd name="connsiteY8" fmla="*/ 528637 h 2743200"/>
              <a:gd name="connsiteX9" fmla="*/ 0 w 257366"/>
              <a:gd name="connsiteY9" fmla="*/ 585787 h 2743200"/>
              <a:gd name="connsiteX10" fmla="*/ 42862 w 257366"/>
              <a:gd name="connsiteY10" fmla="*/ 614362 h 2743200"/>
              <a:gd name="connsiteX11" fmla="*/ 100012 w 257366"/>
              <a:gd name="connsiteY11" fmla="*/ 628650 h 2743200"/>
              <a:gd name="connsiteX12" fmla="*/ 142875 w 257366"/>
              <a:gd name="connsiteY12" fmla="*/ 642937 h 2743200"/>
              <a:gd name="connsiteX13" fmla="*/ 185737 w 257366"/>
              <a:gd name="connsiteY13" fmla="*/ 671512 h 2743200"/>
              <a:gd name="connsiteX14" fmla="*/ 171450 w 257366"/>
              <a:gd name="connsiteY14" fmla="*/ 742950 h 2743200"/>
              <a:gd name="connsiteX15" fmla="*/ 114300 w 257366"/>
              <a:gd name="connsiteY15" fmla="*/ 842962 h 2743200"/>
              <a:gd name="connsiteX16" fmla="*/ 100012 w 257366"/>
              <a:gd name="connsiteY16" fmla="*/ 885825 h 2743200"/>
              <a:gd name="connsiteX17" fmla="*/ 128587 w 257366"/>
              <a:gd name="connsiteY17" fmla="*/ 942975 h 2743200"/>
              <a:gd name="connsiteX18" fmla="*/ 114300 w 257366"/>
              <a:gd name="connsiteY18" fmla="*/ 1014412 h 2743200"/>
              <a:gd name="connsiteX19" fmla="*/ 71437 w 257366"/>
              <a:gd name="connsiteY19" fmla="*/ 1114425 h 2743200"/>
              <a:gd name="connsiteX20" fmla="*/ 185737 w 257366"/>
              <a:gd name="connsiteY20" fmla="*/ 1143000 h 2743200"/>
              <a:gd name="connsiteX21" fmla="*/ 228600 w 257366"/>
              <a:gd name="connsiteY21" fmla="*/ 1171575 h 2743200"/>
              <a:gd name="connsiteX22" fmla="*/ 257175 w 257366"/>
              <a:gd name="connsiteY22" fmla="*/ 1214437 h 2743200"/>
              <a:gd name="connsiteX23" fmla="*/ 214312 w 257366"/>
              <a:gd name="connsiteY23" fmla="*/ 1328737 h 2743200"/>
              <a:gd name="connsiteX24" fmla="*/ 157162 w 257366"/>
              <a:gd name="connsiteY24" fmla="*/ 1357312 h 2743200"/>
              <a:gd name="connsiteX25" fmla="*/ 128587 w 257366"/>
              <a:gd name="connsiteY25" fmla="*/ 1400175 h 2743200"/>
              <a:gd name="connsiteX26" fmla="*/ 100012 w 257366"/>
              <a:gd name="connsiteY26" fmla="*/ 1485900 h 2743200"/>
              <a:gd name="connsiteX27" fmla="*/ 128587 w 257366"/>
              <a:gd name="connsiteY27" fmla="*/ 1528762 h 2743200"/>
              <a:gd name="connsiteX28" fmla="*/ 185737 w 257366"/>
              <a:gd name="connsiteY28" fmla="*/ 1571625 h 2743200"/>
              <a:gd name="connsiteX29" fmla="*/ 228600 w 257366"/>
              <a:gd name="connsiteY29" fmla="*/ 1614487 h 2743200"/>
              <a:gd name="connsiteX30" fmla="*/ 214312 w 257366"/>
              <a:gd name="connsiteY30" fmla="*/ 1671637 h 2743200"/>
              <a:gd name="connsiteX31" fmla="*/ 157162 w 257366"/>
              <a:gd name="connsiteY31" fmla="*/ 1714500 h 2743200"/>
              <a:gd name="connsiteX32" fmla="*/ 128587 w 257366"/>
              <a:gd name="connsiteY32" fmla="*/ 1757362 h 2743200"/>
              <a:gd name="connsiteX33" fmla="*/ 142875 w 257366"/>
              <a:gd name="connsiteY33" fmla="*/ 2014537 h 2743200"/>
              <a:gd name="connsiteX34" fmla="*/ 185737 w 257366"/>
              <a:gd name="connsiteY34" fmla="*/ 2028825 h 2743200"/>
              <a:gd name="connsiteX35" fmla="*/ 214312 w 257366"/>
              <a:gd name="connsiteY35" fmla="*/ 2071687 h 2743200"/>
              <a:gd name="connsiteX36" fmla="*/ 200025 w 257366"/>
              <a:gd name="connsiteY36" fmla="*/ 2114550 h 2743200"/>
              <a:gd name="connsiteX37" fmla="*/ 157162 w 257366"/>
              <a:gd name="connsiteY37" fmla="*/ 2128837 h 2743200"/>
              <a:gd name="connsiteX38" fmla="*/ 214312 w 257366"/>
              <a:gd name="connsiteY38" fmla="*/ 2200275 h 2743200"/>
              <a:gd name="connsiteX39" fmla="*/ 228600 w 257366"/>
              <a:gd name="connsiteY39" fmla="*/ 2243137 h 2743200"/>
              <a:gd name="connsiteX40" fmla="*/ 185737 w 257366"/>
              <a:gd name="connsiteY40" fmla="*/ 2400300 h 2743200"/>
              <a:gd name="connsiteX41" fmla="*/ 185737 w 257366"/>
              <a:gd name="connsiteY41" fmla="*/ 2500312 h 2743200"/>
              <a:gd name="connsiteX42" fmla="*/ 228600 w 257366"/>
              <a:gd name="connsiteY42" fmla="*/ 2514600 h 2743200"/>
              <a:gd name="connsiteX43" fmla="*/ 200025 w 257366"/>
              <a:gd name="connsiteY43" fmla="*/ 2571750 h 2743200"/>
              <a:gd name="connsiteX44" fmla="*/ 128587 w 257366"/>
              <a:gd name="connsiteY44" fmla="*/ 2700337 h 2743200"/>
              <a:gd name="connsiteX45" fmla="*/ 128587 w 257366"/>
              <a:gd name="connsiteY45" fmla="*/ 27432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366" h="2743200">
                <a:moveTo>
                  <a:pt x="85725" y="0"/>
                </a:moveTo>
                <a:cubicBezTo>
                  <a:pt x="45962" y="99407"/>
                  <a:pt x="65262" y="47102"/>
                  <a:pt x="28575" y="157162"/>
                </a:cubicBezTo>
                <a:lnTo>
                  <a:pt x="14287" y="200025"/>
                </a:lnTo>
                <a:cubicBezTo>
                  <a:pt x="45461" y="293542"/>
                  <a:pt x="2165" y="201757"/>
                  <a:pt x="71437" y="257175"/>
                </a:cubicBezTo>
                <a:cubicBezTo>
                  <a:pt x="163758" y="331033"/>
                  <a:pt x="35139" y="278412"/>
                  <a:pt x="142875" y="314325"/>
                </a:cubicBezTo>
                <a:cubicBezTo>
                  <a:pt x="152400" y="328612"/>
                  <a:pt x="168627" y="340249"/>
                  <a:pt x="171450" y="357187"/>
                </a:cubicBezTo>
                <a:cubicBezTo>
                  <a:pt x="177727" y="394850"/>
                  <a:pt x="131649" y="422093"/>
                  <a:pt x="114300" y="442912"/>
                </a:cubicBezTo>
                <a:cubicBezTo>
                  <a:pt x="103307" y="456104"/>
                  <a:pt x="96718" y="472583"/>
                  <a:pt x="85725" y="485775"/>
                </a:cubicBezTo>
                <a:cubicBezTo>
                  <a:pt x="72790" y="501297"/>
                  <a:pt x="56012" y="513296"/>
                  <a:pt x="42862" y="528637"/>
                </a:cubicBezTo>
                <a:cubicBezTo>
                  <a:pt x="27365" y="546717"/>
                  <a:pt x="14287" y="566737"/>
                  <a:pt x="0" y="585787"/>
                </a:cubicBezTo>
                <a:cubicBezTo>
                  <a:pt x="14287" y="595312"/>
                  <a:pt x="27079" y="607598"/>
                  <a:pt x="42862" y="614362"/>
                </a:cubicBezTo>
                <a:cubicBezTo>
                  <a:pt x="60911" y="622097"/>
                  <a:pt x="81131" y="623256"/>
                  <a:pt x="100012" y="628650"/>
                </a:cubicBezTo>
                <a:cubicBezTo>
                  <a:pt x="114493" y="632787"/>
                  <a:pt x="128587" y="638175"/>
                  <a:pt x="142875" y="642937"/>
                </a:cubicBezTo>
                <a:cubicBezTo>
                  <a:pt x="157162" y="652462"/>
                  <a:pt x="181020" y="655001"/>
                  <a:pt x="185737" y="671512"/>
                </a:cubicBezTo>
                <a:cubicBezTo>
                  <a:pt x="192408" y="694862"/>
                  <a:pt x="179129" y="719912"/>
                  <a:pt x="171450" y="742950"/>
                </a:cubicBezTo>
                <a:cubicBezTo>
                  <a:pt x="146403" y="818094"/>
                  <a:pt x="145654" y="780254"/>
                  <a:pt x="114300" y="842962"/>
                </a:cubicBezTo>
                <a:cubicBezTo>
                  <a:pt x="107565" y="856433"/>
                  <a:pt x="104775" y="871537"/>
                  <a:pt x="100012" y="885825"/>
                </a:cubicBezTo>
                <a:cubicBezTo>
                  <a:pt x="109537" y="904875"/>
                  <a:pt x="126235" y="921807"/>
                  <a:pt x="128587" y="942975"/>
                </a:cubicBezTo>
                <a:cubicBezTo>
                  <a:pt x="131269" y="967110"/>
                  <a:pt x="119568" y="990706"/>
                  <a:pt x="114300" y="1014412"/>
                </a:cubicBezTo>
                <a:cubicBezTo>
                  <a:pt x="98923" y="1083606"/>
                  <a:pt x="108214" y="1059259"/>
                  <a:pt x="71437" y="1114425"/>
                </a:cubicBezTo>
                <a:cubicBezTo>
                  <a:pt x="98615" y="1119860"/>
                  <a:pt x="156444" y="1128353"/>
                  <a:pt x="185737" y="1143000"/>
                </a:cubicBezTo>
                <a:cubicBezTo>
                  <a:pt x="201096" y="1150679"/>
                  <a:pt x="214312" y="1162050"/>
                  <a:pt x="228600" y="1171575"/>
                </a:cubicBezTo>
                <a:cubicBezTo>
                  <a:pt x="238125" y="1185862"/>
                  <a:pt x="254747" y="1197438"/>
                  <a:pt x="257175" y="1214437"/>
                </a:cubicBezTo>
                <a:cubicBezTo>
                  <a:pt x="260165" y="1235365"/>
                  <a:pt x="227325" y="1315724"/>
                  <a:pt x="214312" y="1328737"/>
                </a:cubicBezTo>
                <a:cubicBezTo>
                  <a:pt x="199252" y="1343797"/>
                  <a:pt x="176212" y="1347787"/>
                  <a:pt x="157162" y="1357312"/>
                </a:cubicBezTo>
                <a:cubicBezTo>
                  <a:pt x="147637" y="1371600"/>
                  <a:pt x="135561" y="1384483"/>
                  <a:pt x="128587" y="1400175"/>
                </a:cubicBezTo>
                <a:cubicBezTo>
                  <a:pt x="116354" y="1427700"/>
                  <a:pt x="100012" y="1485900"/>
                  <a:pt x="100012" y="1485900"/>
                </a:cubicBezTo>
                <a:cubicBezTo>
                  <a:pt x="109537" y="1500187"/>
                  <a:pt x="116445" y="1516620"/>
                  <a:pt x="128587" y="1528762"/>
                </a:cubicBezTo>
                <a:cubicBezTo>
                  <a:pt x="145425" y="1545600"/>
                  <a:pt x="167657" y="1556128"/>
                  <a:pt x="185737" y="1571625"/>
                </a:cubicBezTo>
                <a:cubicBezTo>
                  <a:pt x="201078" y="1584775"/>
                  <a:pt x="214312" y="1600200"/>
                  <a:pt x="228600" y="1614487"/>
                </a:cubicBezTo>
                <a:cubicBezTo>
                  <a:pt x="223837" y="1633537"/>
                  <a:pt x="225725" y="1655658"/>
                  <a:pt x="214312" y="1671637"/>
                </a:cubicBezTo>
                <a:cubicBezTo>
                  <a:pt x="200471" y="1691014"/>
                  <a:pt x="174000" y="1697662"/>
                  <a:pt x="157162" y="1714500"/>
                </a:cubicBezTo>
                <a:cubicBezTo>
                  <a:pt x="145020" y="1726642"/>
                  <a:pt x="138112" y="1743075"/>
                  <a:pt x="128587" y="1757362"/>
                </a:cubicBezTo>
                <a:cubicBezTo>
                  <a:pt x="133350" y="1843087"/>
                  <a:pt x="125188" y="1930521"/>
                  <a:pt x="142875" y="2014537"/>
                </a:cubicBezTo>
                <a:cubicBezTo>
                  <a:pt x="145978" y="2029274"/>
                  <a:pt x="173977" y="2019417"/>
                  <a:pt x="185737" y="2028825"/>
                </a:cubicBezTo>
                <a:cubicBezTo>
                  <a:pt x="199145" y="2039552"/>
                  <a:pt x="204787" y="2057400"/>
                  <a:pt x="214312" y="2071687"/>
                </a:cubicBezTo>
                <a:cubicBezTo>
                  <a:pt x="209550" y="2085975"/>
                  <a:pt x="210674" y="2103901"/>
                  <a:pt x="200025" y="2114550"/>
                </a:cubicBezTo>
                <a:cubicBezTo>
                  <a:pt x="189376" y="2125199"/>
                  <a:pt x="163897" y="2115367"/>
                  <a:pt x="157162" y="2128837"/>
                </a:cubicBezTo>
                <a:cubicBezTo>
                  <a:pt x="139909" y="2163343"/>
                  <a:pt x="201071" y="2191448"/>
                  <a:pt x="214312" y="2200275"/>
                </a:cubicBezTo>
                <a:cubicBezTo>
                  <a:pt x="219075" y="2214562"/>
                  <a:pt x="228600" y="2228077"/>
                  <a:pt x="228600" y="2243137"/>
                </a:cubicBezTo>
                <a:cubicBezTo>
                  <a:pt x="228600" y="2329634"/>
                  <a:pt x="218431" y="2334912"/>
                  <a:pt x="185737" y="2400300"/>
                </a:cubicBezTo>
                <a:cubicBezTo>
                  <a:pt x="178487" y="2429300"/>
                  <a:pt x="157042" y="2471617"/>
                  <a:pt x="185737" y="2500312"/>
                </a:cubicBezTo>
                <a:cubicBezTo>
                  <a:pt x="196386" y="2510961"/>
                  <a:pt x="214312" y="2509837"/>
                  <a:pt x="228600" y="2514600"/>
                </a:cubicBezTo>
                <a:cubicBezTo>
                  <a:pt x="219075" y="2533650"/>
                  <a:pt x="210983" y="2553487"/>
                  <a:pt x="200025" y="2571750"/>
                </a:cubicBezTo>
                <a:cubicBezTo>
                  <a:pt x="171705" y="2618950"/>
                  <a:pt x="137429" y="2647284"/>
                  <a:pt x="128587" y="2700337"/>
                </a:cubicBezTo>
                <a:cubicBezTo>
                  <a:pt x="126238" y="2714430"/>
                  <a:pt x="128587" y="2728912"/>
                  <a:pt x="128587" y="27432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Up Arrow 14"/>
          <p:cNvSpPr/>
          <p:nvPr/>
        </p:nvSpPr>
        <p:spPr>
          <a:xfrm flipH="1">
            <a:off x="2663190" y="2971800"/>
            <a:ext cx="594361" cy="685800"/>
          </a:xfrm>
          <a:prstGeom prst="upArrow">
            <a:avLst/>
          </a:prstGeom>
          <a:ln w="2540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1349074" y="2201303"/>
            <a:ext cx="3098926" cy="507831"/>
          </a:xfrm>
          <a:prstGeom prst="rect">
            <a:avLst/>
          </a:prstGeom>
          <a:noFill/>
        </p:spPr>
        <p:txBody>
          <a:bodyPr wrap="none" rtlCol="0">
            <a:spAutoFit/>
          </a:bodyPr>
          <a:lstStyle/>
          <a:p>
            <a:pPr algn="ctr"/>
            <a:r>
              <a:rPr lang="en-US" sz="1350" dirty="0"/>
              <a:t>Tragedy of the Commons</a:t>
            </a:r>
          </a:p>
          <a:p>
            <a:pPr algn="ctr"/>
            <a:r>
              <a:rPr lang="en-US" sz="1350" dirty="0"/>
              <a:t>Humans win, environment degrades</a:t>
            </a:r>
          </a:p>
        </p:txBody>
      </p:sp>
      <p:pic>
        <p:nvPicPr>
          <p:cNvPr id="17" name="Picture 7" descr="davinci-man-sep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4500" y="4114800"/>
            <a:ext cx="914400" cy="94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earth 0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82554" y="4189352"/>
            <a:ext cx="796528" cy="79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H="1">
            <a:off x="2571750" y="4343400"/>
            <a:ext cx="914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71750" y="4781981"/>
            <a:ext cx="914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686300" y="2144153"/>
            <a:ext cx="3429000" cy="3517167"/>
            <a:chOff x="6248400" y="1715870"/>
            <a:chExt cx="4572000" cy="4689556"/>
          </a:xfrm>
        </p:grpSpPr>
        <p:pic>
          <p:nvPicPr>
            <p:cNvPr id="19" name="Picture 8" descr="earth 00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1400" y="3962400"/>
              <a:ext cx="2438400" cy="24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davinci-man-sepi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40624" y="4322702"/>
              <a:ext cx="969977" cy="100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Up Arrow 20"/>
            <p:cNvSpPr/>
            <p:nvPr/>
          </p:nvSpPr>
          <p:spPr>
            <a:xfrm flipH="1">
              <a:off x="8229601" y="2667000"/>
              <a:ext cx="792481" cy="914400"/>
            </a:xfrm>
            <a:prstGeom prst="upArrow">
              <a:avLst/>
            </a:prstGeom>
            <a:ln w="2540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6248400" y="1715870"/>
              <a:ext cx="4572000" cy="677108"/>
            </a:xfrm>
            <a:prstGeom prst="rect">
              <a:avLst/>
            </a:prstGeom>
          </p:spPr>
          <p:txBody>
            <a:bodyPr>
              <a:spAutoFit/>
            </a:bodyPr>
            <a:lstStyle/>
            <a:p>
              <a:pPr algn="ctr"/>
              <a:r>
                <a:rPr lang="en-US" sz="1350" dirty="0"/>
                <a:t>Bounty of the Commons</a:t>
              </a:r>
            </a:p>
            <a:p>
              <a:pPr algn="ctr"/>
              <a:r>
                <a:rPr lang="en-US" sz="1350" dirty="0"/>
                <a:t>Humans win, environment improves</a:t>
              </a:r>
            </a:p>
          </p:txBody>
        </p:sp>
      </p:grpSp>
      <p:sp>
        <p:nvSpPr>
          <p:cNvPr id="2" name="TextBox 1"/>
          <p:cNvSpPr txBox="1"/>
          <p:nvPr/>
        </p:nvSpPr>
        <p:spPr>
          <a:xfrm>
            <a:off x="1399497" y="5661319"/>
            <a:ext cx="1980029" cy="300082"/>
          </a:xfrm>
          <a:prstGeom prst="rect">
            <a:avLst/>
          </a:prstGeom>
          <a:noFill/>
        </p:spPr>
        <p:txBody>
          <a:bodyPr wrap="none" rtlCol="0">
            <a:spAutoFit/>
          </a:bodyPr>
          <a:lstStyle/>
          <a:p>
            <a:r>
              <a:rPr lang="en-US" sz="1350" dirty="0"/>
              <a:t>Figures by Dan Fiscus</a:t>
            </a:r>
          </a:p>
        </p:txBody>
      </p:sp>
    </p:spTree>
    <p:extLst>
      <p:ext uri="{BB962C8B-B14F-4D97-AF65-F5344CB8AC3E}">
        <p14:creationId xmlns:p14="http://schemas.microsoft.com/office/powerpoint/2010/main" val="11024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Economics</a:t>
            </a:r>
            <a:endParaRPr lang="en-US" dirty="0"/>
          </a:p>
        </p:txBody>
      </p:sp>
      <p:sp>
        <p:nvSpPr>
          <p:cNvPr id="3" name="Content Placeholder 2"/>
          <p:cNvSpPr>
            <a:spLocks noGrp="1"/>
          </p:cNvSpPr>
          <p:nvPr>
            <p:ph sz="quarter" idx="1"/>
          </p:nvPr>
        </p:nvSpPr>
        <p:spPr/>
        <p:txBody>
          <a:bodyPr>
            <a:normAutofit/>
          </a:bodyPr>
          <a:lstStyle/>
          <a:p>
            <a:r>
              <a:rPr lang="en-US" dirty="0" smtClean="0"/>
              <a:t>Biophysical based model of economy</a:t>
            </a:r>
          </a:p>
          <a:p>
            <a:pPr lvl="1"/>
            <a:r>
              <a:rPr lang="en-US" dirty="0" smtClean="0"/>
              <a:t>Economics is an open, thermodynamic system</a:t>
            </a:r>
          </a:p>
          <a:p>
            <a:pPr lvl="1"/>
            <a:r>
              <a:rPr lang="en-US" dirty="0" smtClean="0"/>
              <a:t>Limits to growth</a:t>
            </a:r>
          </a:p>
          <a:p>
            <a:r>
              <a:rPr lang="en-US" dirty="0" smtClean="0"/>
              <a:t>Focus on the life-support provided by nature: </a:t>
            </a:r>
            <a:r>
              <a:rPr lang="en-US" b="1" dirty="0" smtClean="0"/>
              <a:t>Ecosystem Services</a:t>
            </a:r>
          </a:p>
          <a:p>
            <a:pPr lvl="1"/>
            <a:r>
              <a:rPr lang="en-US" dirty="0" smtClean="0"/>
              <a:t>Regulating, Supporting, Provisioning, Cultural</a:t>
            </a:r>
          </a:p>
          <a:p>
            <a:r>
              <a:rPr lang="en-US" dirty="0" smtClean="0"/>
              <a:t>Particularly mindful of </a:t>
            </a:r>
            <a:r>
              <a:rPr lang="en-US" b="1" dirty="0" smtClean="0"/>
              <a:t>intergenerational equity</a:t>
            </a:r>
          </a:p>
          <a:p>
            <a:r>
              <a:rPr lang="en-US" dirty="0" smtClean="0"/>
              <a:t>How we measure progress:</a:t>
            </a:r>
          </a:p>
          <a:p>
            <a:pPr lvl="1"/>
            <a:r>
              <a:rPr lang="en-US" dirty="0" smtClean="0"/>
              <a:t>Quality vs. quantity</a:t>
            </a:r>
          </a:p>
          <a:p>
            <a:pPr lvl="1"/>
            <a:r>
              <a:rPr lang="en-US" dirty="0" smtClean="0"/>
              <a:t>Well-being vs. GDP</a:t>
            </a:r>
            <a:endParaRPr lang="en-US" dirty="0"/>
          </a:p>
        </p:txBody>
      </p:sp>
    </p:spTree>
    <p:extLst>
      <p:ext uri="{BB962C8B-B14F-4D97-AF65-F5344CB8AC3E}">
        <p14:creationId xmlns:p14="http://schemas.microsoft.com/office/powerpoint/2010/main" val="13214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witness unsustainable human-ecosystem interactions</a:t>
            </a:r>
          </a:p>
        </p:txBody>
      </p:sp>
      <p:sp>
        <p:nvSpPr>
          <p:cNvPr id="3" name="Content Placeholder 2"/>
          <p:cNvSpPr>
            <a:spLocks noGrp="1"/>
          </p:cNvSpPr>
          <p:nvPr>
            <p:ph sz="quarter" idx="1"/>
          </p:nvPr>
        </p:nvSpPr>
        <p:spPr>
          <a:xfrm>
            <a:off x="457200" y="2057400"/>
            <a:ext cx="8229600" cy="3886200"/>
          </a:xfrm>
        </p:spPr>
        <p:txBody>
          <a:bodyPr>
            <a:normAutofit/>
          </a:bodyPr>
          <a:lstStyle/>
          <a:p>
            <a:r>
              <a:rPr lang="en-US" dirty="0"/>
              <a:t>How could people make such serious mistakes in the past and why does society continue to repeat such mistakes today?</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3276600"/>
            <a:ext cx="4724400" cy="35433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3300714"/>
            <a:ext cx="4076700" cy="2446020"/>
          </a:xfrm>
          <a:prstGeom prst="rect">
            <a:avLst/>
          </a:prstGeom>
        </p:spPr>
      </p:pic>
    </p:spTree>
    <p:extLst>
      <p:ext uri="{BB962C8B-B14F-4D97-AF65-F5344CB8AC3E}">
        <p14:creationId xmlns:p14="http://schemas.microsoft.com/office/powerpoint/2010/main" val="3289885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Daly, Herman.  1996. </a:t>
            </a:r>
            <a:r>
              <a:rPr lang="en-US" i="1" dirty="0"/>
              <a:t>Beyond Growth: the economics of sustainable </a:t>
            </a:r>
            <a:r>
              <a:rPr lang="en-US" i="1" dirty="0" smtClean="0"/>
              <a:t>development</a:t>
            </a:r>
            <a:r>
              <a:rPr lang="en-US" dirty="0" smtClean="0"/>
              <a:t>.</a:t>
            </a:r>
            <a:endParaRPr lang="en-US" dirty="0"/>
          </a:p>
        </p:txBody>
      </p:sp>
      <p:sp>
        <p:nvSpPr>
          <p:cNvPr id="3" name="Content Placeholder 2"/>
          <p:cNvSpPr>
            <a:spLocks noGrp="1"/>
          </p:cNvSpPr>
          <p:nvPr>
            <p:ph sz="quarter" idx="1"/>
          </p:nvPr>
        </p:nvSpPr>
        <p:spPr/>
        <p:txBody>
          <a:bodyPr>
            <a:normAutofit/>
          </a:bodyPr>
          <a:lstStyle/>
          <a:p>
            <a:r>
              <a:rPr lang="en-US" dirty="0" smtClean="0"/>
              <a:t>The </a:t>
            </a:r>
            <a:r>
              <a:rPr lang="en-US" dirty="0"/>
              <a:t>first and second laws of thermodynamics must be the starting point of economics </a:t>
            </a:r>
            <a:endParaRPr lang="en-US" dirty="0" smtClean="0"/>
          </a:p>
          <a:p>
            <a:r>
              <a:rPr lang="en-US" dirty="0" smtClean="0"/>
              <a:t>neither </a:t>
            </a:r>
            <a:r>
              <a:rPr lang="en-US" dirty="0"/>
              <a:t>the sources of </a:t>
            </a:r>
            <a:r>
              <a:rPr lang="en-US" dirty="0" smtClean="0"/>
              <a:t>useful inputs nor </a:t>
            </a:r>
            <a:r>
              <a:rPr lang="en-US" dirty="0"/>
              <a:t>the sinks for </a:t>
            </a:r>
            <a:r>
              <a:rPr lang="en-US" dirty="0" smtClean="0"/>
              <a:t>polluting waste </a:t>
            </a:r>
            <a:r>
              <a:rPr lang="en-US" dirty="0"/>
              <a:t>outputs are infinite</a:t>
            </a:r>
            <a:r>
              <a:rPr lang="en-US" dirty="0" smtClean="0"/>
              <a:t>.</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4021667"/>
            <a:ext cx="2609571" cy="2805289"/>
          </a:xfrm>
          <a:prstGeom prst="rect">
            <a:avLst/>
          </a:prstGeom>
        </p:spPr>
      </p:pic>
    </p:spTree>
    <p:extLst>
      <p:ext uri="{BB962C8B-B14F-4D97-AF65-F5344CB8AC3E}">
        <p14:creationId xmlns:p14="http://schemas.microsoft.com/office/powerpoint/2010/main" val="3027169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dirty="0" smtClean="0"/>
              <a:t>Daly (1996) continued</a:t>
            </a:r>
            <a:endParaRPr lang="en-US" dirty="0"/>
          </a:p>
        </p:txBody>
      </p:sp>
      <p:sp>
        <p:nvSpPr>
          <p:cNvPr id="3" name="Content Placeholder 2"/>
          <p:cNvSpPr>
            <a:spLocks noGrp="1"/>
          </p:cNvSpPr>
          <p:nvPr>
            <p:ph sz="quarter" idx="1"/>
          </p:nvPr>
        </p:nvSpPr>
        <p:spPr>
          <a:xfrm>
            <a:off x="457200" y="1143000"/>
            <a:ext cx="7467600" cy="4873752"/>
          </a:xfrm>
        </p:spPr>
        <p:txBody>
          <a:bodyPr>
            <a:normAutofit/>
          </a:bodyPr>
          <a:lstStyle/>
          <a:p>
            <a:r>
              <a:rPr lang="en-US" dirty="0" smtClean="0"/>
              <a:t>Nicolas </a:t>
            </a:r>
            <a:r>
              <a:rPr lang="en-US" dirty="0" err="1"/>
              <a:t>Georgescu-Roegen's</a:t>
            </a:r>
            <a:r>
              <a:rPr lang="en-US" dirty="0"/>
              <a:t> </a:t>
            </a:r>
            <a:r>
              <a:rPr lang="en-US" i="1" dirty="0"/>
              <a:t>The Entropy Laws and the Economic </a:t>
            </a:r>
            <a:r>
              <a:rPr lang="en-US" i="1" dirty="0" smtClean="0"/>
              <a:t>Process</a:t>
            </a:r>
            <a:r>
              <a:rPr lang="en-US" dirty="0" smtClean="0"/>
              <a:t> (</a:t>
            </a:r>
            <a:r>
              <a:rPr lang="en-US" dirty="0"/>
              <a:t>1971), </a:t>
            </a:r>
            <a:r>
              <a:rPr lang="en-US" dirty="0" smtClean="0"/>
              <a:t>demonstrates:</a:t>
            </a:r>
          </a:p>
          <a:p>
            <a:pPr lvl="1"/>
            <a:r>
              <a:rPr lang="en-US" sz="2000" dirty="0" smtClean="0"/>
              <a:t>Wealth </a:t>
            </a:r>
            <a:r>
              <a:rPr lang="en-US" sz="2000" dirty="0"/>
              <a:t>is an open system, a structure maintained in the midst of </a:t>
            </a:r>
            <a:r>
              <a:rPr lang="en-US" sz="2000" dirty="0" smtClean="0"/>
              <a:t>throughput</a:t>
            </a:r>
          </a:p>
          <a:p>
            <a:pPr lvl="1"/>
            <a:r>
              <a:rPr lang="en-US" sz="2000" dirty="0" smtClean="0"/>
              <a:t>It begins </a:t>
            </a:r>
            <a:r>
              <a:rPr lang="en-US" sz="2000" dirty="0"/>
              <a:t>with the depletion of </a:t>
            </a:r>
            <a:r>
              <a:rPr lang="en-US" sz="2000" dirty="0" smtClean="0"/>
              <a:t>useful matter/energy and </a:t>
            </a:r>
            <a:r>
              <a:rPr lang="en-US" sz="2000" dirty="0"/>
              <a:t>ends with the return of an equal quantity of </a:t>
            </a:r>
            <a:r>
              <a:rPr lang="en-US" sz="2000" dirty="0" smtClean="0"/>
              <a:t>spent matter/energy </a:t>
            </a:r>
            <a:r>
              <a:rPr lang="en-US" sz="2000" dirty="0"/>
              <a:t>back to the environment</a:t>
            </a:r>
            <a:r>
              <a:rPr lang="en-US" sz="2000" dirty="0" smtClean="0"/>
              <a:t>.</a:t>
            </a:r>
            <a:endParaRPr lang="en-US"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3821819"/>
            <a:ext cx="5102794" cy="2999492"/>
          </a:xfrm>
          <a:prstGeom prst="rect">
            <a:avLst/>
          </a:prstGeom>
        </p:spPr>
      </p:pic>
    </p:spTree>
    <p:extLst>
      <p:ext uri="{BB962C8B-B14F-4D97-AF65-F5344CB8AC3E}">
        <p14:creationId xmlns:p14="http://schemas.microsoft.com/office/powerpoint/2010/main" val="32219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7467600" cy="2438400"/>
          </a:xfrm>
        </p:spPr>
        <p:txBody>
          <a:bodyPr>
            <a:normAutofit fontScale="92500" lnSpcReduction="20000"/>
          </a:bodyPr>
          <a:lstStyle/>
          <a:p>
            <a:r>
              <a:rPr lang="en-US" dirty="0" smtClean="0"/>
              <a:t>The </a:t>
            </a:r>
            <a:r>
              <a:rPr lang="en-US" dirty="0"/>
              <a:t>first thing to change would be the circular flow diagram that conveys the </a:t>
            </a:r>
            <a:r>
              <a:rPr lang="en-US" dirty="0" err="1"/>
              <a:t>preanalytic</a:t>
            </a:r>
            <a:r>
              <a:rPr lang="en-US" dirty="0"/>
              <a:t> vision of the economic process as an isolated circular flow from households and back again, with no inlets or outlets.  </a:t>
            </a:r>
            <a:endParaRPr lang="en-US" dirty="0" smtClean="0"/>
          </a:p>
          <a:p>
            <a:r>
              <a:rPr lang="en-US" dirty="0" smtClean="0"/>
              <a:t>This </a:t>
            </a:r>
            <a:r>
              <a:rPr lang="en-US" dirty="0"/>
              <a:t>diagram has its uses in analyzing exchange, but it fails badly as a framework for studying production and consumption…  </a:t>
            </a:r>
            <a:r>
              <a:rPr lang="en-US" b="1" dirty="0"/>
              <a:t>requiring no dependence on an environment</a:t>
            </a:r>
            <a:r>
              <a:rPr lang="en-US" dirty="0" smtClean="0"/>
              <a:t>.</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8933" y="3581400"/>
            <a:ext cx="5825067" cy="3276600"/>
          </a:xfrm>
          <a:prstGeom prst="rect">
            <a:avLst/>
          </a:prstGeom>
        </p:spPr>
      </p:pic>
      <p:sp>
        <p:nvSpPr>
          <p:cNvPr id="6" name="Title 1"/>
          <p:cNvSpPr>
            <a:spLocks noGrp="1"/>
          </p:cNvSpPr>
          <p:nvPr>
            <p:ph type="title"/>
          </p:nvPr>
        </p:nvSpPr>
        <p:spPr>
          <a:xfrm>
            <a:off x="457200" y="274638"/>
            <a:ext cx="7467600" cy="639762"/>
          </a:xfrm>
        </p:spPr>
        <p:txBody>
          <a:bodyPr>
            <a:normAutofit/>
          </a:bodyPr>
          <a:lstStyle/>
          <a:p>
            <a:r>
              <a:rPr lang="en-US" dirty="0" smtClean="0"/>
              <a:t>Daly (1996) continued</a:t>
            </a:r>
            <a:endParaRPr lang="en-US"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0" y="3684669"/>
            <a:ext cx="4591050" cy="3022164"/>
          </a:xfrm>
          <a:prstGeom prst="rect">
            <a:avLst/>
          </a:prstGeom>
        </p:spPr>
      </p:pic>
    </p:spTree>
    <p:extLst>
      <p:ext uri="{BB962C8B-B14F-4D97-AF65-F5344CB8AC3E}">
        <p14:creationId xmlns:p14="http://schemas.microsoft.com/office/powerpoint/2010/main" val="31082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8001000" cy="4873752"/>
          </a:xfrm>
        </p:spPr>
        <p:txBody>
          <a:bodyPr>
            <a:normAutofit/>
          </a:bodyPr>
          <a:lstStyle/>
          <a:p>
            <a:r>
              <a:rPr lang="en-US" dirty="0" smtClean="0"/>
              <a:t>It </a:t>
            </a:r>
            <a:r>
              <a:rPr lang="en-US" dirty="0"/>
              <a:t>is exactly as if a biology textbook proposed to study an animal only in terms of its circulatory system, without ever mentioning its digestive tract!  </a:t>
            </a:r>
            <a:endParaRPr lang="en-US" dirty="0" smtClean="0"/>
          </a:p>
          <a:p>
            <a:r>
              <a:rPr lang="en-US" dirty="0" smtClean="0"/>
              <a:t>An </a:t>
            </a:r>
            <a:r>
              <a:rPr lang="en-US" dirty="0"/>
              <a:t>animal with </a:t>
            </a:r>
            <a:r>
              <a:rPr lang="en-US" dirty="0" smtClean="0"/>
              <a:t>an isolated </a:t>
            </a:r>
            <a:r>
              <a:rPr lang="en-US" dirty="0"/>
              <a:t>circulatory system and no digestive tract would be a perpetual motion machine</a:t>
            </a:r>
            <a:r>
              <a:rPr lang="en-US" dirty="0" smtClean="0"/>
              <a:t>.  </a:t>
            </a:r>
          </a:p>
          <a:p>
            <a:r>
              <a:rPr lang="en-US" i="1" dirty="0" smtClean="0"/>
              <a:t>Unlike </a:t>
            </a:r>
            <a:r>
              <a:rPr lang="en-US" i="1" dirty="0"/>
              <a:t>this imaginary circular-flow animal, real animals have digestive tracts that connect them to their environment at both ends</a:t>
            </a:r>
            <a:r>
              <a:rPr lang="en-US" dirty="0"/>
              <a:t>. </a:t>
            </a:r>
          </a:p>
        </p:txBody>
      </p:sp>
      <p:sp>
        <p:nvSpPr>
          <p:cNvPr id="5" name="Title 1"/>
          <p:cNvSpPr>
            <a:spLocks noGrp="1"/>
          </p:cNvSpPr>
          <p:nvPr>
            <p:ph type="title"/>
          </p:nvPr>
        </p:nvSpPr>
        <p:spPr>
          <a:xfrm>
            <a:off x="457200" y="274638"/>
            <a:ext cx="7467600" cy="639762"/>
          </a:xfrm>
        </p:spPr>
        <p:txBody>
          <a:bodyPr>
            <a:normAutofit/>
          </a:bodyPr>
          <a:lstStyle/>
          <a:p>
            <a:r>
              <a:rPr lang="en-US" dirty="0" smtClean="0"/>
              <a:t>Daly (1996) continued</a:t>
            </a: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0600" y="4548322"/>
            <a:ext cx="4143375" cy="2309678"/>
          </a:xfrm>
          <a:prstGeom prst="rect">
            <a:avLst/>
          </a:prstGeom>
        </p:spPr>
      </p:pic>
    </p:spTree>
    <p:extLst>
      <p:ext uri="{BB962C8B-B14F-4D97-AF65-F5344CB8AC3E}">
        <p14:creationId xmlns:p14="http://schemas.microsoft.com/office/powerpoint/2010/main" val="265886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organism with circulatory tract and digestive syste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6422" y="1152525"/>
            <a:ext cx="3810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5800" y="171450"/>
            <a:ext cx="3429000" cy="5010150"/>
          </a:xfrm>
          <a:prstGeom prst="rect">
            <a:avLst/>
          </a:prstGeom>
        </p:spPr>
      </p:pic>
      <p:sp>
        <p:nvSpPr>
          <p:cNvPr id="2" name="Rectangle 1"/>
          <p:cNvSpPr/>
          <p:nvPr/>
        </p:nvSpPr>
        <p:spPr>
          <a:xfrm>
            <a:off x="152400" y="5181600"/>
            <a:ext cx="4191000" cy="923330"/>
          </a:xfrm>
          <a:prstGeom prst="rect">
            <a:avLst/>
          </a:prstGeom>
        </p:spPr>
        <p:txBody>
          <a:bodyPr wrap="square">
            <a:spAutoFit/>
          </a:bodyPr>
          <a:lstStyle/>
          <a:p>
            <a:r>
              <a:rPr lang="en-US" dirty="0"/>
              <a:t>Organisms continuously take in </a:t>
            </a:r>
            <a:r>
              <a:rPr lang="en-US" dirty="0" smtClean="0"/>
              <a:t>useful energy/matter and give </a:t>
            </a:r>
            <a:r>
              <a:rPr lang="en-US" dirty="0"/>
              <a:t>back </a:t>
            </a:r>
            <a:r>
              <a:rPr lang="en-US" dirty="0" smtClean="0"/>
              <a:t>spent energy/matter. </a:t>
            </a:r>
            <a:endParaRPr lang="en-US" dirty="0"/>
          </a:p>
        </p:txBody>
      </p:sp>
      <p:sp>
        <p:nvSpPr>
          <p:cNvPr id="5" name="Rectangle 4"/>
          <p:cNvSpPr/>
          <p:nvPr/>
        </p:nvSpPr>
        <p:spPr>
          <a:xfrm>
            <a:off x="4419600" y="5181600"/>
            <a:ext cx="4191000" cy="923330"/>
          </a:xfrm>
          <a:prstGeom prst="rect">
            <a:avLst/>
          </a:prstGeom>
        </p:spPr>
        <p:txBody>
          <a:bodyPr wrap="square">
            <a:spAutoFit/>
          </a:bodyPr>
          <a:lstStyle/>
          <a:p>
            <a:r>
              <a:rPr lang="en-US" dirty="0" smtClean="0"/>
              <a:t>Circulation in a closed system is not a measure of how the organism is connected to its environment.</a:t>
            </a:r>
            <a:endParaRPr lang="en-US" dirty="0"/>
          </a:p>
        </p:txBody>
      </p:sp>
    </p:spTree>
    <p:extLst>
      <p:ext uri="{BB962C8B-B14F-4D97-AF65-F5344CB8AC3E}">
        <p14:creationId xmlns:p14="http://schemas.microsoft.com/office/powerpoint/2010/main" val="304749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Of </a:t>
            </a:r>
            <a:r>
              <a:rPr lang="en-US" dirty="0"/>
              <a:t>course biology textbooks do not omit the digestive tract.  They usually discuss it before the circulatory system, probably because of its prior evolutionary emergence</a:t>
            </a:r>
            <a:r>
              <a:rPr lang="en-US" dirty="0" smtClean="0"/>
              <a:t>.</a:t>
            </a:r>
          </a:p>
          <a:p>
            <a:endParaRPr lang="en-US" dirty="0"/>
          </a:p>
          <a:p>
            <a:r>
              <a:rPr lang="en-US" dirty="0" smtClean="0"/>
              <a:t>Can’t have circulation without digestion</a:t>
            </a:r>
            <a:endParaRPr lang="en-US" dirty="0"/>
          </a:p>
        </p:txBody>
      </p:sp>
      <p:sp>
        <p:nvSpPr>
          <p:cNvPr id="5" name="Title 1"/>
          <p:cNvSpPr>
            <a:spLocks noGrp="1"/>
          </p:cNvSpPr>
          <p:nvPr>
            <p:ph type="title"/>
          </p:nvPr>
        </p:nvSpPr>
        <p:spPr>
          <a:xfrm>
            <a:off x="457200" y="274638"/>
            <a:ext cx="7467600" cy="639762"/>
          </a:xfrm>
        </p:spPr>
        <p:txBody>
          <a:bodyPr>
            <a:normAutofit/>
          </a:bodyPr>
          <a:lstStyle/>
          <a:p>
            <a:r>
              <a:rPr lang="en-US" dirty="0" smtClean="0"/>
              <a:t>Daly (1996) continued</a:t>
            </a:r>
            <a:endParaRPr lang="en-US" dirty="0"/>
          </a:p>
        </p:txBody>
      </p:sp>
    </p:spTree>
    <p:extLst>
      <p:ext uri="{BB962C8B-B14F-4D97-AF65-F5344CB8AC3E}">
        <p14:creationId xmlns:p14="http://schemas.microsoft.com/office/powerpoint/2010/main" val="1676625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Economy as an open system connected to and dependent on its environment</a:t>
            </a:r>
            <a:endParaRPr lang="en-US" dirty="0"/>
          </a:p>
        </p:txBody>
      </p:sp>
      <p:pic>
        <p:nvPicPr>
          <p:cNvPr id="2052" name="Picture 4" descr="https://upload.wikimedia.org/wikipedia/en/6/6e/Diagram_of_natural_resource_flow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1905000"/>
            <a:ext cx="5124450" cy="40100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3581400"/>
            <a:ext cx="1368188" cy="768532"/>
          </a:xfrm>
          <a:prstGeom prst="rect">
            <a:avLst/>
          </a:prstGeom>
        </p:spPr>
      </p:pic>
    </p:spTree>
    <p:extLst>
      <p:ext uri="{BB962C8B-B14F-4D97-AF65-F5344CB8AC3E}">
        <p14:creationId xmlns:p14="http://schemas.microsoft.com/office/powerpoint/2010/main" val="398652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82225"/>
            <a:ext cx="8686799" cy="6370975"/>
          </a:xfrm>
          <a:prstGeom prst="rect">
            <a:avLst/>
          </a:prstGeom>
          <a:noFill/>
        </p:spPr>
        <p:txBody>
          <a:bodyPr wrap="square" rtlCol="0">
            <a:spAutoFit/>
          </a:bodyPr>
          <a:lstStyle/>
          <a:p>
            <a:r>
              <a:rPr lang="en-US" sz="2400" dirty="0" smtClean="0"/>
              <a:t>Functioning </a:t>
            </a:r>
            <a:r>
              <a:rPr lang="en-US" sz="2400" b="1" i="1" dirty="0" smtClean="0"/>
              <a:t>Ecosystems  </a:t>
            </a:r>
            <a:r>
              <a:rPr lang="en-US" sz="2400" dirty="0" smtClean="0"/>
              <a:t>provide </a:t>
            </a:r>
            <a:r>
              <a:rPr lang="en-US" sz="2400" b="1" i="1" dirty="0" smtClean="0"/>
              <a:t>Services</a:t>
            </a:r>
            <a:r>
              <a:rPr lang="en-US" sz="2400" b="1" dirty="0" smtClean="0"/>
              <a:t> </a:t>
            </a:r>
            <a:r>
              <a:rPr lang="en-US" sz="2400" dirty="0" smtClean="0"/>
              <a:t>such as:</a:t>
            </a:r>
          </a:p>
          <a:p>
            <a:endParaRPr lang="en-US" sz="2400" dirty="0" smtClean="0"/>
          </a:p>
          <a:p>
            <a:pPr marL="336550" indent="-336550">
              <a:buFont typeface="Arial" pitchFamily="34" charset="0"/>
              <a:buChar char="•"/>
            </a:pPr>
            <a:r>
              <a:rPr lang="en-US" sz="2400" dirty="0" smtClean="0"/>
              <a:t>biological productivity</a:t>
            </a:r>
          </a:p>
          <a:p>
            <a:pPr marL="336550" indent="-336550">
              <a:buFont typeface="Arial" pitchFamily="34" charset="0"/>
              <a:buChar char="•"/>
            </a:pPr>
            <a:r>
              <a:rPr lang="en-US" sz="2400" dirty="0" smtClean="0"/>
              <a:t>cycle and transport nutrients</a:t>
            </a:r>
          </a:p>
          <a:p>
            <a:pPr marL="336550" indent="-336550">
              <a:buFont typeface="Arial" pitchFamily="34" charset="0"/>
              <a:buChar char="•"/>
            </a:pPr>
            <a:r>
              <a:rPr lang="en-US" sz="2400" dirty="0" smtClean="0"/>
              <a:t>hydrologic  cycle</a:t>
            </a:r>
          </a:p>
          <a:p>
            <a:pPr marL="336550" indent="-336550">
              <a:buFont typeface="Arial" pitchFamily="34" charset="0"/>
              <a:buChar char="•"/>
            </a:pPr>
            <a:r>
              <a:rPr lang="en-US" sz="2400" dirty="0" smtClean="0"/>
              <a:t>generate soils</a:t>
            </a:r>
          </a:p>
          <a:p>
            <a:pPr marL="336550" indent="-336550">
              <a:buFont typeface="Arial" pitchFamily="34" charset="0"/>
              <a:buChar char="•"/>
            </a:pPr>
            <a:r>
              <a:rPr lang="en-US" sz="2400" dirty="0" smtClean="0"/>
              <a:t>decompose wastes</a:t>
            </a:r>
          </a:p>
          <a:p>
            <a:pPr marL="336550" indent="-336550">
              <a:buFont typeface="Arial" pitchFamily="34" charset="0"/>
              <a:buChar char="•"/>
            </a:pPr>
            <a:r>
              <a:rPr lang="en-US" sz="2400" dirty="0" smtClean="0"/>
              <a:t>maintain biodiversity </a:t>
            </a:r>
          </a:p>
          <a:p>
            <a:pPr marL="336550" indent="-336550">
              <a:buFont typeface="Arial" pitchFamily="34" charset="0"/>
              <a:buChar char="•"/>
            </a:pPr>
            <a:r>
              <a:rPr lang="en-US" sz="2400" dirty="0" smtClean="0"/>
              <a:t>purify the air and water </a:t>
            </a:r>
          </a:p>
          <a:p>
            <a:pPr marL="336550" indent="-336550">
              <a:buFont typeface="Arial" pitchFamily="34" charset="0"/>
              <a:buChar char="•"/>
            </a:pPr>
            <a:r>
              <a:rPr lang="en-US" sz="2400" dirty="0" smtClean="0"/>
              <a:t>contribute to climate stability </a:t>
            </a:r>
          </a:p>
          <a:p>
            <a:pPr marL="336550" indent="-336550">
              <a:buFont typeface="Arial" pitchFamily="34" charset="0"/>
              <a:buChar char="•"/>
            </a:pPr>
            <a:r>
              <a:rPr lang="en-US" sz="2400" dirty="0" smtClean="0"/>
              <a:t>protect from the ultraviolet solar radiation</a:t>
            </a:r>
          </a:p>
          <a:p>
            <a:pPr marL="336550" indent="-336550">
              <a:buFont typeface="Arial" pitchFamily="34" charset="0"/>
              <a:buChar char="•"/>
            </a:pPr>
            <a:r>
              <a:rPr lang="en-US" sz="2400" dirty="0" smtClean="0"/>
              <a:t>protect against erosion </a:t>
            </a:r>
          </a:p>
          <a:p>
            <a:pPr marL="336550" indent="-336550">
              <a:buFont typeface="Arial" pitchFamily="34" charset="0"/>
              <a:buChar char="•"/>
            </a:pPr>
            <a:r>
              <a:rPr lang="en-US" sz="2400" dirty="0" smtClean="0"/>
              <a:t>disperse seeds</a:t>
            </a:r>
          </a:p>
          <a:p>
            <a:pPr marL="336550" indent="-336550">
              <a:buFont typeface="Arial" pitchFamily="34" charset="0"/>
              <a:buChar char="•"/>
            </a:pPr>
            <a:r>
              <a:rPr lang="en-US" sz="2400" dirty="0" smtClean="0"/>
              <a:t>pollinate crops and natural vegetation </a:t>
            </a:r>
          </a:p>
          <a:p>
            <a:pPr marL="336550" indent="-336550">
              <a:buFont typeface="Arial" pitchFamily="34" charset="0"/>
              <a:buChar char="•"/>
            </a:pPr>
            <a:r>
              <a:rPr lang="en-US" sz="2400" dirty="0" smtClean="0"/>
              <a:t>control agricultural pests </a:t>
            </a:r>
          </a:p>
          <a:p>
            <a:pPr marL="336550" indent="-336550">
              <a:buFont typeface="Arial" pitchFamily="34" charset="0"/>
              <a:buChar char="•"/>
            </a:pPr>
            <a:r>
              <a:rPr lang="en-US" sz="2400" dirty="0" smtClean="0"/>
              <a:t>regulate disease carrying organisms </a:t>
            </a:r>
          </a:p>
          <a:p>
            <a:pPr marL="336550" indent="-336550">
              <a:buFont typeface="Arial" pitchFamily="34" charset="0"/>
              <a:buChar char="•"/>
            </a:pPr>
            <a:endParaRPr lang="en-US" sz="2400" dirty="0"/>
          </a:p>
        </p:txBody>
      </p:sp>
      <p:pic>
        <p:nvPicPr>
          <p:cNvPr id="2050" name="Picture 2"/>
          <p:cNvPicPr>
            <a:picLocks noChangeAspect="1" noChangeArrowheads="1"/>
          </p:cNvPicPr>
          <p:nvPr/>
        </p:nvPicPr>
        <p:blipFill>
          <a:blip r:embed="rId2"/>
          <a:srcRect/>
          <a:stretch>
            <a:fillRect/>
          </a:stretch>
        </p:blipFill>
        <p:spPr bwMode="auto">
          <a:xfrm>
            <a:off x="6553199" y="685800"/>
            <a:ext cx="2362200" cy="3093968"/>
          </a:xfrm>
          <a:prstGeom prst="rect">
            <a:avLst/>
          </a:prstGeom>
          <a:noFill/>
          <a:ln w="9525">
            <a:noFill/>
            <a:miter lim="800000"/>
            <a:headEnd/>
            <a:tailEnd/>
          </a:ln>
          <a:effectLst/>
        </p:spPr>
      </p:pic>
    </p:spTree>
    <p:extLst>
      <p:ext uri="{BB962C8B-B14F-4D97-AF65-F5344CB8AC3E}">
        <p14:creationId xmlns:p14="http://schemas.microsoft.com/office/powerpoint/2010/main" val="3220491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cologyandsociety.org/vol11/iss1/art28/figure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685800"/>
            <a:ext cx="5295900" cy="591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011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swm.info/sites/default/files/toolbox/MA%202005%20Ecosystem%20Services%20and%20Well-bein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838200"/>
            <a:ext cx="699135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951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witness unsustainable human-ecosystem interactions</a:t>
            </a:r>
          </a:p>
        </p:txBody>
      </p:sp>
      <p:sp>
        <p:nvSpPr>
          <p:cNvPr id="3" name="Content Placeholder 2"/>
          <p:cNvSpPr>
            <a:spLocks noGrp="1"/>
          </p:cNvSpPr>
          <p:nvPr>
            <p:ph sz="quarter" idx="1"/>
          </p:nvPr>
        </p:nvSpPr>
        <p:spPr>
          <a:xfrm>
            <a:off x="457200" y="2057400"/>
            <a:ext cx="8229600" cy="3886200"/>
          </a:xfrm>
        </p:spPr>
        <p:txBody>
          <a:bodyPr>
            <a:normAutofit/>
          </a:bodyPr>
          <a:lstStyle/>
          <a:p>
            <a:r>
              <a:rPr lang="en-US" dirty="0"/>
              <a:t>How could people make such serious mistakes in the past and why does society continue to repeat such mistakes today?</a:t>
            </a:r>
          </a:p>
        </p:txBody>
      </p:sp>
      <p:sp>
        <p:nvSpPr>
          <p:cNvPr id="4" name="Content Placeholder 2">
            <a:extLst>
              <a:ext uri="{FF2B5EF4-FFF2-40B4-BE49-F238E27FC236}">
                <a16:creationId xmlns:a16="http://schemas.microsoft.com/office/drawing/2014/main" id="{7BB8605B-23A5-4E28-BFA6-F13ECE97DECF}"/>
              </a:ext>
            </a:extLst>
          </p:cNvPr>
          <p:cNvSpPr txBox="1">
            <a:spLocks/>
          </p:cNvSpPr>
          <p:nvPr/>
        </p:nvSpPr>
        <p:spPr bwMode="auto">
          <a:xfrm>
            <a:off x="457200" y="4495800"/>
            <a:ext cx="8229600" cy="198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r>
              <a:rPr lang="en-US" sz="3600" kern="0" dirty="0"/>
              <a:t>Is it inevitable that the environment must be degraded to satisfy human needs?</a:t>
            </a:r>
          </a:p>
        </p:txBody>
      </p:sp>
    </p:spTree>
    <p:extLst>
      <p:ext uri="{BB962C8B-B14F-4D97-AF65-F5344CB8AC3E}">
        <p14:creationId xmlns:p14="http://schemas.microsoft.com/office/powerpoint/2010/main" val="79059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524000"/>
            <a:ext cx="8229600" cy="5143500"/>
          </a:xfrm>
          <a:prstGeom prst="rect">
            <a:avLst/>
          </a:prstGeom>
        </p:spPr>
      </p:pic>
      <p:sp>
        <p:nvSpPr>
          <p:cNvPr id="6" name="TextBox 5"/>
          <p:cNvSpPr txBox="1"/>
          <p:nvPr/>
        </p:nvSpPr>
        <p:spPr>
          <a:xfrm>
            <a:off x="533400" y="381000"/>
            <a:ext cx="4022255" cy="461665"/>
          </a:xfrm>
          <a:prstGeom prst="rect">
            <a:avLst/>
          </a:prstGeom>
          <a:noFill/>
        </p:spPr>
        <p:txBody>
          <a:bodyPr wrap="none" rtlCol="0">
            <a:spAutoFit/>
          </a:bodyPr>
          <a:lstStyle/>
          <a:p>
            <a:r>
              <a:rPr lang="en-US" sz="2400" dirty="0" smtClean="0"/>
              <a:t>3. Intergenerational equity</a:t>
            </a:r>
            <a:endParaRPr lang="en-US" sz="2400" dirty="0"/>
          </a:p>
        </p:txBody>
      </p:sp>
    </p:spTree>
    <p:extLst>
      <p:ext uri="{BB962C8B-B14F-4D97-AF65-F5344CB8AC3E}">
        <p14:creationId xmlns:p14="http://schemas.microsoft.com/office/powerpoint/2010/main" val="662004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measure progress matters</a:t>
            </a:r>
            <a:endParaRPr lang="en-US" dirty="0"/>
          </a:p>
        </p:txBody>
      </p:sp>
      <p:pic>
        <p:nvPicPr>
          <p:cNvPr id="1026" name="Picture 2" descr="Image result for gpi vs gn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905000"/>
            <a:ext cx="4676775" cy="3952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86400" y="2819400"/>
            <a:ext cx="3200400" cy="2862322"/>
          </a:xfrm>
          <a:prstGeom prst="rect">
            <a:avLst/>
          </a:prstGeom>
          <a:noFill/>
        </p:spPr>
        <p:txBody>
          <a:bodyPr wrap="square" rtlCol="0">
            <a:spAutoFit/>
          </a:bodyPr>
          <a:lstStyle/>
          <a:p>
            <a:r>
              <a:rPr lang="en-US" sz="2000" dirty="0"/>
              <a:t>GDP measures the circulation of money</a:t>
            </a:r>
          </a:p>
          <a:p>
            <a:endParaRPr lang="en-US" sz="2000" dirty="0" smtClean="0"/>
          </a:p>
          <a:p>
            <a:r>
              <a:rPr lang="en-US" sz="2000" dirty="0" smtClean="0"/>
              <a:t>GPI </a:t>
            </a:r>
            <a:r>
              <a:rPr lang="en-US" sz="2000" dirty="0" smtClean="0"/>
              <a:t>accounts for 26 indicators including economic, environmental, and social factors to determine if we are well off</a:t>
            </a:r>
            <a:r>
              <a:rPr lang="en-US" sz="2000" dirty="0" smtClean="0"/>
              <a:t>.</a:t>
            </a:r>
            <a:endParaRPr lang="en-US" sz="2000" dirty="0" smtClean="0"/>
          </a:p>
        </p:txBody>
      </p:sp>
      <p:sp>
        <p:nvSpPr>
          <p:cNvPr id="3" name="TextBox 2"/>
          <p:cNvSpPr txBox="1"/>
          <p:nvPr/>
        </p:nvSpPr>
        <p:spPr>
          <a:xfrm>
            <a:off x="685800" y="6248400"/>
            <a:ext cx="6345007" cy="369332"/>
          </a:xfrm>
          <a:prstGeom prst="rect">
            <a:avLst/>
          </a:prstGeom>
          <a:noFill/>
        </p:spPr>
        <p:txBody>
          <a:bodyPr wrap="none" rtlCol="0">
            <a:spAutoFit/>
          </a:bodyPr>
          <a:lstStyle/>
          <a:p>
            <a:r>
              <a:rPr lang="en-US" dirty="0" smtClean="0">
                <a:hlinkClick r:id="rId3"/>
              </a:rPr>
              <a:t>Maryland </a:t>
            </a:r>
            <a:r>
              <a:rPr lang="en-US" dirty="0" smtClean="0"/>
              <a:t>was first state to adopt GPI as official indicator</a:t>
            </a:r>
            <a:endParaRPr lang="en-US" dirty="0"/>
          </a:p>
        </p:txBody>
      </p:sp>
    </p:spTree>
    <p:extLst>
      <p:ext uri="{BB962C8B-B14F-4D97-AF65-F5344CB8AC3E}">
        <p14:creationId xmlns:p14="http://schemas.microsoft.com/office/powerpoint/2010/main" val="179238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7852" y="1981200"/>
            <a:ext cx="5775898" cy="2609850"/>
          </a:xfrm>
          <a:prstGeom prst="rect">
            <a:avLst/>
          </a:prstGeom>
        </p:spPr>
      </p:pic>
      <p:sp>
        <p:nvSpPr>
          <p:cNvPr id="3" name="TextBox 2"/>
          <p:cNvSpPr txBox="1"/>
          <p:nvPr/>
        </p:nvSpPr>
        <p:spPr>
          <a:xfrm>
            <a:off x="228600" y="533400"/>
            <a:ext cx="8249374" cy="369332"/>
          </a:xfrm>
          <a:prstGeom prst="rect">
            <a:avLst/>
          </a:prstGeom>
          <a:noFill/>
        </p:spPr>
        <p:txBody>
          <a:bodyPr wrap="none" rtlCol="0">
            <a:spAutoFit/>
          </a:bodyPr>
          <a:lstStyle/>
          <a:p>
            <a:r>
              <a:rPr lang="en-US" dirty="0" smtClean="0"/>
              <a:t>Maryland’s Genuine Progress Indicator compared with Gross State Product</a:t>
            </a:r>
          </a:p>
        </p:txBody>
      </p:sp>
    </p:spTree>
    <p:extLst>
      <p:ext uri="{BB962C8B-B14F-4D97-AF65-F5344CB8AC3E}">
        <p14:creationId xmlns:p14="http://schemas.microsoft.com/office/powerpoint/2010/main" val="2129935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for resource consumption</a:t>
            </a:r>
            <a:endParaRPr lang="en-US" dirty="0"/>
          </a:p>
        </p:txBody>
      </p:sp>
    </p:spTree>
    <p:extLst>
      <p:ext uri="{BB962C8B-B14F-4D97-AF65-F5344CB8AC3E}">
        <p14:creationId xmlns:p14="http://schemas.microsoft.com/office/powerpoint/2010/main" val="3483927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6096000" cy="5693866"/>
          </a:xfrm>
          <a:prstGeom prst="rect">
            <a:avLst/>
          </a:prstGeom>
          <a:noFill/>
        </p:spPr>
        <p:txBody>
          <a:bodyPr wrap="square" rtlCol="0">
            <a:spAutoFit/>
          </a:bodyPr>
          <a:lstStyle/>
          <a:p>
            <a:r>
              <a:rPr lang="en-US" sz="2800" dirty="0"/>
              <a:t>Consumerism is a cultural pattern that leads people to find meaning, contentment and acceptance primarily through consumption of goods and services</a:t>
            </a:r>
            <a:r>
              <a:rPr lang="en-US" sz="2800" dirty="0" smtClean="0"/>
              <a:t>.</a:t>
            </a:r>
          </a:p>
          <a:p>
            <a:endParaRPr lang="en-US" sz="2800" dirty="0"/>
          </a:p>
          <a:p>
            <a:r>
              <a:rPr lang="en-US" sz="2800" dirty="0"/>
              <a:t>Equates high consumption with well-being and success</a:t>
            </a:r>
          </a:p>
          <a:p>
            <a:endParaRPr lang="en-US" sz="2800" dirty="0" smtClean="0"/>
          </a:p>
          <a:p>
            <a:r>
              <a:rPr lang="en-US" sz="2800" dirty="0" smtClean="0"/>
              <a:t>Defining </a:t>
            </a:r>
            <a:r>
              <a:rPr lang="en-US" sz="2800" dirty="0"/>
              <a:t>success and happiness through how much a person consumes is not sustainable. </a:t>
            </a:r>
          </a:p>
          <a:p>
            <a:endParaRPr lang="en-US" sz="2800" dirty="0"/>
          </a:p>
        </p:txBody>
      </p:sp>
      <p:pic>
        <p:nvPicPr>
          <p:cNvPr id="31746" name="Picture 2" descr="http://www.mtholyoke.edu/~nshah/fashioncrimes/New%20Folder/ishop.gif"/>
          <p:cNvPicPr>
            <a:picLocks noChangeAspect="1" noChangeArrowheads="1"/>
          </p:cNvPicPr>
          <p:nvPr/>
        </p:nvPicPr>
        <p:blipFill>
          <a:blip r:embed="rId2"/>
          <a:srcRect/>
          <a:stretch>
            <a:fillRect/>
          </a:stretch>
        </p:blipFill>
        <p:spPr bwMode="auto">
          <a:xfrm>
            <a:off x="6410325" y="304800"/>
            <a:ext cx="2733675" cy="2628900"/>
          </a:xfrm>
          <a:prstGeom prst="rect">
            <a:avLst/>
          </a:prstGeom>
          <a:noFill/>
        </p:spPr>
      </p:pic>
      <p:pic>
        <p:nvPicPr>
          <p:cNvPr id="31750" name="Picture 6" descr="http://i.treehugger.com/images/2007/10/24/quote-consumeris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4572000"/>
            <a:ext cx="3153007" cy="2209800"/>
          </a:xfrm>
          <a:prstGeom prst="rect">
            <a:avLst/>
          </a:prstGeom>
          <a:noFill/>
        </p:spPr>
      </p:pic>
    </p:spTree>
    <p:extLst>
      <p:ext uri="{BB962C8B-B14F-4D97-AF65-F5344CB8AC3E}">
        <p14:creationId xmlns:p14="http://schemas.microsoft.com/office/powerpoint/2010/main" val="34150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chrismadden.co.uk/consumerism-cartoons/consumerism-cartoon-cjmadden.gif"/>
          <p:cNvPicPr>
            <a:picLocks noChangeAspect="1" noChangeArrowheads="1"/>
          </p:cNvPicPr>
          <p:nvPr/>
        </p:nvPicPr>
        <p:blipFill>
          <a:blip r:embed="rId2"/>
          <a:srcRect/>
          <a:stretch>
            <a:fillRect/>
          </a:stretch>
        </p:blipFill>
        <p:spPr bwMode="auto">
          <a:xfrm>
            <a:off x="1447800" y="609600"/>
            <a:ext cx="5562600" cy="5575271"/>
          </a:xfrm>
          <a:prstGeom prst="rect">
            <a:avLst/>
          </a:prstGeom>
          <a:noFill/>
        </p:spPr>
      </p:pic>
    </p:spTree>
    <p:extLst>
      <p:ext uri="{BB962C8B-B14F-4D97-AF65-F5344CB8AC3E}">
        <p14:creationId xmlns:p14="http://schemas.microsoft.com/office/powerpoint/2010/main" val="2388652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onsumerism_environmental.jpg image by hamishkneidalhandler"/>
          <p:cNvPicPr>
            <a:picLocks noChangeAspect="1" noChangeArrowheads="1"/>
          </p:cNvPicPr>
          <p:nvPr/>
        </p:nvPicPr>
        <p:blipFill>
          <a:blip r:embed="rId2"/>
          <a:srcRect/>
          <a:stretch>
            <a:fillRect/>
          </a:stretch>
        </p:blipFill>
        <p:spPr bwMode="auto">
          <a:xfrm>
            <a:off x="381000" y="381000"/>
            <a:ext cx="6705600" cy="5909310"/>
          </a:xfrm>
          <a:prstGeom prst="rect">
            <a:avLst/>
          </a:prstGeom>
          <a:noFill/>
        </p:spPr>
      </p:pic>
    </p:spTree>
    <p:extLst>
      <p:ext uri="{BB962C8B-B14F-4D97-AF65-F5344CB8AC3E}">
        <p14:creationId xmlns:p14="http://schemas.microsoft.com/office/powerpoint/2010/main" val="403663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credimazing.com/static/media/2008/04/09/6882e31390800b2/workbuyconsumedi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0800" y="2200981"/>
            <a:ext cx="6553200" cy="4657019"/>
          </a:xfrm>
          <a:prstGeom prst="rect">
            <a:avLst/>
          </a:prstGeom>
          <a:noFill/>
        </p:spPr>
      </p:pic>
      <p:sp>
        <p:nvSpPr>
          <p:cNvPr id="2" name="Rectangle 1"/>
          <p:cNvSpPr/>
          <p:nvPr/>
        </p:nvSpPr>
        <p:spPr>
          <a:xfrm>
            <a:off x="152400" y="152400"/>
            <a:ext cx="8229600" cy="1815882"/>
          </a:xfrm>
          <a:prstGeom prst="rect">
            <a:avLst/>
          </a:prstGeom>
        </p:spPr>
        <p:txBody>
          <a:bodyPr wrap="square">
            <a:spAutoFit/>
          </a:bodyPr>
          <a:lstStyle/>
          <a:p>
            <a:r>
              <a:rPr lang="en-US" sz="2800" dirty="0"/>
              <a:t>Cultural orientation did not just appear as a byproduct of growing incomes but was engineered over several centuries: </a:t>
            </a:r>
            <a:endParaRPr lang="en-US" sz="2800" dirty="0" smtClean="0"/>
          </a:p>
          <a:p>
            <a:r>
              <a:rPr lang="en-US" sz="2800" dirty="0" smtClean="0"/>
              <a:t>POSITIVE </a:t>
            </a:r>
            <a:r>
              <a:rPr lang="en-US" sz="2800" dirty="0"/>
              <a:t>FEEDBACK – consumption – production </a:t>
            </a:r>
            <a:r>
              <a:rPr lang="en-US" sz="2800" dirty="0" smtClean="0"/>
              <a:t>cycle</a:t>
            </a:r>
            <a:endParaRPr lang="en-US" sz="2800" dirty="0"/>
          </a:p>
        </p:txBody>
      </p:sp>
      <p:sp>
        <p:nvSpPr>
          <p:cNvPr id="4" name="Rectangle 3"/>
          <p:cNvSpPr/>
          <p:nvPr/>
        </p:nvSpPr>
        <p:spPr>
          <a:xfrm>
            <a:off x="457200" y="2667000"/>
            <a:ext cx="1981200" cy="2246769"/>
          </a:xfrm>
          <a:prstGeom prst="rect">
            <a:avLst/>
          </a:prstGeom>
        </p:spPr>
        <p:txBody>
          <a:bodyPr wrap="square">
            <a:spAutoFit/>
          </a:bodyPr>
          <a:lstStyle/>
          <a:p>
            <a:r>
              <a:rPr lang="en-US" sz="2800" dirty="0" smtClean="0"/>
              <a:t>Reinforced through exposure to cultural symbols</a:t>
            </a:r>
            <a:endParaRPr lang="en-US" sz="2800" dirty="0"/>
          </a:p>
        </p:txBody>
      </p:sp>
    </p:spTree>
    <p:extLst>
      <p:ext uri="{BB962C8B-B14F-4D97-AF65-F5344CB8AC3E}">
        <p14:creationId xmlns:p14="http://schemas.microsoft.com/office/powerpoint/2010/main" val="1870961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polyp.org.uk/cartoons/consumerism/polyp_cartoon_Rat_Race_BW.jpg"/>
          <p:cNvPicPr>
            <a:picLocks noChangeAspect="1" noChangeArrowheads="1"/>
          </p:cNvPicPr>
          <p:nvPr/>
        </p:nvPicPr>
        <p:blipFill>
          <a:blip r:embed="rId2"/>
          <a:srcRect/>
          <a:stretch>
            <a:fillRect/>
          </a:stretch>
        </p:blipFill>
        <p:spPr bwMode="auto">
          <a:xfrm>
            <a:off x="228600" y="136330"/>
            <a:ext cx="8229600" cy="6321620"/>
          </a:xfrm>
          <a:prstGeom prst="rect">
            <a:avLst/>
          </a:prstGeom>
          <a:noFill/>
        </p:spPr>
      </p:pic>
    </p:spTree>
    <p:extLst>
      <p:ext uri="{BB962C8B-B14F-4D97-AF65-F5344CB8AC3E}">
        <p14:creationId xmlns:p14="http://schemas.microsoft.com/office/powerpoint/2010/main" val="458115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theviewspaper.net/wp-content/uploads/2007/09/consumeris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018" y="228601"/>
            <a:ext cx="2708981" cy="4343400"/>
          </a:xfrm>
          <a:prstGeom prst="rect">
            <a:avLst/>
          </a:prstGeom>
          <a:noFill/>
        </p:spPr>
      </p:pic>
      <p:sp>
        <p:nvSpPr>
          <p:cNvPr id="2" name="Rectangle 1"/>
          <p:cNvSpPr/>
          <p:nvPr/>
        </p:nvSpPr>
        <p:spPr>
          <a:xfrm>
            <a:off x="304800" y="304800"/>
            <a:ext cx="6781800" cy="2246769"/>
          </a:xfrm>
          <a:prstGeom prst="rect">
            <a:avLst/>
          </a:prstGeom>
        </p:spPr>
        <p:txBody>
          <a:bodyPr wrap="square">
            <a:spAutoFit/>
          </a:bodyPr>
          <a:lstStyle/>
          <a:p>
            <a:r>
              <a:rPr lang="en-US" sz="2800" dirty="0" smtClean="0"/>
              <a:t>Business practices to entice consumerism – </a:t>
            </a:r>
          </a:p>
          <a:p>
            <a:endParaRPr lang="en-US" sz="2800" dirty="0" smtClean="0"/>
          </a:p>
          <a:p>
            <a:r>
              <a:rPr lang="en-US" sz="2800" dirty="0" smtClean="0"/>
              <a:t>Increase in consumer credit</a:t>
            </a:r>
          </a:p>
          <a:p>
            <a:endParaRPr lang="en-US" sz="2800" dirty="0" smtClean="0"/>
          </a:p>
          <a:p>
            <a:r>
              <a:rPr lang="en-US" sz="2800" dirty="0" smtClean="0"/>
              <a:t>Advertisement – particularly to youth</a:t>
            </a:r>
            <a:endParaRPr lang="en-US" sz="2800" dirty="0"/>
          </a:p>
        </p:txBody>
      </p:sp>
      <p:pic>
        <p:nvPicPr>
          <p:cNvPr id="3" name="Picture 2" descr="http://www.inklinepress.com/beast/baby-walker_trolley500.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3124200"/>
            <a:ext cx="2971800" cy="3571875"/>
          </a:xfrm>
          <a:prstGeom prst="rect">
            <a:avLst/>
          </a:prstGeom>
          <a:noFill/>
        </p:spPr>
      </p:pic>
      <p:pic>
        <p:nvPicPr>
          <p:cNvPr id="39938" name="Picture 2" descr="http://letustalk.files.wordpress.com/2009/04/credit-card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4114800"/>
            <a:ext cx="3276600" cy="2459433"/>
          </a:xfrm>
          <a:prstGeom prst="rect">
            <a:avLst/>
          </a:prstGeom>
          <a:noFill/>
        </p:spPr>
      </p:pic>
    </p:spTree>
    <p:extLst>
      <p:ext uri="{BB962C8B-B14F-4D97-AF65-F5344CB8AC3E}">
        <p14:creationId xmlns:p14="http://schemas.microsoft.com/office/powerpoint/2010/main" val="4035563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Drivers of Unsustainability</a:t>
            </a:r>
          </a:p>
        </p:txBody>
      </p:sp>
      <p:sp>
        <p:nvSpPr>
          <p:cNvPr id="3" name="Content Placeholder 2"/>
          <p:cNvSpPr>
            <a:spLocks noGrp="1"/>
          </p:cNvSpPr>
          <p:nvPr>
            <p:ph sz="quarter" idx="1"/>
          </p:nvPr>
        </p:nvSpPr>
        <p:spPr/>
        <p:txBody>
          <a:bodyPr/>
          <a:lstStyle/>
          <a:p>
            <a:r>
              <a:rPr lang="en-US" dirty="0"/>
              <a:t>HUMAN POPULATION INCREASE</a:t>
            </a:r>
          </a:p>
          <a:p>
            <a:pPr lvl="1">
              <a:buFont typeface="Wingdings" pitchFamily="2" charset="2"/>
              <a:buChar char="Ø"/>
            </a:pPr>
            <a:r>
              <a:rPr lang="en-US" dirty="0"/>
              <a:t>Agriculture</a:t>
            </a:r>
          </a:p>
          <a:p>
            <a:pPr lvl="1">
              <a:buFont typeface="Wingdings" pitchFamily="2" charset="2"/>
              <a:buChar char="Ø"/>
            </a:pPr>
            <a:r>
              <a:rPr lang="en-US" dirty="0"/>
              <a:t>Shelter</a:t>
            </a:r>
          </a:p>
          <a:p>
            <a:pPr lvl="1">
              <a:buFont typeface="Wingdings" pitchFamily="2" charset="2"/>
              <a:buChar char="Ø"/>
            </a:pPr>
            <a:r>
              <a:rPr lang="en-US" dirty="0"/>
              <a:t>Mobility</a:t>
            </a:r>
          </a:p>
          <a:p>
            <a:pPr lvl="1">
              <a:buFont typeface="Wingdings" pitchFamily="2" charset="2"/>
              <a:buChar char="Ø"/>
            </a:pPr>
            <a:r>
              <a:rPr lang="en-US" dirty="0"/>
              <a:t>Stuff</a:t>
            </a:r>
          </a:p>
        </p:txBody>
      </p:sp>
      <p:cxnSp>
        <p:nvCxnSpPr>
          <p:cNvPr id="5" name="Straight Connector 4"/>
          <p:cNvCxnSpPr/>
          <p:nvPr/>
        </p:nvCxnSpPr>
        <p:spPr>
          <a:xfrm>
            <a:off x="3257550" y="2457450"/>
            <a:ext cx="0" cy="10858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a:off x="3257550" y="3000375"/>
            <a:ext cx="685800" cy="371475"/>
          </a:xfrm>
          <a:prstGeom prst="bentConnector3">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57651" y="3136554"/>
            <a:ext cx="3381054" cy="2031325"/>
          </a:xfrm>
          <a:prstGeom prst="rect">
            <a:avLst/>
          </a:prstGeom>
          <a:noFill/>
        </p:spPr>
        <p:txBody>
          <a:bodyPr wrap="none" rtlCol="0">
            <a:spAutoFit/>
          </a:bodyPr>
          <a:lstStyle/>
          <a:p>
            <a:r>
              <a:rPr lang="en-US" dirty="0"/>
              <a:t>Use Energy and </a:t>
            </a:r>
          </a:p>
          <a:p>
            <a:r>
              <a:rPr lang="en-US" dirty="0"/>
              <a:t>Material Resources</a:t>
            </a:r>
          </a:p>
          <a:p>
            <a:r>
              <a:rPr lang="en-US" dirty="0"/>
              <a:t>  causes</a:t>
            </a:r>
          </a:p>
          <a:p>
            <a:pPr marL="346472" indent="-216694">
              <a:buFont typeface="Wingdings" pitchFamily="2" charset="2"/>
              <a:buChar char="Ø"/>
            </a:pPr>
            <a:r>
              <a:rPr lang="en-US" dirty="0"/>
              <a:t>Land use change</a:t>
            </a:r>
          </a:p>
          <a:p>
            <a:pPr marL="346472" indent="-216694">
              <a:buFont typeface="Wingdings" pitchFamily="2" charset="2"/>
              <a:buChar char="Ø"/>
            </a:pPr>
            <a:r>
              <a:rPr lang="en-US" dirty="0"/>
              <a:t>Habitat loss</a:t>
            </a:r>
          </a:p>
          <a:p>
            <a:pPr marL="346472" indent="-216694">
              <a:buFont typeface="Wingdings" pitchFamily="2" charset="2"/>
              <a:buChar char="Ø"/>
            </a:pPr>
            <a:r>
              <a:rPr lang="en-US" dirty="0"/>
              <a:t>Deforestation</a:t>
            </a:r>
          </a:p>
          <a:p>
            <a:pPr marL="346472" indent="-216694">
              <a:buFont typeface="Wingdings" pitchFamily="2" charset="2"/>
              <a:buChar char="Ø"/>
            </a:pPr>
            <a:r>
              <a:rPr lang="en-US" dirty="0"/>
              <a:t>Alter biogeochemical cycles</a:t>
            </a:r>
          </a:p>
        </p:txBody>
      </p:sp>
      <p:grpSp>
        <p:nvGrpSpPr>
          <p:cNvPr id="16" name="Group 15"/>
          <p:cNvGrpSpPr/>
          <p:nvPr/>
        </p:nvGrpSpPr>
        <p:grpSpPr>
          <a:xfrm>
            <a:off x="2171701" y="4650830"/>
            <a:ext cx="3576478" cy="1754326"/>
            <a:chOff x="1371600" y="5058105"/>
            <a:chExt cx="4768637" cy="2339100"/>
          </a:xfrm>
        </p:grpSpPr>
        <p:sp>
          <p:nvSpPr>
            <p:cNvPr id="9" name="TextBox 8"/>
            <p:cNvSpPr txBox="1"/>
            <p:nvPr/>
          </p:nvSpPr>
          <p:spPr>
            <a:xfrm>
              <a:off x="1371600" y="5058105"/>
              <a:ext cx="2588742" cy="2339100"/>
            </a:xfrm>
            <a:prstGeom prst="rect">
              <a:avLst/>
            </a:prstGeom>
            <a:noFill/>
          </p:spPr>
          <p:txBody>
            <a:bodyPr wrap="none" rtlCol="0">
              <a:spAutoFit/>
            </a:bodyPr>
            <a:lstStyle/>
            <a:p>
              <a:r>
                <a:rPr lang="en-US" dirty="0"/>
                <a:t>Climate Change</a:t>
              </a:r>
            </a:p>
            <a:p>
              <a:r>
                <a:rPr lang="en-US" dirty="0"/>
                <a:t>Eutrophication</a:t>
              </a:r>
            </a:p>
            <a:p>
              <a:r>
                <a:rPr lang="en-US" dirty="0"/>
                <a:t>Acid precipitation</a:t>
              </a:r>
            </a:p>
            <a:p>
              <a:r>
                <a:rPr lang="en-US" dirty="0"/>
                <a:t>Ozone Depletion</a:t>
              </a:r>
            </a:p>
            <a:p>
              <a:r>
                <a:rPr lang="en-US" dirty="0"/>
                <a:t>Smog</a:t>
              </a:r>
            </a:p>
            <a:p>
              <a:r>
                <a:rPr lang="en-US" dirty="0"/>
                <a:t>…</a:t>
              </a:r>
            </a:p>
          </p:txBody>
        </p:sp>
        <p:cxnSp>
          <p:nvCxnSpPr>
            <p:cNvPr id="11" name="Elbow Connector 10"/>
            <p:cNvCxnSpPr>
              <a:stCxn id="8" idx="2"/>
            </p:cNvCxnSpPr>
            <p:nvPr/>
          </p:nvCxnSpPr>
          <p:spPr>
            <a:xfrm rot="5400000">
              <a:off x="4919341" y="4714370"/>
              <a:ext cx="187761" cy="2254031"/>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19600" y="6019800"/>
              <a:ext cx="1426032" cy="492442"/>
            </a:xfrm>
            <a:prstGeom prst="rect">
              <a:avLst/>
            </a:prstGeom>
            <a:noFill/>
          </p:spPr>
          <p:txBody>
            <a:bodyPr wrap="none" rtlCol="0">
              <a:spAutoFit/>
            </a:bodyPr>
            <a:lstStyle/>
            <a:p>
              <a:r>
                <a:rPr lang="en-US" dirty="0"/>
                <a:t>Leads to</a:t>
              </a:r>
            </a:p>
          </p:txBody>
        </p:sp>
      </p:grpSp>
      <p:pic>
        <p:nvPicPr>
          <p:cNvPr id="4" name="Picture 3">
            <a:extLst>
              <a:ext uri="{FF2B5EF4-FFF2-40B4-BE49-F238E27FC236}">
                <a16:creationId xmlns:a16="http://schemas.microsoft.com/office/drawing/2014/main" id="{74D3CB76-57DD-4DBF-AAAC-F75461170D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3729" y="2474973"/>
            <a:ext cx="2694072" cy="1792227"/>
          </a:xfrm>
          <a:prstGeom prst="rect">
            <a:avLst/>
          </a:prstGeom>
        </p:spPr>
      </p:pic>
    </p:spTree>
    <p:extLst>
      <p:ext uri="{BB962C8B-B14F-4D97-AF65-F5344CB8AC3E}">
        <p14:creationId xmlns:p14="http://schemas.microsoft.com/office/powerpoint/2010/main" val="19023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0-#ppt_h/2"/>
                                          </p:val>
                                        </p:tav>
                                        <p:tav tm="100000">
                                          <p:val>
                                            <p:strVal val="#ppt_y"/>
                                          </p:val>
                                        </p:tav>
                                      </p:tavLst>
                                    </p:anim>
                                  </p:childTnLst>
                                </p:cTn>
                              </p:par>
                              <p:par>
                                <p:cTn id="39" presetID="2" presetClass="entr" presetSubtype="3" fill="hold" nodeType="with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 calcmode="lin" valueType="num">
                                      <p:cBhvr additive="base">
                                        <p:cTn id="41"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
                                            <p:txEl>
                                              <p:pRg st="3" end="3"/>
                                            </p:txEl>
                                          </p:spTgt>
                                        </p:tgtEl>
                                        <p:attrNameLst>
                                          <p:attrName>ppt_y</p:attrName>
                                        </p:attrNameLst>
                                      </p:cBhvr>
                                      <p:tavLst>
                                        <p:tav tm="0">
                                          <p:val>
                                            <p:strVal val="0-#ppt_h/2"/>
                                          </p:val>
                                        </p:tav>
                                        <p:tav tm="100000">
                                          <p:val>
                                            <p:strVal val="#ppt_y"/>
                                          </p:val>
                                        </p:tav>
                                      </p:tavLst>
                                    </p:anim>
                                  </p:childTnLst>
                                </p:cTn>
                              </p:par>
                              <p:par>
                                <p:cTn id="43" presetID="2" presetClass="entr" presetSubtype="3" fill="hold" nodeType="with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 calcmode="lin" valueType="num">
                                      <p:cBhvr additive="base">
                                        <p:cTn id="45"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
                                            <p:txEl>
                                              <p:pRg st="4" end="4"/>
                                            </p:txEl>
                                          </p:spTgt>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additive="base">
                                        <p:cTn id="49"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
                                            <p:txEl>
                                              <p:pRg st="5" end="5"/>
                                            </p:txEl>
                                          </p:spTgt>
                                        </p:tgtEl>
                                        <p:attrNameLst>
                                          <p:attrName>ppt_y</p:attrName>
                                        </p:attrNameLst>
                                      </p:cBhvr>
                                      <p:tavLst>
                                        <p:tav tm="0">
                                          <p:val>
                                            <p:strVal val="0-#ppt_h/2"/>
                                          </p:val>
                                        </p:tav>
                                        <p:tav tm="100000">
                                          <p:val>
                                            <p:strVal val="#ppt_y"/>
                                          </p:val>
                                        </p:tav>
                                      </p:tavLst>
                                    </p:anim>
                                  </p:childTnLst>
                                </p:cTn>
                              </p:par>
                              <p:par>
                                <p:cTn id="51" presetID="2" presetClass="entr" presetSubtype="3" fill="hold" nodeType="with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 calcmode="lin" valueType="num">
                                      <p:cBhvr additive="base">
                                        <p:cTn id="53"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5429" y="0"/>
            <a:ext cx="5113141" cy="6858000"/>
          </a:xfrm>
          <a:prstGeom prst="rect">
            <a:avLst/>
          </a:prstGeom>
        </p:spPr>
      </p:pic>
    </p:spTree>
    <p:extLst>
      <p:ext uri="{BB962C8B-B14F-4D97-AF65-F5344CB8AC3E}">
        <p14:creationId xmlns:p14="http://schemas.microsoft.com/office/powerpoint/2010/main" val="3728904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620000" cy="5693866"/>
          </a:xfrm>
          <a:prstGeom prst="rect">
            <a:avLst/>
          </a:prstGeom>
        </p:spPr>
        <p:txBody>
          <a:bodyPr wrap="square">
            <a:spAutoFit/>
          </a:bodyPr>
          <a:lstStyle/>
          <a:p>
            <a:r>
              <a:rPr lang="en-US" sz="2800" dirty="0"/>
              <a:t>Early social customs actually blocked </a:t>
            </a:r>
            <a:r>
              <a:rPr lang="en-US" sz="2800" dirty="0" smtClean="0"/>
              <a:t>consumerism</a:t>
            </a:r>
          </a:p>
          <a:p>
            <a:endParaRPr lang="en-US" sz="2800" dirty="0" smtClean="0"/>
          </a:p>
          <a:p>
            <a:r>
              <a:rPr lang="en-US" sz="2800" dirty="0" smtClean="0"/>
              <a:t>Religion</a:t>
            </a:r>
          </a:p>
          <a:p>
            <a:r>
              <a:rPr lang="en-US" sz="2800" dirty="0" smtClean="0"/>
              <a:t>Fasting (lent)</a:t>
            </a:r>
          </a:p>
          <a:p>
            <a:r>
              <a:rPr lang="en-US" sz="2800" dirty="0" smtClean="0"/>
              <a:t>Poverty</a:t>
            </a:r>
          </a:p>
          <a:p>
            <a:r>
              <a:rPr lang="en-US" sz="2800" dirty="0" smtClean="0"/>
              <a:t>Simple living</a:t>
            </a:r>
          </a:p>
          <a:p>
            <a:endParaRPr lang="en-US" sz="2800" dirty="0" smtClean="0"/>
          </a:p>
          <a:p>
            <a:r>
              <a:rPr lang="en-US" sz="2800" dirty="0" smtClean="0"/>
              <a:t>Limited credit</a:t>
            </a:r>
          </a:p>
          <a:p>
            <a:r>
              <a:rPr lang="en-US" sz="2800" dirty="0"/>
              <a:t>P</a:t>
            </a:r>
            <a:r>
              <a:rPr lang="en-US" sz="2800" dirty="0" smtClean="0"/>
              <a:t>reference </a:t>
            </a:r>
            <a:r>
              <a:rPr lang="en-US" sz="2800" dirty="0"/>
              <a:t>for leisure </a:t>
            </a:r>
            <a:r>
              <a:rPr lang="en-US" sz="2800" dirty="0" smtClean="0"/>
              <a:t>time</a:t>
            </a:r>
          </a:p>
          <a:p>
            <a:endParaRPr lang="en-US" sz="2800" dirty="0"/>
          </a:p>
          <a:p>
            <a:r>
              <a:rPr lang="en-US" sz="2800" dirty="0" smtClean="0"/>
              <a:t>How can we regain control over consumerism?</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4200" y="1574303"/>
            <a:ext cx="3133843" cy="253841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4618583"/>
            <a:ext cx="2887066" cy="211455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7287" y="1004268"/>
            <a:ext cx="3391891" cy="2119932"/>
          </a:xfrm>
          <a:prstGeom prst="rect">
            <a:avLst/>
          </a:prstGeom>
        </p:spPr>
      </p:pic>
      <p:sp>
        <p:nvSpPr>
          <p:cNvPr id="6" name="TextBox 5"/>
          <p:cNvSpPr txBox="1"/>
          <p:nvPr/>
        </p:nvSpPr>
        <p:spPr>
          <a:xfrm>
            <a:off x="6258043" y="2754868"/>
            <a:ext cx="2215671" cy="369332"/>
          </a:xfrm>
          <a:prstGeom prst="rect">
            <a:avLst/>
          </a:prstGeom>
          <a:noFill/>
        </p:spPr>
        <p:txBody>
          <a:bodyPr wrap="none" rtlCol="0">
            <a:spAutoFit/>
          </a:bodyPr>
          <a:lstStyle/>
          <a:p>
            <a:r>
              <a:rPr lang="en-US" dirty="0" smtClean="0"/>
              <a:t>Thoreau’s bedroom</a:t>
            </a:r>
            <a:endParaRPr lang="en-US" dirty="0"/>
          </a:p>
        </p:txBody>
      </p:sp>
      <p:sp>
        <p:nvSpPr>
          <p:cNvPr id="7" name="TextBox 6"/>
          <p:cNvSpPr txBox="1"/>
          <p:nvPr/>
        </p:nvSpPr>
        <p:spPr>
          <a:xfrm>
            <a:off x="7739722" y="4690134"/>
            <a:ext cx="1167144" cy="923330"/>
          </a:xfrm>
          <a:prstGeom prst="rect">
            <a:avLst/>
          </a:prstGeom>
          <a:noFill/>
        </p:spPr>
        <p:txBody>
          <a:bodyPr wrap="square" rtlCol="0">
            <a:spAutoFit/>
          </a:bodyPr>
          <a:lstStyle/>
          <a:p>
            <a:r>
              <a:rPr lang="en-US" dirty="0" smtClean="0">
                <a:solidFill>
                  <a:srgbClr val="00B050"/>
                </a:solidFill>
              </a:rPr>
              <a:t>Gandhi spinning yarn</a:t>
            </a:r>
            <a:endParaRPr lang="en-US" dirty="0">
              <a:solidFill>
                <a:srgbClr val="00B050"/>
              </a:solidFill>
            </a:endParaRPr>
          </a:p>
        </p:txBody>
      </p:sp>
    </p:spTree>
    <p:extLst>
      <p:ext uri="{BB962C8B-B14F-4D97-AF65-F5344CB8AC3E}">
        <p14:creationId xmlns:p14="http://schemas.microsoft.com/office/powerpoint/2010/main" val="67309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animEffect transition="in" filter="fade">
                                      <p:cBhvr>
                                        <p:cTn id="1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228600"/>
            <a:ext cx="8572500" cy="5943600"/>
          </a:xfrm>
          <a:prstGeom prst="rect">
            <a:avLst/>
          </a:prstGeom>
        </p:spPr>
      </p:pic>
      <p:sp>
        <p:nvSpPr>
          <p:cNvPr id="5" name="Rectangle 4"/>
          <p:cNvSpPr/>
          <p:nvPr/>
        </p:nvSpPr>
        <p:spPr>
          <a:xfrm>
            <a:off x="2275461" y="311285"/>
            <a:ext cx="2133600" cy="2895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20816" y="299936"/>
            <a:ext cx="2133600" cy="2895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89273" y="294262"/>
            <a:ext cx="2133600" cy="2895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7327" y="3218234"/>
            <a:ext cx="2133600" cy="2895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35854" y="3218234"/>
            <a:ext cx="2133600" cy="2895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38650" y="3218234"/>
            <a:ext cx="2133600" cy="2895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1300" y="3218234"/>
            <a:ext cx="2133600" cy="2895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75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forward</a:t>
            </a:r>
            <a:endParaRPr lang="en-US" dirty="0"/>
          </a:p>
        </p:txBody>
      </p:sp>
      <p:sp>
        <p:nvSpPr>
          <p:cNvPr id="3" name="Content Placeholder 2"/>
          <p:cNvSpPr>
            <a:spLocks noGrp="1"/>
          </p:cNvSpPr>
          <p:nvPr>
            <p:ph sz="quarter" idx="1"/>
          </p:nvPr>
        </p:nvSpPr>
        <p:spPr/>
        <p:txBody>
          <a:bodyPr>
            <a:normAutofit/>
          </a:bodyPr>
          <a:lstStyle/>
          <a:p>
            <a:r>
              <a:rPr lang="en-US" dirty="0" smtClean="0"/>
              <a:t>Market corrections for externalities</a:t>
            </a:r>
          </a:p>
          <a:p>
            <a:r>
              <a:rPr lang="en-US" dirty="0" smtClean="0"/>
              <a:t>Ecosystem Services now guiding policy decisions</a:t>
            </a:r>
          </a:p>
          <a:p>
            <a:r>
              <a:rPr lang="en-US" dirty="0" smtClean="0"/>
              <a:t>Consider other “quality of life indicators”</a:t>
            </a:r>
          </a:p>
          <a:p>
            <a:pPr lvl="1"/>
            <a:r>
              <a:rPr lang="en-US" dirty="0" smtClean="0">
                <a:hlinkClick r:id="rId2"/>
              </a:rPr>
              <a:t>Genuine Progress Index</a:t>
            </a:r>
            <a:endParaRPr lang="en-US" dirty="0" smtClean="0"/>
          </a:p>
          <a:p>
            <a:pPr lvl="1"/>
            <a:r>
              <a:rPr lang="en-US" dirty="0" smtClean="0"/>
              <a:t>Index of Sustainable Economic Welfare</a:t>
            </a:r>
          </a:p>
          <a:p>
            <a:pPr lvl="1"/>
            <a:r>
              <a:rPr lang="en-US" dirty="0" smtClean="0">
                <a:hlinkClick r:id="rId3"/>
              </a:rPr>
              <a:t>Human Development Index</a:t>
            </a:r>
            <a:endParaRPr lang="en-US" dirty="0" smtClean="0"/>
          </a:p>
          <a:p>
            <a:pPr lvl="1"/>
            <a:r>
              <a:rPr lang="en-US" dirty="0" smtClean="0"/>
              <a:t>Gross Happiness Index</a:t>
            </a:r>
          </a:p>
          <a:p>
            <a:r>
              <a:rPr lang="en-US" dirty="0" smtClean="0"/>
              <a:t>Development of Steady State Economics</a:t>
            </a:r>
          </a:p>
          <a:p>
            <a:endParaRPr lang="en-US" dirty="0" smtClean="0"/>
          </a:p>
          <a:p>
            <a:r>
              <a:rPr lang="en-US" dirty="0" smtClean="0"/>
              <a:t>But the mindset to growth is deeply embedded – and flawed</a:t>
            </a:r>
          </a:p>
          <a:p>
            <a:pPr lvl="1"/>
            <a:endParaRPr lang="en-US" dirty="0"/>
          </a:p>
        </p:txBody>
      </p:sp>
    </p:spTree>
    <p:extLst>
      <p:ext uri="{BB962C8B-B14F-4D97-AF65-F5344CB8AC3E}">
        <p14:creationId xmlns:p14="http://schemas.microsoft.com/office/powerpoint/2010/main" val="243757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800" dirty="0"/>
              <a:t>Regenerative economy</a:t>
            </a:r>
            <a:endParaRPr lang="en-US" sz="2800" dirty="0"/>
          </a:p>
        </p:txBody>
      </p:sp>
      <p:sp>
        <p:nvSpPr>
          <p:cNvPr id="3" name="Rectangle 2"/>
          <p:cNvSpPr/>
          <p:nvPr/>
        </p:nvSpPr>
        <p:spPr>
          <a:xfrm>
            <a:off x="990600" y="1534180"/>
            <a:ext cx="6553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Lucida Sans Unicode"/>
                <a:ea typeface="+mn-ea"/>
                <a:cs typeface="+mn-cs"/>
              </a:rPr>
              <a:t>Input, Output, and System Dynamics</a:t>
            </a:r>
          </a:p>
        </p:txBody>
      </p:sp>
      <p:grpSp>
        <p:nvGrpSpPr>
          <p:cNvPr id="9" name="Group 8"/>
          <p:cNvGrpSpPr/>
          <p:nvPr/>
        </p:nvGrpSpPr>
        <p:grpSpPr>
          <a:xfrm>
            <a:off x="1295400" y="2438400"/>
            <a:ext cx="7391400" cy="4267200"/>
            <a:chOff x="1295400" y="2438400"/>
            <a:chExt cx="7391400" cy="426720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371600" y="2438400"/>
              <a:ext cx="7315200" cy="4267200"/>
            </a:xfrm>
            <a:prstGeom prst="rect">
              <a:avLst/>
            </a:prstGeom>
          </p:spPr>
        </p:pic>
        <p:sp>
          <p:nvSpPr>
            <p:cNvPr id="5" name="TextBox 4"/>
            <p:cNvSpPr txBox="1"/>
            <p:nvPr/>
          </p:nvSpPr>
          <p:spPr>
            <a:xfrm>
              <a:off x="1295400" y="4038600"/>
              <a:ext cx="356188"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1.</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6" name="TextBox 5"/>
            <p:cNvSpPr txBox="1"/>
            <p:nvPr/>
          </p:nvSpPr>
          <p:spPr>
            <a:xfrm>
              <a:off x="5562600" y="4038600"/>
              <a:ext cx="356188"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2.</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7" name="TextBox 6"/>
            <p:cNvSpPr txBox="1"/>
            <p:nvPr/>
          </p:nvSpPr>
          <p:spPr>
            <a:xfrm>
              <a:off x="1828800" y="2514600"/>
              <a:ext cx="356188"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4.</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8" name="TextBox 7"/>
            <p:cNvSpPr txBox="1"/>
            <p:nvPr/>
          </p:nvSpPr>
          <p:spPr>
            <a:xfrm>
              <a:off x="4800600" y="2480846"/>
              <a:ext cx="356188"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3.</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grpSp>
      <p:sp>
        <p:nvSpPr>
          <p:cNvPr id="11" name="TextBox 10">
            <a:extLst>
              <a:ext uri="{FF2B5EF4-FFF2-40B4-BE49-F238E27FC236}">
                <a16:creationId xmlns:a16="http://schemas.microsoft.com/office/drawing/2014/main" id="{11748A36-22F9-4CE2-9D44-1852A1943249}"/>
              </a:ext>
            </a:extLst>
          </p:cNvPr>
          <p:cNvSpPr txBox="1"/>
          <p:nvPr/>
        </p:nvSpPr>
        <p:spPr>
          <a:xfrm>
            <a:off x="106630" y="6474023"/>
            <a:ext cx="3800528" cy="307777"/>
          </a:xfrm>
          <a:prstGeom prst="rect">
            <a:avLst/>
          </a:prstGeom>
          <a:noFill/>
        </p:spPr>
        <p:txBody>
          <a:bodyPr wrap="none" rtlCol="0">
            <a:spAutoFit/>
          </a:bodyPr>
          <a:lstStyle/>
          <a:p>
            <a:r>
              <a:rPr lang="en-US" sz="1400" dirty="0" err="1"/>
              <a:t>Fath</a:t>
            </a:r>
            <a:r>
              <a:rPr lang="en-US" sz="1400" dirty="0"/>
              <a:t> et al. 2019. </a:t>
            </a:r>
            <a:r>
              <a:rPr lang="en-US" sz="1400" i="1" dirty="0"/>
              <a:t>Global Transitions</a:t>
            </a:r>
            <a:r>
              <a:rPr lang="en-US" sz="1400" dirty="0"/>
              <a:t>. 1, 15–27.</a:t>
            </a:r>
          </a:p>
        </p:txBody>
      </p:sp>
    </p:spTree>
    <p:extLst>
      <p:ext uri="{BB962C8B-B14F-4D97-AF65-F5344CB8AC3E}">
        <p14:creationId xmlns:p14="http://schemas.microsoft.com/office/powerpoint/2010/main" val="154477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z="3000" b="1" dirty="0">
                <a:latin typeface="Tahoma" panose="020B0604030504040204" pitchFamily="34" charset="0"/>
                <a:cs typeface="Times New Roman" panose="02020603050405020304" pitchFamily="18" charset="0"/>
              </a:rPr>
              <a:t>John Stuart </a:t>
            </a:r>
            <a:r>
              <a:rPr lang="en-US" sz="3000" b="1" dirty="0" smtClean="0">
                <a:latin typeface="Tahoma" panose="020B0604030504040204" pitchFamily="34" charset="0"/>
                <a:cs typeface="Times New Roman" panose="02020603050405020304" pitchFamily="18" charset="0"/>
              </a:rPr>
              <a:t>Mill </a:t>
            </a:r>
            <a:r>
              <a:rPr lang="en-US" sz="2800" dirty="0"/>
              <a:t>(1806-1873)</a:t>
            </a:r>
            <a:endParaRPr lang="en-US" sz="3600" dirty="0"/>
          </a:p>
        </p:txBody>
      </p:sp>
      <p:sp>
        <p:nvSpPr>
          <p:cNvPr id="3" name="Content Placeholder 2"/>
          <p:cNvSpPr>
            <a:spLocks noGrp="1"/>
          </p:cNvSpPr>
          <p:nvPr>
            <p:ph sz="quarter" idx="1"/>
          </p:nvPr>
        </p:nvSpPr>
        <p:spPr>
          <a:xfrm>
            <a:off x="381000" y="2057400"/>
            <a:ext cx="8229600" cy="3886200"/>
          </a:xfrm>
        </p:spPr>
        <p:txBody>
          <a:bodyPr/>
          <a:lstStyle/>
          <a:p>
            <a:r>
              <a:rPr lang="en-US" sz="2000" dirty="0"/>
              <a:t>British philosopher, political economist and civil </a:t>
            </a:r>
            <a:r>
              <a:rPr lang="en-US" sz="2000" dirty="0" smtClean="0"/>
              <a:t>servant</a:t>
            </a:r>
            <a:endParaRPr lang="en-US" sz="2000" dirty="0"/>
          </a:p>
          <a:p>
            <a:r>
              <a:rPr lang="en-US" sz="2000" dirty="0"/>
              <a:t>Considered “the most influential English-speaking philosopher of the nineteenth century"</a:t>
            </a:r>
          </a:p>
          <a:p>
            <a:pPr marL="0" indent="0">
              <a:buNone/>
            </a:pPr>
            <a:endParaRPr lang="en-US" sz="2000" dirty="0"/>
          </a:p>
          <a:p>
            <a:pPr marL="0" indent="0">
              <a:buNone/>
            </a:pPr>
            <a:r>
              <a:rPr lang="en-US" sz="2400" b="1" dirty="0"/>
              <a:t>“Perpetual growth in material well-being is not possible or desirable.”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0913" y="3962400"/>
            <a:ext cx="1385887" cy="2204820"/>
          </a:xfrm>
          <a:prstGeom prst="rect">
            <a:avLst/>
          </a:prstGeom>
        </p:spPr>
      </p:pic>
      <p:sp>
        <p:nvSpPr>
          <p:cNvPr id="5" name="Rectangle 4"/>
          <p:cNvSpPr/>
          <p:nvPr/>
        </p:nvSpPr>
        <p:spPr>
          <a:xfrm>
            <a:off x="2057400" y="4543961"/>
            <a:ext cx="4572000" cy="1323439"/>
          </a:xfrm>
          <a:prstGeom prst="rect">
            <a:avLst/>
          </a:prstGeom>
        </p:spPr>
        <p:txBody>
          <a:bodyPr wrap="square">
            <a:spAutoFit/>
          </a:bodyPr>
          <a:lstStyle/>
          <a:p>
            <a:r>
              <a:rPr lang="en-US" sz="1600" dirty="0"/>
              <a:t>Mill argued that the logical conclusion of unlimited growth was destruction of the environment and a reduced quality of life. He concluded that a stationary state could be preferable to unending economic growth</a:t>
            </a:r>
          </a:p>
        </p:txBody>
      </p:sp>
      <p:pic>
        <p:nvPicPr>
          <p:cNvPr id="6" name="Picture 5">
            <a:extLst>
              <a:ext uri="{FF2B5EF4-FFF2-40B4-BE49-F238E27FC236}">
                <a16:creationId xmlns:a16="http://schemas.microsoft.com/office/drawing/2014/main" id="{592AFF80-CC56-408C-9959-4CCE2C0B6A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3800" y="157771"/>
            <a:ext cx="1385888" cy="1970457"/>
          </a:xfrm>
          <a:prstGeom prst="rect">
            <a:avLst/>
          </a:prstGeom>
        </p:spPr>
      </p:pic>
      <p:sp>
        <p:nvSpPr>
          <p:cNvPr id="7" name="TextBox 6">
            <a:extLst>
              <a:ext uri="{FF2B5EF4-FFF2-40B4-BE49-F238E27FC236}">
                <a16:creationId xmlns:a16="http://schemas.microsoft.com/office/drawing/2014/main" id="{51191893-8784-404B-BB27-8D6DE12FDAEC}"/>
              </a:ext>
            </a:extLst>
          </p:cNvPr>
          <p:cNvSpPr txBox="1"/>
          <p:nvPr/>
        </p:nvSpPr>
        <p:spPr>
          <a:xfrm>
            <a:off x="634211" y="6177009"/>
            <a:ext cx="7800533" cy="461665"/>
          </a:xfrm>
          <a:prstGeom prst="rect">
            <a:avLst/>
          </a:prstGeom>
          <a:noFill/>
        </p:spPr>
        <p:txBody>
          <a:bodyPr wrap="none" rtlCol="0">
            <a:spAutoFit/>
          </a:bodyPr>
          <a:lstStyle/>
          <a:p>
            <a:r>
              <a:rPr lang="en-US" sz="2400" b="1" dirty="0"/>
              <a:t>WHY HAVE WE NOT LEARNED THIS LESSON?</a:t>
            </a:r>
          </a:p>
        </p:txBody>
      </p:sp>
      <p:sp>
        <p:nvSpPr>
          <p:cNvPr id="8" name="TextBox 7">
            <a:extLst>
              <a:ext uri="{FF2B5EF4-FFF2-40B4-BE49-F238E27FC236}">
                <a16:creationId xmlns:a16="http://schemas.microsoft.com/office/drawing/2014/main" id="{E4606211-93FF-4ED9-BAB5-133897828ABE}"/>
              </a:ext>
            </a:extLst>
          </p:cNvPr>
          <p:cNvSpPr txBox="1"/>
          <p:nvPr/>
        </p:nvSpPr>
        <p:spPr>
          <a:xfrm>
            <a:off x="7684373" y="5802868"/>
            <a:ext cx="697627" cy="369332"/>
          </a:xfrm>
          <a:prstGeom prst="rect">
            <a:avLst/>
          </a:prstGeom>
          <a:noFill/>
        </p:spPr>
        <p:txBody>
          <a:bodyPr wrap="none" rtlCol="0">
            <a:spAutoFit/>
          </a:bodyPr>
          <a:lstStyle/>
          <a:p>
            <a:r>
              <a:rPr lang="en-US" b="1" dirty="0"/>
              <a:t>1848</a:t>
            </a:r>
          </a:p>
        </p:txBody>
      </p:sp>
    </p:spTree>
    <p:extLst>
      <p:ext uri="{BB962C8B-B14F-4D97-AF65-F5344CB8AC3E}">
        <p14:creationId xmlns:p14="http://schemas.microsoft.com/office/powerpoint/2010/main" val="9126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cs-CZ" dirty="0"/>
          </a:p>
        </p:txBody>
      </p:sp>
      <p:sp>
        <p:nvSpPr>
          <p:cNvPr id="3" name="Content Placeholder 2"/>
          <p:cNvSpPr>
            <a:spLocks noGrp="1"/>
          </p:cNvSpPr>
          <p:nvPr>
            <p:ph sz="quarter" idx="1"/>
          </p:nvPr>
        </p:nvSpPr>
        <p:spPr/>
        <p:txBody>
          <a:bodyPr>
            <a:normAutofit lnSpcReduction="10000"/>
          </a:bodyPr>
          <a:lstStyle/>
          <a:p>
            <a:r>
              <a:rPr lang="en-US" dirty="0" smtClean="0"/>
              <a:t>In </a:t>
            </a:r>
            <a:r>
              <a:rPr lang="en-US" dirty="0"/>
              <a:t>which sectors of the economy is the transformation of the classic economy to green economy already taking place?</a:t>
            </a:r>
            <a:endParaRPr lang="en-US" dirty="0" smtClean="0"/>
          </a:p>
          <a:p>
            <a:r>
              <a:rPr lang="en-US" dirty="0"/>
              <a:t>What pro-ecological </a:t>
            </a:r>
            <a:r>
              <a:rPr lang="en-US" dirty="0" smtClean="0"/>
              <a:t>economic activities </a:t>
            </a:r>
            <a:r>
              <a:rPr lang="en-US" dirty="0"/>
              <a:t>are carried out in the region where you live</a:t>
            </a:r>
            <a:r>
              <a:rPr lang="en-US" dirty="0" smtClean="0"/>
              <a:t>?</a:t>
            </a:r>
          </a:p>
          <a:p>
            <a:r>
              <a:rPr lang="en-US" dirty="0"/>
              <a:t>What are the biggest barriers to sustainable green economy development?</a:t>
            </a:r>
            <a:endParaRPr lang="en-US" dirty="0" smtClean="0"/>
          </a:p>
          <a:p>
            <a:r>
              <a:rPr lang="en-US" dirty="0" smtClean="0"/>
              <a:t>What can you do in your daily life to make economics decisions consistent with ecological ethics?</a:t>
            </a:r>
          </a:p>
          <a:p>
            <a:r>
              <a:rPr lang="en-US" dirty="0" smtClean="0"/>
              <a:t>Shorter working hours?  Universal Basic Income?</a:t>
            </a:r>
          </a:p>
          <a:p>
            <a:r>
              <a:rPr lang="en-US" dirty="0" smtClean="0"/>
              <a:t>Is capitalism consistent with ecological ethics?</a:t>
            </a:r>
          </a:p>
          <a:p>
            <a:pPr lvl="1"/>
            <a:r>
              <a:rPr lang="en-US" dirty="0" smtClean="0"/>
              <a:t>Examples yes and no</a:t>
            </a:r>
          </a:p>
          <a:p>
            <a:endParaRPr lang="cs-CZ" dirty="0"/>
          </a:p>
        </p:txBody>
      </p:sp>
    </p:spTree>
    <p:extLst>
      <p:ext uri="{BB962C8B-B14F-4D97-AF65-F5344CB8AC3E}">
        <p14:creationId xmlns:p14="http://schemas.microsoft.com/office/powerpoint/2010/main" val="358927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4229100" y="1880592"/>
            <a:ext cx="3600450" cy="2839641"/>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4191881" y="3375920"/>
            <a:ext cx="430330" cy="368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533400" y="609600"/>
            <a:ext cx="7010400" cy="1127471"/>
          </a:xfrm>
        </p:spPr>
        <p:txBody>
          <a:bodyPr>
            <a:noAutofit/>
          </a:bodyPr>
          <a:lstStyle/>
          <a:p>
            <a:r>
              <a:rPr lang="en-US" sz="3200" dirty="0"/>
              <a:t>Environmental (and Social) problems are symptoms of deeper failures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3558" y="4361844"/>
            <a:ext cx="1494317" cy="995969"/>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799" y="2654398"/>
            <a:ext cx="1080615" cy="810461"/>
          </a:xfrm>
          <a:prstGeom prst="rect">
            <a:avLst/>
          </a:prstGeom>
        </p:spPr>
      </p:pic>
      <p:sp>
        <p:nvSpPr>
          <p:cNvPr id="10" name="TextBox 9"/>
          <p:cNvSpPr txBox="1"/>
          <p:nvPr/>
        </p:nvSpPr>
        <p:spPr>
          <a:xfrm>
            <a:off x="5716040" y="5134685"/>
            <a:ext cx="966931" cy="248209"/>
          </a:xfrm>
          <a:prstGeom prst="rect">
            <a:avLst/>
          </a:prstGeom>
          <a:noFill/>
        </p:spPr>
        <p:txBody>
          <a:bodyPr wrap="none" rtlCol="0">
            <a:spAutoFit/>
          </a:bodyPr>
          <a:lstStyle/>
          <a:p>
            <a:r>
              <a:rPr lang="en-US" sz="1013" dirty="0">
                <a:solidFill>
                  <a:schemeClr val="bg1"/>
                </a:solidFill>
              </a:rPr>
              <a:t>Sea level rise</a:t>
            </a:r>
          </a:p>
        </p:txBody>
      </p:sp>
      <p:sp>
        <p:nvSpPr>
          <p:cNvPr id="12" name="Rectangle 11"/>
          <p:cNvSpPr/>
          <p:nvPr/>
        </p:nvSpPr>
        <p:spPr>
          <a:xfrm>
            <a:off x="4527221" y="3421859"/>
            <a:ext cx="300397" cy="322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19" name="Group 18"/>
          <p:cNvGrpSpPr/>
          <p:nvPr/>
        </p:nvGrpSpPr>
        <p:grpSpPr>
          <a:xfrm>
            <a:off x="3566268" y="1880593"/>
            <a:ext cx="1784402" cy="809030"/>
            <a:chOff x="4308030" y="676275"/>
            <a:chExt cx="3172270" cy="1438275"/>
          </a:xfrm>
        </p:grpSpPr>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8030" y="676275"/>
              <a:ext cx="3172270" cy="1438275"/>
            </a:xfrm>
            <a:prstGeom prst="rect">
              <a:avLst/>
            </a:prstGeom>
          </p:spPr>
        </p:pic>
        <p:sp>
          <p:nvSpPr>
            <p:cNvPr id="13" name="TextBox 12"/>
            <p:cNvSpPr txBox="1"/>
            <p:nvPr/>
          </p:nvSpPr>
          <p:spPr>
            <a:xfrm>
              <a:off x="4692999" y="714895"/>
              <a:ext cx="1536603" cy="441260"/>
            </a:xfrm>
            <a:prstGeom prst="rect">
              <a:avLst/>
            </a:prstGeom>
            <a:noFill/>
          </p:spPr>
          <p:txBody>
            <a:bodyPr wrap="none" rtlCol="0">
              <a:spAutoFit/>
            </a:bodyPr>
            <a:lstStyle/>
            <a:p>
              <a:r>
                <a:rPr lang="en-US" sz="1013" dirty="0"/>
                <a:t>Soil erosion</a:t>
              </a:r>
            </a:p>
          </p:txBody>
        </p:sp>
      </p:grpSp>
      <p:grpSp>
        <p:nvGrpSpPr>
          <p:cNvPr id="16" name="Group 15"/>
          <p:cNvGrpSpPr/>
          <p:nvPr/>
        </p:nvGrpSpPr>
        <p:grpSpPr>
          <a:xfrm>
            <a:off x="6729819" y="3913986"/>
            <a:ext cx="1279884" cy="933675"/>
            <a:chOff x="9932122" y="4291194"/>
            <a:chExt cx="2275349" cy="1659865"/>
          </a:xfrm>
        </p:grpSpPr>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32122" y="4291194"/>
              <a:ext cx="2275349" cy="1592390"/>
            </a:xfrm>
            <a:prstGeom prst="rect">
              <a:avLst/>
            </a:prstGeom>
          </p:spPr>
        </p:pic>
        <p:sp>
          <p:nvSpPr>
            <p:cNvPr id="14" name="TextBox 13"/>
            <p:cNvSpPr txBox="1"/>
            <p:nvPr/>
          </p:nvSpPr>
          <p:spPr>
            <a:xfrm>
              <a:off x="10253238" y="5509799"/>
              <a:ext cx="1870028" cy="441260"/>
            </a:xfrm>
            <a:prstGeom prst="rect">
              <a:avLst/>
            </a:prstGeom>
            <a:noFill/>
          </p:spPr>
          <p:txBody>
            <a:bodyPr wrap="none" rtlCol="0">
              <a:spAutoFit/>
            </a:bodyPr>
            <a:lstStyle/>
            <a:p>
              <a:r>
                <a:rPr lang="en-US" sz="1013" dirty="0">
                  <a:solidFill>
                    <a:srgbClr val="FFC000"/>
                  </a:solidFill>
                </a:rPr>
                <a:t>Water pollution</a:t>
              </a:r>
            </a:p>
          </p:txBody>
        </p:sp>
      </p:grpSp>
      <p:grpSp>
        <p:nvGrpSpPr>
          <p:cNvPr id="17" name="Group 16"/>
          <p:cNvGrpSpPr/>
          <p:nvPr/>
        </p:nvGrpSpPr>
        <p:grpSpPr>
          <a:xfrm>
            <a:off x="2817402" y="3357453"/>
            <a:ext cx="1714500" cy="1285875"/>
            <a:chOff x="2968390" y="3356800"/>
            <a:chExt cx="3048000" cy="2286000"/>
          </a:xfrm>
        </p:grpSpPr>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68390" y="3356800"/>
              <a:ext cx="3048000" cy="2286000"/>
            </a:xfrm>
            <a:prstGeom prst="rect">
              <a:avLst/>
            </a:prstGeom>
          </p:spPr>
        </p:pic>
        <p:sp>
          <p:nvSpPr>
            <p:cNvPr id="11" name="TextBox 10"/>
            <p:cNvSpPr txBox="1"/>
            <p:nvPr/>
          </p:nvSpPr>
          <p:spPr>
            <a:xfrm>
              <a:off x="3632202" y="3376373"/>
              <a:ext cx="2135058" cy="441260"/>
            </a:xfrm>
            <a:prstGeom prst="rect">
              <a:avLst/>
            </a:prstGeom>
            <a:noFill/>
          </p:spPr>
          <p:txBody>
            <a:bodyPr wrap="none" rtlCol="0">
              <a:spAutoFit/>
            </a:bodyPr>
            <a:lstStyle/>
            <a:p>
              <a:r>
                <a:rPr lang="en-US" sz="1013" dirty="0"/>
                <a:t>Toxins and waste</a:t>
              </a:r>
            </a:p>
          </p:txBody>
        </p:sp>
      </p:grpSp>
    </p:spTree>
    <p:extLst>
      <p:ext uri="{BB962C8B-B14F-4D97-AF65-F5344CB8AC3E}">
        <p14:creationId xmlns:p14="http://schemas.microsoft.com/office/powerpoint/2010/main" val="270173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50"/>
                            </p:stCondLst>
                            <p:childTnLst>
                              <p:par>
                                <p:cTn id="9" presetID="10" presetClass="entr" presetSubtype="0" fill="hold" nodeType="afterEffect">
                                  <p:stCondLst>
                                    <p:cond delay="1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400"/>
                            </p:stCondLst>
                            <p:childTnLst>
                              <p:par>
                                <p:cTn id="13" presetID="10" presetClass="entr" presetSubtype="0" fill="hold" nodeType="afterEffect">
                                  <p:stCondLst>
                                    <p:cond delay="1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50"/>
                            </p:stCondLst>
                            <p:childTnLst>
                              <p:par>
                                <p:cTn id="17" presetID="10" presetClass="entr" presetSubtype="0" fill="hold" nodeType="afterEffect">
                                  <p:stCondLst>
                                    <p:cond delay="15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700"/>
                            </p:stCondLst>
                            <p:childTnLst>
                              <p:par>
                                <p:cTn id="21" presetID="10" presetClass="entr" presetSubtype="0" fill="hold" nodeType="afterEffect">
                                  <p:stCondLst>
                                    <p:cond delay="15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76200" y="533400"/>
            <a:ext cx="5105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Emergence of humans, from a minor component of natural system to predominant occupant</a:t>
            </a:r>
          </a:p>
          <a:p>
            <a:endParaRPr lang="en-US" dirty="0"/>
          </a:p>
          <a:p>
            <a:endParaRPr lang="en-US" dirty="0"/>
          </a:p>
          <a:p>
            <a:r>
              <a:rPr lang="en-US" dirty="0" smtClean="0"/>
              <a:t>Scale of humanity has increased greatly putting pressure on all natural resources</a:t>
            </a:r>
          </a:p>
          <a:p>
            <a:endParaRPr lang="en-US" dirty="0" smtClean="0"/>
          </a:p>
          <a:p>
            <a:endParaRPr lang="en-US" dirty="0"/>
          </a:p>
          <a:p>
            <a:r>
              <a:rPr lang="en-US" dirty="0" smtClean="0"/>
              <a:t>The </a:t>
            </a:r>
            <a:r>
              <a:rPr lang="en-US" dirty="0"/>
              <a:t>changes have come so fast our customs, ethics, and religious </a:t>
            </a:r>
            <a:r>
              <a:rPr lang="en-US" dirty="0" smtClean="0"/>
              <a:t>patterns have not adapted </a:t>
            </a:r>
            <a:r>
              <a:rPr lang="en-US" dirty="0"/>
              <a:t>to them.</a:t>
            </a:r>
          </a:p>
        </p:txBody>
      </p:sp>
      <p:pic>
        <p:nvPicPr>
          <p:cNvPr id="53251" name="Picture 2" descr="http://www.csc.noaa.gov/coastal/economics/images/sa7_fig06.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685800"/>
            <a:ext cx="3744913"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00600" y="3200400"/>
            <a:ext cx="3973513"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9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0">
                                            <p:txEl>
                                              <p:pRg st="3" end="3"/>
                                            </p:txEl>
                                          </p:spTgt>
                                        </p:tgtEl>
                                        <p:attrNameLst>
                                          <p:attrName>style.visibility</p:attrName>
                                        </p:attrNameLst>
                                      </p:cBhvr>
                                      <p:to>
                                        <p:strVal val="visible"/>
                                      </p:to>
                                    </p:set>
                                    <p:animEffect transition="in" filter="fade">
                                      <p:cBhvr>
                                        <p:cTn id="12" dur="500"/>
                                        <p:tgtEl>
                                          <p:spTgt spid="5325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2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Economics</a:t>
            </a:r>
            <a:endParaRPr lang="en-US" sz="4000" dirty="0"/>
          </a:p>
        </p:txBody>
      </p:sp>
      <p:sp>
        <p:nvSpPr>
          <p:cNvPr id="3" name="Content Placeholder 2"/>
          <p:cNvSpPr>
            <a:spLocks noGrp="1"/>
          </p:cNvSpPr>
          <p:nvPr>
            <p:ph sz="quarter" idx="1"/>
          </p:nvPr>
        </p:nvSpPr>
        <p:spPr/>
        <p:txBody>
          <a:bodyPr/>
          <a:lstStyle/>
          <a:p>
            <a:r>
              <a:rPr lang="en-US" dirty="0" smtClean="0"/>
              <a:t>Economics is one the main organizing forces in society</a:t>
            </a:r>
          </a:p>
          <a:p>
            <a:pPr>
              <a:buNone/>
            </a:pPr>
            <a:endParaRPr lang="en-US" dirty="0" smtClean="0"/>
          </a:p>
          <a:p>
            <a:r>
              <a:rPr lang="en-US" dirty="0" smtClean="0"/>
              <a:t>Many decisions are made based on cost-benefit analysis but true costs (direct + indirect) to individual or to society are often not known</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9268" y="4090988"/>
            <a:ext cx="2782132" cy="276701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4047001"/>
            <a:ext cx="1905000" cy="2810999"/>
          </a:xfrm>
          <a:prstGeom prst="rect">
            <a:avLst/>
          </a:prstGeom>
        </p:spPr>
      </p:pic>
    </p:spTree>
    <p:extLst>
      <p:ext uri="{BB962C8B-B14F-4D97-AF65-F5344CB8AC3E}">
        <p14:creationId xmlns:p14="http://schemas.microsoft.com/office/powerpoint/2010/main" val="3034256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B66435-D9E6-4A16-98E4-F8A84C7C8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8" y="857250"/>
            <a:ext cx="9144000" cy="5143500"/>
          </a:xfrm>
          <a:prstGeom prst="rect">
            <a:avLst/>
          </a:prstGeom>
        </p:spPr>
      </p:pic>
      <p:sp>
        <p:nvSpPr>
          <p:cNvPr id="6" name="TextBox 5">
            <a:extLst>
              <a:ext uri="{FF2B5EF4-FFF2-40B4-BE49-F238E27FC236}">
                <a16:creationId xmlns:a16="http://schemas.microsoft.com/office/drawing/2014/main" id="{925F6C65-A09B-417E-83BF-3BF1EFD51B6F}"/>
              </a:ext>
            </a:extLst>
          </p:cNvPr>
          <p:cNvSpPr txBox="1"/>
          <p:nvPr/>
        </p:nvSpPr>
        <p:spPr>
          <a:xfrm>
            <a:off x="20994" y="1263132"/>
            <a:ext cx="1198205" cy="923330"/>
          </a:xfrm>
          <a:prstGeom prst="rect">
            <a:avLst/>
          </a:prstGeom>
          <a:noFill/>
        </p:spPr>
        <p:txBody>
          <a:bodyPr wrap="square" rtlCol="0">
            <a:spAutoFit/>
          </a:bodyPr>
          <a:lstStyle/>
          <a:p>
            <a:r>
              <a:rPr lang="en-US" dirty="0">
                <a:solidFill>
                  <a:schemeClr val="bg1"/>
                </a:solidFill>
              </a:rPr>
              <a:t>Economic Growth Models</a:t>
            </a:r>
          </a:p>
        </p:txBody>
      </p:sp>
      <p:sp>
        <p:nvSpPr>
          <p:cNvPr id="2" name="TextBox 1">
            <a:extLst>
              <a:ext uri="{FF2B5EF4-FFF2-40B4-BE49-F238E27FC236}">
                <a16:creationId xmlns:a16="http://schemas.microsoft.com/office/drawing/2014/main" id="{21910C84-7A37-44FF-83E0-365D2C7C8277}"/>
              </a:ext>
            </a:extLst>
          </p:cNvPr>
          <p:cNvSpPr txBox="1"/>
          <p:nvPr/>
        </p:nvSpPr>
        <p:spPr>
          <a:xfrm>
            <a:off x="3048000" y="6172200"/>
            <a:ext cx="4237057" cy="461665"/>
          </a:xfrm>
          <a:prstGeom prst="rect">
            <a:avLst/>
          </a:prstGeom>
          <a:noFill/>
        </p:spPr>
        <p:txBody>
          <a:bodyPr wrap="none" rtlCol="0">
            <a:spAutoFit/>
          </a:bodyPr>
          <a:lstStyle/>
          <a:p>
            <a:r>
              <a:rPr lang="en-US" sz="2400" dirty="0"/>
              <a:t>WHERE IS ENVIRONMENT?</a:t>
            </a:r>
          </a:p>
        </p:txBody>
      </p:sp>
    </p:spTree>
    <p:extLst>
      <p:ext uri="{BB962C8B-B14F-4D97-AF65-F5344CB8AC3E}">
        <p14:creationId xmlns:p14="http://schemas.microsoft.com/office/powerpoint/2010/main" val="32749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polyp.org.uk/cartoons/consumerism/polyp_cartoon_Still_Not_Happ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0212" y="1452265"/>
            <a:ext cx="2957513" cy="4386263"/>
          </a:xfrm>
          <a:prstGeom prst="rect">
            <a:avLst/>
          </a:prstGeom>
          <a:noFill/>
        </p:spPr>
      </p:pic>
      <p:pic>
        <p:nvPicPr>
          <p:cNvPr id="35848" name="Picture 8" descr="http://environment.research.yale.edu/documents/images/0-9/08Spr-happiness-chart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8848" y="2971800"/>
            <a:ext cx="3633152" cy="2419349"/>
          </a:xfrm>
          <a:prstGeom prst="rect">
            <a:avLst/>
          </a:prstGeom>
          <a:noFill/>
        </p:spPr>
      </p:pic>
      <p:sp>
        <p:nvSpPr>
          <p:cNvPr id="2" name="TextBox 1">
            <a:extLst>
              <a:ext uri="{FF2B5EF4-FFF2-40B4-BE49-F238E27FC236}">
                <a16:creationId xmlns:a16="http://schemas.microsoft.com/office/drawing/2014/main" id="{313CF7F4-BE6B-4D83-916C-28D768E08832}"/>
              </a:ext>
            </a:extLst>
          </p:cNvPr>
          <p:cNvSpPr txBox="1"/>
          <p:nvPr/>
        </p:nvSpPr>
        <p:spPr>
          <a:xfrm>
            <a:off x="685800" y="990600"/>
            <a:ext cx="4445448" cy="461665"/>
          </a:xfrm>
          <a:prstGeom prst="rect">
            <a:avLst/>
          </a:prstGeom>
          <a:noFill/>
        </p:spPr>
        <p:txBody>
          <a:bodyPr wrap="none" rtlCol="0">
            <a:spAutoFit/>
          </a:bodyPr>
          <a:lstStyle/>
          <a:p>
            <a:r>
              <a:rPr lang="en-US" sz="2400" dirty="0"/>
              <a:t>What is the purpose of growth?</a:t>
            </a:r>
          </a:p>
        </p:txBody>
      </p:sp>
      <p:sp>
        <p:nvSpPr>
          <p:cNvPr id="3" name="TextBox 2">
            <a:extLst>
              <a:ext uri="{FF2B5EF4-FFF2-40B4-BE49-F238E27FC236}">
                <a16:creationId xmlns:a16="http://schemas.microsoft.com/office/drawing/2014/main" id="{49B95424-9446-4B02-BC5B-0E3666385492}"/>
              </a:ext>
            </a:extLst>
          </p:cNvPr>
          <p:cNvSpPr txBox="1"/>
          <p:nvPr/>
        </p:nvSpPr>
        <p:spPr>
          <a:xfrm>
            <a:off x="685800" y="6172200"/>
            <a:ext cx="5438348" cy="369332"/>
          </a:xfrm>
          <a:prstGeom prst="rect">
            <a:avLst/>
          </a:prstGeom>
          <a:noFill/>
        </p:spPr>
        <p:txBody>
          <a:bodyPr wrap="none" rtlCol="0">
            <a:spAutoFit/>
          </a:bodyPr>
          <a:lstStyle/>
          <a:p>
            <a:r>
              <a:rPr lang="en-US" dirty="0"/>
              <a:t>Alternative well-being indicators tell a different story</a:t>
            </a:r>
          </a:p>
        </p:txBody>
      </p:sp>
      <p:cxnSp>
        <p:nvCxnSpPr>
          <p:cNvPr id="5" name="Straight Arrow Connector 4">
            <a:extLst>
              <a:ext uri="{FF2B5EF4-FFF2-40B4-BE49-F238E27FC236}">
                <a16:creationId xmlns:a16="http://schemas.microsoft.com/office/drawing/2014/main" id="{2D6184C8-AD68-40BF-BA43-BBC8E2735158}"/>
              </a:ext>
            </a:extLst>
          </p:cNvPr>
          <p:cNvCxnSpPr/>
          <p:nvPr/>
        </p:nvCxnSpPr>
        <p:spPr bwMode="auto">
          <a:xfrm flipV="1">
            <a:off x="1752600" y="4800600"/>
            <a:ext cx="762000" cy="1371600"/>
          </a:xfrm>
          <a:prstGeom prst="straightConnector1">
            <a:avLst/>
          </a:prstGeom>
          <a:solidFill>
            <a:schemeClr val="accent1"/>
          </a:solidFill>
          <a:ln w="28575" cap="flat" cmpd="sng" algn="ctr">
            <a:solidFill>
              <a:srgbClr val="006600"/>
            </a:solidFill>
            <a:prstDash val="solid"/>
            <a:round/>
            <a:headEnd type="none" w="med" len="med"/>
            <a:tailEnd type="triangle"/>
          </a:ln>
          <a:effectLst/>
        </p:spPr>
      </p:cxnSp>
      <p:sp>
        <p:nvSpPr>
          <p:cNvPr id="7" name="TextBox 6">
            <a:extLst>
              <a:ext uri="{FF2B5EF4-FFF2-40B4-BE49-F238E27FC236}">
                <a16:creationId xmlns:a16="http://schemas.microsoft.com/office/drawing/2014/main" id="{B75103BB-6493-406A-BF8E-ED040567F223}"/>
              </a:ext>
            </a:extLst>
          </p:cNvPr>
          <p:cNvSpPr txBox="1"/>
          <p:nvPr/>
        </p:nvSpPr>
        <p:spPr>
          <a:xfrm>
            <a:off x="676275" y="1826568"/>
            <a:ext cx="4774064" cy="461665"/>
          </a:xfrm>
          <a:prstGeom prst="rect">
            <a:avLst/>
          </a:prstGeom>
          <a:noFill/>
        </p:spPr>
        <p:txBody>
          <a:bodyPr wrap="none" rtlCol="0">
            <a:spAutoFit/>
          </a:bodyPr>
          <a:lstStyle/>
          <a:p>
            <a:r>
              <a:rPr lang="en-US" sz="2400" dirty="0"/>
              <a:t>Does bigger always mean better?</a:t>
            </a:r>
          </a:p>
        </p:txBody>
      </p:sp>
    </p:spTree>
    <p:extLst>
      <p:ext uri="{BB962C8B-B14F-4D97-AF65-F5344CB8AC3E}">
        <p14:creationId xmlns:p14="http://schemas.microsoft.com/office/powerpoint/2010/main" val="171040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500"/>
                                        <p:tgtEl>
                                          <p:spTgt spid="358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0</TotalTime>
  <Words>1612</Words>
  <Application>Microsoft Office PowerPoint</Application>
  <PresentationFormat>On-screen Show (4:3)</PresentationFormat>
  <Paragraphs>215</Paragraphs>
  <Slides>46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Century Schoolbook</vt:lpstr>
      <vt:lpstr>Lucida Sans Unicode</vt:lpstr>
      <vt:lpstr>Tahoma</vt:lpstr>
      <vt:lpstr>Times New Roman</vt:lpstr>
      <vt:lpstr>Wingdings</vt:lpstr>
      <vt:lpstr>Wingdings 2</vt:lpstr>
      <vt:lpstr>Oriel</vt:lpstr>
      <vt:lpstr>Lecture</vt:lpstr>
      <vt:lpstr>We witness unsustainable human-ecosystem interactions</vt:lpstr>
      <vt:lpstr>We witness unsustainable human-ecosystem interactions</vt:lpstr>
      <vt:lpstr>Drivers of Unsustainability</vt:lpstr>
      <vt:lpstr>Environmental (and Social) problems are symptoms of deeper failures</vt:lpstr>
      <vt:lpstr>PowerPoint Presentation</vt:lpstr>
      <vt:lpstr>Economics</vt:lpstr>
      <vt:lpstr>PowerPoint Presentation</vt:lpstr>
      <vt:lpstr>PowerPoint Presentation</vt:lpstr>
      <vt:lpstr>PowerPoint Presentation</vt:lpstr>
      <vt:lpstr>Why environmental resources have been poorly conserved in the past? </vt:lpstr>
      <vt:lpstr>1. Low growth rate leads to over exploitation</vt:lpstr>
      <vt:lpstr>Tragedy of the Commons </vt:lpstr>
      <vt:lpstr>PowerPoint Presentation</vt:lpstr>
      <vt:lpstr>PowerPoint Presentation</vt:lpstr>
      <vt:lpstr>Response to Tragedy of Commons</vt:lpstr>
      <vt:lpstr>Study: Insect Populations Declined 75% Over Last 30 Years</vt:lpstr>
      <vt:lpstr>Socio-ecological fragmentation Real impacts of choice of system boundaries</vt:lpstr>
      <vt:lpstr>Ecological Economics</vt:lpstr>
      <vt:lpstr>Daly, Herman.  1996. Beyond Growth: the economics of sustainable development.</vt:lpstr>
      <vt:lpstr>Daly (1996) continued</vt:lpstr>
      <vt:lpstr>Daly (1996) continued</vt:lpstr>
      <vt:lpstr>Daly (1996) continued</vt:lpstr>
      <vt:lpstr>PowerPoint Presentation</vt:lpstr>
      <vt:lpstr>Daly (1996) continued</vt:lpstr>
      <vt:lpstr>Economy as an open system connected to and dependent on its environment</vt:lpstr>
      <vt:lpstr>PowerPoint Presentation</vt:lpstr>
      <vt:lpstr>PowerPoint Presentation</vt:lpstr>
      <vt:lpstr>PowerPoint Presentation</vt:lpstr>
      <vt:lpstr>PowerPoint Presentation</vt:lpstr>
      <vt:lpstr>How we measure progress matters</vt:lpstr>
      <vt:lpstr>PowerPoint Presentation</vt:lpstr>
      <vt:lpstr>Pressure for resource consumption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forward</vt:lpstr>
      <vt:lpstr>Regenerative economy</vt:lpstr>
      <vt:lpstr>John Stuart Mill (1806-1873)</vt:lpstr>
      <vt:lpstr>Discussion questions</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Fath, Brian</dc:creator>
  <cp:lastModifiedBy>Brian D. Fath</cp:lastModifiedBy>
  <cp:revision>30</cp:revision>
  <dcterms:created xsi:type="dcterms:W3CDTF">2013-04-30T12:50:38Z</dcterms:created>
  <dcterms:modified xsi:type="dcterms:W3CDTF">2019-11-11T08:51:34Z</dcterms:modified>
</cp:coreProperties>
</file>