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351" r:id="rId2"/>
    <p:sldId id="400" r:id="rId3"/>
    <p:sldId id="402" r:id="rId4"/>
    <p:sldId id="403" r:id="rId5"/>
    <p:sldId id="421" r:id="rId6"/>
    <p:sldId id="404" r:id="rId7"/>
    <p:sldId id="418" r:id="rId8"/>
    <p:sldId id="417" r:id="rId9"/>
    <p:sldId id="405" r:id="rId10"/>
    <p:sldId id="406" r:id="rId11"/>
    <p:sldId id="407" r:id="rId12"/>
    <p:sldId id="422" r:id="rId13"/>
    <p:sldId id="424" r:id="rId14"/>
    <p:sldId id="408" r:id="rId15"/>
    <p:sldId id="374" r:id="rId16"/>
    <p:sldId id="401" r:id="rId17"/>
    <p:sldId id="376" r:id="rId18"/>
    <p:sldId id="377" r:id="rId19"/>
    <p:sldId id="304" r:id="rId20"/>
    <p:sldId id="411" r:id="rId21"/>
    <p:sldId id="305" r:id="rId22"/>
    <p:sldId id="307" r:id="rId23"/>
    <p:sldId id="271" r:id="rId24"/>
    <p:sldId id="273" r:id="rId25"/>
    <p:sldId id="355" r:id="rId26"/>
    <p:sldId id="409" r:id="rId27"/>
    <p:sldId id="350" r:id="rId28"/>
    <p:sldId id="410" r:id="rId29"/>
    <p:sldId id="412" r:id="rId30"/>
    <p:sldId id="413" r:id="rId31"/>
    <p:sldId id="379" r:id="rId32"/>
    <p:sldId id="414" r:id="rId33"/>
    <p:sldId id="394" r:id="rId34"/>
    <p:sldId id="381" r:id="rId35"/>
    <p:sldId id="382" r:id="rId36"/>
    <p:sldId id="385" r:id="rId37"/>
    <p:sldId id="386" r:id="rId38"/>
    <p:sldId id="426" r:id="rId39"/>
    <p:sldId id="387" r:id="rId40"/>
    <p:sldId id="427" r:id="rId41"/>
    <p:sldId id="428" r:id="rId42"/>
    <p:sldId id="425" r:id="rId43"/>
    <p:sldId id="388" r:id="rId44"/>
    <p:sldId id="389" r:id="rId45"/>
    <p:sldId id="349" r:id="rId46"/>
    <p:sldId id="419" r:id="rId47"/>
    <p:sldId id="420" r:id="rId48"/>
    <p:sldId id="416" r:id="rId49"/>
    <p:sldId id="347" r:id="rId5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90929"/>
  </p:normalViewPr>
  <p:slideViewPr>
    <p:cSldViewPr>
      <p:cViewPr varScale="1">
        <p:scale>
          <a:sx n="80" d="100"/>
          <a:sy n="80" d="100"/>
        </p:scale>
        <p:origin x="158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37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D6B2DD-D0EF-47A9-866A-1755D53FC181}" type="datetimeFigureOut">
              <a:rPr lang="en-US"/>
              <a:pPr>
                <a:defRPr/>
              </a:pPr>
              <a:t>11/26/2019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D1ED7F6-B580-42D7-97E9-99B8864A7691}" type="slidenum">
              <a:rPr lang="en-US"/>
              <a:pPr>
                <a:defRPr/>
              </a:pPr>
              <a:t>‹#›</a:t>
            </a:fld>
            <a:endParaRPr lang="en-US"/>
          </a:p>
        </p:txBody>
      </p:sp>
    </p:spTree>
    <p:extLst>
      <p:ext uri="{BB962C8B-B14F-4D97-AF65-F5344CB8AC3E}">
        <p14:creationId xmlns:p14="http://schemas.microsoft.com/office/powerpoint/2010/main" val="2207796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96CD7D-E6F6-4605-BD2B-66536F536A67}" type="slidenum">
              <a:rPr lang="en-US" smtClean="0"/>
              <a:t>12</a:t>
            </a:fld>
            <a:endParaRPr lang="en-US"/>
          </a:p>
        </p:txBody>
      </p:sp>
    </p:spTree>
    <p:extLst>
      <p:ext uri="{BB962C8B-B14F-4D97-AF65-F5344CB8AC3E}">
        <p14:creationId xmlns:p14="http://schemas.microsoft.com/office/powerpoint/2010/main" val="1795339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1332767423 h 528"/>
                <a:gd name="T6" fmla="*/ 12001943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E73ED390-036E-4792-89D6-22416552EB9C}" type="slidenum">
              <a:rPr lang="en-US"/>
              <a:pPr>
                <a:defRPr/>
              </a:pPr>
              <a:t>‹#›</a:t>
            </a:fld>
            <a:endParaRPr lang="en-US"/>
          </a:p>
        </p:txBody>
      </p:sp>
    </p:spTree>
    <p:extLst>
      <p:ext uri="{BB962C8B-B14F-4D97-AF65-F5344CB8AC3E}">
        <p14:creationId xmlns:p14="http://schemas.microsoft.com/office/powerpoint/2010/main" val="167684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8B402B-E2C4-4AFF-B717-2A1697CADB9F}" type="slidenum">
              <a:rPr lang="en-US"/>
              <a:pPr>
                <a:defRPr/>
              </a:pPr>
              <a:t>‹#›</a:t>
            </a:fld>
            <a:endParaRPr lang="en-US"/>
          </a:p>
        </p:txBody>
      </p:sp>
    </p:spTree>
    <p:extLst>
      <p:ext uri="{BB962C8B-B14F-4D97-AF65-F5344CB8AC3E}">
        <p14:creationId xmlns:p14="http://schemas.microsoft.com/office/powerpoint/2010/main" val="46429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3E73A5D-961D-4D43-95E9-FDDA3973E761}" type="slidenum">
              <a:rPr lang="en-US"/>
              <a:pPr>
                <a:defRPr/>
              </a:pPr>
              <a:t>‹#›</a:t>
            </a:fld>
            <a:endParaRPr lang="en-US"/>
          </a:p>
        </p:txBody>
      </p:sp>
    </p:spTree>
    <p:extLst>
      <p:ext uri="{BB962C8B-B14F-4D97-AF65-F5344CB8AC3E}">
        <p14:creationId xmlns:p14="http://schemas.microsoft.com/office/powerpoint/2010/main" val="4022088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EBE3160-C0FE-43B9-9765-C4A6947C9802}" type="slidenum">
              <a:rPr lang="en-US"/>
              <a:pPr>
                <a:defRPr/>
              </a:pPr>
              <a:t>‹#›</a:t>
            </a:fld>
            <a:endParaRPr lang="en-US"/>
          </a:p>
        </p:txBody>
      </p:sp>
    </p:spTree>
    <p:extLst>
      <p:ext uri="{BB962C8B-B14F-4D97-AF65-F5344CB8AC3E}">
        <p14:creationId xmlns:p14="http://schemas.microsoft.com/office/powerpoint/2010/main" val="206873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4493EE6-17B1-4E84-B1A8-F4903192B7D9}" type="slidenum">
              <a:rPr lang="en-US"/>
              <a:pPr>
                <a:defRPr/>
              </a:pPr>
              <a:t>‹#›</a:t>
            </a:fld>
            <a:endParaRPr lang="en-US"/>
          </a:p>
        </p:txBody>
      </p:sp>
    </p:spTree>
    <p:extLst>
      <p:ext uri="{BB962C8B-B14F-4D97-AF65-F5344CB8AC3E}">
        <p14:creationId xmlns:p14="http://schemas.microsoft.com/office/powerpoint/2010/main" val="349822030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FFFC470-C1F6-4371-A11E-912B880AF124}" type="slidenum">
              <a:rPr lang="en-US"/>
              <a:pPr>
                <a:defRPr/>
              </a:pPr>
              <a:t>‹#›</a:t>
            </a:fld>
            <a:endParaRPr lang="en-US"/>
          </a:p>
        </p:txBody>
      </p:sp>
    </p:spTree>
    <p:extLst>
      <p:ext uri="{BB962C8B-B14F-4D97-AF65-F5344CB8AC3E}">
        <p14:creationId xmlns:p14="http://schemas.microsoft.com/office/powerpoint/2010/main" val="390160814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6E725BBD-4699-469C-B67C-BF49AFB9E28B}" type="slidenum">
              <a:rPr lang="en-US"/>
              <a:pPr>
                <a:defRPr/>
              </a:pPr>
              <a:t>‹#›</a:t>
            </a:fld>
            <a:endParaRPr lang="en-US"/>
          </a:p>
        </p:txBody>
      </p:sp>
    </p:spTree>
    <p:extLst>
      <p:ext uri="{BB962C8B-B14F-4D97-AF65-F5344CB8AC3E}">
        <p14:creationId xmlns:p14="http://schemas.microsoft.com/office/powerpoint/2010/main" val="31095342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91D1D6D-2117-41C0-8B75-4ECA42067DFC}" type="slidenum">
              <a:rPr lang="en-US"/>
              <a:pPr>
                <a:defRPr/>
              </a:pPr>
              <a:t>‹#›</a:t>
            </a:fld>
            <a:endParaRPr lang="en-US"/>
          </a:p>
        </p:txBody>
      </p:sp>
    </p:spTree>
    <p:extLst>
      <p:ext uri="{BB962C8B-B14F-4D97-AF65-F5344CB8AC3E}">
        <p14:creationId xmlns:p14="http://schemas.microsoft.com/office/powerpoint/2010/main" val="31410199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C73B3BA-8D41-4C23-8903-E6EC92A6D839}" type="slidenum">
              <a:rPr lang="en-US"/>
              <a:pPr>
                <a:defRPr/>
              </a:pPr>
              <a:t>‹#›</a:t>
            </a:fld>
            <a:endParaRPr lang="en-US"/>
          </a:p>
        </p:txBody>
      </p:sp>
    </p:spTree>
    <p:extLst>
      <p:ext uri="{BB962C8B-B14F-4D97-AF65-F5344CB8AC3E}">
        <p14:creationId xmlns:p14="http://schemas.microsoft.com/office/powerpoint/2010/main" val="251001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16B9B01-EED4-49C2-977F-32B9D3135553}" type="slidenum">
              <a:rPr lang="en-US"/>
              <a:pPr>
                <a:defRPr/>
              </a:pPr>
              <a:t>‹#›</a:t>
            </a:fld>
            <a:endParaRPr lang="en-US"/>
          </a:p>
        </p:txBody>
      </p:sp>
    </p:spTree>
    <p:extLst>
      <p:ext uri="{BB962C8B-B14F-4D97-AF65-F5344CB8AC3E}">
        <p14:creationId xmlns:p14="http://schemas.microsoft.com/office/powerpoint/2010/main" val="98294434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5A815A2-E783-42D3-B9B7-CDD8FA66A577}" type="slidenum">
              <a:rPr lang="en-US"/>
              <a:pPr>
                <a:defRPr/>
              </a:pPr>
              <a:t>‹#›</a:t>
            </a:fld>
            <a:endParaRPr lang="en-US"/>
          </a:p>
        </p:txBody>
      </p:sp>
    </p:spTree>
    <p:extLst>
      <p:ext uri="{BB962C8B-B14F-4D97-AF65-F5344CB8AC3E}">
        <p14:creationId xmlns:p14="http://schemas.microsoft.com/office/powerpoint/2010/main" val="32498127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1330642500 h 588"/>
              <a:gd name="T6" fmla="*/ 2091905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E6139F5-8C64-4B32-8AB6-391861B662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9" r:id="rId1"/>
    <p:sldLayoutId id="2147483835" r:id="rId2"/>
    <p:sldLayoutId id="2147483840" r:id="rId3"/>
    <p:sldLayoutId id="2147483841" r:id="rId4"/>
    <p:sldLayoutId id="2147483842" r:id="rId5"/>
    <p:sldLayoutId id="2147483843" r:id="rId6"/>
    <p:sldLayoutId id="2147483836" r:id="rId7"/>
    <p:sldLayoutId id="2147483844" r:id="rId8"/>
    <p:sldLayoutId id="2147483845" r:id="rId9"/>
    <p:sldLayoutId id="2147483837" r:id="rId10"/>
    <p:sldLayoutId id="2147483838"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71600" y="76200"/>
            <a:ext cx="7772400" cy="1829761"/>
          </a:xfrm>
        </p:spPr>
        <p:txBody>
          <a:bodyPr/>
          <a:lstStyle/>
          <a:p>
            <a:pPr>
              <a:defRPr/>
            </a:pPr>
            <a:r>
              <a:rPr lang="en-US" sz="3600" dirty="0" smtClean="0"/>
              <a:t>system sustainability</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autocww.colorado.edu/%7Etoldy3/E64ContentFiles/VirusesMoneransAndProtists/Protist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2057400"/>
            <a:ext cx="48196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4"/>
          <p:cNvSpPr txBox="1">
            <a:spLocks noChangeArrowheads="1"/>
          </p:cNvSpPr>
          <p:nvPr/>
        </p:nvSpPr>
        <p:spPr bwMode="auto">
          <a:xfrm>
            <a:off x="76200" y="5486400"/>
            <a:ext cx="740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latin typeface="Times New Roman" pitchFamily="18" charset="0"/>
              </a:rPr>
              <a:t>A single cell possesses all the necessary aspects to be alive</a:t>
            </a:r>
          </a:p>
        </p:txBody>
      </p:sp>
      <p:sp>
        <p:nvSpPr>
          <p:cNvPr id="2" name="TextBox 1"/>
          <p:cNvSpPr txBox="1"/>
          <p:nvPr/>
        </p:nvSpPr>
        <p:spPr>
          <a:xfrm>
            <a:off x="1447800" y="762000"/>
            <a:ext cx="2282997" cy="584775"/>
          </a:xfrm>
          <a:prstGeom prst="rect">
            <a:avLst/>
          </a:prstGeom>
          <a:noFill/>
        </p:spPr>
        <p:txBody>
          <a:bodyPr wrap="none" rtlCol="0">
            <a:spAutoFit/>
          </a:bodyPr>
          <a:lstStyle/>
          <a:p>
            <a:r>
              <a:rPr lang="en-US" sz="3200" dirty="0" smtClean="0"/>
              <a:t>What is life?</a:t>
            </a:r>
            <a:endParaRPr lang="en-US" sz="3200" dirty="0"/>
          </a:p>
        </p:txBody>
      </p:sp>
    </p:spTree>
    <p:extLst>
      <p:ext uri="{BB962C8B-B14F-4D97-AF65-F5344CB8AC3E}">
        <p14:creationId xmlns:p14="http://schemas.microsoft.com/office/powerpoint/2010/main" val="119624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f/f9/Loxodonta_africana_-_old_bull_%28Ngorongoro,_2009%2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017" y="2143762"/>
            <a:ext cx="4973383" cy="3313330"/>
          </a:xfrm>
          <a:prstGeom prst="rect">
            <a:avLst/>
          </a:prstGeom>
          <a:noFill/>
          <a:extLst>
            <a:ext uri="{909E8E84-426E-40DD-AFC4-6F175D3DCCD1}">
              <a14:hiddenFill xmlns:a14="http://schemas.microsoft.com/office/drawing/2010/main">
                <a:solidFill>
                  <a:srgbClr val="FFFFFF"/>
                </a:solidFill>
              </a14:hiddenFill>
            </a:ext>
          </a:extLst>
        </p:spPr>
      </p:pic>
      <p:sp>
        <p:nvSpPr>
          <p:cNvPr id="11267" name="TextBox 4"/>
          <p:cNvSpPr txBox="1">
            <a:spLocks noChangeArrowheads="1"/>
          </p:cNvSpPr>
          <p:nvPr/>
        </p:nvSpPr>
        <p:spPr bwMode="auto">
          <a:xfrm>
            <a:off x="76200" y="5486400"/>
            <a:ext cx="81049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dirty="0">
                <a:latin typeface="Times New Roman" pitchFamily="18" charset="0"/>
              </a:rPr>
              <a:t>A single </a:t>
            </a:r>
            <a:r>
              <a:rPr lang="en-US" altLang="en-US" sz="2400" dirty="0" smtClean="0">
                <a:latin typeface="Times New Roman" pitchFamily="18" charset="0"/>
              </a:rPr>
              <a:t>organism </a:t>
            </a:r>
            <a:r>
              <a:rPr lang="en-US" altLang="en-US" sz="2400" dirty="0">
                <a:latin typeface="Times New Roman" pitchFamily="18" charset="0"/>
              </a:rPr>
              <a:t>possesses all the necessary aspects to be alive</a:t>
            </a:r>
          </a:p>
        </p:txBody>
      </p:sp>
      <p:sp>
        <p:nvSpPr>
          <p:cNvPr id="6" name="TextBox 5"/>
          <p:cNvSpPr txBox="1">
            <a:spLocks noChangeArrowheads="1"/>
          </p:cNvSpPr>
          <p:nvPr/>
        </p:nvSpPr>
        <p:spPr bwMode="auto">
          <a:xfrm rot="-1110613">
            <a:off x="1652588" y="2927350"/>
            <a:ext cx="4803775" cy="10160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6000" b="1">
                <a:latin typeface="Times New Roman" pitchFamily="18" charset="0"/>
              </a:rPr>
              <a:t>Discrete Life</a:t>
            </a:r>
            <a:endParaRPr lang="en-US" altLang="en-US" sz="2800" b="1">
              <a:latin typeface="Times New Roman" pitchFamily="18" charset="0"/>
            </a:endParaRPr>
          </a:p>
        </p:txBody>
      </p:sp>
      <p:pic>
        <p:nvPicPr>
          <p:cNvPr id="283652" name="Picture 4" descr="http://www.bostonbakesforbreastcancer.org/wp-content/uploads/2012/03/su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609600"/>
            <a:ext cx="18288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4" name="Picture 6" descr="Rain Cloud Clip Ar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838200"/>
            <a:ext cx="14859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8" name="Picture 10" descr="http://www.cityfarmer.info/wp-content/uploads/2008/08/soi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81800" y="3505200"/>
            <a:ext cx="2109788"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2125663" y="1447800"/>
            <a:ext cx="4427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000" b="1">
                <a:latin typeface="Times New Roman" pitchFamily="18" charset="0"/>
              </a:rPr>
              <a:t>Abiotic and ecological interactions</a:t>
            </a:r>
          </a:p>
        </p:txBody>
      </p:sp>
    </p:spTree>
    <p:extLst>
      <p:ext uri="{BB962C8B-B14F-4D97-AF65-F5344CB8AC3E}">
        <p14:creationId xmlns:p14="http://schemas.microsoft.com/office/powerpoint/2010/main" val="616029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283652"/>
                                        </p:tgtEl>
                                        <p:attrNameLst>
                                          <p:attrName>style.visibility</p:attrName>
                                        </p:attrNameLst>
                                      </p:cBhvr>
                                      <p:to>
                                        <p:strVal val="visible"/>
                                      </p:to>
                                    </p:set>
                                    <p:anim calcmode="lin" valueType="num">
                                      <p:cBhvr>
                                        <p:cTn id="16" dur="500" fill="hold"/>
                                        <p:tgtEl>
                                          <p:spTgt spid="283652"/>
                                        </p:tgtEl>
                                        <p:attrNameLst>
                                          <p:attrName>ppt_w</p:attrName>
                                        </p:attrNameLst>
                                      </p:cBhvr>
                                      <p:tavLst>
                                        <p:tav tm="0">
                                          <p:val>
                                            <p:strVal val="#ppt_w*0.05"/>
                                          </p:val>
                                        </p:tav>
                                        <p:tav tm="100000">
                                          <p:val>
                                            <p:strVal val="#ppt_w"/>
                                          </p:val>
                                        </p:tav>
                                      </p:tavLst>
                                    </p:anim>
                                    <p:anim calcmode="lin" valueType="num">
                                      <p:cBhvr>
                                        <p:cTn id="17" dur="500" fill="hold"/>
                                        <p:tgtEl>
                                          <p:spTgt spid="283652"/>
                                        </p:tgtEl>
                                        <p:attrNameLst>
                                          <p:attrName>ppt_h</p:attrName>
                                        </p:attrNameLst>
                                      </p:cBhvr>
                                      <p:tavLst>
                                        <p:tav tm="0">
                                          <p:val>
                                            <p:strVal val="#ppt_h"/>
                                          </p:val>
                                        </p:tav>
                                        <p:tav tm="100000">
                                          <p:val>
                                            <p:strVal val="#ppt_h"/>
                                          </p:val>
                                        </p:tav>
                                      </p:tavLst>
                                    </p:anim>
                                    <p:anim calcmode="lin" valueType="num">
                                      <p:cBhvr>
                                        <p:cTn id="18" dur="500" fill="hold"/>
                                        <p:tgtEl>
                                          <p:spTgt spid="283652"/>
                                        </p:tgtEl>
                                        <p:attrNameLst>
                                          <p:attrName>ppt_x</p:attrName>
                                        </p:attrNameLst>
                                      </p:cBhvr>
                                      <p:tavLst>
                                        <p:tav tm="0">
                                          <p:val>
                                            <p:strVal val="#ppt_x-.2"/>
                                          </p:val>
                                        </p:tav>
                                        <p:tav tm="100000">
                                          <p:val>
                                            <p:strVal val="#ppt_x"/>
                                          </p:val>
                                        </p:tav>
                                      </p:tavLst>
                                    </p:anim>
                                    <p:anim calcmode="lin" valueType="num">
                                      <p:cBhvr>
                                        <p:cTn id="19" dur="500" fill="hold"/>
                                        <p:tgtEl>
                                          <p:spTgt spid="283652"/>
                                        </p:tgtEl>
                                        <p:attrNameLst>
                                          <p:attrName>ppt_y</p:attrName>
                                        </p:attrNameLst>
                                      </p:cBhvr>
                                      <p:tavLst>
                                        <p:tav tm="0">
                                          <p:val>
                                            <p:strVal val="#ppt_y"/>
                                          </p:val>
                                        </p:tav>
                                        <p:tav tm="100000">
                                          <p:val>
                                            <p:strVal val="#ppt_y"/>
                                          </p:val>
                                        </p:tav>
                                      </p:tavLst>
                                    </p:anim>
                                    <p:animEffect transition="in" filter="fade">
                                      <p:cBhvr>
                                        <p:cTn id="20" dur="500"/>
                                        <p:tgtEl>
                                          <p:spTgt spid="283652"/>
                                        </p:tgtEl>
                                      </p:cBhvr>
                                    </p:animEffect>
                                  </p:childTnLst>
                                </p:cTn>
                              </p:par>
                              <p:par>
                                <p:cTn id="21" presetID="54" presetClass="entr" presetSubtype="0" accel="100000" fill="hold" nodeType="withEffect">
                                  <p:stCondLst>
                                    <p:cond delay="500"/>
                                  </p:stCondLst>
                                  <p:childTnLst>
                                    <p:set>
                                      <p:cBhvr>
                                        <p:cTn id="22" dur="1" fill="hold">
                                          <p:stCondLst>
                                            <p:cond delay="0"/>
                                          </p:stCondLst>
                                        </p:cTn>
                                        <p:tgtEl>
                                          <p:spTgt spid="283654"/>
                                        </p:tgtEl>
                                        <p:attrNameLst>
                                          <p:attrName>style.visibility</p:attrName>
                                        </p:attrNameLst>
                                      </p:cBhvr>
                                      <p:to>
                                        <p:strVal val="visible"/>
                                      </p:to>
                                    </p:set>
                                    <p:anim calcmode="lin" valueType="num">
                                      <p:cBhvr>
                                        <p:cTn id="23" dur="500" fill="hold"/>
                                        <p:tgtEl>
                                          <p:spTgt spid="283654"/>
                                        </p:tgtEl>
                                        <p:attrNameLst>
                                          <p:attrName>ppt_w</p:attrName>
                                        </p:attrNameLst>
                                      </p:cBhvr>
                                      <p:tavLst>
                                        <p:tav tm="0">
                                          <p:val>
                                            <p:strVal val="#ppt_w*0.05"/>
                                          </p:val>
                                        </p:tav>
                                        <p:tav tm="100000">
                                          <p:val>
                                            <p:strVal val="#ppt_w"/>
                                          </p:val>
                                        </p:tav>
                                      </p:tavLst>
                                    </p:anim>
                                    <p:anim calcmode="lin" valueType="num">
                                      <p:cBhvr>
                                        <p:cTn id="24" dur="500" fill="hold"/>
                                        <p:tgtEl>
                                          <p:spTgt spid="283654"/>
                                        </p:tgtEl>
                                        <p:attrNameLst>
                                          <p:attrName>ppt_h</p:attrName>
                                        </p:attrNameLst>
                                      </p:cBhvr>
                                      <p:tavLst>
                                        <p:tav tm="0">
                                          <p:val>
                                            <p:strVal val="#ppt_h"/>
                                          </p:val>
                                        </p:tav>
                                        <p:tav tm="100000">
                                          <p:val>
                                            <p:strVal val="#ppt_h"/>
                                          </p:val>
                                        </p:tav>
                                      </p:tavLst>
                                    </p:anim>
                                    <p:anim calcmode="lin" valueType="num">
                                      <p:cBhvr>
                                        <p:cTn id="25" dur="500" fill="hold"/>
                                        <p:tgtEl>
                                          <p:spTgt spid="283654"/>
                                        </p:tgtEl>
                                        <p:attrNameLst>
                                          <p:attrName>ppt_x</p:attrName>
                                        </p:attrNameLst>
                                      </p:cBhvr>
                                      <p:tavLst>
                                        <p:tav tm="0">
                                          <p:val>
                                            <p:strVal val="#ppt_x-.2"/>
                                          </p:val>
                                        </p:tav>
                                        <p:tav tm="100000">
                                          <p:val>
                                            <p:strVal val="#ppt_x"/>
                                          </p:val>
                                        </p:tav>
                                      </p:tavLst>
                                    </p:anim>
                                    <p:anim calcmode="lin" valueType="num">
                                      <p:cBhvr>
                                        <p:cTn id="26" dur="500" fill="hold"/>
                                        <p:tgtEl>
                                          <p:spTgt spid="283654"/>
                                        </p:tgtEl>
                                        <p:attrNameLst>
                                          <p:attrName>ppt_y</p:attrName>
                                        </p:attrNameLst>
                                      </p:cBhvr>
                                      <p:tavLst>
                                        <p:tav tm="0">
                                          <p:val>
                                            <p:strVal val="#ppt_y"/>
                                          </p:val>
                                        </p:tav>
                                        <p:tav tm="100000">
                                          <p:val>
                                            <p:strVal val="#ppt_y"/>
                                          </p:val>
                                        </p:tav>
                                      </p:tavLst>
                                    </p:anim>
                                    <p:animEffect transition="in" filter="fade">
                                      <p:cBhvr>
                                        <p:cTn id="27" dur="500"/>
                                        <p:tgtEl>
                                          <p:spTgt spid="283654"/>
                                        </p:tgtEl>
                                      </p:cBhvr>
                                    </p:animEffect>
                                  </p:childTnLst>
                                </p:cTn>
                              </p:par>
                              <p:par>
                                <p:cTn id="28" presetID="54" presetClass="entr" presetSubtype="0" accel="100000" fill="hold" nodeType="withEffect">
                                  <p:stCondLst>
                                    <p:cond delay="1000"/>
                                  </p:stCondLst>
                                  <p:childTnLst>
                                    <p:set>
                                      <p:cBhvr>
                                        <p:cTn id="29" dur="1" fill="hold">
                                          <p:stCondLst>
                                            <p:cond delay="0"/>
                                          </p:stCondLst>
                                        </p:cTn>
                                        <p:tgtEl>
                                          <p:spTgt spid="283658"/>
                                        </p:tgtEl>
                                        <p:attrNameLst>
                                          <p:attrName>style.visibility</p:attrName>
                                        </p:attrNameLst>
                                      </p:cBhvr>
                                      <p:to>
                                        <p:strVal val="visible"/>
                                      </p:to>
                                    </p:set>
                                    <p:anim calcmode="lin" valueType="num">
                                      <p:cBhvr>
                                        <p:cTn id="30" dur="500" fill="hold"/>
                                        <p:tgtEl>
                                          <p:spTgt spid="283658"/>
                                        </p:tgtEl>
                                        <p:attrNameLst>
                                          <p:attrName>ppt_w</p:attrName>
                                        </p:attrNameLst>
                                      </p:cBhvr>
                                      <p:tavLst>
                                        <p:tav tm="0">
                                          <p:val>
                                            <p:strVal val="#ppt_w*0.05"/>
                                          </p:val>
                                        </p:tav>
                                        <p:tav tm="100000">
                                          <p:val>
                                            <p:strVal val="#ppt_w"/>
                                          </p:val>
                                        </p:tav>
                                      </p:tavLst>
                                    </p:anim>
                                    <p:anim calcmode="lin" valueType="num">
                                      <p:cBhvr>
                                        <p:cTn id="31" dur="500" fill="hold"/>
                                        <p:tgtEl>
                                          <p:spTgt spid="283658"/>
                                        </p:tgtEl>
                                        <p:attrNameLst>
                                          <p:attrName>ppt_h</p:attrName>
                                        </p:attrNameLst>
                                      </p:cBhvr>
                                      <p:tavLst>
                                        <p:tav tm="0">
                                          <p:val>
                                            <p:strVal val="#ppt_h"/>
                                          </p:val>
                                        </p:tav>
                                        <p:tav tm="100000">
                                          <p:val>
                                            <p:strVal val="#ppt_h"/>
                                          </p:val>
                                        </p:tav>
                                      </p:tavLst>
                                    </p:anim>
                                    <p:anim calcmode="lin" valueType="num">
                                      <p:cBhvr>
                                        <p:cTn id="32" dur="500" fill="hold"/>
                                        <p:tgtEl>
                                          <p:spTgt spid="283658"/>
                                        </p:tgtEl>
                                        <p:attrNameLst>
                                          <p:attrName>ppt_x</p:attrName>
                                        </p:attrNameLst>
                                      </p:cBhvr>
                                      <p:tavLst>
                                        <p:tav tm="0">
                                          <p:val>
                                            <p:strVal val="#ppt_x-.2"/>
                                          </p:val>
                                        </p:tav>
                                        <p:tav tm="100000">
                                          <p:val>
                                            <p:strVal val="#ppt_x"/>
                                          </p:val>
                                        </p:tav>
                                      </p:tavLst>
                                    </p:anim>
                                    <p:anim calcmode="lin" valueType="num">
                                      <p:cBhvr>
                                        <p:cTn id="33" dur="500" fill="hold"/>
                                        <p:tgtEl>
                                          <p:spTgt spid="283658"/>
                                        </p:tgtEl>
                                        <p:attrNameLst>
                                          <p:attrName>ppt_y</p:attrName>
                                        </p:attrNameLst>
                                      </p:cBhvr>
                                      <p:tavLst>
                                        <p:tav tm="0">
                                          <p:val>
                                            <p:strVal val="#ppt_y"/>
                                          </p:val>
                                        </p:tav>
                                        <p:tav tm="100000">
                                          <p:val>
                                            <p:strVal val="#ppt_y"/>
                                          </p:val>
                                        </p:tav>
                                      </p:tavLst>
                                    </p:anim>
                                    <p:animEffect transition="in" filter="fade">
                                      <p:cBhvr>
                                        <p:cTn id="34" dur="500"/>
                                        <p:tgtEl>
                                          <p:spTgt spid="283658"/>
                                        </p:tgtEl>
                                      </p:cBhvr>
                                    </p:animEffect>
                                  </p:childTnLst>
                                </p:cTn>
                              </p:par>
                              <p:par>
                                <p:cTn id="35" presetID="54" presetClass="entr" presetSubtype="0" accel="100000" fill="hold" grpId="0" nodeType="withEffect">
                                  <p:stCondLst>
                                    <p:cond delay="15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strVal val="#ppt_w*0.05"/>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anim calcmode="lin" valueType="num">
                                      <p:cBhvr>
                                        <p:cTn id="39" dur="500" fill="hold"/>
                                        <p:tgtEl>
                                          <p:spTgt spid="13"/>
                                        </p:tgtEl>
                                        <p:attrNameLst>
                                          <p:attrName>ppt_x</p:attrName>
                                        </p:attrNameLst>
                                      </p:cBhvr>
                                      <p:tavLst>
                                        <p:tav tm="0">
                                          <p:val>
                                            <p:strVal val="#ppt_x-.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5900" y="1200150"/>
            <a:ext cx="6172200" cy="857250"/>
          </a:xfrm>
        </p:spPr>
        <p:txBody>
          <a:bodyPr>
            <a:noAutofit/>
          </a:bodyPr>
          <a:lstStyle/>
          <a:p>
            <a:r>
              <a:rPr lang="en-US" sz="3200" dirty="0"/>
              <a:t>Mental models and outcomes</a:t>
            </a:r>
            <a:br>
              <a:rPr lang="en-US" sz="3200" dirty="0"/>
            </a:br>
            <a:r>
              <a:rPr lang="en-US" sz="1800" dirty="0"/>
              <a:t>Real impacts of choice of system boundaries</a:t>
            </a:r>
          </a:p>
        </p:txBody>
      </p:sp>
      <p:sp>
        <p:nvSpPr>
          <p:cNvPr id="7" name="TextBox 6"/>
          <p:cNvSpPr txBox="1"/>
          <p:nvPr/>
        </p:nvSpPr>
        <p:spPr>
          <a:xfrm>
            <a:off x="1485900" y="3886201"/>
            <a:ext cx="625812" cy="461665"/>
          </a:xfrm>
          <a:prstGeom prst="rect">
            <a:avLst/>
          </a:prstGeom>
          <a:noFill/>
        </p:spPr>
        <p:txBody>
          <a:bodyPr wrap="none" rtlCol="0">
            <a:spAutoFit/>
          </a:bodyPr>
          <a:lstStyle/>
          <a:p>
            <a:r>
              <a:rPr lang="en-US" sz="2400" dirty="0"/>
              <a:t>Life</a:t>
            </a:r>
          </a:p>
        </p:txBody>
      </p:sp>
      <p:sp>
        <p:nvSpPr>
          <p:cNvPr id="8" name="TextBox 7"/>
          <p:cNvSpPr txBox="1"/>
          <p:nvPr/>
        </p:nvSpPr>
        <p:spPr>
          <a:xfrm>
            <a:off x="2889714" y="4000500"/>
            <a:ext cx="1089465" cy="300082"/>
          </a:xfrm>
          <a:prstGeom prst="rect">
            <a:avLst/>
          </a:prstGeom>
          <a:noFill/>
        </p:spPr>
        <p:txBody>
          <a:bodyPr wrap="none" rtlCol="0">
            <a:spAutoFit/>
          </a:bodyPr>
          <a:lstStyle/>
          <a:p>
            <a:r>
              <a:rPr lang="en-US" sz="1350" dirty="0"/>
              <a:t>Environment</a:t>
            </a:r>
          </a:p>
        </p:txBody>
      </p:sp>
      <p:sp>
        <p:nvSpPr>
          <p:cNvPr id="10" name="Freeform 9"/>
          <p:cNvSpPr/>
          <p:nvPr/>
        </p:nvSpPr>
        <p:spPr>
          <a:xfrm>
            <a:off x="2571750" y="4057650"/>
            <a:ext cx="193025" cy="1600200"/>
          </a:xfrm>
          <a:custGeom>
            <a:avLst/>
            <a:gdLst>
              <a:gd name="connsiteX0" fmla="*/ 85725 w 257366"/>
              <a:gd name="connsiteY0" fmla="*/ 0 h 2743200"/>
              <a:gd name="connsiteX1" fmla="*/ 28575 w 257366"/>
              <a:gd name="connsiteY1" fmla="*/ 157162 h 2743200"/>
              <a:gd name="connsiteX2" fmla="*/ 14287 w 257366"/>
              <a:gd name="connsiteY2" fmla="*/ 200025 h 2743200"/>
              <a:gd name="connsiteX3" fmla="*/ 71437 w 257366"/>
              <a:gd name="connsiteY3" fmla="*/ 257175 h 2743200"/>
              <a:gd name="connsiteX4" fmla="*/ 142875 w 257366"/>
              <a:gd name="connsiteY4" fmla="*/ 314325 h 2743200"/>
              <a:gd name="connsiteX5" fmla="*/ 171450 w 257366"/>
              <a:gd name="connsiteY5" fmla="*/ 357187 h 2743200"/>
              <a:gd name="connsiteX6" fmla="*/ 114300 w 257366"/>
              <a:gd name="connsiteY6" fmla="*/ 442912 h 2743200"/>
              <a:gd name="connsiteX7" fmla="*/ 85725 w 257366"/>
              <a:gd name="connsiteY7" fmla="*/ 485775 h 2743200"/>
              <a:gd name="connsiteX8" fmla="*/ 42862 w 257366"/>
              <a:gd name="connsiteY8" fmla="*/ 528637 h 2743200"/>
              <a:gd name="connsiteX9" fmla="*/ 0 w 257366"/>
              <a:gd name="connsiteY9" fmla="*/ 585787 h 2743200"/>
              <a:gd name="connsiteX10" fmla="*/ 42862 w 257366"/>
              <a:gd name="connsiteY10" fmla="*/ 614362 h 2743200"/>
              <a:gd name="connsiteX11" fmla="*/ 100012 w 257366"/>
              <a:gd name="connsiteY11" fmla="*/ 628650 h 2743200"/>
              <a:gd name="connsiteX12" fmla="*/ 142875 w 257366"/>
              <a:gd name="connsiteY12" fmla="*/ 642937 h 2743200"/>
              <a:gd name="connsiteX13" fmla="*/ 185737 w 257366"/>
              <a:gd name="connsiteY13" fmla="*/ 671512 h 2743200"/>
              <a:gd name="connsiteX14" fmla="*/ 171450 w 257366"/>
              <a:gd name="connsiteY14" fmla="*/ 742950 h 2743200"/>
              <a:gd name="connsiteX15" fmla="*/ 114300 w 257366"/>
              <a:gd name="connsiteY15" fmla="*/ 842962 h 2743200"/>
              <a:gd name="connsiteX16" fmla="*/ 100012 w 257366"/>
              <a:gd name="connsiteY16" fmla="*/ 885825 h 2743200"/>
              <a:gd name="connsiteX17" fmla="*/ 128587 w 257366"/>
              <a:gd name="connsiteY17" fmla="*/ 942975 h 2743200"/>
              <a:gd name="connsiteX18" fmla="*/ 114300 w 257366"/>
              <a:gd name="connsiteY18" fmla="*/ 1014412 h 2743200"/>
              <a:gd name="connsiteX19" fmla="*/ 71437 w 257366"/>
              <a:gd name="connsiteY19" fmla="*/ 1114425 h 2743200"/>
              <a:gd name="connsiteX20" fmla="*/ 185737 w 257366"/>
              <a:gd name="connsiteY20" fmla="*/ 1143000 h 2743200"/>
              <a:gd name="connsiteX21" fmla="*/ 228600 w 257366"/>
              <a:gd name="connsiteY21" fmla="*/ 1171575 h 2743200"/>
              <a:gd name="connsiteX22" fmla="*/ 257175 w 257366"/>
              <a:gd name="connsiteY22" fmla="*/ 1214437 h 2743200"/>
              <a:gd name="connsiteX23" fmla="*/ 214312 w 257366"/>
              <a:gd name="connsiteY23" fmla="*/ 1328737 h 2743200"/>
              <a:gd name="connsiteX24" fmla="*/ 157162 w 257366"/>
              <a:gd name="connsiteY24" fmla="*/ 1357312 h 2743200"/>
              <a:gd name="connsiteX25" fmla="*/ 128587 w 257366"/>
              <a:gd name="connsiteY25" fmla="*/ 1400175 h 2743200"/>
              <a:gd name="connsiteX26" fmla="*/ 100012 w 257366"/>
              <a:gd name="connsiteY26" fmla="*/ 1485900 h 2743200"/>
              <a:gd name="connsiteX27" fmla="*/ 128587 w 257366"/>
              <a:gd name="connsiteY27" fmla="*/ 1528762 h 2743200"/>
              <a:gd name="connsiteX28" fmla="*/ 185737 w 257366"/>
              <a:gd name="connsiteY28" fmla="*/ 1571625 h 2743200"/>
              <a:gd name="connsiteX29" fmla="*/ 228600 w 257366"/>
              <a:gd name="connsiteY29" fmla="*/ 1614487 h 2743200"/>
              <a:gd name="connsiteX30" fmla="*/ 214312 w 257366"/>
              <a:gd name="connsiteY30" fmla="*/ 1671637 h 2743200"/>
              <a:gd name="connsiteX31" fmla="*/ 157162 w 257366"/>
              <a:gd name="connsiteY31" fmla="*/ 1714500 h 2743200"/>
              <a:gd name="connsiteX32" fmla="*/ 128587 w 257366"/>
              <a:gd name="connsiteY32" fmla="*/ 1757362 h 2743200"/>
              <a:gd name="connsiteX33" fmla="*/ 142875 w 257366"/>
              <a:gd name="connsiteY33" fmla="*/ 2014537 h 2743200"/>
              <a:gd name="connsiteX34" fmla="*/ 185737 w 257366"/>
              <a:gd name="connsiteY34" fmla="*/ 2028825 h 2743200"/>
              <a:gd name="connsiteX35" fmla="*/ 214312 w 257366"/>
              <a:gd name="connsiteY35" fmla="*/ 2071687 h 2743200"/>
              <a:gd name="connsiteX36" fmla="*/ 200025 w 257366"/>
              <a:gd name="connsiteY36" fmla="*/ 2114550 h 2743200"/>
              <a:gd name="connsiteX37" fmla="*/ 157162 w 257366"/>
              <a:gd name="connsiteY37" fmla="*/ 2128837 h 2743200"/>
              <a:gd name="connsiteX38" fmla="*/ 214312 w 257366"/>
              <a:gd name="connsiteY38" fmla="*/ 2200275 h 2743200"/>
              <a:gd name="connsiteX39" fmla="*/ 228600 w 257366"/>
              <a:gd name="connsiteY39" fmla="*/ 2243137 h 2743200"/>
              <a:gd name="connsiteX40" fmla="*/ 185737 w 257366"/>
              <a:gd name="connsiteY40" fmla="*/ 2400300 h 2743200"/>
              <a:gd name="connsiteX41" fmla="*/ 185737 w 257366"/>
              <a:gd name="connsiteY41" fmla="*/ 2500312 h 2743200"/>
              <a:gd name="connsiteX42" fmla="*/ 228600 w 257366"/>
              <a:gd name="connsiteY42" fmla="*/ 2514600 h 2743200"/>
              <a:gd name="connsiteX43" fmla="*/ 200025 w 257366"/>
              <a:gd name="connsiteY43" fmla="*/ 2571750 h 2743200"/>
              <a:gd name="connsiteX44" fmla="*/ 128587 w 257366"/>
              <a:gd name="connsiteY44" fmla="*/ 2700337 h 2743200"/>
              <a:gd name="connsiteX45" fmla="*/ 128587 w 257366"/>
              <a:gd name="connsiteY45" fmla="*/ 274320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57366" h="2743200">
                <a:moveTo>
                  <a:pt x="85725" y="0"/>
                </a:moveTo>
                <a:cubicBezTo>
                  <a:pt x="45962" y="99407"/>
                  <a:pt x="65262" y="47102"/>
                  <a:pt x="28575" y="157162"/>
                </a:cubicBezTo>
                <a:lnTo>
                  <a:pt x="14287" y="200025"/>
                </a:lnTo>
                <a:cubicBezTo>
                  <a:pt x="45461" y="293542"/>
                  <a:pt x="2165" y="201757"/>
                  <a:pt x="71437" y="257175"/>
                </a:cubicBezTo>
                <a:cubicBezTo>
                  <a:pt x="163758" y="331033"/>
                  <a:pt x="35139" y="278412"/>
                  <a:pt x="142875" y="314325"/>
                </a:cubicBezTo>
                <a:cubicBezTo>
                  <a:pt x="152400" y="328612"/>
                  <a:pt x="168627" y="340249"/>
                  <a:pt x="171450" y="357187"/>
                </a:cubicBezTo>
                <a:cubicBezTo>
                  <a:pt x="177727" y="394850"/>
                  <a:pt x="131649" y="422093"/>
                  <a:pt x="114300" y="442912"/>
                </a:cubicBezTo>
                <a:cubicBezTo>
                  <a:pt x="103307" y="456104"/>
                  <a:pt x="96718" y="472583"/>
                  <a:pt x="85725" y="485775"/>
                </a:cubicBezTo>
                <a:cubicBezTo>
                  <a:pt x="72790" y="501297"/>
                  <a:pt x="56012" y="513296"/>
                  <a:pt x="42862" y="528637"/>
                </a:cubicBezTo>
                <a:cubicBezTo>
                  <a:pt x="27365" y="546717"/>
                  <a:pt x="14287" y="566737"/>
                  <a:pt x="0" y="585787"/>
                </a:cubicBezTo>
                <a:cubicBezTo>
                  <a:pt x="14287" y="595312"/>
                  <a:pt x="27079" y="607598"/>
                  <a:pt x="42862" y="614362"/>
                </a:cubicBezTo>
                <a:cubicBezTo>
                  <a:pt x="60911" y="622097"/>
                  <a:pt x="81131" y="623256"/>
                  <a:pt x="100012" y="628650"/>
                </a:cubicBezTo>
                <a:cubicBezTo>
                  <a:pt x="114493" y="632787"/>
                  <a:pt x="128587" y="638175"/>
                  <a:pt x="142875" y="642937"/>
                </a:cubicBezTo>
                <a:cubicBezTo>
                  <a:pt x="157162" y="652462"/>
                  <a:pt x="181020" y="655001"/>
                  <a:pt x="185737" y="671512"/>
                </a:cubicBezTo>
                <a:cubicBezTo>
                  <a:pt x="192408" y="694862"/>
                  <a:pt x="179129" y="719912"/>
                  <a:pt x="171450" y="742950"/>
                </a:cubicBezTo>
                <a:cubicBezTo>
                  <a:pt x="146403" y="818094"/>
                  <a:pt x="145654" y="780254"/>
                  <a:pt x="114300" y="842962"/>
                </a:cubicBezTo>
                <a:cubicBezTo>
                  <a:pt x="107565" y="856433"/>
                  <a:pt x="104775" y="871537"/>
                  <a:pt x="100012" y="885825"/>
                </a:cubicBezTo>
                <a:cubicBezTo>
                  <a:pt x="109537" y="904875"/>
                  <a:pt x="126235" y="921807"/>
                  <a:pt x="128587" y="942975"/>
                </a:cubicBezTo>
                <a:cubicBezTo>
                  <a:pt x="131269" y="967110"/>
                  <a:pt x="119568" y="990706"/>
                  <a:pt x="114300" y="1014412"/>
                </a:cubicBezTo>
                <a:cubicBezTo>
                  <a:pt x="98923" y="1083606"/>
                  <a:pt x="108214" y="1059259"/>
                  <a:pt x="71437" y="1114425"/>
                </a:cubicBezTo>
                <a:cubicBezTo>
                  <a:pt x="98615" y="1119860"/>
                  <a:pt x="156444" y="1128353"/>
                  <a:pt x="185737" y="1143000"/>
                </a:cubicBezTo>
                <a:cubicBezTo>
                  <a:pt x="201096" y="1150679"/>
                  <a:pt x="214312" y="1162050"/>
                  <a:pt x="228600" y="1171575"/>
                </a:cubicBezTo>
                <a:cubicBezTo>
                  <a:pt x="238125" y="1185862"/>
                  <a:pt x="254747" y="1197438"/>
                  <a:pt x="257175" y="1214437"/>
                </a:cubicBezTo>
                <a:cubicBezTo>
                  <a:pt x="260165" y="1235365"/>
                  <a:pt x="227325" y="1315724"/>
                  <a:pt x="214312" y="1328737"/>
                </a:cubicBezTo>
                <a:cubicBezTo>
                  <a:pt x="199252" y="1343797"/>
                  <a:pt x="176212" y="1347787"/>
                  <a:pt x="157162" y="1357312"/>
                </a:cubicBezTo>
                <a:cubicBezTo>
                  <a:pt x="147637" y="1371600"/>
                  <a:pt x="135561" y="1384483"/>
                  <a:pt x="128587" y="1400175"/>
                </a:cubicBezTo>
                <a:cubicBezTo>
                  <a:pt x="116354" y="1427700"/>
                  <a:pt x="100012" y="1485900"/>
                  <a:pt x="100012" y="1485900"/>
                </a:cubicBezTo>
                <a:cubicBezTo>
                  <a:pt x="109537" y="1500187"/>
                  <a:pt x="116445" y="1516620"/>
                  <a:pt x="128587" y="1528762"/>
                </a:cubicBezTo>
                <a:cubicBezTo>
                  <a:pt x="145425" y="1545600"/>
                  <a:pt x="167657" y="1556128"/>
                  <a:pt x="185737" y="1571625"/>
                </a:cubicBezTo>
                <a:cubicBezTo>
                  <a:pt x="201078" y="1584775"/>
                  <a:pt x="214312" y="1600200"/>
                  <a:pt x="228600" y="1614487"/>
                </a:cubicBezTo>
                <a:cubicBezTo>
                  <a:pt x="223837" y="1633537"/>
                  <a:pt x="225725" y="1655658"/>
                  <a:pt x="214312" y="1671637"/>
                </a:cubicBezTo>
                <a:cubicBezTo>
                  <a:pt x="200471" y="1691014"/>
                  <a:pt x="174000" y="1697662"/>
                  <a:pt x="157162" y="1714500"/>
                </a:cubicBezTo>
                <a:cubicBezTo>
                  <a:pt x="145020" y="1726642"/>
                  <a:pt x="138112" y="1743075"/>
                  <a:pt x="128587" y="1757362"/>
                </a:cubicBezTo>
                <a:cubicBezTo>
                  <a:pt x="133350" y="1843087"/>
                  <a:pt x="125188" y="1930521"/>
                  <a:pt x="142875" y="2014537"/>
                </a:cubicBezTo>
                <a:cubicBezTo>
                  <a:pt x="145978" y="2029274"/>
                  <a:pt x="173977" y="2019417"/>
                  <a:pt x="185737" y="2028825"/>
                </a:cubicBezTo>
                <a:cubicBezTo>
                  <a:pt x="199145" y="2039552"/>
                  <a:pt x="204787" y="2057400"/>
                  <a:pt x="214312" y="2071687"/>
                </a:cubicBezTo>
                <a:cubicBezTo>
                  <a:pt x="209550" y="2085975"/>
                  <a:pt x="210674" y="2103901"/>
                  <a:pt x="200025" y="2114550"/>
                </a:cubicBezTo>
                <a:cubicBezTo>
                  <a:pt x="189376" y="2125199"/>
                  <a:pt x="163897" y="2115367"/>
                  <a:pt x="157162" y="2128837"/>
                </a:cubicBezTo>
                <a:cubicBezTo>
                  <a:pt x="139909" y="2163343"/>
                  <a:pt x="201071" y="2191448"/>
                  <a:pt x="214312" y="2200275"/>
                </a:cubicBezTo>
                <a:cubicBezTo>
                  <a:pt x="219075" y="2214562"/>
                  <a:pt x="228600" y="2228077"/>
                  <a:pt x="228600" y="2243137"/>
                </a:cubicBezTo>
                <a:cubicBezTo>
                  <a:pt x="228600" y="2329634"/>
                  <a:pt x="218431" y="2334912"/>
                  <a:pt x="185737" y="2400300"/>
                </a:cubicBezTo>
                <a:cubicBezTo>
                  <a:pt x="178487" y="2429300"/>
                  <a:pt x="157042" y="2471617"/>
                  <a:pt x="185737" y="2500312"/>
                </a:cubicBezTo>
                <a:cubicBezTo>
                  <a:pt x="196386" y="2510961"/>
                  <a:pt x="214312" y="2509837"/>
                  <a:pt x="228600" y="2514600"/>
                </a:cubicBezTo>
                <a:cubicBezTo>
                  <a:pt x="219075" y="2533650"/>
                  <a:pt x="210983" y="2553487"/>
                  <a:pt x="200025" y="2571750"/>
                </a:cubicBezTo>
                <a:cubicBezTo>
                  <a:pt x="171705" y="2618950"/>
                  <a:pt x="137429" y="2647284"/>
                  <a:pt x="128587" y="2700337"/>
                </a:cubicBezTo>
                <a:cubicBezTo>
                  <a:pt x="126238" y="2714430"/>
                  <a:pt x="128587" y="2728912"/>
                  <a:pt x="128587" y="27432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Up Arrow 14"/>
          <p:cNvSpPr/>
          <p:nvPr/>
        </p:nvSpPr>
        <p:spPr>
          <a:xfrm flipH="1">
            <a:off x="2320290" y="3200400"/>
            <a:ext cx="594361" cy="685800"/>
          </a:xfrm>
          <a:prstGeom prst="upArrow">
            <a:avLst/>
          </a:prstGeom>
          <a:ln w="2540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796181" y="2429903"/>
            <a:ext cx="3518912" cy="646331"/>
          </a:xfrm>
          <a:prstGeom prst="rect">
            <a:avLst/>
          </a:prstGeom>
          <a:noFill/>
        </p:spPr>
        <p:txBody>
          <a:bodyPr wrap="none" rtlCol="0">
            <a:spAutoFit/>
          </a:bodyPr>
          <a:lstStyle/>
          <a:p>
            <a:pPr algn="ctr"/>
            <a:r>
              <a:rPr lang="en-US" sz="1800" dirty="0"/>
              <a:t>Tragedy of the Commons</a:t>
            </a:r>
          </a:p>
          <a:p>
            <a:pPr algn="ctr"/>
            <a:r>
              <a:rPr lang="en-US" sz="1800" dirty="0"/>
              <a:t>Humans win, environment degrades</a:t>
            </a:r>
          </a:p>
        </p:txBody>
      </p:sp>
      <p:pic>
        <p:nvPicPr>
          <p:cNvPr id="17" name="Picture 7" descr="davinci-man-sepi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71600" y="4343400"/>
            <a:ext cx="914400" cy="94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earth 00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939654" y="4417952"/>
            <a:ext cx="796528" cy="79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H="1">
            <a:off x="2228850" y="4572000"/>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28850" y="5010581"/>
            <a:ext cx="914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99597" y="5661320"/>
            <a:ext cx="1507529" cy="276999"/>
          </a:xfrm>
          <a:prstGeom prst="rect">
            <a:avLst/>
          </a:prstGeom>
          <a:noFill/>
        </p:spPr>
        <p:txBody>
          <a:bodyPr wrap="none" rtlCol="0">
            <a:spAutoFit/>
          </a:bodyPr>
          <a:lstStyle/>
          <a:p>
            <a:r>
              <a:rPr lang="en-US" sz="1200" dirty="0"/>
              <a:t>Figures by Dan Fiscus</a:t>
            </a:r>
          </a:p>
        </p:txBody>
      </p:sp>
      <p:sp>
        <p:nvSpPr>
          <p:cNvPr id="2" name="Rectangle 1"/>
          <p:cNvSpPr/>
          <p:nvPr/>
        </p:nvSpPr>
        <p:spPr>
          <a:xfrm>
            <a:off x="4572000" y="2776478"/>
            <a:ext cx="4249271" cy="3785652"/>
          </a:xfrm>
          <a:prstGeom prst="rect">
            <a:avLst/>
          </a:prstGeom>
        </p:spPr>
        <p:txBody>
          <a:bodyPr wrap="square">
            <a:spAutoFit/>
          </a:bodyPr>
          <a:lstStyle/>
          <a:p>
            <a:pPr marL="214313" indent="-214313">
              <a:buFont typeface="Arial" panose="020B0604020202020204" pitchFamily="34" charset="0"/>
              <a:buChar char="•"/>
            </a:pPr>
            <a:r>
              <a:rPr lang="en-US" sz="2000" dirty="0"/>
              <a:t>Inherent in this paradigm, life is separate from environment in mind and action</a:t>
            </a:r>
          </a:p>
          <a:p>
            <a:endParaRPr lang="en-US" sz="2000" dirty="0"/>
          </a:p>
          <a:p>
            <a:pPr marL="214313" indent="-214313">
              <a:buFont typeface="Arial" panose="020B0604020202020204" pitchFamily="34" charset="0"/>
              <a:buChar char="•"/>
            </a:pPr>
            <a:r>
              <a:rPr lang="en-US" sz="2000" dirty="0"/>
              <a:t>Once fragmented, it is possible and likely that the value of environment is seen and treated as less than the value of life</a:t>
            </a:r>
          </a:p>
          <a:p>
            <a:pPr marL="214313" indent="-214313">
              <a:buFont typeface="Arial" panose="020B0604020202020204" pitchFamily="34" charset="0"/>
              <a:buChar char="•"/>
            </a:pPr>
            <a:endParaRPr lang="en-US" sz="2000" dirty="0"/>
          </a:p>
          <a:p>
            <a:pPr marL="214313" indent="-214313">
              <a:buFont typeface="Arial" panose="020B0604020202020204" pitchFamily="34" charset="0"/>
              <a:buChar char="•"/>
            </a:pPr>
            <a:r>
              <a:rPr lang="en-US" sz="2000" dirty="0"/>
              <a:t>Environment is consumed and degraded as manifest in many symptoms of ecological crisis</a:t>
            </a:r>
          </a:p>
        </p:txBody>
      </p:sp>
    </p:spTree>
    <p:extLst>
      <p:ext uri="{BB962C8B-B14F-4D97-AF65-F5344CB8AC3E}">
        <p14:creationId xmlns:p14="http://schemas.microsoft.com/office/powerpoint/2010/main" val="275648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0595" y="5611669"/>
            <a:ext cx="3263586" cy="300082"/>
          </a:xfrm>
          <a:prstGeom prst="rect">
            <a:avLst/>
          </a:prstGeom>
        </p:spPr>
        <p:txBody>
          <a:bodyPr wrap="none">
            <a:spAutoFit/>
          </a:bodyPr>
          <a:lstStyle/>
          <a:p>
            <a:r>
              <a:rPr lang="en-US" sz="1350" dirty="0">
                <a:ea typeface="Calibri" panose="020F0502020204030204" pitchFamily="34" charset="0"/>
              </a:rPr>
              <a:t>Art work of Jan Heath, entitled “food chain”</a:t>
            </a:r>
            <a:endParaRPr lang="en-US" sz="1350" dirty="0"/>
          </a:p>
        </p:txBody>
      </p:sp>
      <p:pic>
        <p:nvPicPr>
          <p:cNvPr id="3" name="Picture 2"/>
          <p:cNvPicPr/>
          <p:nvPr/>
        </p:nvPicPr>
        <p:blipFill>
          <a:blip r:embed="rId2" cstate="email">
            <a:extLst>
              <a:ext uri="{28A0092B-C50C-407E-A947-70E740481C1C}">
                <a14:useLocalDpi xmlns:a14="http://schemas.microsoft.com/office/drawing/2010/main"/>
              </a:ext>
            </a:extLst>
          </a:blip>
          <a:stretch>
            <a:fillRect/>
          </a:stretch>
        </p:blipFill>
        <p:spPr>
          <a:xfrm>
            <a:off x="887144" y="1039910"/>
            <a:ext cx="5770392" cy="4248663"/>
          </a:xfrm>
          <a:prstGeom prst="rect">
            <a:avLst/>
          </a:prstGeom>
        </p:spPr>
      </p:pic>
      <p:sp>
        <p:nvSpPr>
          <p:cNvPr id="4" name="TextBox 3"/>
          <p:cNvSpPr txBox="1"/>
          <p:nvPr/>
        </p:nvSpPr>
        <p:spPr>
          <a:xfrm>
            <a:off x="6858000" y="1638007"/>
            <a:ext cx="1935471" cy="1754326"/>
          </a:xfrm>
          <a:prstGeom prst="rect">
            <a:avLst/>
          </a:prstGeom>
          <a:noFill/>
        </p:spPr>
        <p:txBody>
          <a:bodyPr wrap="square" rtlCol="0">
            <a:spAutoFit/>
          </a:bodyPr>
          <a:lstStyle/>
          <a:p>
            <a:r>
              <a:rPr lang="en-US" sz="1800" dirty="0"/>
              <a:t>Ecosystem is full of </a:t>
            </a:r>
          </a:p>
          <a:p>
            <a:endParaRPr lang="en-US" sz="1800" dirty="0"/>
          </a:p>
          <a:p>
            <a:r>
              <a:rPr lang="en-US" sz="1800" dirty="0"/>
              <a:t>Interconnections and Interdependencies</a:t>
            </a:r>
          </a:p>
        </p:txBody>
      </p:sp>
    </p:spTree>
    <p:extLst>
      <p:ext uri="{BB962C8B-B14F-4D97-AF65-F5344CB8AC3E}">
        <p14:creationId xmlns:p14="http://schemas.microsoft.com/office/powerpoint/2010/main" val="268013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descr="http://t0.gstatic.com/images?q=tbn:ANd9GcRJjKUkHB6gIOngBao_fcpDbgu_RIESE5qVbRcAMNPToWb6yep-bRiTohCAj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0" y="1752600"/>
            <a:ext cx="5700713"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4"/>
          <p:cNvSpPr txBox="1">
            <a:spLocks noChangeArrowheads="1"/>
          </p:cNvSpPr>
          <p:nvPr/>
        </p:nvSpPr>
        <p:spPr bwMode="auto">
          <a:xfrm>
            <a:off x="990600" y="685800"/>
            <a:ext cx="71897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Interacting ecological community and its abiotic environment is an ecosystem</a:t>
            </a:r>
          </a:p>
        </p:txBody>
      </p:sp>
      <p:sp>
        <p:nvSpPr>
          <p:cNvPr id="7" name="TextBox 6"/>
          <p:cNvSpPr txBox="1">
            <a:spLocks noChangeArrowheads="1"/>
          </p:cNvSpPr>
          <p:nvPr/>
        </p:nvSpPr>
        <p:spPr bwMode="auto">
          <a:xfrm rot="-1110613">
            <a:off x="1333500" y="2927350"/>
            <a:ext cx="5441950" cy="1016000"/>
          </a:xfrm>
          <a:prstGeom prst="rect">
            <a:avLst/>
          </a:prstGeom>
          <a:solidFill>
            <a:schemeClr val="accent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6000" b="1"/>
              <a:t>Sustained Life</a:t>
            </a:r>
            <a:endParaRPr lang="en-US" sz="2800" b="1"/>
          </a:p>
        </p:txBody>
      </p:sp>
      <p:sp>
        <p:nvSpPr>
          <p:cNvPr id="8" name="TextBox 7"/>
          <p:cNvSpPr txBox="1">
            <a:spLocks noChangeArrowheads="1"/>
          </p:cNvSpPr>
          <p:nvPr/>
        </p:nvSpPr>
        <p:spPr bwMode="auto">
          <a:xfrm>
            <a:off x="76200" y="5486400"/>
            <a:ext cx="908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An ecosystem possesses all the necessary aspects to sustain life</a:t>
            </a:r>
          </a:p>
        </p:txBody>
      </p:sp>
    </p:spTree>
    <p:extLst>
      <p:ext uri="{BB962C8B-B14F-4D97-AF65-F5344CB8AC3E}">
        <p14:creationId xmlns:p14="http://schemas.microsoft.com/office/powerpoint/2010/main" val="1998682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ppt_w*0.05"/>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anim calcmode="lin" valueType="num">
                                      <p:cBhvr>
                                        <p:cTn id="9" dur="500" fill="hold"/>
                                        <p:tgtEl>
                                          <p:spTgt spid="8"/>
                                        </p:tgtEl>
                                        <p:attrNameLst>
                                          <p:attrName>ppt_x</p:attrName>
                                        </p:attrNameLst>
                                      </p:cBhvr>
                                      <p:tavLst>
                                        <p:tav tm="0">
                                          <p:val>
                                            <p:strVal val="#ppt_x-.2"/>
                                          </p:val>
                                        </p:tav>
                                        <p:tav tm="100000">
                                          <p:val>
                                            <p:strVal val="#ppt_x"/>
                                          </p:val>
                                        </p:tav>
                                      </p:tavLst>
                                    </p:anim>
                                    <p:anim calcmode="lin" valueType="num">
                                      <p:cBhvr>
                                        <p:cTn id="10" dur="500" fill="hold"/>
                                        <p:tgtEl>
                                          <p:spTgt spid="8"/>
                                        </p:tgtEl>
                                        <p:attrNameLst>
                                          <p:attrName>ppt_y</p:attrName>
                                        </p:attrNameLst>
                                      </p:cBhvr>
                                      <p:tavLst>
                                        <p:tav tm="0">
                                          <p:val>
                                            <p:strVal val="#ppt_y"/>
                                          </p:val>
                                        </p:tav>
                                        <p:tav tm="100000">
                                          <p:val>
                                            <p:strVal val="#ppt_y"/>
                                          </p:val>
                                        </p:tav>
                                      </p:tavLst>
                                    </p:anim>
                                    <p:animEffect transition="in" filter="fade">
                                      <p:cBhvr>
                                        <p:cTn id="11" dur="500"/>
                                        <p:tgtEl>
                                          <p:spTgt spid="8"/>
                                        </p:tgtEl>
                                      </p:cBhvr>
                                    </p:animEffect>
                                  </p:childTnLst>
                                </p:cTn>
                              </p:par>
                            </p:childTnLst>
                          </p:cTn>
                        </p:par>
                        <p:par>
                          <p:cTn id="12" fill="hold" nodeType="afterGroup">
                            <p:stCondLst>
                              <p:cond delay="500"/>
                            </p:stCondLst>
                            <p:childTnLst>
                              <p:par>
                                <p:cTn id="13" presetID="54" presetClass="entr" presetSubtype="0" accel="10000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05"/>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r>
              <a:rPr lang="en-US" dirty="0" smtClean="0"/>
              <a:t>Open Systems</a:t>
            </a:r>
            <a:endParaRPr lang="en-US" dirty="0"/>
          </a:p>
        </p:txBody>
      </p:sp>
      <p:sp>
        <p:nvSpPr>
          <p:cNvPr id="6" name="Line 2"/>
          <p:cNvSpPr>
            <a:spLocks noChangeShapeType="1"/>
          </p:cNvSpPr>
          <p:nvPr/>
        </p:nvSpPr>
        <p:spPr bwMode="auto">
          <a:xfrm>
            <a:off x="5202238" y="4521200"/>
            <a:ext cx="200025" cy="254000"/>
          </a:xfrm>
          <a:prstGeom prst="line">
            <a:avLst/>
          </a:prstGeom>
          <a:noFill/>
          <a:ln w="9525">
            <a:solidFill>
              <a:schemeClr val="tx1"/>
            </a:solidFill>
            <a:round/>
            <a:headEnd/>
            <a:tailEnd type="triangle" w="med" len="med"/>
          </a:ln>
        </p:spPr>
        <p:txBody>
          <a:bodyPr wrap="none" anchor="ctr"/>
          <a:lstStyle/>
          <a:p>
            <a:endParaRPr lang="en-US"/>
          </a:p>
        </p:txBody>
      </p:sp>
      <p:sp>
        <p:nvSpPr>
          <p:cNvPr id="7" name="Line 3"/>
          <p:cNvSpPr>
            <a:spLocks noChangeShapeType="1"/>
          </p:cNvSpPr>
          <p:nvPr/>
        </p:nvSpPr>
        <p:spPr bwMode="auto">
          <a:xfrm flipH="1">
            <a:off x="4259263" y="4521200"/>
            <a:ext cx="203200" cy="254000"/>
          </a:xfrm>
          <a:prstGeom prst="line">
            <a:avLst/>
          </a:prstGeom>
          <a:noFill/>
          <a:ln w="9525">
            <a:solidFill>
              <a:schemeClr val="tx1"/>
            </a:solidFill>
            <a:round/>
            <a:headEnd/>
            <a:tailEnd type="triangle" w="med" len="med"/>
          </a:ln>
        </p:spPr>
        <p:txBody>
          <a:bodyPr wrap="none" anchor="ctr"/>
          <a:lstStyle/>
          <a:p>
            <a:endParaRPr lang="en-US"/>
          </a:p>
        </p:txBody>
      </p:sp>
      <p:sp>
        <p:nvSpPr>
          <p:cNvPr id="8" name="Line 4"/>
          <p:cNvSpPr>
            <a:spLocks noChangeShapeType="1"/>
          </p:cNvSpPr>
          <p:nvPr/>
        </p:nvSpPr>
        <p:spPr bwMode="auto">
          <a:xfrm flipV="1">
            <a:off x="4462463" y="4521200"/>
            <a:ext cx="200025" cy="254000"/>
          </a:xfrm>
          <a:prstGeom prst="line">
            <a:avLst/>
          </a:prstGeom>
          <a:noFill/>
          <a:ln w="9525">
            <a:solidFill>
              <a:schemeClr val="tx1"/>
            </a:solidFill>
            <a:round/>
            <a:headEnd/>
            <a:tailEnd type="triangle" w="med" len="med"/>
          </a:ln>
        </p:spPr>
        <p:txBody>
          <a:bodyPr wrap="none" anchor="ctr"/>
          <a:lstStyle/>
          <a:p>
            <a:endParaRPr lang="en-US"/>
          </a:p>
        </p:txBody>
      </p:sp>
      <p:sp>
        <p:nvSpPr>
          <p:cNvPr id="9" name="Line 5"/>
          <p:cNvSpPr>
            <a:spLocks noChangeShapeType="1"/>
          </p:cNvSpPr>
          <p:nvPr/>
        </p:nvSpPr>
        <p:spPr bwMode="auto">
          <a:xfrm>
            <a:off x="4529138" y="5092700"/>
            <a:ext cx="469900" cy="0"/>
          </a:xfrm>
          <a:prstGeom prst="line">
            <a:avLst/>
          </a:prstGeom>
          <a:noFill/>
          <a:ln w="9525">
            <a:solidFill>
              <a:schemeClr val="tx1"/>
            </a:solidFill>
            <a:round/>
            <a:headEnd type="triangle" w="med" len="med"/>
            <a:tailEnd/>
          </a:ln>
        </p:spPr>
        <p:txBody>
          <a:bodyPr wrap="none" anchor="ctr"/>
          <a:lstStyle/>
          <a:p>
            <a:endParaRPr lang="en-US"/>
          </a:p>
        </p:txBody>
      </p:sp>
      <p:sp>
        <p:nvSpPr>
          <p:cNvPr id="10" name="AutoShape 6"/>
          <p:cNvSpPr>
            <a:spLocks noChangeArrowheads="1"/>
          </p:cNvSpPr>
          <p:nvPr/>
        </p:nvSpPr>
        <p:spPr bwMode="auto">
          <a:xfrm>
            <a:off x="4999038" y="4775200"/>
            <a:ext cx="739775" cy="6350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1" name="AutoShape 7"/>
          <p:cNvSpPr>
            <a:spLocks noChangeArrowheads="1"/>
          </p:cNvSpPr>
          <p:nvPr/>
        </p:nvSpPr>
        <p:spPr bwMode="auto">
          <a:xfrm>
            <a:off x="3789363" y="4775200"/>
            <a:ext cx="739775" cy="6350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2" name="Line 9"/>
          <p:cNvSpPr>
            <a:spLocks noChangeShapeType="1"/>
          </p:cNvSpPr>
          <p:nvPr/>
        </p:nvSpPr>
        <p:spPr bwMode="auto">
          <a:xfrm flipV="1">
            <a:off x="549275" y="4191000"/>
            <a:ext cx="2351088" cy="0"/>
          </a:xfrm>
          <a:prstGeom prst="line">
            <a:avLst/>
          </a:prstGeom>
          <a:noFill/>
          <a:ln w="73025">
            <a:solidFill>
              <a:schemeClr val="tx1"/>
            </a:solidFill>
            <a:round/>
            <a:headEnd/>
            <a:tailEnd type="triangle" w="lg" len="lg"/>
          </a:ln>
        </p:spPr>
        <p:txBody>
          <a:bodyPr wrap="none"/>
          <a:lstStyle/>
          <a:p>
            <a:endParaRPr lang="en-US" sz="7200"/>
          </a:p>
        </p:txBody>
      </p:sp>
      <p:sp>
        <p:nvSpPr>
          <p:cNvPr id="13" name="Line 10"/>
          <p:cNvSpPr>
            <a:spLocks noChangeShapeType="1"/>
          </p:cNvSpPr>
          <p:nvPr/>
        </p:nvSpPr>
        <p:spPr bwMode="auto">
          <a:xfrm>
            <a:off x="6953250" y="4114800"/>
            <a:ext cx="2108200" cy="0"/>
          </a:xfrm>
          <a:prstGeom prst="line">
            <a:avLst/>
          </a:prstGeom>
          <a:noFill/>
          <a:ln w="73025">
            <a:solidFill>
              <a:schemeClr val="tx1"/>
            </a:solidFill>
            <a:round/>
            <a:headEnd/>
            <a:tailEnd type="triangle" w="lg" len="lg"/>
          </a:ln>
        </p:spPr>
        <p:txBody>
          <a:bodyPr wrap="none"/>
          <a:lstStyle/>
          <a:p>
            <a:endParaRPr lang="en-US" sz="7200"/>
          </a:p>
        </p:txBody>
      </p:sp>
      <p:sp>
        <p:nvSpPr>
          <p:cNvPr id="14" name="Text Box 11"/>
          <p:cNvSpPr txBox="1">
            <a:spLocks noChangeArrowheads="1"/>
          </p:cNvSpPr>
          <p:nvPr/>
        </p:nvSpPr>
        <p:spPr bwMode="auto">
          <a:xfrm>
            <a:off x="3890963" y="2667000"/>
            <a:ext cx="1773237" cy="457200"/>
          </a:xfrm>
          <a:prstGeom prst="rect">
            <a:avLst/>
          </a:prstGeom>
          <a:noFill/>
          <a:ln w="9525">
            <a:noFill/>
            <a:miter lim="800000"/>
            <a:headEnd/>
            <a:tailEnd/>
          </a:ln>
        </p:spPr>
        <p:txBody>
          <a:bodyPr wrap="none">
            <a:spAutoFit/>
          </a:bodyPr>
          <a:lstStyle/>
          <a:p>
            <a:pPr algn="l">
              <a:spcBef>
                <a:spcPct val="0"/>
              </a:spcBef>
            </a:pPr>
            <a:r>
              <a:rPr lang="en-US"/>
              <a:t>Environment</a:t>
            </a:r>
          </a:p>
        </p:txBody>
      </p:sp>
      <p:sp>
        <p:nvSpPr>
          <p:cNvPr id="15" name="Text Box 12"/>
          <p:cNvSpPr txBox="1">
            <a:spLocks noChangeArrowheads="1"/>
          </p:cNvSpPr>
          <p:nvPr/>
        </p:nvSpPr>
        <p:spPr bwMode="auto">
          <a:xfrm>
            <a:off x="798513" y="3657600"/>
            <a:ext cx="1030287" cy="457200"/>
          </a:xfrm>
          <a:prstGeom prst="rect">
            <a:avLst/>
          </a:prstGeom>
          <a:noFill/>
          <a:ln w="9525">
            <a:noFill/>
            <a:miter lim="800000"/>
            <a:headEnd/>
            <a:tailEnd/>
          </a:ln>
        </p:spPr>
        <p:txBody>
          <a:bodyPr wrap="none">
            <a:spAutoFit/>
          </a:bodyPr>
          <a:lstStyle/>
          <a:p>
            <a:pPr algn="l">
              <a:spcBef>
                <a:spcPct val="0"/>
              </a:spcBef>
            </a:pPr>
            <a:r>
              <a:rPr lang="en-US"/>
              <a:t>Source</a:t>
            </a:r>
          </a:p>
        </p:txBody>
      </p:sp>
      <p:sp>
        <p:nvSpPr>
          <p:cNvPr id="16" name="Text Box 13"/>
          <p:cNvSpPr txBox="1">
            <a:spLocks noChangeArrowheads="1"/>
          </p:cNvSpPr>
          <p:nvPr/>
        </p:nvSpPr>
        <p:spPr bwMode="auto">
          <a:xfrm>
            <a:off x="8331200" y="3505200"/>
            <a:ext cx="742950" cy="457200"/>
          </a:xfrm>
          <a:prstGeom prst="rect">
            <a:avLst/>
          </a:prstGeom>
          <a:noFill/>
          <a:ln w="9525">
            <a:noFill/>
            <a:miter lim="800000"/>
            <a:headEnd/>
            <a:tailEnd/>
          </a:ln>
        </p:spPr>
        <p:txBody>
          <a:bodyPr wrap="none">
            <a:spAutoFit/>
          </a:bodyPr>
          <a:lstStyle/>
          <a:p>
            <a:pPr algn="l">
              <a:spcBef>
                <a:spcPct val="0"/>
              </a:spcBef>
            </a:pPr>
            <a:r>
              <a:rPr lang="en-US"/>
              <a:t>Sink</a:t>
            </a:r>
          </a:p>
        </p:txBody>
      </p:sp>
      <p:sp>
        <p:nvSpPr>
          <p:cNvPr id="17" name="Text Box 14"/>
          <p:cNvSpPr txBox="1">
            <a:spLocks noChangeArrowheads="1"/>
          </p:cNvSpPr>
          <p:nvPr/>
        </p:nvSpPr>
        <p:spPr bwMode="auto">
          <a:xfrm>
            <a:off x="3140075" y="5821362"/>
            <a:ext cx="3565525" cy="579438"/>
          </a:xfrm>
          <a:prstGeom prst="rect">
            <a:avLst/>
          </a:prstGeom>
          <a:noFill/>
          <a:ln w="9525">
            <a:noFill/>
            <a:miter lim="800000"/>
            <a:headEnd/>
            <a:tailEnd/>
          </a:ln>
        </p:spPr>
        <p:txBody>
          <a:bodyPr wrap="none">
            <a:spAutoFit/>
          </a:bodyPr>
          <a:lstStyle/>
          <a:p>
            <a:pPr algn="l">
              <a:spcBef>
                <a:spcPct val="0"/>
              </a:spcBef>
            </a:pPr>
            <a:r>
              <a:rPr lang="en-US" sz="3200" b="1" dirty="0"/>
              <a:t>Input-State-Output</a:t>
            </a:r>
          </a:p>
        </p:txBody>
      </p:sp>
      <p:sp>
        <p:nvSpPr>
          <p:cNvPr id="18" name="AutoShape 15"/>
          <p:cNvSpPr>
            <a:spLocks noChangeArrowheads="1"/>
          </p:cNvSpPr>
          <p:nvPr/>
        </p:nvSpPr>
        <p:spPr bwMode="auto">
          <a:xfrm>
            <a:off x="4462463" y="3886200"/>
            <a:ext cx="739775" cy="6350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19" name="AutoShape 16"/>
          <p:cNvSpPr>
            <a:spLocks noChangeArrowheads="1"/>
          </p:cNvSpPr>
          <p:nvPr/>
        </p:nvSpPr>
        <p:spPr bwMode="auto">
          <a:xfrm>
            <a:off x="2900363" y="3048000"/>
            <a:ext cx="4052887" cy="2895600"/>
          </a:xfrm>
          <a:prstGeom prst="flowChartAlternateProcess">
            <a:avLst/>
          </a:prstGeom>
          <a:solidFill>
            <a:schemeClr val="accent1"/>
          </a:solidFill>
          <a:ln w="9525">
            <a:solidFill>
              <a:schemeClr val="tx1"/>
            </a:solidFill>
            <a:miter lim="800000"/>
            <a:headEnd/>
            <a:tailEnd/>
          </a:ln>
        </p:spPr>
        <p:txBody>
          <a:bodyPr wrap="none" anchor="ctr"/>
          <a:lstStyle/>
          <a:p>
            <a:endParaRPr lang="en-US"/>
          </a:p>
        </p:txBody>
      </p:sp>
      <p:sp>
        <p:nvSpPr>
          <p:cNvPr id="20" name="Text Box 17"/>
          <p:cNvSpPr txBox="1">
            <a:spLocks noChangeArrowheads="1"/>
          </p:cNvSpPr>
          <p:nvPr/>
        </p:nvSpPr>
        <p:spPr bwMode="auto">
          <a:xfrm>
            <a:off x="3810000" y="3741003"/>
            <a:ext cx="2141933" cy="830997"/>
          </a:xfrm>
          <a:prstGeom prst="rect">
            <a:avLst/>
          </a:prstGeom>
          <a:noFill/>
          <a:ln w="9525">
            <a:noFill/>
            <a:miter lim="800000"/>
            <a:headEnd/>
            <a:tailEnd/>
          </a:ln>
        </p:spPr>
        <p:txBody>
          <a:bodyPr wrap="none">
            <a:spAutoFit/>
          </a:bodyPr>
          <a:lstStyle/>
          <a:p>
            <a:pPr algn="l">
              <a:spcBef>
                <a:spcPct val="0"/>
              </a:spcBef>
            </a:pPr>
            <a:r>
              <a:rPr lang="en-US" dirty="0" smtClean="0">
                <a:solidFill>
                  <a:srgbClr val="2B00E4"/>
                </a:solidFill>
              </a:rPr>
              <a:t>Sustained Life </a:t>
            </a:r>
          </a:p>
          <a:p>
            <a:pPr algn="l">
              <a:spcBef>
                <a:spcPct val="0"/>
              </a:spcBef>
            </a:pPr>
            <a:r>
              <a:rPr lang="en-US" dirty="0" smtClean="0">
                <a:solidFill>
                  <a:srgbClr val="2B00E4"/>
                </a:solidFill>
              </a:rPr>
              <a:t>Support System</a:t>
            </a:r>
            <a:endParaRPr lang="en-US" dirty="0">
              <a:solidFill>
                <a:srgbClr val="2B00E4"/>
              </a:solidFill>
            </a:endParaRPr>
          </a:p>
        </p:txBody>
      </p:sp>
      <p:sp>
        <p:nvSpPr>
          <p:cNvPr id="21" name="Text Box 18"/>
          <p:cNvSpPr txBox="1">
            <a:spLocks noChangeArrowheads="1"/>
          </p:cNvSpPr>
          <p:nvPr/>
        </p:nvSpPr>
        <p:spPr bwMode="auto">
          <a:xfrm>
            <a:off x="762000" y="1371600"/>
            <a:ext cx="8229600" cy="1066800"/>
          </a:xfrm>
          <a:prstGeom prst="rect">
            <a:avLst/>
          </a:prstGeom>
          <a:noFill/>
          <a:ln w="9525">
            <a:noFill/>
            <a:miter lim="800000"/>
            <a:headEnd/>
            <a:tailEnd/>
          </a:ln>
        </p:spPr>
        <p:txBody>
          <a:bodyPr>
            <a:spAutoFit/>
          </a:bodyPr>
          <a:lstStyle/>
          <a:p>
            <a:pPr algn="l">
              <a:spcBef>
                <a:spcPct val="0"/>
              </a:spcBef>
            </a:pPr>
            <a:r>
              <a:rPr lang="en-US" sz="3200" dirty="0">
                <a:solidFill>
                  <a:schemeClr val="tx2"/>
                </a:solidFill>
              </a:rPr>
              <a:t>Open systems connect to their environment through both inputs and outputs</a:t>
            </a:r>
            <a:endParaRPr lang="en-US" dirty="0">
              <a:solidFill>
                <a:schemeClr val="tx2"/>
              </a:solidFill>
            </a:endParaRPr>
          </a:p>
        </p:txBody>
      </p:sp>
    </p:spTree>
    <p:extLst>
      <p:ext uri="{BB962C8B-B14F-4D97-AF65-F5344CB8AC3E}">
        <p14:creationId xmlns:p14="http://schemas.microsoft.com/office/powerpoint/2010/main" val="3411552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533400" y="1828800"/>
            <a:ext cx="8305800" cy="2062103"/>
          </a:xfrm>
          <a:prstGeom prst="rect">
            <a:avLst/>
          </a:prstGeom>
          <a:noFill/>
          <a:ln w="9525">
            <a:noFill/>
            <a:miter lim="800000"/>
            <a:headEnd/>
            <a:tailEnd/>
          </a:ln>
        </p:spPr>
        <p:txBody>
          <a:bodyPr wrap="square">
            <a:spAutoFit/>
          </a:bodyPr>
          <a:lstStyle/>
          <a:p>
            <a:pPr algn="l">
              <a:spcBef>
                <a:spcPct val="0"/>
              </a:spcBef>
            </a:pPr>
            <a:r>
              <a:rPr lang="en-US" sz="3200" dirty="0">
                <a:solidFill>
                  <a:schemeClr val="tx2"/>
                </a:solidFill>
                <a:cs typeface="Times New Roman" pitchFamily="18" charset="0"/>
              </a:rPr>
              <a:t>…build and maintain order and organization by taking in high quality energy, using it, and passing degraded energy outside of the system.</a:t>
            </a:r>
          </a:p>
        </p:txBody>
      </p:sp>
      <p:grpSp>
        <p:nvGrpSpPr>
          <p:cNvPr id="2" name="Group 3"/>
          <p:cNvGrpSpPr>
            <a:grpSpLocks/>
          </p:cNvGrpSpPr>
          <p:nvPr/>
        </p:nvGrpSpPr>
        <p:grpSpPr bwMode="auto">
          <a:xfrm>
            <a:off x="1141413" y="4191000"/>
            <a:ext cx="7697787" cy="1803400"/>
            <a:chOff x="346" y="2928"/>
            <a:chExt cx="4849" cy="1136"/>
          </a:xfrm>
        </p:grpSpPr>
        <p:sp>
          <p:nvSpPr>
            <p:cNvPr id="14341" name="Rectangle 4"/>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lgn="ctr">
                <a:spcBef>
                  <a:spcPct val="0"/>
                </a:spcBef>
              </a:pPr>
              <a:r>
                <a:rPr lang="en-US" sz="2800" dirty="0">
                  <a:solidFill>
                    <a:srgbClr val="A50021"/>
                  </a:solidFill>
                </a:rPr>
                <a:t>System</a:t>
              </a:r>
            </a:p>
            <a:p>
              <a:pPr algn="ctr">
                <a:spcBef>
                  <a:spcPct val="0"/>
                </a:spcBef>
              </a:pPr>
              <a:r>
                <a:rPr lang="en-US" sz="2800" dirty="0">
                  <a:solidFill>
                    <a:srgbClr val="A50021"/>
                  </a:solidFill>
                </a:rPr>
                <a:t>(human or</a:t>
              </a:r>
            </a:p>
            <a:p>
              <a:pPr algn="ctr">
                <a:spcBef>
                  <a:spcPct val="0"/>
                </a:spcBef>
              </a:pPr>
              <a:r>
                <a:rPr lang="en-US" sz="2800" dirty="0">
                  <a:solidFill>
                    <a:srgbClr val="A50021"/>
                  </a:solidFill>
                </a:rPr>
                <a:t> natural)</a:t>
              </a:r>
            </a:p>
          </p:txBody>
        </p:sp>
        <p:sp>
          <p:nvSpPr>
            <p:cNvPr id="14342" name="Line 5"/>
            <p:cNvSpPr>
              <a:spLocks noChangeShapeType="1"/>
            </p:cNvSpPr>
            <p:nvPr/>
          </p:nvSpPr>
          <p:spPr bwMode="auto">
            <a:xfrm>
              <a:off x="490" y="3536"/>
              <a:ext cx="1200" cy="0"/>
            </a:xfrm>
            <a:prstGeom prst="line">
              <a:avLst/>
            </a:prstGeom>
            <a:noFill/>
            <a:ln w="63500">
              <a:solidFill>
                <a:schemeClr val="tx1"/>
              </a:solidFill>
              <a:round/>
              <a:headEnd/>
              <a:tailEnd type="triangle" w="med" len="med"/>
            </a:ln>
          </p:spPr>
          <p:txBody>
            <a:bodyPr/>
            <a:lstStyle/>
            <a:p>
              <a:endParaRPr lang="en-US"/>
            </a:p>
          </p:txBody>
        </p:sp>
        <p:sp>
          <p:nvSpPr>
            <p:cNvPr id="14343" name="Text Box 6"/>
            <p:cNvSpPr txBox="1">
              <a:spLocks noChangeArrowheads="1"/>
            </p:cNvSpPr>
            <p:nvPr/>
          </p:nvSpPr>
          <p:spPr bwMode="auto">
            <a:xfrm>
              <a:off x="346" y="2928"/>
              <a:ext cx="1292" cy="596"/>
            </a:xfrm>
            <a:prstGeom prst="rect">
              <a:avLst/>
            </a:prstGeom>
            <a:noFill/>
            <a:ln w="25400">
              <a:noFill/>
              <a:miter lim="800000"/>
              <a:headEnd/>
              <a:tailEnd/>
            </a:ln>
          </p:spPr>
          <p:txBody>
            <a:bodyPr wrap="none">
              <a:spAutoFit/>
            </a:bodyPr>
            <a:lstStyle/>
            <a:p>
              <a:pPr algn="l">
                <a:spcBef>
                  <a:spcPct val="0"/>
                </a:spcBef>
              </a:pPr>
              <a:r>
                <a:rPr lang="en-US" sz="2800">
                  <a:solidFill>
                    <a:srgbClr val="A50021"/>
                  </a:solidFill>
                </a:rPr>
                <a:t>High quality</a:t>
              </a:r>
            </a:p>
            <a:p>
              <a:pPr algn="l">
                <a:spcBef>
                  <a:spcPct val="0"/>
                </a:spcBef>
              </a:pPr>
              <a:r>
                <a:rPr lang="en-US" sz="2800">
                  <a:solidFill>
                    <a:srgbClr val="A50021"/>
                  </a:solidFill>
                </a:rPr>
                <a:t>Energy Input</a:t>
              </a:r>
            </a:p>
          </p:txBody>
        </p:sp>
        <p:sp>
          <p:nvSpPr>
            <p:cNvPr id="14344" name="Line 7"/>
            <p:cNvSpPr>
              <a:spLocks noChangeShapeType="1"/>
            </p:cNvSpPr>
            <p:nvPr/>
          </p:nvSpPr>
          <p:spPr bwMode="auto">
            <a:xfrm>
              <a:off x="3178" y="3536"/>
              <a:ext cx="1200" cy="0"/>
            </a:xfrm>
            <a:prstGeom prst="line">
              <a:avLst/>
            </a:prstGeom>
            <a:noFill/>
            <a:ln w="63500">
              <a:solidFill>
                <a:schemeClr val="tx1"/>
              </a:solidFill>
              <a:round/>
              <a:headEnd/>
              <a:tailEnd type="triangle" w="med" len="med"/>
            </a:ln>
          </p:spPr>
          <p:txBody>
            <a:bodyPr/>
            <a:lstStyle/>
            <a:p>
              <a:endParaRPr lang="en-US"/>
            </a:p>
          </p:txBody>
        </p:sp>
        <p:sp>
          <p:nvSpPr>
            <p:cNvPr id="14345" name="Text Box 8"/>
            <p:cNvSpPr txBox="1">
              <a:spLocks noChangeArrowheads="1"/>
            </p:cNvSpPr>
            <p:nvPr/>
          </p:nvSpPr>
          <p:spPr bwMode="auto">
            <a:xfrm>
              <a:off x="3226" y="2928"/>
              <a:ext cx="1969" cy="596"/>
            </a:xfrm>
            <a:prstGeom prst="rect">
              <a:avLst/>
            </a:prstGeom>
            <a:noFill/>
            <a:ln w="9525">
              <a:noFill/>
              <a:miter lim="800000"/>
              <a:headEnd/>
              <a:tailEnd/>
            </a:ln>
          </p:spPr>
          <p:txBody>
            <a:bodyPr wrap="none">
              <a:spAutoFit/>
            </a:bodyPr>
            <a:lstStyle/>
            <a:p>
              <a:pPr algn="l">
                <a:spcBef>
                  <a:spcPct val="0"/>
                </a:spcBef>
              </a:pPr>
              <a:r>
                <a:rPr lang="en-US" sz="2800">
                  <a:solidFill>
                    <a:srgbClr val="A50021"/>
                  </a:solidFill>
                </a:rPr>
                <a:t>Low quality</a:t>
              </a:r>
            </a:p>
            <a:p>
              <a:pPr algn="l">
                <a:spcBef>
                  <a:spcPct val="0"/>
                </a:spcBef>
              </a:pPr>
              <a:r>
                <a:rPr lang="en-US" sz="2800">
                  <a:solidFill>
                    <a:srgbClr val="A50021"/>
                  </a:solidFill>
                </a:rPr>
                <a:t>Energy output (heat)</a:t>
              </a:r>
            </a:p>
          </p:txBody>
        </p:sp>
      </p:grpSp>
      <p:sp>
        <p:nvSpPr>
          <p:cNvPr id="14340" name="Text Box 11"/>
          <p:cNvSpPr txBox="1">
            <a:spLocks noChangeArrowheads="1"/>
          </p:cNvSpPr>
          <p:nvPr/>
        </p:nvSpPr>
        <p:spPr bwMode="auto">
          <a:xfrm>
            <a:off x="304800" y="730250"/>
            <a:ext cx="7947432" cy="646331"/>
          </a:xfrm>
          <a:prstGeom prst="rect">
            <a:avLst/>
          </a:prstGeom>
          <a:noFill/>
          <a:ln w="9525">
            <a:noFill/>
            <a:miter lim="800000"/>
            <a:headEnd/>
            <a:tailEnd/>
          </a:ln>
        </p:spPr>
        <p:txBody>
          <a:bodyPr wrap="none">
            <a:spAutoFit/>
          </a:bodyPr>
          <a:lstStyle/>
          <a:p>
            <a:pPr algn="l"/>
            <a:r>
              <a:rPr lang="en-US" sz="3600" b="1" dirty="0" smtClean="0">
                <a:solidFill>
                  <a:schemeClr val="tx2"/>
                </a:solidFill>
                <a:cs typeface="Times New Roman" pitchFamily="18" charset="0"/>
              </a:rPr>
              <a:t>Thermodynamically, Open </a:t>
            </a:r>
            <a:r>
              <a:rPr lang="en-US" sz="3600" b="1" dirty="0">
                <a:solidFill>
                  <a:schemeClr val="tx2"/>
                </a:solidFill>
                <a:cs typeface="Times New Roman" pitchFamily="18" charset="0"/>
              </a:rPr>
              <a:t>Systems</a:t>
            </a:r>
          </a:p>
        </p:txBody>
      </p:sp>
    </p:spTree>
    <p:extLst>
      <p:ext uri="{BB962C8B-B14F-4D97-AF65-F5344CB8AC3E}">
        <p14:creationId xmlns:p14="http://schemas.microsoft.com/office/powerpoint/2010/main" val="363647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marietta.edu/~biol/102/ecycle.gif"/>
          <p:cNvPicPr>
            <a:picLocks noChangeAspect="1" noChangeArrowheads="1"/>
          </p:cNvPicPr>
          <p:nvPr/>
        </p:nvPicPr>
        <p:blipFill>
          <a:blip r:embed="rId2" cstate="email">
            <a:extLst>
              <a:ext uri="{28A0092B-C50C-407E-A947-70E740481C1C}">
                <a14:useLocalDpi xmlns:a14="http://schemas.microsoft.com/office/drawing/2010/main"/>
              </a:ext>
            </a:extLst>
          </a:blip>
          <a:srcRect t="10213" b="4085"/>
          <a:stretch>
            <a:fillRect/>
          </a:stretch>
        </p:blipFill>
        <p:spPr bwMode="auto">
          <a:xfrm>
            <a:off x="838200" y="1295400"/>
            <a:ext cx="7848600" cy="4748251"/>
          </a:xfrm>
          <a:prstGeom prst="rect">
            <a:avLst/>
          </a:prstGeom>
          <a:noFill/>
          <a:ln w="9525">
            <a:noFill/>
            <a:miter lim="800000"/>
            <a:headEnd/>
            <a:tailEnd/>
          </a:ln>
        </p:spPr>
      </p:pic>
      <p:sp>
        <p:nvSpPr>
          <p:cNvPr id="15363" name="Text Box 3"/>
          <p:cNvSpPr txBox="1">
            <a:spLocks noChangeArrowheads="1"/>
          </p:cNvSpPr>
          <p:nvPr/>
        </p:nvSpPr>
        <p:spPr bwMode="auto">
          <a:xfrm>
            <a:off x="1371600" y="457200"/>
            <a:ext cx="4362450" cy="641350"/>
          </a:xfrm>
          <a:prstGeom prst="rect">
            <a:avLst/>
          </a:prstGeom>
          <a:noFill/>
          <a:ln w="9525">
            <a:noFill/>
            <a:miter lim="800000"/>
            <a:headEnd/>
            <a:tailEnd/>
          </a:ln>
        </p:spPr>
        <p:txBody>
          <a:bodyPr wrap="none">
            <a:spAutoFit/>
          </a:bodyPr>
          <a:lstStyle/>
          <a:p>
            <a:pPr algn="l">
              <a:spcBef>
                <a:spcPct val="0"/>
              </a:spcBef>
            </a:pPr>
            <a:r>
              <a:rPr lang="en-US" sz="3600" b="1" dirty="0">
                <a:solidFill>
                  <a:schemeClr val="tx2"/>
                </a:solidFill>
              </a:rPr>
              <a:t>Simplified Ecosystem</a:t>
            </a:r>
          </a:p>
        </p:txBody>
      </p:sp>
    </p:spTree>
    <p:extLst>
      <p:ext uri="{BB962C8B-B14F-4D97-AF65-F5344CB8AC3E}">
        <p14:creationId xmlns:p14="http://schemas.microsoft.com/office/powerpoint/2010/main" val="901380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F:\MEDIA\1794\179429.JPG"/>
          <p:cNvPicPr>
            <a:picLocks noChangeAspect="1" noChangeArrowheads="1"/>
          </p:cNvPicPr>
          <p:nvPr/>
        </p:nvPicPr>
        <p:blipFill>
          <a:blip r:embed="rId2" cstate="print"/>
          <a:srcRect/>
          <a:stretch>
            <a:fillRect/>
          </a:stretch>
        </p:blipFill>
        <p:spPr bwMode="auto">
          <a:xfrm>
            <a:off x="685800" y="1066800"/>
            <a:ext cx="8077200" cy="5441950"/>
          </a:xfrm>
          <a:prstGeom prst="rect">
            <a:avLst/>
          </a:prstGeom>
          <a:noFill/>
          <a:ln w="9525">
            <a:noFill/>
            <a:miter lim="800000"/>
            <a:headEnd/>
            <a:tailEnd/>
          </a:ln>
        </p:spPr>
      </p:pic>
      <p:sp>
        <p:nvSpPr>
          <p:cNvPr id="16387" name="Text Box 3"/>
          <p:cNvSpPr txBox="1">
            <a:spLocks noChangeArrowheads="1"/>
          </p:cNvSpPr>
          <p:nvPr/>
        </p:nvSpPr>
        <p:spPr bwMode="auto">
          <a:xfrm>
            <a:off x="1219200" y="533400"/>
            <a:ext cx="5289550" cy="641350"/>
          </a:xfrm>
          <a:prstGeom prst="rect">
            <a:avLst/>
          </a:prstGeom>
          <a:noFill/>
          <a:ln w="9525">
            <a:noFill/>
            <a:miter lim="800000"/>
            <a:headEnd/>
            <a:tailEnd/>
          </a:ln>
        </p:spPr>
        <p:txBody>
          <a:bodyPr wrap="none">
            <a:spAutoFit/>
          </a:bodyPr>
          <a:lstStyle/>
          <a:p>
            <a:pPr algn="l">
              <a:spcBef>
                <a:spcPct val="0"/>
              </a:spcBef>
            </a:pPr>
            <a:r>
              <a:rPr lang="en-US" sz="3600" b="1">
                <a:solidFill>
                  <a:schemeClr val="tx2"/>
                </a:solidFill>
              </a:rPr>
              <a:t>Simplified Human System</a:t>
            </a:r>
          </a:p>
        </p:txBody>
      </p:sp>
    </p:spTree>
    <p:extLst>
      <p:ext uri="{BB962C8B-B14F-4D97-AF65-F5344CB8AC3E}">
        <p14:creationId xmlns:p14="http://schemas.microsoft.com/office/powerpoint/2010/main" val="769472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990600" y="304800"/>
            <a:ext cx="6272871"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4000" dirty="0">
                <a:solidFill>
                  <a:schemeClr val="tx2"/>
                </a:solidFill>
              </a:rPr>
              <a:t>What is sustainable?</a:t>
            </a:r>
          </a:p>
          <a:p>
            <a:pPr eaLnBrk="1" hangingPunct="1"/>
            <a:endParaRPr lang="en-US" sz="4000" dirty="0">
              <a:solidFill>
                <a:schemeClr val="tx2"/>
              </a:solidFill>
            </a:endParaRPr>
          </a:p>
          <a:p>
            <a:pPr eaLnBrk="1" hangingPunct="1"/>
            <a:r>
              <a:rPr lang="en-US" sz="3600" dirty="0">
                <a:solidFill>
                  <a:schemeClr val="tx2"/>
                </a:solidFill>
              </a:rPr>
              <a:t>Sustainability Constraints</a:t>
            </a:r>
            <a:endParaRPr lang="en-US" sz="4000" dirty="0">
              <a:solidFill>
                <a:schemeClr val="tx2"/>
              </a:solidFill>
            </a:endParaRPr>
          </a:p>
          <a:p>
            <a:pPr eaLnBrk="1" hangingPunct="1"/>
            <a:r>
              <a:rPr lang="en-US" sz="3200" dirty="0">
                <a:solidFill>
                  <a:schemeClr val="tx2"/>
                </a:solidFill>
              </a:rPr>
              <a:t>Input, Output, and System Dynamics</a:t>
            </a:r>
          </a:p>
        </p:txBody>
      </p:sp>
      <p:grpSp>
        <p:nvGrpSpPr>
          <p:cNvPr id="46083" name="Group 3"/>
          <p:cNvGrpSpPr>
            <a:grpSpLocks/>
          </p:cNvGrpSpPr>
          <p:nvPr/>
        </p:nvGrpSpPr>
        <p:grpSpPr bwMode="auto">
          <a:xfrm>
            <a:off x="1676400" y="3352800"/>
            <a:ext cx="6196013" cy="1600200"/>
            <a:chOff x="490" y="3056"/>
            <a:chExt cx="3903" cy="1008"/>
          </a:xfrm>
        </p:grpSpPr>
        <p:sp>
          <p:nvSpPr>
            <p:cNvPr id="46087" name="Rectangle 4"/>
            <p:cNvSpPr>
              <a:spLocks noChangeArrowheads="1"/>
            </p:cNvSpPr>
            <p:nvPr/>
          </p:nvSpPr>
          <p:spPr bwMode="auto">
            <a:xfrm>
              <a:off x="1690" y="3056"/>
              <a:ext cx="1488" cy="100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smtClean="0">
                  <a:solidFill>
                    <a:srgbClr val="A50021"/>
                  </a:solidFill>
                </a:rPr>
                <a:t>Sustained Life</a:t>
              </a:r>
            </a:p>
            <a:p>
              <a:pPr algn="ctr"/>
              <a:r>
                <a:rPr lang="en-US" dirty="0" smtClean="0">
                  <a:solidFill>
                    <a:srgbClr val="A50021"/>
                  </a:solidFill>
                </a:rPr>
                <a:t>Support System</a:t>
              </a:r>
              <a:endParaRPr lang="en-US" dirty="0">
                <a:solidFill>
                  <a:srgbClr val="A50021"/>
                </a:solidFill>
              </a:endParaRPr>
            </a:p>
          </p:txBody>
        </p:sp>
        <p:sp>
          <p:nvSpPr>
            <p:cNvPr id="46088"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89" name="Text Box 6"/>
            <p:cNvSpPr txBox="1">
              <a:spLocks noChangeArrowheads="1"/>
            </p:cNvSpPr>
            <p:nvPr/>
          </p:nvSpPr>
          <p:spPr bwMode="auto">
            <a:xfrm>
              <a:off x="576" y="3072"/>
              <a:ext cx="80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solidFill>
                    <a:srgbClr val="A50021"/>
                  </a:solidFill>
                </a:rPr>
                <a:t>Input ?</a:t>
              </a:r>
            </a:p>
          </p:txBody>
        </p:sp>
        <p:sp>
          <p:nvSpPr>
            <p:cNvPr id="46090"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1" name="Text Box 8"/>
            <p:cNvSpPr txBox="1">
              <a:spLocks noChangeArrowheads="1"/>
            </p:cNvSpPr>
            <p:nvPr/>
          </p:nvSpPr>
          <p:spPr bwMode="auto">
            <a:xfrm>
              <a:off x="3408" y="3072"/>
              <a:ext cx="9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solidFill>
                    <a:srgbClr val="A50021"/>
                  </a:solidFill>
                </a:rPr>
                <a:t>Output ?</a:t>
              </a:r>
            </a:p>
          </p:txBody>
        </p:sp>
      </p:grpSp>
      <p:sp>
        <p:nvSpPr>
          <p:cNvPr id="46084" name="Rectangle 9"/>
          <p:cNvSpPr>
            <a:spLocks noChangeArrowheads="1"/>
          </p:cNvSpPr>
          <p:nvPr/>
        </p:nvSpPr>
        <p:spPr bwMode="auto">
          <a:xfrm>
            <a:off x="457200" y="5151438"/>
            <a:ext cx="845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chemeClr val="tx2"/>
                </a:solidFill>
              </a:rPr>
              <a:t>Input</a:t>
            </a:r>
            <a:r>
              <a:rPr lang="en-US" sz="3200" b="1">
                <a:solidFill>
                  <a:schemeClr val="tx2"/>
                </a:solidFill>
                <a:cs typeface="Times New Roman" pitchFamily="18" charset="0"/>
              </a:rPr>
              <a:t> </a:t>
            </a:r>
            <a:r>
              <a:rPr lang="en-US" sz="3200">
                <a:solidFill>
                  <a:schemeClr val="tx2"/>
                </a:solidFill>
                <a:cs typeface="Times New Roman" pitchFamily="18" charset="0"/>
              </a:rPr>
              <a:t>availability AND </a:t>
            </a:r>
            <a:r>
              <a:rPr lang="en-US" sz="3200" b="1">
                <a:solidFill>
                  <a:schemeClr val="tx2"/>
                </a:solidFill>
                <a:cs typeface="Times New Roman" pitchFamily="18" charset="0"/>
              </a:rPr>
              <a:t>Output</a:t>
            </a:r>
            <a:r>
              <a:rPr lang="en-US" sz="3200">
                <a:solidFill>
                  <a:schemeClr val="tx2"/>
                </a:solidFill>
                <a:cs typeface="Times New Roman" pitchFamily="18" charset="0"/>
              </a:rPr>
              <a:t> absorbance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defRPr/>
            </a:pPr>
            <a:r>
              <a:rPr lang="en-US" sz="2800" dirty="0" smtClean="0"/>
              <a:t>Sustainable Development </a:t>
            </a:r>
            <a:r>
              <a:rPr lang="en-US" sz="2800" dirty="0" err="1" smtClean="0"/>
              <a:t>vs</a:t>
            </a:r>
            <a:r>
              <a:rPr lang="en-US" sz="2800" dirty="0" smtClean="0"/>
              <a:t> Sustainability</a:t>
            </a:r>
            <a:endParaRPr lang="en-US" sz="2800" dirty="0"/>
          </a:p>
        </p:txBody>
      </p:sp>
      <p:sp>
        <p:nvSpPr>
          <p:cNvPr id="3" name="Content Placeholder 2"/>
          <p:cNvSpPr>
            <a:spLocks noGrp="1"/>
          </p:cNvSpPr>
          <p:nvPr>
            <p:ph idx="1"/>
          </p:nvPr>
        </p:nvSpPr>
        <p:spPr>
          <a:xfrm>
            <a:off x="457200" y="1798638"/>
            <a:ext cx="8229600" cy="3535362"/>
          </a:xfrm>
        </p:spPr>
        <p:txBody>
          <a:bodyPr/>
          <a:lstStyle/>
          <a:p>
            <a:r>
              <a:rPr lang="en-US" sz="2400" dirty="0" smtClean="0"/>
              <a:t>Sustainable Development: “development that meets the needs of the present generation without compromising the ability of future generations to meet their own needs” </a:t>
            </a:r>
            <a:r>
              <a:rPr lang="en-US" sz="2000" dirty="0" smtClean="0"/>
              <a:t>– </a:t>
            </a:r>
            <a:r>
              <a:rPr lang="en-US" sz="2000" i="1" dirty="0" smtClean="0"/>
              <a:t>Our Common Future</a:t>
            </a:r>
            <a:r>
              <a:rPr lang="en-US" sz="2000" dirty="0" smtClean="0"/>
              <a:t>/ </a:t>
            </a:r>
            <a:r>
              <a:rPr lang="en-US" sz="2000" dirty="0" err="1" smtClean="0"/>
              <a:t>Brundtland</a:t>
            </a:r>
            <a:r>
              <a:rPr lang="en-US" sz="2000" dirty="0" smtClean="0"/>
              <a:t> Report, 1987</a:t>
            </a:r>
          </a:p>
          <a:p>
            <a:endParaRPr lang="en-US" sz="2000" dirty="0"/>
          </a:p>
          <a:p>
            <a:endParaRPr lang="en-US" sz="2000" dirty="0" smtClean="0"/>
          </a:p>
          <a:p>
            <a:r>
              <a:rPr lang="en-US" sz="2400" dirty="0" smtClean="0"/>
              <a:t>Sustainability: “the capacity to endure; how systems remain diverse and productive over time” – </a:t>
            </a:r>
            <a:r>
              <a:rPr lang="en-US" sz="2000" dirty="0" err="1" smtClean="0"/>
              <a:t>wikipedia</a:t>
            </a:r>
            <a:endParaRPr lang="en-US" sz="2400" dirty="0" smtClean="0"/>
          </a:p>
        </p:txBody>
      </p:sp>
      <p:sp>
        <p:nvSpPr>
          <p:cNvPr id="6" name="TextBox 5"/>
          <p:cNvSpPr txBox="1"/>
          <p:nvPr/>
        </p:nvSpPr>
        <p:spPr>
          <a:xfrm rot="20788839">
            <a:off x="2230856" y="2192061"/>
            <a:ext cx="4477508" cy="646331"/>
          </a:xfrm>
          <a:prstGeom prst="rect">
            <a:avLst/>
          </a:prstGeom>
          <a:solidFill>
            <a:schemeClr val="bg2">
              <a:lumMod val="60000"/>
              <a:lumOff val="40000"/>
              <a:alpha val="75000"/>
            </a:schemeClr>
          </a:solidFill>
        </p:spPr>
        <p:txBody>
          <a:bodyPr wrap="none">
            <a:spAutoFit/>
          </a:bodyPr>
          <a:lstStyle/>
          <a:p>
            <a:pPr>
              <a:defRPr/>
            </a:pPr>
            <a:r>
              <a:rPr lang="en-US" sz="3600" dirty="0">
                <a:solidFill>
                  <a:srgbClr val="C00000"/>
                </a:solidFill>
              </a:rPr>
              <a:t>What are </a:t>
            </a:r>
            <a:r>
              <a:rPr lang="en-US" sz="3600" dirty="0" smtClean="0">
                <a:solidFill>
                  <a:srgbClr val="C00000"/>
                </a:solidFill>
              </a:rPr>
              <a:t>our “needs”? </a:t>
            </a:r>
            <a:endParaRPr lang="en-US" sz="2000" dirty="0">
              <a:solidFill>
                <a:srgbClr val="C00000"/>
              </a:solidFill>
            </a:endParaRPr>
          </a:p>
        </p:txBody>
      </p:sp>
    </p:spTree>
    <p:extLst>
      <p:ext uri="{BB962C8B-B14F-4D97-AF65-F5344CB8AC3E}">
        <p14:creationId xmlns:p14="http://schemas.microsoft.com/office/powerpoint/2010/main" val="4165478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VALUING THE EARTH</a:t>
            </a:r>
            <a:r>
              <a:rPr lang="en-US" sz="2800" b="1" dirty="0" smtClean="0"/>
              <a:t/>
            </a:r>
            <a:br>
              <a:rPr lang="en-US" sz="2800" b="1" dirty="0" smtClean="0"/>
            </a:br>
            <a:r>
              <a:rPr lang="en-US" sz="2800" b="1" dirty="0" smtClean="0"/>
              <a:t>Daly and Townsend (1993) </a:t>
            </a:r>
            <a:endParaRPr lang="en-US" sz="2800" dirty="0"/>
          </a:p>
        </p:txBody>
      </p:sp>
      <p:sp>
        <p:nvSpPr>
          <p:cNvPr id="3" name="Content Placeholder 2"/>
          <p:cNvSpPr>
            <a:spLocks noGrp="1"/>
          </p:cNvSpPr>
          <p:nvPr>
            <p:ph idx="1"/>
          </p:nvPr>
        </p:nvSpPr>
        <p:spPr>
          <a:xfrm>
            <a:off x="228600" y="1447800"/>
            <a:ext cx="8458200" cy="4525962"/>
          </a:xfrm>
        </p:spPr>
        <p:txBody>
          <a:bodyPr/>
          <a:lstStyle/>
          <a:p>
            <a:pPr>
              <a:buNone/>
            </a:pPr>
            <a:r>
              <a:rPr lang="en-US" sz="2400" dirty="0" smtClean="0"/>
              <a:t>Renewable resources should be used such that: </a:t>
            </a:r>
          </a:p>
          <a:p>
            <a:pPr>
              <a:buNone/>
            </a:pPr>
            <a:endParaRPr lang="en-US" sz="2400" dirty="0" smtClean="0"/>
          </a:p>
          <a:p>
            <a:pPr>
              <a:buNone/>
            </a:pPr>
            <a:r>
              <a:rPr lang="en-US" sz="2400" dirty="0" smtClean="0"/>
              <a:t>1) harvesting rates do not exceed regeneration rates, and </a:t>
            </a:r>
          </a:p>
          <a:p>
            <a:pPr>
              <a:buNone/>
            </a:pPr>
            <a:endParaRPr lang="en-US" sz="2400" dirty="0" smtClean="0"/>
          </a:p>
          <a:p>
            <a:pPr>
              <a:buNone/>
            </a:pPr>
            <a:r>
              <a:rPr lang="en-US" sz="2400" dirty="0" smtClean="0"/>
              <a:t>2) waste emissions do not exceed the renewable assimilative capacity of the local environment. </a:t>
            </a:r>
          </a:p>
        </p:txBody>
      </p:sp>
      <p:sp>
        <p:nvSpPr>
          <p:cNvPr id="5" name="Rectangle 4"/>
          <p:cNvSpPr>
            <a:spLocks noChangeArrowheads="1"/>
          </p:cNvSpPr>
          <p:nvPr/>
        </p:nvSpPr>
        <p:spPr bwMode="auto">
          <a:xfrm>
            <a:off x="4624387" y="4953000"/>
            <a:ext cx="2362200" cy="16002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a:solidFill>
                  <a:srgbClr val="A50021"/>
                </a:solidFill>
              </a:rPr>
              <a:t>System</a:t>
            </a:r>
          </a:p>
        </p:txBody>
      </p:sp>
      <p:sp>
        <p:nvSpPr>
          <p:cNvPr id="6" name="Line 5"/>
          <p:cNvSpPr>
            <a:spLocks noChangeShapeType="1"/>
          </p:cNvSpPr>
          <p:nvPr/>
        </p:nvSpPr>
        <p:spPr bwMode="auto">
          <a:xfrm>
            <a:off x="2719387" y="5715000"/>
            <a:ext cx="19050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Text Box 6"/>
          <p:cNvSpPr txBox="1">
            <a:spLocks noChangeArrowheads="1"/>
          </p:cNvSpPr>
          <p:nvPr/>
        </p:nvSpPr>
        <p:spPr bwMode="auto">
          <a:xfrm>
            <a:off x="2855912" y="49784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dirty="0" smtClean="0">
                <a:solidFill>
                  <a:srgbClr val="A50021"/>
                </a:solidFill>
              </a:rPr>
              <a:t>Input</a:t>
            </a:r>
            <a:endParaRPr lang="en-US" sz="2800" dirty="0">
              <a:solidFill>
                <a:srgbClr val="A50021"/>
              </a:solidFill>
            </a:endParaRPr>
          </a:p>
        </p:txBody>
      </p:sp>
      <p:sp>
        <p:nvSpPr>
          <p:cNvPr id="8" name="Line 7"/>
          <p:cNvSpPr>
            <a:spLocks noChangeShapeType="1"/>
          </p:cNvSpPr>
          <p:nvPr/>
        </p:nvSpPr>
        <p:spPr bwMode="auto">
          <a:xfrm>
            <a:off x="6986587" y="5715000"/>
            <a:ext cx="19050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 Box 8"/>
          <p:cNvSpPr txBox="1">
            <a:spLocks noChangeArrowheads="1"/>
          </p:cNvSpPr>
          <p:nvPr/>
        </p:nvSpPr>
        <p:spPr bwMode="auto">
          <a:xfrm>
            <a:off x="7351712" y="4978400"/>
            <a:ext cx="1181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dirty="0" smtClean="0">
                <a:solidFill>
                  <a:srgbClr val="A50021"/>
                </a:solidFill>
              </a:rPr>
              <a:t>Output</a:t>
            </a:r>
            <a:endParaRPr lang="en-US" sz="2800" dirty="0">
              <a:solidFill>
                <a:srgbClr val="A50021"/>
              </a:solidFill>
            </a:endParaRPr>
          </a:p>
        </p:txBody>
      </p:sp>
      <p:sp>
        <p:nvSpPr>
          <p:cNvPr id="10" name="Rectangle 9"/>
          <p:cNvSpPr/>
          <p:nvPr/>
        </p:nvSpPr>
        <p:spPr>
          <a:xfrm rot="21237852">
            <a:off x="1440389" y="2236136"/>
            <a:ext cx="6765122" cy="2062103"/>
          </a:xfrm>
          <a:prstGeom prst="rect">
            <a:avLst/>
          </a:prstGeom>
          <a:solidFill>
            <a:schemeClr val="bg2">
              <a:alpha val="85000"/>
            </a:schemeClr>
          </a:solidFill>
          <a:ln>
            <a:noFill/>
          </a:ln>
        </p:spPr>
        <p:txBody>
          <a:bodyPr wrap="none">
            <a:spAutoFit/>
          </a:bodyPr>
          <a:lstStyle/>
          <a:p>
            <a:r>
              <a:rPr lang="en-US" sz="3200" dirty="0"/>
              <a:t>DON’T TAKE TOO </a:t>
            </a:r>
            <a:r>
              <a:rPr lang="en-US" sz="3200" dirty="0" smtClean="0"/>
              <a:t>MUCH</a:t>
            </a:r>
          </a:p>
          <a:p>
            <a:endParaRPr lang="en-US" sz="3200" dirty="0" smtClean="0"/>
          </a:p>
          <a:p>
            <a:endParaRPr lang="en-US" sz="3200" dirty="0" smtClean="0"/>
          </a:p>
          <a:p>
            <a:r>
              <a:rPr lang="en-US" sz="3200" dirty="0" smtClean="0"/>
              <a:t>DON’T LEAVE TOO MUCH BEHIND</a:t>
            </a:r>
            <a:endParaRPr lang="en-US" sz="3200" dirty="0"/>
          </a:p>
        </p:txBody>
      </p:sp>
    </p:spTree>
    <p:extLst>
      <p:ext uri="{BB962C8B-B14F-4D97-AF65-F5344CB8AC3E}">
        <p14:creationId xmlns:p14="http://schemas.microsoft.com/office/powerpoint/2010/main" val="207271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6" presetClass="emph" presetSubtype="0" repeatCount="2000" fill="hold" grpId="0" nodeType="withEffect">
                                  <p:stCondLst>
                                    <p:cond delay="0"/>
                                  </p:stCondLst>
                                  <p:childTnLst>
                                    <p:animScale>
                                      <p:cBhvr>
                                        <p:cTn id="9" dur="1000" fill="hold"/>
                                        <p:tgtEl>
                                          <p:spTgt spid="7"/>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par>
                                <p:cTn id="15" presetID="6" presetClass="emph" presetSubtype="0" repeatCount="2000" fill="hold" grpId="0" nodeType="withEffect">
                                  <p:stCondLst>
                                    <p:cond delay="0"/>
                                  </p:stCondLst>
                                  <p:childTnLst>
                                    <p:animScale>
                                      <p:cBhvr>
                                        <p:cTn id="16" dur="1000" fill="hold"/>
                                        <p:tgtEl>
                                          <p:spTgt spid="9"/>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Ecosystem Input Constraints</a:t>
            </a:r>
            <a:endParaRPr lang="en-US" dirty="0"/>
          </a:p>
        </p:txBody>
      </p:sp>
      <p:sp>
        <p:nvSpPr>
          <p:cNvPr id="47107" name="Content Placeholder 2"/>
          <p:cNvSpPr>
            <a:spLocks noGrp="1"/>
          </p:cNvSpPr>
          <p:nvPr>
            <p:ph idx="1"/>
          </p:nvPr>
        </p:nvSpPr>
        <p:spPr/>
        <p:txBody>
          <a:bodyPr/>
          <a:lstStyle/>
          <a:p>
            <a:r>
              <a:rPr lang="en-US" smtClean="0"/>
              <a:t>Solar radiation</a:t>
            </a:r>
          </a:p>
          <a:p>
            <a:r>
              <a:rPr lang="en-US" smtClean="0"/>
              <a:t>Global carbon cycle</a:t>
            </a:r>
          </a:p>
          <a:p>
            <a:r>
              <a:rPr lang="en-US" smtClean="0"/>
              <a:t>Rate of nutrient cycling</a:t>
            </a:r>
          </a:p>
          <a:p>
            <a:r>
              <a:rPr lang="en-US" smtClean="0"/>
              <a:t>Rate of hydrological cycle</a:t>
            </a:r>
          </a:p>
        </p:txBody>
      </p:sp>
      <p:grpSp>
        <p:nvGrpSpPr>
          <p:cNvPr id="47110" name="Group 3"/>
          <p:cNvGrpSpPr>
            <a:grpSpLocks/>
          </p:cNvGrpSpPr>
          <p:nvPr/>
        </p:nvGrpSpPr>
        <p:grpSpPr bwMode="auto">
          <a:xfrm>
            <a:off x="2438400" y="4419600"/>
            <a:ext cx="6172200" cy="1600200"/>
            <a:chOff x="490" y="3056"/>
            <a:chExt cx="3888" cy="1008"/>
          </a:xfrm>
        </p:grpSpPr>
        <p:sp>
          <p:nvSpPr>
            <p:cNvPr id="47111" name="Rectangle 4"/>
            <p:cNvSpPr>
              <a:spLocks noChangeArrowheads="1"/>
            </p:cNvSpPr>
            <p:nvPr/>
          </p:nvSpPr>
          <p:spPr bwMode="auto">
            <a:xfrm>
              <a:off x="1690" y="3056"/>
              <a:ext cx="1488" cy="100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a:solidFill>
                    <a:srgbClr val="A50021"/>
                  </a:solidFill>
                </a:rPr>
                <a:t>System</a:t>
              </a:r>
            </a:p>
          </p:txBody>
        </p:sp>
        <p:sp>
          <p:nvSpPr>
            <p:cNvPr id="47112"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3" name="Text Box 6"/>
            <p:cNvSpPr txBox="1">
              <a:spLocks noChangeArrowheads="1"/>
            </p:cNvSpPr>
            <p:nvPr/>
          </p:nvSpPr>
          <p:spPr bwMode="auto">
            <a:xfrm>
              <a:off x="576" y="3072"/>
              <a:ext cx="80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solidFill>
                    <a:srgbClr val="A50021"/>
                  </a:solidFill>
                </a:rPr>
                <a:t>Input ?</a:t>
              </a:r>
            </a:p>
          </p:txBody>
        </p:sp>
        <p:sp>
          <p:nvSpPr>
            <p:cNvPr id="47114"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15" name="Text Box 8"/>
            <p:cNvSpPr txBox="1">
              <a:spLocks noChangeArrowheads="1"/>
            </p:cNvSpPr>
            <p:nvPr/>
          </p:nvSpPr>
          <p:spPr bwMode="auto">
            <a:xfrm>
              <a:off x="3408" y="3072"/>
              <a:ext cx="79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solidFill>
                    <a:srgbClr val="A50021"/>
                  </a:solidFill>
                </a:rPr>
                <a:t>Output</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Ecosystem Output Constraints</a:t>
            </a:r>
            <a:endParaRPr lang="en-US" dirty="0"/>
          </a:p>
        </p:txBody>
      </p:sp>
      <p:sp>
        <p:nvSpPr>
          <p:cNvPr id="48131" name="Content Placeholder 2"/>
          <p:cNvSpPr>
            <a:spLocks noGrp="1"/>
          </p:cNvSpPr>
          <p:nvPr>
            <p:ph idx="1"/>
          </p:nvPr>
        </p:nvSpPr>
        <p:spPr/>
        <p:txBody>
          <a:bodyPr/>
          <a:lstStyle/>
          <a:p>
            <a:r>
              <a:rPr lang="en-US" smtClean="0"/>
              <a:t>Rate of decomposition</a:t>
            </a:r>
          </a:p>
          <a:p>
            <a:r>
              <a:rPr lang="en-US" smtClean="0"/>
              <a:t>Rate of accumulation of unwanted byproducts</a:t>
            </a:r>
          </a:p>
          <a:p>
            <a:r>
              <a:rPr lang="en-US" smtClean="0"/>
              <a:t>Finding others to take your waste</a:t>
            </a:r>
          </a:p>
        </p:txBody>
      </p:sp>
      <p:grpSp>
        <p:nvGrpSpPr>
          <p:cNvPr id="48134" name="Group 3"/>
          <p:cNvGrpSpPr>
            <a:grpSpLocks/>
          </p:cNvGrpSpPr>
          <p:nvPr/>
        </p:nvGrpSpPr>
        <p:grpSpPr bwMode="auto">
          <a:xfrm>
            <a:off x="2286000" y="4495800"/>
            <a:ext cx="6196013" cy="1600200"/>
            <a:chOff x="490" y="3056"/>
            <a:chExt cx="3903" cy="1008"/>
          </a:xfrm>
        </p:grpSpPr>
        <p:sp>
          <p:nvSpPr>
            <p:cNvPr id="48135" name="Rectangle 4"/>
            <p:cNvSpPr>
              <a:spLocks noChangeArrowheads="1"/>
            </p:cNvSpPr>
            <p:nvPr/>
          </p:nvSpPr>
          <p:spPr bwMode="auto">
            <a:xfrm>
              <a:off x="1690" y="3056"/>
              <a:ext cx="1488" cy="100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a:solidFill>
                    <a:srgbClr val="A50021"/>
                  </a:solidFill>
                </a:rPr>
                <a:t>System</a:t>
              </a:r>
            </a:p>
          </p:txBody>
        </p:sp>
        <p:sp>
          <p:nvSpPr>
            <p:cNvPr id="48136"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7" name="Text Box 6"/>
            <p:cNvSpPr txBox="1">
              <a:spLocks noChangeArrowheads="1"/>
            </p:cNvSpPr>
            <p:nvPr/>
          </p:nvSpPr>
          <p:spPr bwMode="auto">
            <a:xfrm>
              <a:off x="576" y="3072"/>
              <a:ext cx="62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solidFill>
                    <a:srgbClr val="A50021"/>
                  </a:solidFill>
                </a:rPr>
                <a:t>Input</a:t>
              </a:r>
            </a:p>
          </p:txBody>
        </p:sp>
        <p:sp>
          <p:nvSpPr>
            <p:cNvPr id="48138"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9" name="Text Box 8"/>
            <p:cNvSpPr txBox="1">
              <a:spLocks noChangeArrowheads="1"/>
            </p:cNvSpPr>
            <p:nvPr/>
          </p:nvSpPr>
          <p:spPr bwMode="auto">
            <a:xfrm>
              <a:off x="3408" y="3072"/>
              <a:ext cx="9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a:solidFill>
                    <a:srgbClr val="A50021"/>
                  </a:solidFill>
                </a:rPr>
                <a:t>Output ?</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rt:Primary succession begins in barren areas, such as the bare rock exposed by a retreating glacier. The first inhabitants are lichens or plants that can grown on bare rock. Over hundreds of years these “pioneer species” convert the rock into soil that can support simple plants such as grasses. These grasses further modify the soil, which is then colonized by other types of plants. Each successive stage modifies the habitat by altering the amount of shade and soil composition. The final stage of succession is a climax community, a very stable stage that can endure for hundreds of yea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7325" y="228600"/>
            <a:ext cx="8499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ChangeArrowheads="1"/>
          </p:cNvSpPr>
          <p:nvPr/>
        </p:nvSpPr>
        <p:spPr bwMode="auto">
          <a:xfrm>
            <a:off x="304800" y="4267200"/>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Primary succession – initial establishment and development of an ecosystem in an area devoid of an ecological community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http://cache.eb.com/eb/image?id=95198&amp;rendTypeId=3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47650"/>
            <a:ext cx="84994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ChangeArrowheads="1"/>
          </p:cNvSpPr>
          <p:nvPr/>
        </p:nvSpPr>
        <p:spPr bwMode="auto">
          <a:xfrm>
            <a:off x="381000" y="413385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Secondary succession – reestablishment of an ecosystem from the remnants of a previous biological community following disturbance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685800" y="1095375"/>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a:t>Logistic growth from early to late successional stages</a:t>
            </a:r>
            <a:endParaRPr lang="en-US" sz="2800"/>
          </a:p>
        </p:txBody>
      </p:sp>
      <p:pic>
        <p:nvPicPr>
          <p:cNvPr id="32771"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73500" y="2209800"/>
            <a:ext cx="4889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5"/>
          <p:cNvSpPr txBox="1">
            <a:spLocks noChangeArrowheads="1"/>
          </p:cNvSpPr>
          <p:nvPr/>
        </p:nvSpPr>
        <p:spPr bwMode="auto">
          <a:xfrm>
            <a:off x="2286000" y="5410200"/>
            <a:ext cx="1725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Early stage</a:t>
            </a:r>
          </a:p>
        </p:txBody>
      </p:sp>
      <p:sp>
        <p:nvSpPr>
          <p:cNvPr id="32773" name="TextBox 6"/>
          <p:cNvSpPr txBox="1">
            <a:spLocks noChangeArrowheads="1"/>
          </p:cNvSpPr>
          <p:nvPr/>
        </p:nvSpPr>
        <p:spPr bwMode="auto">
          <a:xfrm>
            <a:off x="6629400" y="2819400"/>
            <a:ext cx="162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t>Late stage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85800" y="76200"/>
            <a:ext cx="7620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800" b="1">
                <a:latin typeface="Times New Roman" pitchFamily="18" charset="0"/>
              </a:rPr>
              <a:t>Ecosystem services</a:t>
            </a:r>
            <a:r>
              <a:rPr lang="en-US" altLang="en-US" sz="2800">
                <a:latin typeface="Times New Roman" pitchFamily="18" charset="0"/>
              </a:rPr>
              <a:t> are extracted to exploit growth phase</a:t>
            </a:r>
          </a:p>
        </p:txBody>
      </p:sp>
      <p:sp>
        <p:nvSpPr>
          <p:cNvPr id="54275" name="Text Box 6"/>
          <p:cNvSpPr txBox="1">
            <a:spLocks noChangeArrowheads="1"/>
          </p:cNvSpPr>
          <p:nvPr/>
        </p:nvSpPr>
        <p:spPr bwMode="auto">
          <a:xfrm>
            <a:off x="76200" y="1597025"/>
            <a:ext cx="3597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a:solidFill>
                  <a:srgbClr val="0033CC"/>
                </a:solidFill>
                <a:latin typeface="Times New Roman" pitchFamily="18" charset="0"/>
              </a:rPr>
              <a:t>Human induced succession –deforestation, agriculture– moves the system back to earlier stage.</a:t>
            </a:r>
          </a:p>
        </p:txBody>
      </p:sp>
      <p:pic>
        <p:nvPicPr>
          <p:cNvPr id="54276" name="Picture 5" descr="C:\bfath\Research\Misc\salzau\untitl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1190625"/>
            <a:ext cx="510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7"/>
          <p:cNvSpPr>
            <a:spLocks noChangeArrowheads="1"/>
          </p:cNvSpPr>
          <p:nvPr/>
        </p:nvSpPr>
        <p:spPr bwMode="auto">
          <a:xfrm rot="1793576">
            <a:off x="5856288" y="1190625"/>
            <a:ext cx="561975" cy="3503613"/>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2400">
              <a:latin typeface="Times New Roman" pitchFamily="18"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63" y="3663941"/>
            <a:ext cx="4266084" cy="319956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73" y="5943600"/>
            <a:ext cx="3060457" cy="1012024"/>
          </a:xfrm>
          <a:prstGeom prst="rect">
            <a:avLst/>
          </a:prstGeom>
        </p:spPr>
      </p:pic>
    </p:spTree>
    <p:extLst>
      <p:ext uri="{BB962C8B-B14F-4D97-AF65-F5344CB8AC3E}">
        <p14:creationId xmlns:p14="http://schemas.microsoft.com/office/powerpoint/2010/main" val="2593336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457200" y="1447800"/>
            <a:ext cx="8458200" cy="4724400"/>
          </a:xfrm>
        </p:spPr>
        <p:txBody>
          <a:bodyPr/>
          <a:lstStyle/>
          <a:p>
            <a:r>
              <a:rPr lang="en-US" sz="2400" dirty="0" smtClean="0"/>
              <a:t>There are more of us</a:t>
            </a:r>
          </a:p>
          <a:p>
            <a:r>
              <a:rPr lang="en-US" sz="2400" dirty="0" smtClean="0"/>
              <a:t>We are trapped in growth phase of system dynamics</a:t>
            </a:r>
          </a:p>
          <a:p>
            <a:r>
              <a:rPr lang="en-US" sz="2400" dirty="0" smtClean="0"/>
              <a:t>Lack of conservation awareness/ethic</a:t>
            </a:r>
          </a:p>
          <a:p>
            <a:pPr lvl="1"/>
            <a:r>
              <a:rPr lang="en-US" sz="2000" dirty="0" smtClean="0"/>
              <a:t>Systems thinking vs. Short-term thinking</a:t>
            </a:r>
          </a:p>
          <a:p>
            <a:pPr lvl="1"/>
            <a:r>
              <a:rPr lang="en-US" sz="2000" dirty="0" smtClean="0"/>
              <a:t>wrong temporal and spatial scale </a:t>
            </a:r>
          </a:p>
          <a:p>
            <a:r>
              <a:rPr lang="en-US" sz="2400" dirty="0" smtClean="0"/>
              <a:t>Full utilization of non renewables</a:t>
            </a:r>
          </a:p>
          <a:p>
            <a:r>
              <a:rPr lang="en-US" sz="2400" dirty="0"/>
              <a:t>Impact on biogeochemical cycles and global </a:t>
            </a:r>
            <a:r>
              <a:rPr lang="en-US" sz="2400" dirty="0" smtClean="0"/>
              <a:t>drivers</a:t>
            </a:r>
          </a:p>
          <a:p>
            <a:r>
              <a:rPr lang="en-US" sz="2400" dirty="0" smtClean="0"/>
              <a:t>Human systems are </a:t>
            </a:r>
            <a:r>
              <a:rPr lang="en-US" sz="2400" dirty="0"/>
              <a:t>designed linearly, Nature works in </a:t>
            </a:r>
            <a:r>
              <a:rPr lang="en-US" sz="2400" dirty="0" smtClean="0"/>
              <a:t>cycles</a:t>
            </a:r>
          </a:p>
          <a:p>
            <a:r>
              <a:rPr lang="en-US" sz="2400" dirty="0" smtClean="0"/>
              <a:t>Economics</a:t>
            </a:r>
          </a:p>
          <a:p>
            <a:pPr lvl="1"/>
            <a:r>
              <a:rPr lang="en-US" sz="2000" dirty="0" smtClean="0"/>
              <a:t>Externalities</a:t>
            </a:r>
          </a:p>
          <a:p>
            <a:pPr lvl="1"/>
            <a:r>
              <a:rPr lang="en-US" sz="2000" dirty="0" smtClean="0"/>
              <a:t>Low rate of regeneration of renewables</a:t>
            </a:r>
          </a:p>
        </p:txBody>
      </p:sp>
      <p:sp>
        <p:nvSpPr>
          <p:cNvPr id="3" name="Title 2"/>
          <p:cNvSpPr>
            <a:spLocks noGrp="1"/>
          </p:cNvSpPr>
          <p:nvPr>
            <p:ph type="title"/>
          </p:nvPr>
        </p:nvSpPr>
        <p:spPr/>
        <p:txBody>
          <a:bodyPr>
            <a:noAutofit/>
          </a:bodyPr>
          <a:lstStyle/>
          <a:p>
            <a:pPr>
              <a:defRPr/>
            </a:pPr>
            <a:r>
              <a:rPr lang="en-US" sz="3200" dirty="0" smtClean="0"/>
              <a:t>Factors influencing our goal to reach sustainability</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22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22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2226">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226">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222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28600" y="533400"/>
            <a:ext cx="49530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Emergence of humans, from a minor component of natural system to predominant occupant</a:t>
            </a:r>
          </a:p>
          <a:p>
            <a:endParaRPr lang="en-US" dirty="0"/>
          </a:p>
          <a:p>
            <a:endParaRPr lang="en-US" dirty="0"/>
          </a:p>
          <a:p>
            <a:r>
              <a:rPr lang="en-US" dirty="0" smtClean="0"/>
              <a:t>Scale of humanity has increased greatly putting pressure on all natural resources</a:t>
            </a:r>
          </a:p>
          <a:p>
            <a:endParaRPr lang="en-US" dirty="0" smtClean="0"/>
          </a:p>
          <a:p>
            <a:endParaRPr lang="en-US" dirty="0"/>
          </a:p>
          <a:p>
            <a:r>
              <a:rPr lang="en-US" dirty="0" smtClean="0"/>
              <a:t>The </a:t>
            </a:r>
            <a:r>
              <a:rPr lang="en-US" dirty="0"/>
              <a:t>changes have come so fast our customs, ethics, and religious patterns may not have adapted to them.</a:t>
            </a:r>
          </a:p>
        </p:txBody>
      </p:sp>
      <p:pic>
        <p:nvPicPr>
          <p:cNvPr id="53251" name="Picture 2" descr="http://www.csc.noaa.gov/coastal/economics/images/sa7_fig06.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9200" y="685800"/>
            <a:ext cx="3744913" cy="574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00600" y="3200400"/>
            <a:ext cx="3973513"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27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250">
                                            <p:txEl>
                                              <p:pRg st="3" end="3"/>
                                            </p:txEl>
                                          </p:spTgt>
                                        </p:tgtEl>
                                        <p:attrNameLst>
                                          <p:attrName>style.visibility</p:attrName>
                                        </p:attrNameLst>
                                      </p:cBhvr>
                                      <p:to>
                                        <p:strVal val="visible"/>
                                      </p:to>
                                    </p:set>
                                    <p:animEffect transition="in" filter="fade">
                                      <p:cBhvr>
                                        <p:cTn id="12" dur="500"/>
                                        <p:tgtEl>
                                          <p:spTgt spid="5325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cdn.theatlantic.com/static/mt/assets/science/cool-space-picture-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0"/>
            <a:ext cx="952081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1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stainable developmen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2650" y="304800"/>
            <a:ext cx="6153150" cy="591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04800"/>
            <a:ext cx="2514600" cy="1200329"/>
          </a:xfrm>
          <a:prstGeom prst="rect">
            <a:avLst/>
          </a:prstGeom>
          <a:noFill/>
        </p:spPr>
        <p:txBody>
          <a:bodyPr wrap="square" rtlCol="0">
            <a:spAutoFit/>
          </a:bodyPr>
          <a:lstStyle/>
          <a:p>
            <a:r>
              <a:rPr lang="en-US" sz="3600" dirty="0" smtClean="0"/>
              <a:t>Three pillars of SD</a:t>
            </a:r>
            <a:endParaRPr lang="en-US" sz="3600" dirty="0"/>
          </a:p>
        </p:txBody>
      </p:sp>
    </p:spTree>
    <p:extLst>
      <p:ext uri="{BB962C8B-B14F-4D97-AF65-F5344CB8AC3E}">
        <p14:creationId xmlns:p14="http://schemas.microsoft.com/office/powerpoint/2010/main" val="1480318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724400" y="1447800"/>
            <a:ext cx="4209288" cy="4800600"/>
          </a:xfrm>
        </p:spPr>
        <p:txBody>
          <a:bodyPr>
            <a:normAutofit/>
          </a:bodyPr>
          <a:lstStyle/>
          <a:p>
            <a:r>
              <a:rPr lang="en-US" sz="2800" b="1" i="1" dirty="0">
                <a:latin typeface="Times New Roman" panose="02020603050405020304" pitchFamily="18" charset="0"/>
                <a:cs typeface="Times New Roman" panose="02020603050405020304" pitchFamily="18" charset="0"/>
              </a:rPr>
              <a:t>“There are limits.  Let’s celebrate the limits, because we can reinvent a different future</a:t>
            </a:r>
            <a:r>
              <a:rPr lang="en-US" sz="2800" b="1" i="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p>
          <a:p>
            <a:pPr marL="109728" indent="0">
              <a:buNone/>
            </a:pPr>
            <a:endParaRPr lang="en-US" sz="2800" b="1" dirty="0" smtClean="0">
              <a:latin typeface="Times New Roman" panose="02020603050405020304" pitchFamily="18" charset="0"/>
              <a:cs typeface="Times New Roman" panose="02020603050405020304" pitchFamily="18" charset="0"/>
            </a:endParaRPr>
          </a:p>
          <a:p>
            <a:pPr marL="109728" indent="0">
              <a:buNone/>
            </a:pPr>
            <a:r>
              <a:rPr lang="en-US" sz="2800" b="1" dirty="0" err="1" smtClean="0">
                <a:latin typeface="Times New Roman" panose="02020603050405020304" pitchFamily="18" charset="0"/>
                <a:cs typeface="Times New Roman" panose="02020603050405020304" pitchFamily="18" charset="0"/>
              </a:rPr>
              <a:t>Sunita</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Narain</a:t>
            </a:r>
            <a:endParaRPr lang="en-US" sz="2800" b="1" dirty="0">
              <a:latin typeface="Times New Roman" panose="02020603050405020304" pitchFamily="18" charset="0"/>
              <a:cs typeface="Times New Roman" panose="02020603050405020304" pitchFamily="18" charset="0"/>
            </a:endParaRPr>
          </a:p>
          <a:p>
            <a:pPr marL="109728" indent="0">
              <a:buNone/>
            </a:pPr>
            <a:r>
              <a:rPr lang="en-US" sz="2800" b="1" i="1" dirty="0">
                <a:latin typeface="Times New Roman" panose="02020603050405020304" pitchFamily="18" charset="0"/>
                <a:cs typeface="Times New Roman" panose="02020603050405020304" pitchFamily="18" charset="0"/>
              </a:rPr>
              <a:t>This Changes Everything</a:t>
            </a:r>
          </a:p>
          <a:p>
            <a:pPr marL="109728" indent="0">
              <a:buNone/>
            </a:pPr>
            <a:endParaRPr lang="en-US" sz="2800" i="1" dirty="0">
              <a:latin typeface="Times New Roman" panose="02020603050405020304" pitchFamily="18" charset="0"/>
              <a:cs typeface="Times New Roman" panose="02020603050405020304" pitchFamily="18" charset="0"/>
            </a:endParaRPr>
          </a:p>
        </p:txBody>
      </p:sp>
      <p:pic>
        <p:nvPicPr>
          <p:cNvPr id="7" name="Picture 2" descr="http://www.clubofrome.org/cms/wp-content/uploads/2011/07/ov-simmons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6844" y="331737"/>
            <a:ext cx="3810000" cy="629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14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609600" y="1295400"/>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2800" b="1" u="none" strike="noStrike" cap="none" normalizeH="0" baseline="0" dirty="0" smtClean="0">
                <a:ln>
                  <a:noFill/>
                </a:ln>
                <a:solidFill>
                  <a:srgbClr val="333333"/>
                </a:solidFill>
                <a:effectLst/>
                <a:latin typeface="+mn-lt"/>
                <a:ea typeface="Calibri" pitchFamily="34" charset="0"/>
                <a:cs typeface="Arial" pitchFamily="34" charset="0"/>
              </a:rPr>
              <a:t>Growth</a:t>
            </a:r>
            <a:r>
              <a:rPr kumimoji="0" lang="de-DE" sz="2800" b="1" u="none" strike="noStrike" cap="none" normalizeH="0" dirty="0" smtClean="0">
                <a:ln>
                  <a:noFill/>
                </a:ln>
                <a:solidFill>
                  <a:srgbClr val="333333"/>
                </a:solidFill>
                <a:effectLst/>
                <a:latin typeface="+mn-lt"/>
                <a:ea typeface="Calibri" pitchFamily="34" charset="0"/>
                <a:cs typeface="Arial" pitchFamily="34" charset="0"/>
              </a:rPr>
              <a:t> </a:t>
            </a:r>
            <a:r>
              <a:rPr kumimoji="0" lang="de-DE" sz="2800" b="0" i="0" u="none" strike="noStrike" cap="none" normalizeH="0" dirty="0" smtClean="0">
                <a:ln>
                  <a:noFill/>
                </a:ln>
                <a:solidFill>
                  <a:srgbClr val="333333"/>
                </a:solidFill>
                <a:effectLst/>
                <a:latin typeface="+mn-lt"/>
                <a:ea typeface="Calibri" pitchFamily="34" charset="0"/>
                <a:cs typeface="Arial" pitchFamily="34" charset="0"/>
                <a:sym typeface="Wingdings" pitchFamily="2" charset="2"/>
              </a:rPr>
              <a:t> </a:t>
            </a:r>
            <a:r>
              <a:rPr kumimoji="0" lang="de-DE" sz="2800" b="0" i="1" u="none" strike="noStrike" cap="none" normalizeH="0" dirty="0" smtClean="0">
                <a:ln>
                  <a:noFill/>
                </a:ln>
                <a:solidFill>
                  <a:srgbClr val="333333"/>
                </a:solidFill>
                <a:effectLst/>
                <a:latin typeface="+mn-lt"/>
                <a:ea typeface="Calibri" pitchFamily="34" charset="0"/>
                <a:cs typeface="Arial" pitchFamily="34" charset="0"/>
                <a:sym typeface="Wingdings" pitchFamily="2" charset="2"/>
              </a:rPr>
              <a:t>Quantitative </a:t>
            </a:r>
            <a:r>
              <a:rPr kumimoji="0" lang="de-DE" sz="2800" b="0" i="0" u="none" strike="noStrike" cap="none" normalizeH="0" dirty="0" smtClean="0">
                <a:ln>
                  <a:noFill/>
                </a:ln>
                <a:solidFill>
                  <a:srgbClr val="333333"/>
                </a:solidFill>
                <a:effectLst/>
                <a:latin typeface="+mn-lt"/>
                <a:ea typeface="Calibri" pitchFamily="34" charset="0"/>
                <a:cs typeface="Arial" pitchFamily="34" charset="0"/>
                <a:sym typeface="Wingdings" pitchFamily="2" charset="2"/>
              </a:rPr>
              <a:t>increase</a:t>
            </a:r>
          </a:p>
          <a:p>
            <a:pPr marL="0" marR="0" lvl="0" indent="0" algn="l" defTabSz="914400" rtl="0" eaLnBrk="1" fontAlgn="base" latinLnBrk="0" hangingPunct="1">
              <a:lnSpc>
                <a:spcPct val="100000"/>
              </a:lnSpc>
              <a:spcBef>
                <a:spcPct val="0"/>
              </a:spcBef>
              <a:spcAft>
                <a:spcPct val="0"/>
              </a:spcAft>
              <a:buClrTx/>
              <a:buSzTx/>
              <a:buFontTx/>
              <a:buNone/>
              <a:tabLst/>
            </a:pPr>
            <a:r>
              <a:rPr lang="de-DE" sz="2800" b="1" baseline="0" dirty="0" smtClean="0">
                <a:solidFill>
                  <a:srgbClr val="333333"/>
                </a:solidFill>
                <a:latin typeface="+mn-lt"/>
                <a:ea typeface="Calibri" pitchFamily="34" charset="0"/>
                <a:cs typeface="Arial" pitchFamily="34" charset="0"/>
                <a:sym typeface="Wingdings" pitchFamily="2" charset="2"/>
              </a:rPr>
              <a:t>Development</a:t>
            </a:r>
            <a:r>
              <a:rPr lang="de-DE" sz="2800" baseline="0" dirty="0" smtClean="0">
                <a:solidFill>
                  <a:srgbClr val="333333"/>
                </a:solidFill>
                <a:latin typeface="+mn-lt"/>
                <a:ea typeface="Calibri" pitchFamily="34" charset="0"/>
                <a:cs typeface="Arial" pitchFamily="34" charset="0"/>
                <a:sym typeface="Wingdings" pitchFamily="2" charset="2"/>
              </a:rPr>
              <a:t>  </a:t>
            </a:r>
            <a:r>
              <a:rPr lang="de-DE" sz="2800" i="1" baseline="0" dirty="0" smtClean="0">
                <a:solidFill>
                  <a:srgbClr val="333333"/>
                </a:solidFill>
                <a:latin typeface="+mn-lt"/>
                <a:ea typeface="Calibri" pitchFamily="34" charset="0"/>
                <a:cs typeface="Arial" pitchFamily="34" charset="0"/>
                <a:sym typeface="Wingdings" pitchFamily="2" charset="2"/>
              </a:rPr>
              <a:t>Qualitative</a:t>
            </a:r>
            <a:r>
              <a:rPr lang="de-DE" sz="2800" i="1" dirty="0" smtClean="0">
                <a:solidFill>
                  <a:srgbClr val="333333"/>
                </a:solidFill>
                <a:latin typeface="+mn-lt"/>
                <a:ea typeface="Calibri" pitchFamily="34" charset="0"/>
                <a:cs typeface="Arial" pitchFamily="34" charset="0"/>
                <a:sym typeface="Wingdings" pitchFamily="2" charset="2"/>
              </a:rPr>
              <a:t> </a:t>
            </a:r>
            <a:r>
              <a:rPr lang="de-DE" sz="2800" dirty="0" smtClean="0">
                <a:solidFill>
                  <a:srgbClr val="333333"/>
                </a:solidFill>
                <a:latin typeface="+mn-lt"/>
                <a:ea typeface="Calibri" pitchFamily="34" charset="0"/>
                <a:cs typeface="Arial" pitchFamily="34" charset="0"/>
                <a:sym typeface="Wingdings" pitchFamily="2" charset="2"/>
              </a:rPr>
              <a:t>increase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rgbClr val="333333"/>
              </a:solidFill>
              <a:effectLst/>
              <a:latin typeface="+mn-lt"/>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sz="2400" b="0" i="0" u="none" strike="noStrike" cap="none" normalizeH="0" baseline="0" dirty="0" smtClean="0">
                <a:ln>
                  <a:noFill/>
                </a:ln>
                <a:solidFill>
                  <a:srgbClr val="333333"/>
                </a:solidFill>
                <a:effectLst/>
                <a:latin typeface="+mn-lt"/>
                <a:ea typeface="Calibri" pitchFamily="34" charset="0"/>
                <a:cs typeface="Arial" pitchFamily="34" charset="0"/>
              </a:rPr>
              <a:t>"We must realize that growth and development are two very different things. You can develop without growing and vice versa.“</a:t>
            </a:r>
          </a:p>
          <a:p>
            <a:pPr lvl="0" algn="r" eaLnBrk="1" hangingPunct="1"/>
            <a:r>
              <a:rPr kumimoji="0" lang="de-DE" b="0" i="0" u="none" strike="noStrike" cap="none" normalizeH="0" baseline="0" dirty="0" smtClean="0">
                <a:ln>
                  <a:noFill/>
                </a:ln>
                <a:solidFill>
                  <a:srgbClr val="333333"/>
                </a:solidFill>
                <a:effectLst/>
                <a:latin typeface="+mn-lt"/>
                <a:cs typeface="Arial" pitchFamily="34" charset="0"/>
              </a:rPr>
              <a:t>Tibor</a:t>
            </a:r>
            <a:r>
              <a:rPr lang="de-DE" dirty="0" smtClean="0">
                <a:solidFill>
                  <a:srgbClr val="333333"/>
                </a:solidFill>
                <a:latin typeface="+mn-lt"/>
                <a:cs typeface="Arial" pitchFamily="34" charset="0"/>
              </a:rPr>
              <a:t> Vasko, 2009, </a:t>
            </a:r>
          </a:p>
          <a:p>
            <a:pPr lvl="0" algn="r" eaLnBrk="1" hangingPunct="1"/>
            <a:r>
              <a:rPr lang="de-DE" sz="1400" dirty="0" smtClean="0">
                <a:solidFill>
                  <a:srgbClr val="333333"/>
                </a:solidFill>
                <a:latin typeface="+mn-lt"/>
                <a:cs typeface="Arial" pitchFamily="34" charset="0"/>
              </a:rPr>
              <a:t>www.solon-line.de/interview-with-tibor-vasko.html</a:t>
            </a:r>
            <a:endParaRPr kumimoji="0" lang="de-DE" sz="4000" b="0" i="0" u="none" strike="noStrike" cap="none" normalizeH="0" baseline="0" dirty="0" smtClean="0">
              <a:ln>
                <a:noFill/>
              </a:ln>
              <a:solidFill>
                <a:schemeClr val="tx1"/>
              </a:solidFill>
              <a:effectLst/>
              <a:latin typeface="+mn-lt"/>
            </a:endParaRPr>
          </a:p>
        </p:txBody>
      </p:sp>
      <p:sp>
        <p:nvSpPr>
          <p:cNvPr id="3" name="TextBox 2"/>
          <p:cNvSpPr txBox="1"/>
          <p:nvPr/>
        </p:nvSpPr>
        <p:spPr>
          <a:xfrm>
            <a:off x="7010400" y="1290935"/>
            <a:ext cx="1622560" cy="461665"/>
          </a:xfrm>
          <a:prstGeom prst="rect">
            <a:avLst/>
          </a:prstGeom>
          <a:noFill/>
        </p:spPr>
        <p:txBody>
          <a:bodyPr wrap="none" rtlCol="0">
            <a:spAutoFit/>
          </a:bodyPr>
          <a:lstStyle/>
          <a:p>
            <a:r>
              <a:rPr lang="en-US" sz="2400" b="1" dirty="0" smtClean="0">
                <a:solidFill>
                  <a:srgbClr val="00B050"/>
                </a:solidFill>
              </a:rPr>
              <a:t>Extensive</a:t>
            </a:r>
            <a:endParaRPr lang="en-US" b="1" dirty="0">
              <a:solidFill>
                <a:srgbClr val="00B050"/>
              </a:solidFill>
            </a:endParaRPr>
          </a:p>
        </p:txBody>
      </p:sp>
      <p:sp>
        <p:nvSpPr>
          <p:cNvPr id="4" name="TextBox 3"/>
          <p:cNvSpPr txBox="1"/>
          <p:nvPr/>
        </p:nvSpPr>
        <p:spPr>
          <a:xfrm>
            <a:off x="7075706" y="1752600"/>
            <a:ext cx="1382494" cy="461665"/>
          </a:xfrm>
          <a:prstGeom prst="rect">
            <a:avLst/>
          </a:prstGeom>
          <a:noFill/>
        </p:spPr>
        <p:txBody>
          <a:bodyPr wrap="none" rtlCol="0">
            <a:spAutoFit/>
          </a:bodyPr>
          <a:lstStyle/>
          <a:p>
            <a:r>
              <a:rPr lang="en-US" sz="2400" b="1" dirty="0" smtClean="0">
                <a:solidFill>
                  <a:srgbClr val="7030A0"/>
                </a:solidFill>
              </a:rPr>
              <a:t>Intensive</a:t>
            </a:r>
            <a:endParaRPr lang="en-US"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05"/>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 calcmode="lin" valueType="num">
                                      <p:cBhvr>
                                        <p:cTn id="16" dur="500" fill="hold"/>
                                        <p:tgtEl>
                                          <p:spTgt spid="3"/>
                                        </p:tgtEl>
                                        <p:attrNameLst>
                                          <p:attrName>ppt_x</p:attrName>
                                        </p:attrNameLst>
                                      </p:cBhvr>
                                      <p:tavLst>
                                        <p:tav tm="0">
                                          <p:val>
                                            <p:strVal val="#ppt_x-.2"/>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3886200"/>
          </a:xfrm>
        </p:spPr>
        <p:txBody>
          <a:bodyPr/>
          <a:lstStyle/>
          <a:p>
            <a:r>
              <a:rPr lang="en-US" sz="2800" b="1" i="1" dirty="0" smtClean="0">
                <a:latin typeface="Times New Roman" panose="02020603050405020304" pitchFamily="18" charset="0"/>
                <a:cs typeface="Times New Roman" panose="02020603050405020304" pitchFamily="18" charset="0"/>
              </a:rPr>
              <a:t>“Natural principles of chemistry, mechanics and biology are not merely limits.  They’re invitations to work along with them</a:t>
            </a:r>
            <a:r>
              <a:rPr lang="en-US" sz="2800" b="1" dirty="0" smtClean="0">
                <a:latin typeface="Times New Roman" panose="02020603050405020304" pitchFamily="18" charset="0"/>
                <a:cs typeface="Times New Roman" panose="02020603050405020304" pitchFamily="18" charset="0"/>
              </a:rPr>
              <a:t>.” </a:t>
            </a:r>
          </a:p>
          <a:p>
            <a:pPr marL="109728" indent="0">
              <a:buNone/>
            </a:pPr>
            <a:r>
              <a:rPr lang="en-US" sz="2800" b="1" dirty="0" smtClean="0">
                <a:latin typeface="Times New Roman" panose="02020603050405020304" pitchFamily="18" charset="0"/>
                <a:cs typeface="Times New Roman" panose="02020603050405020304" pitchFamily="18" charset="0"/>
              </a:rPr>
              <a:t>				Jane Jacobs,  2000, p. 12 </a:t>
            </a:r>
          </a:p>
          <a:p>
            <a:pPr marL="109728" indent="0">
              <a:buNone/>
            </a:pP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			</a:t>
            </a:r>
            <a:r>
              <a:rPr lang="en-US" sz="2800" b="1" i="1" dirty="0" smtClean="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Nature of </a:t>
            </a:r>
            <a:r>
              <a:rPr lang="en-US" sz="2800" b="1" i="1" dirty="0" smtClean="0">
                <a:latin typeface="Times New Roman" panose="02020603050405020304" pitchFamily="18" charset="0"/>
                <a:cs typeface="Times New Roman" panose="02020603050405020304" pitchFamily="18" charset="0"/>
              </a:rPr>
              <a:t>Economies</a:t>
            </a:r>
            <a:endParaRPr lang="en-US" sz="2800" i="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457200"/>
            <a:ext cx="8229600" cy="914400"/>
          </a:xfrm>
        </p:spPr>
        <p:txBody>
          <a:bodyPr/>
          <a:lstStyle/>
          <a:p>
            <a:r>
              <a:rPr lang="en-US" dirty="0" smtClean="0">
                <a:effectLst/>
                <a:latin typeface="Times New Roman" panose="02020603050405020304" pitchFamily="18" charset="0"/>
                <a:cs typeface="Times New Roman" panose="02020603050405020304" pitchFamily="18" charset="0"/>
              </a:rPr>
              <a:t>Limits to Growth</a:t>
            </a:r>
            <a:endParaRPr lang="en-US" dirty="0">
              <a:effectLst/>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3962400"/>
            <a:ext cx="27813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028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304800"/>
            <a:ext cx="3552825" cy="5323903"/>
          </a:xfrm>
          <a:prstGeom prst="rect">
            <a:avLst/>
          </a:prstGeom>
        </p:spPr>
      </p:pic>
      <p:sp>
        <p:nvSpPr>
          <p:cNvPr id="3" name="TextBox 2"/>
          <p:cNvSpPr txBox="1"/>
          <p:nvPr/>
        </p:nvSpPr>
        <p:spPr>
          <a:xfrm>
            <a:off x="4267201" y="1143000"/>
            <a:ext cx="4572000" cy="1569660"/>
          </a:xfrm>
          <a:prstGeom prst="rect">
            <a:avLst/>
          </a:prstGeom>
          <a:noFill/>
        </p:spPr>
        <p:txBody>
          <a:bodyPr wrap="square" rtlCol="0">
            <a:spAutoFit/>
          </a:bodyPr>
          <a:lstStyle/>
          <a:p>
            <a:r>
              <a:rPr lang="en-US" dirty="0" smtClean="0"/>
              <a:t>Recognize the bio-physical limits</a:t>
            </a:r>
          </a:p>
          <a:p>
            <a:endParaRPr lang="en-US" dirty="0" smtClean="0"/>
          </a:p>
          <a:p>
            <a:r>
              <a:rPr lang="en-US" dirty="0" smtClean="0"/>
              <a:t>Purposefully build quality and well-being following nature’s way</a:t>
            </a:r>
            <a:endParaRPr lang="en-US" dirty="0"/>
          </a:p>
        </p:txBody>
      </p:sp>
    </p:spTree>
    <p:extLst>
      <p:ext uri="{BB962C8B-B14F-4D97-AF65-F5344CB8AC3E}">
        <p14:creationId xmlns:p14="http://schemas.microsoft.com/office/powerpoint/2010/main" val="2250403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What are the necessary and sufficient conditions of sustainability?</a:t>
            </a:r>
            <a:endParaRPr lang="en-US" sz="3600" dirty="0"/>
          </a:p>
        </p:txBody>
      </p:sp>
      <p:sp>
        <p:nvSpPr>
          <p:cNvPr id="3" name="Content Placeholder 2"/>
          <p:cNvSpPr>
            <a:spLocks noGrp="1"/>
          </p:cNvSpPr>
          <p:nvPr>
            <p:ph sz="quarter" idx="1"/>
          </p:nvPr>
        </p:nvSpPr>
        <p:spPr/>
        <p:txBody>
          <a:bodyPr/>
          <a:lstStyle/>
          <a:p>
            <a:r>
              <a:rPr lang="en-US" sz="2800" dirty="0" smtClean="0"/>
              <a:t>Meeting </a:t>
            </a:r>
            <a:r>
              <a:rPr lang="en-US" sz="2800" dirty="0" smtClean="0"/>
              <a:t>Input-Output requirements are necessary but not sufficient conditions for sustainability</a:t>
            </a:r>
          </a:p>
          <a:p>
            <a:endParaRPr lang="en-US" sz="2800" dirty="0" smtClean="0"/>
          </a:p>
          <a:p>
            <a:r>
              <a:rPr lang="en-US" sz="2800" dirty="0" smtClean="0"/>
              <a:t>Also, necessary for persistence of functional gradients</a:t>
            </a:r>
          </a:p>
          <a:p>
            <a:endParaRPr lang="en-US" sz="2800" dirty="0" smtClean="0"/>
          </a:p>
          <a:p>
            <a:r>
              <a:rPr lang="en-US" sz="2800" dirty="0" smtClean="0"/>
              <a:t>What causes the persistence?</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System function: Self-organization</a:t>
            </a:r>
            <a:endParaRPr lang="en-US" sz="4000" dirty="0"/>
          </a:p>
        </p:txBody>
      </p:sp>
      <p:sp>
        <p:nvSpPr>
          <p:cNvPr id="3" name="Content Placeholder 2"/>
          <p:cNvSpPr>
            <a:spLocks noGrp="1"/>
          </p:cNvSpPr>
          <p:nvPr>
            <p:ph sz="quarter" idx="1"/>
          </p:nvPr>
        </p:nvSpPr>
        <p:spPr>
          <a:xfrm>
            <a:off x="457200" y="1371600"/>
            <a:ext cx="8229600" cy="3886200"/>
          </a:xfrm>
        </p:spPr>
        <p:txBody>
          <a:bodyPr/>
          <a:lstStyle/>
          <a:p>
            <a:r>
              <a:rPr lang="en-US" sz="2400" dirty="0" smtClean="0"/>
              <a:t>Positive reinforcements maintain a system at high level of organization</a:t>
            </a:r>
          </a:p>
          <a:p>
            <a:r>
              <a:rPr lang="en-US" sz="2400" dirty="0" smtClean="0"/>
              <a:t>Each process in the cycle facilitates the next</a:t>
            </a:r>
          </a:p>
          <a:p>
            <a:endParaRPr lang="en-US" sz="2400" dirty="0" smtClean="0"/>
          </a:p>
          <a:p>
            <a:endParaRPr lang="en-US" sz="2400" dirty="0"/>
          </a:p>
          <a:p>
            <a:r>
              <a:rPr lang="en-US" sz="2400" dirty="0" smtClean="0"/>
              <a:t>Sustaining </a:t>
            </a:r>
            <a:r>
              <a:rPr lang="en-US" sz="2400" dirty="0"/>
              <a:t>systems possess a configuration of autocatalytic processes – coupled and overlapping at different scales</a:t>
            </a:r>
          </a:p>
          <a:p>
            <a:endParaRPr lang="en-US" sz="2400" dirty="0"/>
          </a:p>
        </p:txBody>
      </p:sp>
      <p:grpSp>
        <p:nvGrpSpPr>
          <p:cNvPr id="4" name="Group 18"/>
          <p:cNvGrpSpPr/>
          <p:nvPr/>
        </p:nvGrpSpPr>
        <p:grpSpPr>
          <a:xfrm>
            <a:off x="5334000" y="4724400"/>
            <a:ext cx="2667000" cy="1600200"/>
            <a:chOff x="3505200" y="4038600"/>
            <a:chExt cx="2667000" cy="1600200"/>
          </a:xfrm>
        </p:grpSpPr>
        <p:sp>
          <p:nvSpPr>
            <p:cNvPr id="5" name="Rectangle 4"/>
            <p:cNvSpPr/>
            <p:nvPr/>
          </p:nvSpPr>
          <p:spPr bwMode="auto">
            <a:xfrm>
              <a:off x="4419600" y="40386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a:t>
              </a:r>
            </a:p>
          </p:txBody>
        </p:sp>
        <p:sp>
          <p:nvSpPr>
            <p:cNvPr id="8" name="Rectangle 7"/>
            <p:cNvSpPr/>
            <p:nvPr/>
          </p:nvSpPr>
          <p:spPr bwMode="auto">
            <a:xfrm>
              <a:off x="3505200" y="50292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C</a:t>
              </a:r>
              <a:endParaRPr kumimoji="0" lang="en-US" sz="1800" b="1"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5334000" y="50292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t>
              </a:r>
            </a:p>
          </p:txBody>
        </p:sp>
        <p:cxnSp>
          <p:nvCxnSpPr>
            <p:cNvPr id="11" name="Straight Arrow Connector 10"/>
            <p:cNvCxnSpPr>
              <a:stCxn id="8" idx="0"/>
              <a:endCxn id="5" idx="1"/>
            </p:cNvCxnSpPr>
            <p:nvPr/>
          </p:nvCxnSpPr>
          <p:spPr bwMode="auto">
            <a:xfrm rot="5400000" flipH="1" flipV="1">
              <a:off x="3829050" y="4438650"/>
              <a:ext cx="685800" cy="4953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13" name="Straight Arrow Connector 12"/>
            <p:cNvCxnSpPr>
              <a:stCxn id="5" idx="3"/>
              <a:endCxn id="9" idx="0"/>
            </p:cNvCxnSpPr>
            <p:nvPr/>
          </p:nvCxnSpPr>
          <p:spPr bwMode="auto">
            <a:xfrm>
              <a:off x="5257800" y="4343400"/>
              <a:ext cx="495300" cy="6858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15" name="Straight Arrow Connector 14"/>
            <p:cNvCxnSpPr>
              <a:stCxn id="9" idx="1"/>
              <a:endCxn id="8" idx="3"/>
            </p:cNvCxnSpPr>
            <p:nvPr/>
          </p:nvCxnSpPr>
          <p:spPr bwMode="auto">
            <a:xfrm rot="10800000">
              <a:off x="4343400" y="5334000"/>
              <a:ext cx="990600"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16" name="TextBox 15"/>
            <p:cNvSpPr txBox="1"/>
            <p:nvPr/>
          </p:nvSpPr>
          <p:spPr>
            <a:xfrm>
              <a:off x="3947882" y="4267200"/>
              <a:ext cx="319318" cy="369332"/>
            </a:xfrm>
            <a:prstGeom prst="rect">
              <a:avLst/>
            </a:prstGeom>
            <a:noFill/>
          </p:spPr>
          <p:txBody>
            <a:bodyPr wrap="none" rtlCol="0">
              <a:spAutoFit/>
            </a:bodyPr>
            <a:lstStyle/>
            <a:p>
              <a:r>
                <a:rPr lang="en-US" b="1" dirty="0" smtClean="0"/>
                <a:t>+</a:t>
              </a:r>
              <a:endParaRPr lang="en-US" b="1" dirty="0"/>
            </a:p>
          </p:txBody>
        </p:sp>
        <p:sp>
          <p:nvSpPr>
            <p:cNvPr id="17" name="TextBox 16"/>
            <p:cNvSpPr txBox="1"/>
            <p:nvPr/>
          </p:nvSpPr>
          <p:spPr>
            <a:xfrm>
              <a:off x="5624282" y="4572000"/>
              <a:ext cx="319318" cy="369332"/>
            </a:xfrm>
            <a:prstGeom prst="rect">
              <a:avLst/>
            </a:prstGeom>
            <a:noFill/>
          </p:spPr>
          <p:txBody>
            <a:bodyPr wrap="none" rtlCol="0">
              <a:spAutoFit/>
            </a:bodyPr>
            <a:lstStyle/>
            <a:p>
              <a:r>
                <a:rPr lang="en-US" b="1" dirty="0" smtClean="0"/>
                <a:t>+</a:t>
              </a:r>
              <a:endParaRPr lang="en-US" b="1" dirty="0"/>
            </a:p>
          </p:txBody>
        </p:sp>
        <p:sp>
          <p:nvSpPr>
            <p:cNvPr id="18" name="TextBox 17"/>
            <p:cNvSpPr txBox="1"/>
            <p:nvPr/>
          </p:nvSpPr>
          <p:spPr>
            <a:xfrm>
              <a:off x="4481282" y="5040868"/>
              <a:ext cx="319318" cy="369332"/>
            </a:xfrm>
            <a:prstGeom prst="rect">
              <a:avLst/>
            </a:prstGeom>
            <a:noFill/>
          </p:spPr>
          <p:txBody>
            <a:bodyPr wrap="none" rtlCol="0">
              <a:spAutoFit/>
            </a:bodyPr>
            <a:lstStyle/>
            <a:p>
              <a:r>
                <a:rPr lang="en-US" b="1" dirty="0" smtClean="0"/>
                <a:t>+</a:t>
              </a:r>
              <a:endParaRPr lang="en-US" b="1" dirty="0"/>
            </a:p>
          </p:txBody>
        </p:sp>
      </p:grpSp>
      <p:sp>
        <p:nvSpPr>
          <p:cNvPr id="20" name="TextBox 19"/>
          <p:cNvSpPr txBox="1"/>
          <p:nvPr/>
        </p:nvSpPr>
        <p:spPr>
          <a:xfrm>
            <a:off x="5105400" y="6396335"/>
            <a:ext cx="3733800" cy="461665"/>
          </a:xfrm>
          <a:prstGeom prst="rect">
            <a:avLst/>
          </a:prstGeom>
          <a:noFill/>
        </p:spPr>
        <p:txBody>
          <a:bodyPr wrap="square" rtlCol="0">
            <a:spAutoFit/>
          </a:bodyPr>
          <a:lstStyle/>
          <a:p>
            <a:r>
              <a:rPr lang="en-US" b="1" dirty="0" smtClean="0"/>
              <a:t>Simple autocatalytic cycle</a:t>
            </a:r>
            <a:endParaRPr lang="en-US" b="1"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Material reuse and recycling</a:t>
            </a:r>
            <a:endParaRPr lang="en-US" dirty="0"/>
          </a:p>
        </p:txBody>
      </p:sp>
      <p:sp>
        <p:nvSpPr>
          <p:cNvPr id="3" name="Content Placeholder 2"/>
          <p:cNvSpPr>
            <a:spLocks noGrp="1"/>
          </p:cNvSpPr>
          <p:nvPr>
            <p:ph idx="1"/>
          </p:nvPr>
        </p:nvSpPr>
        <p:spPr/>
        <p:txBody>
          <a:bodyPr/>
          <a:lstStyle/>
          <a:p>
            <a:r>
              <a:rPr lang="en-US" dirty="0" smtClean="0"/>
              <a:t>Output feeds in as input to another part of the system</a:t>
            </a:r>
          </a:p>
          <a:p>
            <a:r>
              <a:rPr lang="en-US" dirty="0" smtClean="0"/>
              <a:t>Recycling – nature and humans</a:t>
            </a:r>
            <a:endParaRPr lang="en-US" dirty="0"/>
          </a:p>
        </p:txBody>
      </p:sp>
      <p:pic>
        <p:nvPicPr>
          <p:cNvPr id="260100" name="Picture 4" descr="http://upload.wikimedia.org/wikipedia/commons/thumb/7/7b/Recycling_symbol.svg/220px-Recycling_symbol.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4419600"/>
            <a:ext cx="1752600" cy="1696836"/>
          </a:xfrm>
          <a:prstGeom prst="rect">
            <a:avLst/>
          </a:prstGeom>
          <a:noFill/>
        </p:spPr>
      </p:pic>
      <p:pic>
        <p:nvPicPr>
          <p:cNvPr id="6" name="Picture 4" descr="http://ecology4development.org/uploads/2/9/5/0/2950098/2311722.jpg?4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3886200"/>
            <a:ext cx="3429000" cy="25637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coupling</a:t>
            </a:r>
            <a:endParaRPr lang="en-US" dirty="0"/>
          </a:p>
        </p:txBody>
      </p:sp>
      <p:sp>
        <p:nvSpPr>
          <p:cNvPr id="3" name="Content Placeholder 2"/>
          <p:cNvSpPr>
            <a:spLocks noGrp="1"/>
          </p:cNvSpPr>
          <p:nvPr>
            <p:ph idx="1"/>
          </p:nvPr>
        </p:nvSpPr>
        <p:spPr/>
        <p:txBody>
          <a:bodyPr/>
          <a:lstStyle/>
          <a:p>
            <a:r>
              <a:rPr lang="en-US" dirty="0" smtClean="0"/>
              <a:t>The process or action of fitting into the system, provides roles or actions for others in the system</a:t>
            </a:r>
          </a:p>
          <a:p>
            <a:r>
              <a:rPr lang="en-US" dirty="0" smtClean="0"/>
              <a:t>The act has to be in the flow of the already chosen actions</a:t>
            </a:r>
          </a:p>
          <a:p>
            <a:endParaRPr lang="en-US" dirty="0" smtClean="0"/>
          </a:p>
          <a:p>
            <a:pPr>
              <a:buNone/>
            </a:pPr>
            <a:endParaRPr lang="en-US" dirty="0"/>
          </a:p>
        </p:txBody>
      </p:sp>
      <p:pic>
        <p:nvPicPr>
          <p:cNvPr id="4" name="Picture 2" descr="http://upload.wikimedia.org/wikipedia/commons/thumb/5/53/Berge_naturreservat_omkullfallet_liten_tall.jpg/220px-Berge_naturreservat_omkullfallet_liten_tal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4557241"/>
            <a:ext cx="1529205" cy="2300758"/>
          </a:xfrm>
          <a:prstGeom prst="rect">
            <a:avLst/>
          </a:prstGeom>
          <a:noFill/>
        </p:spPr>
      </p:pic>
      <p:pic>
        <p:nvPicPr>
          <p:cNvPr id="5" name="Picture 6" descr="http://img.ehowcdn.com/article-new/ehow/images/a08/5u/ss/principles-terrestrial-ecosystem-ecology-800x8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4999" y="5253659"/>
            <a:ext cx="2057401" cy="1604340"/>
          </a:xfrm>
          <a:prstGeom prst="rect">
            <a:avLst/>
          </a:prstGeom>
          <a:noFill/>
        </p:spPr>
      </p:pic>
      <p:pic>
        <p:nvPicPr>
          <p:cNvPr id="6" name="Picture 8" descr="http://www.india.philips.com/shared/global/assets/Sustainability/4a2-Recycling_560x25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1" y="4570250"/>
            <a:ext cx="3657599" cy="2078199"/>
          </a:xfrm>
          <a:prstGeom prst="rect">
            <a:avLst/>
          </a:prstGeom>
          <a:noFill/>
        </p:spPr>
      </p:pic>
      <p:sp>
        <p:nvSpPr>
          <p:cNvPr id="8" name="TextBox 7"/>
          <p:cNvSpPr txBox="1"/>
          <p:nvPr/>
        </p:nvSpPr>
        <p:spPr>
          <a:xfrm rot="20970511">
            <a:off x="733980" y="5073767"/>
            <a:ext cx="2409634" cy="830997"/>
          </a:xfrm>
          <a:prstGeom prst="rect">
            <a:avLst/>
          </a:prstGeom>
          <a:solidFill>
            <a:schemeClr val="accent1">
              <a:alpha val="60000"/>
            </a:schemeClr>
          </a:solidFill>
        </p:spPr>
        <p:txBody>
          <a:bodyPr wrap="none" rtlCol="0">
            <a:spAutoFit/>
          </a:bodyPr>
          <a:lstStyle/>
          <a:p>
            <a:r>
              <a:rPr lang="en-US" sz="4800" b="1" dirty="0" smtClean="0"/>
              <a:t>Coupled</a:t>
            </a:r>
            <a:endParaRPr lang="en-US" sz="2000" b="1" dirty="0"/>
          </a:p>
        </p:txBody>
      </p:sp>
      <p:sp>
        <p:nvSpPr>
          <p:cNvPr id="9" name="TextBox 8"/>
          <p:cNvSpPr txBox="1"/>
          <p:nvPr/>
        </p:nvSpPr>
        <p:spPr>
          <a:xfrm rot="20970511">
            <a:off x="4692511" y="4921368"/>
            <a:ext cx="3348994" cy="830997"/>
          </a:xfrm>
          <a:prstGeom prst="rect">
            <a:avLst/>
          </a:prstGeom>
          <a:solidFill>
            <a:schemeClr val="accent1">
              <a:alpha val="60000"/>
            </a:schemeClr>
          </a:solidFill>
        </p:spPr>
        <p:txBody>
          <a:bodyPr wrap="none" rtlCol="0">
            <a:spAutoFit/>
          </a:bodyPr>
          <a:lstStyle/>
          <a:p>
            <a:r>
              <a:rPr lang="en-US" sz="4800" b="1" dirty="0" smtClean="0"/>
              <a:t>Not </a:t>
            </a:r>
            <a:r>
              <a:rPr lang="en-US" sz="4800" b="1" dirty="0" smtClean="0"/>
              <a:t>cou</a:t>
            </a:r>
            <a:r>
              <a:rPr lang="en-US" sz="4800" b="1" dirty="0" smtClean="0"/>
              <a:t>pl</a:t>
            </a:r>
            <a:r>
              <a:rPr lang="en-US" sz="4800" b="1" dirty="0" smtClean="0"/>
              <a:t>ed</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par>
                                <p:cTn id="12" presetID="54" presetClass="entr" presetSubtype="0" accel="10000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strVal val="#ppt_w*0.05"/>
                                          </p:val>
                                        </p:tav>
                                        <p:tav tm="100000">
                                          <p:val>
                                            <p:strVal val="#ppt_w"/>
                                          </p:val>
                                        </p:tav>
                                      </p:tavLst>
                                    </p:anim>
                                    <p:anim calcmode="lin" valueType="num">
                                      <p:cBhvr>
                                        <p:cTn id="24" dur="500" fill="hold"/>
                                        <p:tgtEl>
                                          <p:spTgt spid="6"/>
                                        </p:tgtEl>
                                        <p:attrNameLst>
                                          <p:attrName>ppt_h</p:attrName>
                                        </p:attrNameLst>
                                      </p:cBhvr>
                                      <p:tavLst>
                                        <p:tav tm="0">
                                          <p:val>
                                            <p:strVal val="#ppt_h"/>
                                          </p:val>
                                        </p:tav>
                                        <p:tav tm="100000">
                                          <p:val>
                                            <p:strVal val="#ppt_h"/>
                                          </p:val>
                                        </p:tav>
                                      </p:tavLst>
                                    </p:anim>
                                    <p:anim calcmode="lin" valueType="num">
                                      <p:cBhvr>
                                        <p:cTn id="25" dur="500" fill="hold"/>
                                        <p:tgtEl>
                                          <p:spTgt spid="6"/>
                                        </p:tgtEl>
                                        <p:attrNameLst>
                                          <p:attrName>ppt_x</p:attrName>
                                        </p:attrNameLst>
                                      </p:cBhvr>
                                      <p:tavLst>
                                        <p:tav tm="0">
                                          <p:val>
                                            <p:strVal val="#ppt_x-.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4" presetClass="entr" presetSubtype="0" accel="10000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ppt_w*0.05"/>
                                          </p:val>
                                        </p:tav>
                                        <p:tav tm="100000">
                                          <p:val>
                                            <p:strVal val="#ppt_w"/>
                                          </p:val>
                                        </p:tav>
                                      </p:tavLst>
                                    </p:anim>
                                    <p:anim calcmode="lin" valueType="num">
                                      <p:cBhvr>
                                        <p:cTn id="33" dur="500" fill="hold"/>
                                        <p:tgtEl>
                                          <p:spTgt spid="8"/>
                                        </p:tgtEl>
                                        <p:attrNameLst>
                                          <p:attrName>ppt_h</p:attrName>
                                        </p:attrNameLst>
                                      </p:cBhvr>
                                      <p:tavLst>
                                        <p:tav tm="0">
                                          <p:val>
                                            <p:strVal val="#ppt_h"/>
                                          </p:val>
                                        </p:tav>
                                        <p:tav tm="100000">
                                          <p:val>
                                            <p:strVal val="#ppt_h"/>
                                          </p:val>
                                        </p:tav>
                                      </p:tavLst>
                                    </p:anim>
                                    <p:anim calcmode="lin" valueType="num">
                                      <p:cBhvr>
                                        <p:cTn id="34" dur="500" fill="hold"/>
                                        <p:tgtEl>
                                          <p:spTgt spid="8"/>
                                        </p:tgtEl>
                                        <p:attrNameLst>
                                          <p:attrName>ppt_x</p:attrName>
                                        </p:attrNameLst>
                                      </p:cBhvr>
                                      <p:tavLst>
                                        <p:tav tm="0">
                                          <p:val>
                                            <p:strVal val="#ppt_x-.2"/>
                                          </p:val>
                                        </p:tav>
                                        <p:tav tm="100000">
                                          <p:val>
                                            <p:strVal val="#ppt_x"/>
                                          </p:val>
                                        </p:tav>
                                      </p:tavLst>
                                    </p:anim>
                                    <p:anim calcmode="lin" valueType="num">
                                      <p:cBhvr>
                                        <p:cTn id="35" dur="500" fill="hold"/>
                                        <p:tgtEl>
                                          <p:spTgt spid="8"/>
                                        </p:tgtEl>
                                        <p:attrNameLst>
                                          <p:attrName>ppt_y</p:attrName>
                                        </p:attrNameLst>
                                      </p:cBhvr>
                                      <p:tavLst>
                                        <p:tav tm="0">
                                          <p:val>
                                            <p:strVal val="#ppt_y"/>
                                          </p:val>
                                        </p:tav>
                                        <p:tav tm="100000">
                                          <p:val>
                                            <p:strVal val="#ppt_y"/>
                                          </p:val>
                                        </p:tav>
                                      </p:tavLst>
                                    </p:anim>
                                    <p:animEffect transition="in" filter="fade">
                                      <p:cBhvr>
                                        <p:cTn id="36" dur="500"/>
                                        <p:tgtEl>
                                          <p:spTgt spid="8"/>
                                        </p:tgtEl>
                                      </p:cBhvr>
                                    </p:animEffect>
                                  </p:childTnLst>
                                </p:cTn>
                              </p:par>
                              <p:par>
                                <p:cTn id="37" presetID="54" presetClass="entr" presetSubtype="0" accel="10000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strVal val="#ppt_w*0.05"/>
                                          </p:val>
                                        </p:tav>
                                        <p:tav tm="100000">
                                          <p:val>
                                            <p:strVal val="#ppt_w"/>
                                          </p:val>
                                        </p:tav>
                                      </p:tavLst>
                                    </p:anim>
                                    <p:anim calcmode="lin" valueType="num">
                                      <p:cBhvr>
                                        <p:cTn id="40" dur="500" fill="hold"/>
                                        <p:tgtEl>
                                          <p:spTgt spid="9"/>
                                        </p:tgtEl>
                                        <p:attrNameLst>
                                          <p:attrName>ppt_h</p:attrName>
                                        </p:attrNameLst>
                                      </p:cBhvr>
                                      <p:tavLst>
                                        <p:tav tm="0">
                                          <p:val>
                                            <p:strVal val="#ppt_h"/>
                                          </p:val>
                                        </p:tav>
                                        <p:tav tm="100000">
                                          <p:val>
                                            <p:strVal val="#ppt_h"/>
                                          </p:val>
                                        </p:tav>
                                      </p:tavLst>
                                    </p:anim>
                                    <p:anim calcmode="lin" valueType="num">
                                      <p:cBhvr>
                                        <p:cTn id="41" dur="500" fill="hold"/>
                                        <p:tgtEl>
                                          <p:spTgt spid="9"/>
                                        </p:tgtEl>
                                        <p:attrNameLst>
                                          <p:attrName>ppt_x</p:attrName>
                                        </p:attrNameLst>
                                      </p:cBhvr>
                                      <p:tavLst>
                                        <p:tav tm="0">
                                          <p:val>
                                            <p:strVal val="#ppt_x-.2"/>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uncoupled</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385554"/>
            <a:ext cx="8259691"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9453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05"/>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 calcmode="lin" valueType="num">
                                      <p:cBhvr>
                                        <p:cTn id="9" dur="500" fill="hold"/>
                                        <p:tgtEl>
                                          <p:spTgt spid="10"/>
                                        </p:tgtEl>
                                        <p:attrNameLst>
                                          <p:attrName>ppt_x</p:attrName>
                                        </p:attrNameLst>
                                      </p:cBhvr>
                                      <p:tavLst>
                                        <p:tav tm="0">
                                          <p:val>
                                            <p:strVal val="#ppt_x-.2"/>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Coupling in space </a:t>
            </a:r>
            <a:br>
              <a:rPr lang="en-US" dirty="0" smtClean="0"/>
            </a:br>
            <a:r>
              <a:rPr lang="en-US" dirty="0" smtClean="0"/>
              <a:t>Main Street</a:t>
            </a:r>
            <a:endParaRPr lang="en-US" dirty="0"/>
          </a:p>
        </p:txBody>
      </p:sp>
      <p:sp>
        <p:nvSpPr>
          <p:cNvPr id="3" name="Content Placeholder 2"/>
          <p:cNvSpPr>
            <a:spLocks noGrp="1"/>
          </p:cNvSpPr>
          <p:nvPr>
            <p:ph idx="1"/>
          </p:nvPr>
        </p:nvSpPr>
        <p:spPr>
          <a:xfrm>
            <a:off x="457200" y="1981200"/>
            <a:ext cx="8458200" cy="3886200"/>
          </a:xfrm>
        </p:spPr>
        <p:txBody>
          <a:bodyPr/>
          <a:lstStyle/>
          <a:p>
            <a:r>
              <a:rPr lang="en-US" dirty="0" smtClean="0"/>
              <a:t>once a vibrant economic system, existing to reinforce other activity in the town, now a </a:t>
            </a:r>
            <a:r>
              <a:rPr lang="en-US" dirty="0" err="1" smtClean="0"/>
              <a:t>Disneyfied</a:t>
            </a:r>
            <a:r>
              <a:rPr lang="en-US" dirty="0" smtClean="0"/>
              <a:t>, nostalgic, showcase of boutique shops, restaurants, and ice cream parlors to attract tourists, but dependent on external inputs and not efficiently closed</a:t>
            </a:r>
            <a:endParaRPr lang="en-US" dirty="0"/>
          </a:p>
        </p:txBody>
      </p:sp>
      <p:pic>
        <p:nvPicPr>
          <p:cNvPr id="285698" name="Picture 2" descr="http://t2.gstatic.com/images?q=tbn:ANd9GcQUHtNMME6HT7YgtWl9eK-aR09PcfpNN3B-4OuTX8nVlOAnyaTu4WZV3rMpGA"/>
          <p:cNvPicPr>
            <a:picLocks noChangeAspect="1" noChangeArrowheads="1"/>
          </p:cNvPicPr>
          <p:nvPr/>
        </p:nvPicPr>
        <p:blipFill>
          <a:blip r:embed="rId2"/>
          <a:srcRect/>
          <a:stretch>
            <a:fillRect/>
          </a:stretch>
        </p:blipFill>
        <p:spPr bwMode="auto">
          <a:xfrm>
            <a:off x="390525" y="5086349"/>
            <a:ext cx="2581275" cy="1771651"/>
          </a:xfrm>
          <a:prstGeom prst="rect">
            <a:avLst/>
          </a:prstGeom>
          <a:noFill/>
        </p:spPr>
      </p:pic>
      <p:pic>
        <p:nvPicPr>
          <p:cNvPr id="285700" name="Picture 4" descr="http://www.loving-long-island.com/image-files/cold-spring-harbor-main-street.jpg"/>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5029200"/>
            <a:ext cx="2743200" cy="1828800"/>
          </a:xfrm>
          <a:prstGeom prst="rect">
            <a:avLst/>
          </a:prstGeom>
          <a:noFill/>
        </p:spPr>
      </p:pic>
      <p:pic>
        <p:nvPicPr>
          <p:cNvPr id="285702" name="Picture 6" descr="A candle shop"/>
          <p:cNvPicPr>
            <a:picLocks noChangeArrowheads="1"/>
          </p:cNvPicPr>
          <p:nvPr/>
        </p:nvPicPr>
        <p:blipFill>
          <a:blip r:embed="rId4"/>
          <a:srcRect/>
          <a:stretch>
            <a:fillRect/>
          </a:stretch>
        </p:blipFill>
        <p:spPr bwMode="auto">
          <a:xfrm>
            <a:off x="6096000" y="5029200"/>
            <a:ext cx="2743200" cy="1828800"/>
          </a:xfrm>
          <a:prstGeom prst="rect">
            <a:avLst/>
          </a:prstGeom>
          <a:noFill/>
        </p:spPr>
      </p:pic>
      <p:pic>
        <p:nvPicPr>
          <p:cNvPr id="285704" name="Picture 8" descr="Restaurant"/>
          <p:cNvPicPr>
            <a:picLocks noChangeArrowheads="1"/>
          </p:cNvPicPr>
          <p:nvPr/>
        </p:nvPicPr>
        <p:blipFill>
          <a:blip r:embed="rId5"/>
          <a:srcRect/>
          <a:stretch>
            <a:fillRect/>
          </a:stretch>
        </p:blipFill>
        <p:spPr bwMode="auto">
          <a:xfrm>
            <a:off x="6096000" y="5029200"/>
            <a:ext cx="2743200" cy="1828800"/>
          </a:xfrm>
          <a:prstGeom prst="rect">
            <a:avLst/>
          </a:prstGeom>
          <a:noFill/>
        </p:spPr>
      </p:pic>
      <p:sp>
        <p:nvSpPr>
          <p:cNvPr id="8" name="TextBox 7"/>
          <p:cNvSpPr txBox="1"/>
          <p:nvPr/>
        </p:nvSpPr>
        <p:spPr>
          <a:xfrm rot="20970511">
            <a:off x="513990" y="5449035"/>
            <a:ext cx="2409634" cy="830997"/>
          </a:xfrm>
          <a:prstGeom prst="rect">
            <a:avLst/>
          </a:prstGeom>
          <a:solidFill>
            <a:schemeClr val="accent1">
              <a:alpha val="60000"/>
            </a:schemeClr>
          </a:solidFill>
        </p:spPr>
        <p:txBody>
          <a:bodyPr wrap="none" rtlCol="0">
            <a:spAutoFit/>
          </a:bodyPr>
          <a:lstStyle/>
          <a:p>
            <a:r>
              <a:rPr lang="en-US" sz="4800" b="1" dirty="0" smtClean="0"/>
              <a:t>Coupled</a:t>
            </a:r>
            <a:endParaRPr lang="en-US" sz="2000" b="1" dirty="0"/>
          </a:p>
        </p:txBody>
      </p:sp>
      <p:sp>
        <p:nvSpPr>
          <p:cNvPr id="9" name="TextBox 8"/>
          <p:cNvSpPr txBox="1"/>
          <p:nvPr/>
        </p:nvSpPr>
        <p:spPr>
          <a:xfrm rot="20970511">
            <a:off x="5375361" y="5402194"/>
            <a:ext cx="3348994" cy="830997"/>
          </a:xfrm>
          <a:prstGeom prst="rect">
            <a:avLst/>
          </a:prstGeom>
          <a:solidFill>
            <a:schemeClr val="accent1">
              <a:alpha val="60000"/>
            </a:schemeClr>
          </a:solidFill>
        </p:spPr>
        <p:txBody>
          <a:bodyPr wrap="none" rtlCol="0">
            <a:spAutoFit/>
          </a:bodyPr>
          <a:lstStyle/>
          <a:p>
            <a:r>
              <a:rPr lang="en-US" sz="4800" b="1" dirty="0" smtClean="0"/>
              <a:t>Not </a:t>
            </a:r>
            <a:r>
              <a:rPr lang="en-US" sz="4800" b="1" dirty="0" smtClean="0"/>
              <a:t>coupled</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85698"/>
                                        </p:tgtEl>
                                        <p:attrNameLst>
                                          <p:attrName>style.visibility</p:attrName>
                                        </p:attrNameLst>
                                      </p:cBhvr>
                                      <p:to>
                                        <p:strVal val="visible"/>
                                      </p:to>
                                    </p:set>
                                    <p:anim calcmode="lin" valueType="num">
                                      <p:cBhvr>
                                        <p:cTn id="7" dur="500" fill="hold"/>
                                        <p:tgtEl>
                                          <p:spTgt spid="285698"/>
                                        </p:tgtEl>
                                        <p:attrNameLst>
                                          <p:attrName>ppt_w</p:attrName>
                                        </p:attrNameLst>
                                      </p:cBhvr>
                                      <p:tavLst>
                                        <p:tav tm="0">
                                          <p:val>
                                            <p:strVal val="#ppt_w*0.05"/>
                                          </p:val>
                                        </p:tav>
                                        <p:tav tm="100000">
                                          <p:val>
                                            <p:strVal val="#ppt_w"/>
                                          </p:val>
                                        </p:tav>
                                      </p:tavLst>
                                    </p:anim>
                                    <p:anim calcmode="lin" valueType="num">
                                      <p:cBhvr>
                                        <p:cTn id="8" dur="500" fill="hold"/>
                                        <p:tgtEl>
                                          <p:spTgt spid="285698"/>
                                        </p:tgtEl>
                                        <p:attrNameLst>
                                          <p:attrName>ppt_h</p:attrName>
                                        </p:attrNameLst>
                                      </p:cBhvr>
                                      <p:tavLst>
                                        <p:tav tm="0">
                                          <p:val>
                                            <p:strVal val="#ppt_h"/>
                                          </p:val>
                                        </p:tav>
                                        <p:tav tm="100000">
                                          <p:val>
                                            <p:strVal val="#ppt_h"/>
                                          </p:val>
                                        </p:tav>
                                      </p:tavLst>
                                    </p:anim>
                                    <p:anim calcmode="lin" valueType="num">
                                      <p:cBhvr>
                                        <p:cTn id="9" dur="500" fill="hold"/>
                                        <p:tgtEl>
                                          <p:spTgt spid="285698"/>
                                        </p:tgtEl>
                                        <p:attrNameLst>
                                          <p:attrName>ppt_x</p:attrName>
                                        </p:attrNameLst>
                                      </p:cBhvr>
                                      <p:tavLst>
                                        <p:tav tm="0">
                                          <p:val>
                                            <p:strVal val="#ppt_x-.2"/>
                                          </p:val>
                                        </p:tav>
                                        <p:tav tm="100000">
                                          <p:val>
                                            <p:strVal val="#ppt_x"/>
                                          </p:val>
                                        </p:tav>
                                      </p:tavLst>
                                    </p:anim>
                                    <p:anim calcmode="lin" valueType="num">
                                      <p:cBhvr>
                                        <p:cTn id="10" dur="500" fill="hold"/>
                                        <p:tgtEl>
                                          <p:spTgt spid="285698"/>
                                        </p:tgtEl>
                                        <p:attrNameLst>
                                          <p:attrName>ppt_y</p:attrName>
                                        </p:attrNameLst>
                                      </p:cBhvr>
                                      <p:tavLst>
                                        <p:tav tm="0">
                                          <p:val>
                                            <p:strVal val="#ppt_y"/>
                                          </p:val>
                                        </p:tav>
                                        <p:tav tm="100000">
                                          <p:val>
                                            <p:strVal val="#ppt_y"/>
                                          </p:val>
                                        </p:tav>
                                      </p:tavLst>
                                    </p:anim>
                                    <p:animEffect transition="in" filter="fade">
                                      <p:cBhvr>
                                        <p:cTn id="11" dur="500"/>
                                        <p:tgtEl>
                                          <p:spTgt spid="28569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5704"/>
                                        </p:tgtEl>
                                        <p:attrNameLst>
                                          <p:attrName>style.visibility</p:attrName>
                                        </p:attrNameLst>
                                      </p:cBhvr>
                                      <p:to>
                                        <p:strVal val="visible"/>
                                      </p:to>
                                    </p:set>
                                  </p:childTnLst>
                                </p:cTn>
                              </p:par>
                            </p:childTnLst>
                          </p:cTn>
                        </p:par>
                        <p:par>
                          <p:cTn id="16" fill="hold">
                            <p:stCondLst>
                              <p:cond delay="0"/>
                            </p:stCondLst>
                            <p:childTnLst>
                              <p:par>
                                <p:cTn id="17" presetID="1" presetClass="exit" presetSubtype="0" fill="hold" nodeType="afterEffect">
                                  <p:stCondLst>
                                    <p:cond delay="1500"/>
                                  </p:stCondLst>
                                  <p:childTnLst>
                                    <p:set>
                                      <p:cBhvr>
                                        <p:cTn id="18" dur="1" fill="hold">
                                          <p:stCondLst>
                                            <p:cond delay="0"/>
                                          </p:stCondLst>
                                        </p:cTn>
                                        <p:tgtEl>
                                          <p:spTgt spid="285704"/>
                                        </p:tgtEl>
                                        <p:attrNameLst>
                                          <p:attrName>style.visibility</p:attrName>
                                        </p:attrNameLst>
                                      </p:cBhvr>
                                      <p:to>
                                        <p:strVal val="hidden"/>
                                      </p:to>
                                    </p:set>
                                  </p:childTnLst>
                                </p:cTn>
                              </p:par>
                              <p:par>
                                <p:cTn id="19" presetID="1" presetClass="entr" presetSubtype="0" fill="hold" nodeType="withEffect">
                                  <p:stCondLst>
                                    <p:cond delay="1500"/>
                                  </p:stCondLst>
                                  <p:childTnLst>
                                    <p:set>
                                      <p:cBhvr>
                                        <p:cTn id="20" dur="1" fill="hold">
                                          <p:stCondLst>
                                            <p:cond delay="0"/>
                                          </p:stCondLst>
                                        </p:cTn>
                                        <p:tgtEl>
                                          <p:spTgt spid="285702"/>
                                        </p:tgtEl>
                                        <p:attrNameLst>
                                          <p:attrName>style.visibility</p:attrName>
                                        </p:attrNameLst>
                                      </p:cBhvr>
                                      <p:to>
                                        <p:strVal val="visible"/>
                                      </p:to>
                                    </p:set>
                                  </p:childTnLst>
                                </p:cTn>
                              </p:par>
                            </p:childTnLst>
                          </p:cTn>
                        </p:par>
                        <p:par>
                          <p:cTn id="21" fill="hold">
                            <p:stCondLst>
                              <p:cond delay="1500"/>
                            </p:stCondLst>
                            <p:childTnLst>
                              <p:par>
                                <p:cTn id="22" presetID="1" presetClass="exit" presetSubtype="0" fill="hold" nodeType="afterEffect">
                                  <p:stCondLst>
                                    <p:cond delay="1500"/>
                                  </p:stCondLst>
                                  <p:childTnLst>
                                    <p:set>
                                      <p:cBhvr>
                                        <p:cTn id="23" dur="1" fill="hold">
                                          <p:stCondLst>
                                            <p:cond delay="0"/>
                                          </p:stCondLst>
                                        </p:cTn>
                                        <p:tgtEl>
                                          <p:spTgt spid="285702"/>
                                        </p:tgtEl>
                                        <p:attrNameLst>
                                          <p:attrName>style.visibility</p:attrName>
                                        </p:attrNameLst>
                                      </p:cBhvr>
                                      <p:to>
                                        <p:strVal val="hidden"/>
                                      </p:to>
                                    </p:set>
                                  </p:childTnLst>
                                </p:cTn>
                              </p:par>
                              <p:par>
                                <p:cTn id="24" presetID="1" presetClass="entr" presetSubtype="0" fill="hold" nodeType="withEffect">
                                  <p:stCondLst>
                                    <p:cond delay="1500"/>
                                  </p:stCondLst>
                                  <p:childTnLst>
                                    <p:set>
                                      <p:cBhvr>
                                        <p:cTn id="25" dur="1" fill="hold">
                                          <p:stCondLst>
                                            <p:cond delay="0"/>
                                          </p:stCondLst>
                                        </p:cTn>
                                        <p:tgtEl>
                                          <p:spTgt spid="285700"/>
                                        </p:tgtEl>
                                        <p:attrNameLst>
                                          <p:attrName>style.visibility</p:attrName>
                                        </p:attrNameLst>
                                      </p:cBhvr>
                                      <p:to>
                                        <p:strVal val="visible"/>
                                      </p:to>
                                    </p:set>
                                  </p:childTnLst>
                                </p:cTn>
                              </p:par>
                            </p:childTnLst>
                          </p:cTn>
                        </p:par>
                        <p:par>
                          <p:cTn id="26" fill="hold">
                            <p:stCondLst>
                              <p:cond delay="3000"/>
                            </p:stCondLst>
                            <p:childTnLst>
                              <p:par>
                                <p:cTn id="27" presetID="54" presetClass="entr" presetSubtype="0" accel="100000" fill="hold" nodeType="afterEffect">
                                  <p:stCondLst>
                                    <p:cond delay="100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0.05"/>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 calcmode="lin" valueType="num">
                                      <p:cBhvr>
                                        <p:cTn id="31" dur="500" fill="hold"/>
                                        <p:tgtEl>
                                          <p:spTgt spid="8"/>
                                        </p:tgtEl>
                                        <p:attrNameLst>
                                          <p:attrName>ppt_x</p:attrName>
                                        </p:attrNameLst>
                                      </p:cBhvr>
                                      <p:tavLst>
                                        <p:tav tm="0">
                                          <p:val>
                                            <p:strVal val="#ppt_x-.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Effect transition="in" filter="fade">
                                      <p:cBhvr>
                                        <p:cTn id="33" dur="500"/>
                                        <p:tgtEl>
                                          <p:spTgt spid="8"/>
                                        </p:tgtEl>
                                      </p:cBhvr>
                                    </p:animEffect>
                                  </p:childTnLst>
                                </p:cTn>
                              </p:par>
                              <p:par>
                                <p:cTn id="34" presetID="54" presetClass="entr" presetSubtype="0" accel="100000" fill="hold" nodeType="withEffect">
                                  <p:stCondLst>
                                    <p:cond delay="100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05"/>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 calcmode="lin" valueType="num">
                                      <p:cBhvr>
                                        <p:cTn id="38" dur="500" fill="hold"/>
                                        <p:tgtEl>
                                          <p:spTgt spid="9"/>
                                        </p:tgtEl>
                                        <p:attrNameLst>
                                          <p:attrName>ppt_x</p:attrName>
                                        </p:attrNameLst>
                                      </p:cBhvr>
                                      <p:tavLst>
                                        <p:tav tm="0">
                                          <p:val>
                                            <p:strVal val="#ppt_x-.2"/>
                                          </p:val>
                                        </p:tav>
                                        <p:tav tm="100000">
                                          <p:val>
                                            <p:strVal val="#ppt_x"/>
                                          </p:val>
                                        </p:tav>
                                      </p:tavLst>
                                    </p:anim>
                                    <p:anim calcmode="lin" valueType="num">
                                      <p:cBhvr>
                                        <p:cTn id="39" dur="500" fill="hold"/>
                                        <p:tgtEl>
                                          <p:spTgt spid="9"/>
                                        </p:tgtEl>
                                        <p:attrNameLst>
                                          <p:attrName>ppt_y</p:attrName>
                                        </p:attrNameLst>
                                      </p:cBhvr>
                                      <p:tavLst>
                                        <p:tav tm="0">
                                          <p:val>
                                            <p:strVal val="#ppt_y"/>
                                          </p:val>
                                        </p:tav>
                                        <p:tav tm="100000">
                                          <p:val>
                                            <p:strVal val="#ppt_y"/>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vironment economy societ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62200" y="533400"/>
            <a:ext cx="5562600" cy="5579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52400"/>
            <a:ext cx="8821646" cy="523220"/>
          </a:xfrm>
          <a:prstGeom prst="rect">
            <a:avLst/>
          </a:prstGeom>
          <a:noFill/>
        </p:spPr>
        <p:txBody>
          <a:bodyPr wrap="none" rtlCol="0">
            <a:spAutoFit/>
          </a:bodyPr>
          <a:lstStyle/>
          <a:p>
            <a:r>
              <a:rPr lang="en-US" sz="2800" dirty="0" smtClean="0"/>
              <a:t>Environment is foundation for all aspects, others are subsets</a:t>
            </a:r>
            <a:endParaRPr lang="en-US" sz="2800" dirty="0"/>
          </a:p>
        </p:txBody>
      </p:sp>
    </p:spTree>
    <p:extLst>
      <p:ext uri="{BB962C8B-B14F-4D97-AF65-F5344CB8AC3E}">
        <p14:creationId xmlns:p14="http://schemas.microsoft.com/office/powerpoint/2010/main" val="3276689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leads to coherence</a:t>
            </a:r>
            <a:endParaRPr lang="cs-CZ" dirty="0"/>
          </a:p>
        </p:txBody>
      </p:sp>
      <p:sp>
        <p:nvSpPr>
          <p:cNvPr id="3" name="Content Placeholder 2"/>
          <p:cNvSpPr>
            <a:spLocks noGrp="1"/>
          </p:cNvSpPr>
          <p:nvPr>
            <p:ph idx="1"/>
          </p:nvPr>
        </p:nvSpPr>
        <p:spPr/>
        <p:txBody>
          <a:bodyPr/>
          <a:lstStyle/>
          <a:p>
            <a:r>
              <a:rPr lang="en-US" dirty="0" smtClean="0"/>
              <a:t>“Each </a:t>
            </a:r>
            <a:r>
              <a:rPr lang="en-US" dirty="0"/>
              <a:t>center is (recursively) </a:t>
            </a:r>
            <a:r>
              <a:rPr lang="en-US" dirty="0" smtClean="0"/>
              <a:t>dependent on </a:t>
            </a:r>
            <a:r>
              <a:rPr lang="en-US" dirty="0"/>
              <a:t>other coherent centers for its own coherence” </a:t>
            </a:r>
            <a:r>
              <a:rPr lang="en-US" sz="2400" dirty="0" smtClean="0"/>
              <a:t>Alexander (2012) referring to urban planning</a:t>
            </a:r>
            <a:endParaRPr lang="cs-CZ" dirty="0"/>
          </a:p>
        </p:txBody>
      </p:sp>
      <p:grpSp>
        <p:nvGrpSpPr>
          <p:cNvPr id="9" name="Group 8"/>
          <p:cNvGrpSpPr/>
          <p:nvPr/>
        </p:nvGrpSpPr>
        <p:grpSpPr>
          <a:xfrm>
            <a:off x="76200" y="3276600"/>
            <a:ext cx="4981575" cy="2890586"/>
            <a:chOff x="76200" y="3276600"/>
            <a:chExt cx="4981575" cy="2890586"/>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3276600"/>
              <a:ext cx="4981575" cy="2490788"/>
            </a:xfrm>
            <a:prstGeom prst="rect">
              <a:avLst/>
            </a:prstGeom>
          </p:spPr>
        </p:pic>
        <p:sp>
          <p:nvSpPr>
            <p:cNvPr id="6" name="TextBox 5"/>
            <p:cNvSpPr txBox="1"/>
            <p:nvPr/>
          </p:nvSpPr>
          <p:spPr>
            <a:xfrm>
              <a:off x="2503920" y="5797854"/>
              <a:ext cx="1000659" cy="369332"/>
            </a:xfrm>
            <a:prstGeom prst="rect">
              <a:avLst/>
            </a:prstGeom>
            <a:noFill/>
          </p:spPr>
          <p:txBody>
            <a:bodyPr wrap="none" rtlCol="0">
              <a:spAutoFit/>
            </a:bodyPr>
            <a:lstStyle/>
            <a:p>
              <a:r>
                <a:rPr lang="en-US" dirty="0" smtClean="0"/>
                <a:t>Spiral up</a:t>
              </a:r>
              <a:endParaRPr lang="cs-CZ" dirty="0"/>
            </a:p>
          </p:txBody>
        </p:sp>
      </p:grpSp>
      <p:grpSp>
        <p:nvGrpSpPr>
          <p:cNvPr id="8" name="Group 7"/>
          <p:cNvGrpSpPr/>
          <p:nvPr/>
        </p:nvGrpSpPr>
        <p:grpSpPr>
          <a:xfrm>
            <a:off x="5181600" y="3344447"/>
            <a:ext cx="4359694" cy="3394551"/>
            <a:chOff x="5181600" y="3344447"/>
            <a:chExt cx="4359694" cy="3394551"/>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3824348"/>
              <a:ext cx="3886200" cy="2914650"/>
            </a:xfrm>
            <a:prstGeom prst="rect">
              <a:avLst/>
            </a:prstGeom>
          </p:spPr>
        </p:pic>
        <p:sp>
          <p:nvSpPr>
            <p:cNvPr id="7" name="TextBox 6"/>
            <p:cNvSpPr txBox="1"/>
            <p:nvPr/>
          </p:nvSpPr>
          <p:spPr>
            <a:xfrm>
              <a:off x="5466419" y="3344447"/>
              <a:ext cx="4074875" cy="400110"/>
            </a:xfrm>
            <a:prstGeom prst="rect">
              <a:avLst/>
            </a:prstGeom>
            <a:noFill/>
          </p:spPr>
          <p:txBody>
            <a:bodyPr wrap="square" rtlCol="0">
              <a:spAutoFit/>
            </a:bodyPr>
            <a:lstStyle/>
            <a:p>
              <a:r>
                <a:rPr lang="en-US" sz="2000" dirty="0" smtClean="0"/>
                <a:t>Spiral down – lack of coherence</a:t>
              </a:r>
              <a:endParaRPr lang="cs-CZ" sz="2000" dirty="0"/>
            </a:p>
          </p:txBody>
        </p:sp>
      </p:grpSp>
      <p:sp>
        <p:nvSpPr>
          <p:cNvPr id="10" name="Arc 9"/>
          <p:cNvSpPr/>
          <p:nvPr/>
        </p:nvSpPr>
        <p:spPr>
          <a:xfrm rot="21146305">
            <a:off x="1367667" y="4227143"/>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Arc 10"/>
          <p:cNvSpPr/>
          <p:nvPr/>
        </p:nvSpPr>
        <p:spPr>
          <a:xfrm rot="6951671">
            <a:off x="1929061" y="4449919"/>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Arc 11"/>
          <p:cNvSpPr/>
          <p:nvPr/>
        </p:nvSpPr>
        <p:spPr>
          <a:xfrm rot="21146305">
            <a:off x="3272453" y="4968321"/>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Arc 12"/>
          <p:cNvSpPr/>
          <p:nvPr/>
        </p:nvSpPr>
        <p:spPr>
          <a:xfrm rot="21146305">
            <a:off x="2545317" y="4516099"/>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Arc 13"/>
          <p:cNvSpPr/>
          <p:nvPr/>
        </p:nvSpPr>
        <p:spPr>
          <a:xfrm rot="10414610">
            <a:off x="199488" y="3631326"/>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5" name="Arc 14"/>
          <p:cNvSpPr/>
          <p:nvPr/>
        </p:nvSpPr>
        <p:spPr>
          <a:xfrm rot="10207287">
            <a:off x="702313" y="4327419"/>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6" name="Arc 15"/>
          <p:cNvSpPr/>
          <p:nvPr/>
        </p:nvSpPr>
        <p:spPr>
          <a:xfrm rot="1584676">
            <a:off x="1520067" y="3486965"/>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Arc 16"/>
          <p:cNvSpPr/>
          <p:nvPr/>
        </p:nvSpPr>
        <p:spPr>
          <a:xfrm rot="16415144">
            <a:off x="1121298" y="3781722"/>
            <a:ext cx="957741" cy="1161637"/>
          </a:xfrm>
          <a:prstGeom prst="arc">
            <a:avLst>
              <a:gd name="adj1" fmla="val 14609604"/>
              <a:gd name="adj2" fmla="val 1953186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extLst>
      <p:ext uri="{BB962C8B-B14F-4D97-AF65-F5344CB8AC3E}">
        <p14:creationId xmlns:p14="http://schemas.microsoft.com/office/powerpoint/2010/main" val="14741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p:stCondLst>
                              <p:cond delay="1200"/>
                            </p:stCondLst>
                            <p:childTnLst>
                              <p:par>
                                <p:cTn id="16" presetID="10" presetClass="entr" presetSubtype="0" fill="hold" grpId="0" nodeType="afterEffect">
                                  <p:stCondLst>
                                    <p:cond delay="1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1850"/>
                            </p:stCondLst>
                            <p:childTnLst>
                              <p:par>
                                <p:cTn id="20" presetID="10" presetClass="entr" presetSubtype="0" fill="hold" grpId="0" nodeType="afterEffect">
                                  <p:stCondLst>
                                    <p:cond delay="15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1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2500"/>
                            </p:stCondLst>
                            <p:childTnLst>
                              <p:par>
                                <p:cTn id="27" presetID="10" presetClass="entr" presetSubtype="0" fill="hold" grpId="0" nodeType="afterEffect">
                                  <p:stCondLst>
                                    <p:cond delay="15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3150"/>
                            </p:stCondLst>
                            <p:childTnLst>
                              <p:par>
                                <p:cTn id="31" presetID="10" presetClass="entr" presetSubtype="0" fill="hold" grpId="0" nodeType="afterEffect">
                                  <p:stCondLst>
                                    <p:cond delay="15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1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1371600"/>
            <a:ext cx="4139807" cy="3471304"/>
          </a:xfrm>
          <a:prstGeom prst="rect">
            <a:avLst/>
          </a:prstGeom>
        </p:spPr>
      </p:pic>
      <p:sp>
        <p:nvSpPr>
          <p:cNvPr id="5" name="TextBox 4"/>
          <p:cNvSpPr txBox="1"/>
          <p:nvPr/>
        </p:nvSpPr>
        <p:spPr>
          <a:xfrm>
            <a:off x="2797191" y="3252430"/>
            <a:ext cx="885499" cy="369332"/>
          </a:xfrm>
          <a:prstGeom prst="rect">
            <a:avLst/>
          </a:prstGeom>
          <a:solidFill>
            <a:schemeClr val="bg1"/>
          </a:solidFill>
        </p:spPr>
        <p:txBody>
          <a:bodyPr wrap="none" rtlCol="0">
            <a:spAutoFit/>
          </a:bodyPr>
          <a:lstStyle/>
          <a:p>
            <a:r>
              <a:rPr lang="en-US" dirty="0" smtClean="0"/>
              <a:t>context</a:t>
            </a:r>
            <a:endParaRPr lang="cs-CZ" dirty="0"/>
          </a:p>
        </p:txBody>
      </p:sp>
      <p:sp>
        <p:nvSpPr>
          <p:cNvPr id="6" name="Title 5"/>
          <p:cNvSpPr>
            <a:spLocks noGrp="1"/>
          </p:cNvSpPr>
          <p:nvPr>
            <p:ph type="title"/>
          </p:nvPr>
        </p:nvSpPr>
        <p:spPr>
          <a:xfrm>
            <a:off x="457200" y="152400"/>
            <a:ext cx="8229600" cy="1143000"/>
          </a:xfrm>
        </p:spPr>
        <p:txBody>
          <a:bodyPr/>
          <a:lstStyle/>
          <a:p>
            <a:r>
              <a:rPr lang="en-US" dirty="0" smtClean="0"/>
              <a:t>Coupled transformers</a:t>
            </a:r>
            <a:endParaRPr lang="cs-CZ" dirty="0"/>
          </a:p>
        </p:txBody>
      </p:sp>
      <p:sp>
        <p:nvSpPr>
          <p:cNvPr id="8" name="TextBox 7"/>
          <p:cNvSpPr txBox="1"/>
          <p:nvPr/>
        </p:nvSpPr>
        <p:spPr>
          <a:xfrm>
            <a:off x="4234673" y="3268983"/>
            <a:ext cx="1352934" cy="369332"/>
          </a:xfrm>
          <a:prstGeom prst="rect">
            <a:avLst/>
          </a:prstGeom>
          <a:solidFill>
            <a:schemeClr val="bg1"/>
          </a:solidFill>
        </p:spPr>
        <p:txBody>
          <a:bodyPr wrap="none" rtlCol="0">
            <a:spAutoFit/>
          </a:bodyPr>
          <a:lstStyle/>
          <a:p>
            <a:r>
              <a:rPr lang="en-US" dirty="0" smtClean="0"/>
              <a:t>decomposer</a:t>
            </a:r>
            <a:endParaRPr lang="cs-CZ" dirty="0"/>
          </a:p>
        </p:txBody>
      </p:sp>
      <p:sp>
        <p:nvSpPr>
          <p:cNvPr id="9" name="TextBox 8"/>
          <p:cNvSpPr txBox="1"/>
          <p:nvPr/>
        </p:nvSpPr>
        <p:spPr>
          <a:xfrm>
            <a:off x="3676828" y="2400621"/>
            <a:ext cx="1115690" cy="369332"/>
          </a:xfrm>
          <a:prstGeom prst="rect">
            <a:avLst/>
          </a:prstGeom>
          <a:solidFill>
            <a:schemeClr val="bg1"/>
          </a:solidFill>
        </p:spPr>
        <p:txBody>
          <a:bodyPr wrap="none" rtlCol="0">
            <a:spAutoFit/>
          </a:bodyPr>
          <a:lstStyle/>
          <a:p>
            <a:r>
              <a:rPr lang="en-US" dirty="0" smtClean="0"/>
              <a:t>composer</a:t>
            </a:r>
            <a:endParaRPr lang="cs-CZ" dirty="0"/>
          </a:p>
        </p:txBody>
      </p:sp>
      <p:sp>
        <p:nvSpPr>
          <p:cNvPr id="2" name="TextBox 1"/>
          <p:cNvSpPr txBox="1"/>
          <p:nvPr/>
        </p:nvSpPr>
        <p:spPr>
          <a:xfrm>
            <a:off x="6400800" y="2057400"/>
            <a:ext cx="2590800" cy="1938992"/>
          </a:xfrm>
          <a:prstGeom prst="rect">
            <a:avLst/>
          </a:prstGeom>
          <a:noFill/>
        </p:spPr>
        <p:txBody>
          <a:bodyPr wrap="square" rtlCol="0">
            <a:spAutoFit/>
          </a:bodyPr>
          <a:lstStyle/>
          <a:p>
            <a:r>
              <a:rPr lang="en-US" sz="2000" dirty="0" smtClean="0"/>
              <a:t>Most basic sustainable system requires a producer/composer and consumer/decomposer in an autocatalytic process</a:t>
            </a:r>
            <a:endParaRPr lang="cs-CZ" sz="2000" dirty="0"/>
          </a:p>
        </p:txBody>
      </p:sp>
      <p:grpSp>
        <p:nvGrpSpPr>
          <p:cNvPr id="10" name="Group 9"/>
          <p:cNvGrpSpPr/>
          <p:nvPr/>
        </p:nvGrpSpPr>
        <p:grpSpPr>
          <a:xfrm>
            <a:off x="763146" y="5481529"/>
            <a:ext cx="8139751" cy="1285230"/>
            <a:chOff x="763146" y="5481529"/>
            <a:chExt cx="8139751" cy="1285230"/>
          </a:xfrm>
        </p:grpSpPr>
        <p:sp>
          <p:nvSpPr>
            <p:cNvPr id="3" name="Rectangle 2"/>
            <p:cNvSpPr/>
            <p:nvPr/>
          </p:nvSpPr>
          <p:spPr>
            <a:xfrm>
              <a:off x="3657600" y="5566430"/>
              <a:ext cx="5245297" cy="1200329"/>
            </a:xfrm>
            <a:prstGeom prst="rect">
              <a:avLst/>
            </a:prstGeom>
          </p:spPr>
          <p:txBody>
            <a:bodyPr wrap="square">
              <a:spAutoFit/>
            </a:bodyPr>
            <a:lstStyle/>
            <a:p>
              <a:r>
                <a:rPr lang="en-US" sz="2400" dirty="0"/>
                <a:t>“It may be that all self-sustaining systems are reciprocating”</a:t>
              </a:r>
            </a:p>
            <a:p>
              <a:r>
                <a:rPr lang="en-US" sz="2400" dirty="0" smtClean="0"/>
                <a:t>		Jacobs</a:t>
              </a:r>
              <a:r>
                <a:rPr lang="en-US" sz="2400" dirty="0"/>
                <a:t>, 1969, p. </a:t>
              </a:r>
              <a:r>
                <a:rPr lang="en-US" sz="2400" dirty="0" smtClean="0"/>
                <a:t>126</a:t>
              </a:r>
              <a:endParaRPr lang="cs-CZ" sz="24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3146" y="5481529"/>
              <a:ext cx="2284854" cy="1285230"/>
            </a:xfrm>
            <a:prstGeom prst="rect">
              <a:avLst/>
            </a:prstGeom>
          </p:spPr>
        </p:pic>
      </p:grpSp>
    </p:spTree>
    <p:extLst>
      <p:ext uri="{BB962C8B-B14F-4D97-AF65-F5344CB8AC3E}">
        <p14:creationId xmlns:p14="http://schemas.microsoft.com/office/powerpoint/2010/main" val="17121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place</a:t>
            </a:r>
            <a:endParaRPr lang="cs-CZ" dirty="0"/>
          </a:p>
        </p:txBody>
      </p:sp>
      <p:sp>
        <p:nvSpPr>
          <p:cNvPr id="3" name="Content Placeholder 2"/>
          <p:cNvSpPr>
            <a:spLocks noGrp="1"/>
          </p:cNvSpPr>
          <p:nvPr>
            <p:ph idx="1"/>
          </p:nvPr>
        </p:nvSpPr>
        <p:spPr>
          <a:xfrm>
            <a:off x="304800" y="1447800"/>
            <a:ext cx="8839200" cy="3962399"/>
          </a:xfrm>
        </p:spPr>
        <p:txBody>
          <a:bodyPr/>
          <a:lstStyle/>
          <a:p>
            <a:r>
              <a:rPr lang="en-US" dirty="0" smtClean="0"/>
              <a:t>Protection and investment in place</a:t>
            </a:r>
          </a:p>
          <a:p>
            <a:r>
              <a:rPr lang="en-US" dirty="0" smtClean="0"/>
              <a:t>Finding the balance of what the environment offers: sustaining (and enhancing) those flows</a:t>
            </a:r>
          </a:p>
          <a:p>
            <a:endParaRPr lang="en-US" dirty="0" smtClean="0"/>
          </a:p>
          <a:p>
            <a:r>
              <a:rPr lang="en-US" dirty="0" smtClean="0"/>
              <a:t>                                     Place worth protecting</a:t>
            </a:r>
            <a:endParaRPr lang="en-US" dirty="0"/>
          </a:p>
          <a:p>
            <a:endParaRPr lang="en-US" dirty="0"/>
          </a:p>
          <a:p>
            <a:r>
              <a:rPr lang="en-US" sz="2400" dirty="0" smtClean="0"/>
              <a:t>Geography of Nowhere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4717439"/>
            <a:ext cx="2838450" cy="2128838"/>
          </a:xfrm>
          <a:prstGeom prst="rect">
            <a:avLst/>
          </a:prstGeom>
        </p:spPr>
      </p:pic>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4648200" y="3733800"/>
            <a:ext cx="4191000" cy="3112476"/>
          </a:xfrm>
          <a:prstGeom prst="rect">
            <a:avLst/>
          </a:prstGeom>
        </p:spPr>
      </p:pic>
    </p:spTree>
    <p:extLst>
      <p:ext uri="{BB962C8B-B14F-4D97-AF65-F5344CB8AC3E}">
        <p14:creationId xmlns:p14="http://schemas.microsoft.com/office/powerpoint/2010/main" val="94270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 Process coupling</a:t>
            </a:r>
            <a:endParaRPr lang="en-US" sz="3600" dirty="0"/>
          </a:p>
        </p:txBody>
      </p:sp>
      <p:sp>
        <p:nvSpPr>
          <p:cNvPr id="3" name="Content Placeholder 2"/>
          <p:cNvSpPr>
            <a:spLocks noGrp="1"/>
          </p:cNvSpPr>
          <p:nvPr>
            <p:ph idx="1"/>
          </p:nvPr>
        </p:nvSpPr>
        <p:spPr>
          <a:xfrm>
            <a:off x="457200" y="1481138"/>
            <a:ext cx="8382000" cy="4525962"/>
          </a:xfrm>
        </p:spPr>
        <p:txBody>
          <a:bodyPr/>
          <a:lstStyle/>
          <a:p>
            <a:r>
              <a:rPr lang="en-US" dirty="0" smtClean="0"/>
              <a:t>Linking together of processes that are positively reinforcing: autocatalysis</a:t>
            </a:r>
          </a:p>
          <a:p>
            <a:r>
              <a:rPr lang="en-US" dirty="0" smtClean="0"/>
              <a:t>Systems are costly to maintain unless closing its own function</a:t>
            </a:r>
          </a:p>
          <a:p>
            <a:r>
              <a:rPr lang="en-US" dirty="0" smtClean="0"/>
              <a:t>Closure leads to niche extension and creation: Emergence of diversity and complexity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Conclusions: Sustainability is a property of interaction networks</a:t>
            </a:r>
            <a:endParaRPr lang="en-US" sz="3600" dirty="0"/>
          </a:p>
        </p:txBody>
      </p:sp>
      <p:sp>
        <p:nvSpPr>
          <p:cNvPr id="3" name="Content Placeholder 2"/>
          <p:cNvSpPr>
            <a:spLocks noGrp="1"/>
          </p:cNvSpPr>
          <p:nvPr>
            <p:ph sz="quarter" idx="1"/>
          </p:nvPr>
        </p:nvSpPr>
        <p:spPr/>
        <p:txBody>
          <a:bodyPr/>
          <a:lstStyle/>
          <a:p>
            <a:r>
              <a:rPr lang="en-US" sz="2400" dirty="0" smtClean="0"/>
              <a:t>Reliable Inputs</a:t>
            </a:r>
          </a:p>
          <a:p>
            <a:r>
              <a:rPr lang="en-US" sz="2400" dirty="0" smtClean="0"/>
              <a:t>Healthy Outputs</a:t>
            </a:r>
          </a:p>
          <a:p>
            <a:r>
              <a:rPr lang="en-US" sz="2400" dirty="0" smtClean="0"/>
              <a:t>Recycling of material – </a:t>
            </a:r>
            <a:r>
              <a:rPr lang="en-US" sz="2000" dirty="0" smtClean="0"/>
              <a:t>my output is your input</a:t>
            </a:r>
          </a:p>
          <a:p>
            <a:pPr lvl="1"/>
            <a:endParaRPr lang="en-US" sz="2000" dirty="0" smtClean="0"/>
          </a:p>
          <a:p>
            <a:pPr marL="365125" lvl="1" indent="-255588">
              <a:spcBef>
                <a:spcPts val="400"/>
              </a:spcBef>
              <a:buSzPct val="68000"/>
              <a:buFont typeface="Wingdings 3" pitchFamily="18" charset="2"/>
              <a:buChar char=""/>
            </a:pPr>
            <a:r>
              <a:rPr lang="en-US" sz="2400" dirty="0" smtClean="0"/>
              <a:t>Processes functionally linked together - </a:t>
            </a:r>
            <a:r>
              <a:rPr lang="en-US" sz="2000" dirty="0"/>
              <a:t>my useful byproducts happen in the act fitting into the network</a:t>
            </a:r>
          </a:p>
          <a:p>
            <a:pPr marL="109537" indent="0">
              <a:buNone/>
            </a:pPr>
            <a:endParaRPr lang="en-US" sz="2000" dirty="0" smtClean="0"/>
          </a:p>
          <a:p>
            <a:endParaRPr lang="en-US" sz="2400" dirty="0"/>
          </a:p>
        </p:txBody>
      </p:sp>
      <p:grpSp>
        <p:nvGrpSpPr>
          <p:cNvPr id="4" name="Group 3"/>
          <p:cNvGrpSpPr>
            <a:grpSpLocks/>
          </p:cNvGrpSpPr>
          <p:nvPr/>
        </p:nvGrpSpPr>
        <p:grpSpPr bwMode="auto">
          <a:xfrm>
            <a:off x="2338387" y="4572000"/>
            <a:ext cx="6172200" cy="1600200"/>
            <a:chOff x="490" y="3056"/>
            <a:chExt cx="3888" cy="1008"/>
          </a:xfrm>
        </p:grpSpPr>
        <p:sp>
          <p:nvSpPr>
            <p:cNvPr id="6" name="Rectangle 4"/>
            <p:cNvSpPr>
              <a:spLocks noChangeArrowheads="1"/>
            </p:cNvSpPr>
            <p:nvPr/>
          </p:nvSpPr>
          <p:spPr bwMode="auto">
            <a:xfrm>
              <a:off x="1690" y="3056"/>
              <a:ext cx="1488" cy="1008"/>
            </a:xfrm>
            <a:prstGeom prst="rect">
              <a:avLst/>
            </a:prstGeom>
            <a:noFill/>
            <a:ln w="25400">
              <a:solidFill>
                <a:schemeClr val="tx1"/>
              </a:solidFill>
              <a:miter lim="800000"/>
              <a:headEnd/>
              <a:tailEnd/>
            </a:ln>
          </p:spPr>
          <p:txBody>
            <a:bodyPr wrap="none" anchor="ctr"/>
            <a:lstStyle/>
            <a:p>
              <a:pPr algn="ctr">
                <a:spcBef>
                  <a:spcPct val="0"/>
                </a:spcBef>
              </a:pPr>
              <a:r>
                <a:rPr lang="en-US" sz="2800" dirty="0">
                  <a:solidFill>
                    <a:srgbClr val="A50021"/>
                  </a:solidFill>
                </a:rPr>
                <a:t>System</a:t>
              </a:r>
            </a:p>
          </p:txBody>
        </p:sp>
        <p:sp>
          <p:nvSpPr>
            <p:cNvPr id="7" name="Line 5"/>
            <p:cNvSpPr>
              <a:spLocks noChangeShapeType="1"/>
            </p:cNvSpPr>
            <p:nvPr/>
          </p:nvSpPr>
          <p:spPr bwMode="auto">
            <a:xfrm>
              <a:off x="490" y="3536"/>
              <a:ext cx="1200" cy="0"/>
            </a:xfrm>
            <a:prstGeom prst="line">
              <a:avLst/>
            </a:prstGeom>
            <a:noFill/>
            <a:ln w="101600">
              <a:solidFill>
                <a:schemeClr val="tx1"/>
              </a:solidFill>
              <a:round/>
              <a:headEnd/>
              <a:tailEnd type="triangle" w="med" len="med"/>
            </a:ln>
          </p:spPr>
          <p:txBody>
            <a:bodyPr/>
            <a:lstStyle/>
            <a:p>
              <a:endParaRPr lang="en-US" sz="2800"/>
            </a:p>
          </p:txBody>
        </p:sp>
        <p:sp>
          <p:nvSpPr>
            <p:cNvPr id="8" name="Text Box 6"/>
            <p:cNvSpPr txBox="1">
              <a:spLocks noChangeArrowheads="1"/>
            </p:cNvSpPr>
            <p:nvPr/>
          </p:nvSpPr>
          <p:spPr bwMode="auto">
            <a:xfrm>
              <a:off x="576" y="3072"/>
              <a:ext cx="620" cy="330"/>
            </a:xfrm>
            <a:prstGeom prst="rect">
              <a:avLst/>
            </a:prstGeom>
            <a:noFill/>
            <a:ln w="25400">
              <a:noFill/>
              <a:miter lim="800000"/>
              <a:headEnd/>
              <a:tailEnd/>
            </a:ln>
          </p:spPr>
          <p:txBody>
            <a:bodyPr wrap="none">
              <a:spAutoFit/>
            </a:bodyPr>
            <a:lstStyle/>
            <a:p>
              <a:pPr algn="l">
                <a:spcBef>
                  <a:spcPct val="0"/>
                </a:spcBef>
              </a:pPr>
              <a:r>
                <a:rPr lang="en-US" sz="2800" dirty="0" smtClean="0">
                  <a:solidFill>
                    <a:srgbClr val="A50021"/>
                  </a:solidFill>
                </a:rPr>
                <a:t>Input</a:t>
              </a:r>
              <a:endParaRPr lang="en-US" sz="2800" dirty="0">
                <a:solidFill>
                  <a:srgbClr val="A50021"/>
                </a:solidFill>
              </a:endParaRPr>
            </a:p>
          </p:txBody>
        </p:sp>
        <p:sp>
          <p:nvSpPr>
            <p:cNvPr id="9" name="Line 7"/>
            <p:cNvSpPr>
              <a:spLocks noChangeShapeType="1"/>
            </p:cNvSpPr>
            <p:nvPr/>
          </p:nvSpPr>
          <p:spPr bwMode="auto">
            <a:xfrm>
              <a:off x="3178" y="3536"/>
              <a:ext cx="1200" cy="0"/>
            </a:xfrm>
            <a:prstGeom prst="line">
              <a:avLst/>
            </a:prstGeom>
            <a:noFill/>
            <a:ln w="101600">
              <a:solidFill>
                <a:schemeClr val="tx1"/>
              </a:solidFill>
              <a:round/>
              <a:headEnd/>
              <a:tailEnd type="triangle" w="med" len="med"/>
            </a:ln>
          </p:spPr>
          <p:txBody>
            <a:bodyPr/>
            <a:lstStyle/>
            <a:p>
              <a:endParaRPr lang="en-US" sz="2800"/>
            </a:p>
          </p:txBody>
        </p:sp>
        <p:sp>
          <p:nvSpPr>
            <p:cNvPr id="10" name="Text Box 8"/>
            <p:cNvSpPr txBox="1">
              <a:spLocks noChangeArrowheads="1"/>
            </p:cNvSpPr>
            <p:nvPr/>
          </p:nvSpPr>
          <p:spPr bwMode="auto">
            <a:xfrm>
              <a:off x="3408" y="3072"/>
              <a:ext cx="859" cy="330"/>
            </a:xfrm>
            <a:prstGeom prst="rect">
              <a:avLst/>
            </a:prstGeom>
            <a:noFill/>
            <a:ln w="25400">
              <a:noFill/>
              <a:miter lim="800000"/>
              <a:headEnd/>
              <a:tailEnd/>
            </a:ln>
          </p:spPr>
          <p:txBody>
            <a:bodyPr wrap="none">
              <a:spAutoFit/>
            </a:bodyPr>
            <a:lstStyle/>
            <a:p>
              <a:pPr algn="l">
                <a:spcBef>
                  <a:spcPct val="0"/>
                </a:spcBef>
              </a:pPr>
              <a:r>
                <a:rPr lang="en-US" sz="2800" dirty="0" smtClean="0">
                  <a:solidFill>
                    <a:srgbClr val="A50021"/>
                  </a:solidFill>
                </a:rPr>
                <a:t>Output </a:t>
              </a:r>
              <a:endParaRPr lang="en-US" sz="2800" dirty="0">
                <a:solidFill>
                  <a:srgbClr val="A50021"/>
                </a:solidFill>
              </a:endParaRPr>
            </a:p>
          </p:txBody>
        </p:sp>
      </p:grpSp>
      <p:grpSp>
        <p:nvGrpSpPr>
          <p:cNvPr id="5" name="Group 21"/>
          <p:cNvGrpSpPr/>
          <p:nvPr/>
        </p:nvGrpSpPr>
        <p:grpSpPr>
          <a:xfrm>
            <a:off x="4267200" y="4572000"/>
            <a:ext cx="2286000" cy="1524000"/>
            <a:chOff x="3505200" y="4038600"/>
            <a:chExt cx="2667000" cy="1600200"/>
          </a:xfrm>
        </p:grpSpPr>
        <p:sp>
          <p:nvSpPr>
            <p:cNvPr id="23" name="Rectangle 22"/>
            <p:cNvSpPr/>
            <p:nvPr/>
          </p:nvSpPr>
          <p:spPr bwMode="auto">
            <a:xfrm>
              <a:off x="4419600" y="40386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a:t>
              </a:r>
            </a:p>
          </p:txBody>
        </p:sp>
        <p:sp>
          <p:nvSpPr>
            <p:cNvPr id="24" name="Rectangle 23"/>
            <p:cNvSpPr/>
            <p:nvPr/>
          </p:nvSpPr>
          <p:spPr bwMode="auto">
            <a:xfrm>
              <a:off x="3505200" y="50292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C</a:t>
              </a:r>
              <a:endParaRPr kumimoji="0" lang="en-US" sz="1800" b="1" i="0" u="none" strike="noStrike" cap="none" normalizeH="0" baseline="0" dirty="0" smtClean="0">
                <a:ln>
                  <a:noFill/>
                </a:ln>
                <a:solidFill>
                  <a:schemeClr val="tx1"/>
                </a:solidFill>
                <a:effectLst/>
                <a:latin typeface="Arial" charset="0"/>
              </a:endParaRPr>
            </a:p>
          </p:txBody>
        </p:sp>
        <p:sp>
          <p:nvSpPr>
            <p:cNvPr id="25" name="Rectangle 24"/>
            <p:cNvSpPr/>
            <p:nvPr/>
          </p:nvSpPr>
          <p:spPr bwMode="auto">
            <a:xfrm>
              <a:off x="5334000" y="5029200"/>
              <a:ext cx="8382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B</a:t>
              </a:r>
            </a:p>
          </p:txBody>
        </p:sp>
        <p:cxnSp>
          <p:nvCxnSpPr>
            <p:cNvPr id="26" name="Straight Arrow Connector 25"/>
            <p:cNvCxnSpPr>
              <a:stCxn id="24" idx="0"/>
              <a:endCxn id="23" idx="1"/>
            </p:cNvCxnSpPr>
            <p:nvPr/>
          </p:nvCxnSpPr>
          <p:spPr bwMode="auto">
            <a:xfrm rot="5400000" flipH="1" flipV="1">
              <a:off x="3829050" y="4438650"/>
              <a:ext cx="685800" cy="4953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27" name="Straight Arrow Connector 26"/>
            <p:cNvCxnSpPr>
              <a:stCxn id="23" idx="3"/>
              <a:endCxn id="25" idx="0"/>
            </p:cNvCxnSpPr>
            <p:nvPr/>
          </p:nvCxnSpPr>
          <p:spPr bwMode="auto">
            <a:xfrm>
              <a:off x="5257800" y="4343400"/>
              <a:ext cx="495300" cy="68580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28" name="Straight Arrow Connector 27"/>
            <p:cNvCxnSpPr>
              <a:stCxn id="25" idx="1"/>
              <a:endCxn id="24" idx="3"/>
            </p:cNvCxnSpPr>
            <p:nvPr/>
          </p:nvCxnSpPr>
          <p:spPr bwMode="auto">
            <a:xfrm rot="10800000">
              <a:off x="4343400" y="5334000"/>
              <a:ext cx="990600" cy="1588"/>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29" name="TextBox 28"/>
            <p:cNvSpPr txBox="1"/>
            <p:nvPr/>
          </p:nvSpPr>
          <p:spPr>
            <a:xfrm>
              <a:off x="3947882" y="4267200"/>
              <a:ext cx="319318" cy="369332"/>
            </a:xfrm>
            <a:prstGeom prst="rect">
              <a:avLst/>
            </a:prstGeom>
            <a:noFill/>
          </p:spPr>
          <p:txBody>
            <a:bodyPr wrap="none" rtlCol="0">
              <a:spAutoFit/>
            </a:bodyPr>
            <a:lstStyle/>
            <a:p>
              <a:r>
                <a:rPr lang="en-US" b="1" dirty="0" smtClean="0"/>
                <a:t>+</a:t>
              </a:r>
              <a:endParaRPr lang="en-US" b="1" dirty="0"/>
            </a:p>
          </p:txBody>
        </p:sp>
        <p:sp>
          <p:nvSpPr>
            <p:cNvPr id="30" name="TextBox 29"/>
            <p:cNvSpPr txBox="1"/>
            <p:nvPr/>
          </p:nvSpPr>
          <p:spPr>
            <a:xfrm>
              <a:off x="5624282" y="4572000"/>
              <a:ext cx="319318" cy="369332"/>
            </a:xfrm>
            <a:prstGeom prst="rect">
              <a:avLst/>
            </a:prstGeom>
            <a:noFill/>
          </p:spPr>
          <p:txBody>
            <a:bodyPr wrap="none" rtlCol="0">
              <a:spAutoFit/>
            </a:bodyPr>
            <a:lstStyle/>
            <a:p>
              <a:r>
                <a:rPr lang="en-US" b="1" dirty="0" smtClean="0"/>
                <a:t>+</a:t>
              </a:r>
              <a:endParaRPr lang="en-US" b="1" dirty="0"/>
            </a:p>
          </p:txBody>
        </p:sp>
        <p:sp>
          <p:nvSpPr>
            <p:cNvPr id="31" name="TextBox 30"/>
            <p:cNvSpPr txBox="1"/>
            <p:nvPr/>
          </p:nvSpPr>
          <p:spPr>
            <a:xfrm>
              <a:off x="4481282" y="5040868"/>
              <a:ext cx="319318" cy="369332"/>
            </a:xfrm>
            <a:prstGeom prst="rect">
              <a:avLst/>
            </a:prstGeom>
            <a:noFill/>
          </p:spPr>
          <p:txBody>
            <a:bodyPr wrap="none" rtlCol="0">
              <a:spAutoFit/>
            </a:bodyPr>
            <a:lstStyle/>
            <a:p>
              <a:r>
                <a:rPr lang="en-US" b="1" dirty="0" smtClean="0"/>
                <a:t>+</a:t>
              </a:r>
              <a:endParaRPr lang="en-US"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28600" y="419993"/>
            <a:ext cx="81534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800" b="1" dirty="0"/>
              <a:t>	</a:t>
            </a:r>
            <a:r>
              <a:rPr lang="en-US" sz="2800" b="1" dirty="0" smtClean="0"/>
              <a:t>Summary</a:t>
            </a:r>
          </a:p>
          <a:p>
            <a:pPr eaLnBrk="1" hangingPunct="1"/>
            <a:endParaRPr lang="en-US" sz="2000" dirty="0"/>
          </a:p>
          <a:p>
            <a:pPr eaLnBrk="1" hangingPunct="1">
              <a:buFontTx/>
              <a:buAutoNum type="arabicPeriod"/>
            </a:pPr>
            <a:r>
              <a:rPr lang="en-US" dirty="0"/>
              <a:t>Ecosystems are very </a:t>
            </a:r>
            <a:r>
              <a:rPr lang="en-US" dirty="0" smtClean="0"/>
              <a:t>good at maintaining at the carrying capacity with substantial but not growing production.</a:t>
            </a:r>
          </a:p>
          <a:p>
            <a:pPr eaLnBrk="1" hangingPunct="1">
              <a:buFontTx/>
              <a:buAutoNum type="arabicPeriod"/>
            </a:pPr>
            <a:endParaRPr lang="en-US" dirty="0"/>
          </a:p>
          <a:p>
            <a:pPr eaLnBrk="1" hangingPunct="1">
              <a:buFontTx/>
              <a:buAutoNum type="arabicPeriod"/>
            </a:pPr>
            <a:r>
              <a:rPr lang="en-US" dirty="0"/>
              <a:t>Current economics </a:t>
            </a:r>
            <a:r>
              <a:rPr lang="en-US" dirty="0" smtClean="0"/>
              <a:t>emphasizes increasing </a:t>
            </a:r>
            <a:r>
              <a:rPr lang="en-US" dirty="0"/>
              <a:t>production—in addition to supporting all the existing built structure</a:t>
            </a:r>
            <a:r>
              <a:rPr lang="en-US" dirty="0" smtClean="0"/>
              <a:t>.</a:t>
            </a:r>
          </a:p>
          <a:p>
            <a:pPr eaLnBrk="1" hangingPunct="1">
              <a:buFontTx/>
              <a:buAutoNum type="arabicPeriod"/>
            </a:pPr>
            <a:endParaRPr lang="en-US" dirty="0"/>
          </a:p>
          <a:p>
            <a:pPr eaLnBrk="1" hangingPunct="1">
              <a:buFontTx/>
              <a:buAutoNum type="arabicPeriod"/>
            </a:pPr>
            <a:r>
              <a:rPr lang="en-US" dirty="0" smtClean="0"/>
              <a:t>Quantitative production/growth is an </a:t>
            </a:r>
            <a:r>
              <a:rPr lang="en-US" dirty="0"/>
              <a:t>early immature stage </a:t>
            </a:r>
            <a:r>
              <a:rPr lang="en-US" dirty="0" smtClean="0"/>
              <a:t>according </a:t>
            </a:r>
            <a:r>
              <a:rPr lang="en-US" dirty="0"/>
              <a:t>to ecological succession.  </a:t>
            </a:r>
            <a:endParaRPr lang="en-US" dirty="0" smtClean="0"/>
          </a:p>
          <a:p>
            <a:pPr eaLnBrk="1" hangingPunct="1">
              <a:buFontTx/>
              <a:buAutoNum type="arabicPeriod"/>
            </a:pPr>
            <a:endParaRPr lang="en-US" dirty="0"/>
          </a:p>
          <a:p>
            <a:pPr eaLnBrk="1" hangingPunct="1">
              <a:buFontTx/>
              <a:buAutoNum type="arabicPeriod"/>
            </a:pPr>
            <a:r>
              <a:rPr lang="en-US" dirty="0"/>
              <a:t>How </a:t>
            </a:r>
            <a:r>
              <a:rPr lang="en-US" dirty="0" smtClean="0"/>
              <a:t>production/growth </a:t>
            </a:r>
            <a:r>
              <a:rPr lang="en-US" dirty="0"/>
              <a:t>is </a:t>
            </a:r>
            <a:r>
              <a:rPr lang="en-US" dirty="0" smtClean="0"/>
              <a:t>viewed in ecological </a:t>
            </a:r>
            <a:r>
              <a:rPr lang="en-US" dirty="0"/>
              <a:t>versus societal systems is one of the main </a:t>
            </a:r>
            <a:r>
              <a:rPr lang="en-US" dirty="0" smtClean="0"/>
              <a:t>conflicts and </a:t>
            </a:r>
            <a:r>
              <a:rPr lang="en-US" dirty="0"/>
              <a:t>leads to much of the tension </a:t>
            </a:r>
            <a:r>
              <a:rPr lang="en-US" dirty="0" smtClean="0"/>
              <a:t>in resolving environmental management</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sustainability still possible?</a:t>
            </a:r>
          </a:p>
        </p:txBody>
      </p:sp>
      <p:sp>
        <p:nvSpPr>
          <p:cNvPr id="3" name="Content Placeholder 2"/>
          <p:cNvSpPr>
            <a:spLocks noGrp="1"/>
          </p:cNvSpPr>
          <p:nvPr>
            <p:ph idx="1"/>
          </p:nvPr>
        </p:nvSpPr>
        <p:spPr>
          <a:xfrm>
            <a:off x="457200" y="1600200"/>
            <a:ext cx="6400800" cy="4525963"/>
          </a:xfrm>
        </p:spPr>
        <p:txBody>
          <a:bodyPr>
            <a:normAutofit/>
          </a:bodyPr>
          <a:lstStyle/>
          <a:p>
            <a:r>
              <a:rPr lang="en-US" dirty="0"/>
              <a:t>“Growing human populations are eating more meat, using more carbon-based energy, shouldering aside more natural resources, and tapping into more renewable and nonrenewable commodities than ever before.”</a:t>
            </a:r>
          </a:p>
          <a:p>
            <a:r>
              <a:rPr lang="en-US" dirty="0"/>
              <a:t>“If humanity fails to achieve sustainability, when, and how, will unsustainable trends end?”</a:t>
            </a:r>
          </a:p>
          <a:p>
            <a:endParaRPr lang="en-US" dirty="0"/>
          </a:p>
          <a:p>
            <a:endParaRPr lang="en-US"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0" y="3886200"/>
            <a:ext cx="1962150" cy="280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7824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Is sustainability still possible?</a:t>
            </a:r>
          </a:p>
        </p:txBody>
      </p:sp>
      <p:sp>
        <p:nvSpPr>
          <p:cNvPr id="3" name="Content Placeholder 2"/>
          <p:cNvSpPr>
            <a:spLocks noGrp="1"/>
          </p:cNvSpPr>
          <p:nvPr>
            <p:ph idx="1"/>
          </p:nvPr>
        </p:nvSpPr>
        <p:spPr/>
        <p:txBody>
          <a:bodyPr>
            <a:normAutofit/>
          </a:bodyPr>
          <a:lstStyle/>
          <a:p>
            <a:r>
              <a:rPr lang="en-US" dirty="0"/>
              <a:t>Why has it proved so hard to conform human behavior to the needs of a life-supporting future?</a:t>
            </a:r>
          </a:p>
          <a:p>
            <a:r>
              <a:rPr lang="en-US" dirty="0"/>
              <a:t>Our political and economic institutions evolved before anyone imagined the need to restrain human behavior out of concern for the future.</a:t>
            </a:r>
          </a:p>
          <a:p>
            <a:endParaRPr lang="en-US" dirty="0"/>
          </a:p>
        </p:txBody>
      </p:sp>
    </p:spTree>
    <p:extLst>
      <p:ext uri="{BB962C8B-B14F-4D97-AF65-F5344CB8AC3E}">
        <p14:creationId xmlns:p14="http://schemas.microsoft.com/office/powerpoint/2010/main" val="12373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76600" y="1015511"/>
            <a:ext cx="5191677" cy="1676694"/>
          </a:xfrm>
        </p:spPr>
        <p:txBody>
          <a:bodyPr>
            <a:noAutofit/>
          </a:bodyPr>
          <a:lstStyle/>
          <a:p>
            <a:pPr algn="r"/>
            <a:r>
              <a:rPr lang="en-US" sz="3600" dirty="0"/>
              <a:t>Foundations </a:t>
            </a:r>
            <a:r>
              <a:rPr lang="en-US" sz="3600" i="1" dirty="0"/>
              <a:t>for</a:t>
            </a:r>
            <a:r>
              <a:rPr lang="en-US" sz="3600" dirty="0"/>
              <a:t> Sustainability</a:t>
            </a:r>
            <a:endParaRPr 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33" y="897590"/>
            <a:ext cx="2706167" cy="3334872"/>
          </a:xfrm>
          <a:prstGeom prst="rect">
            <a:avLst/>
          </a:prstGeom>
        </p:spPr>
      </p:pic>
    </p:spTree>
    <p:extLst>
      <p:ext uri="{BB962C8B-B14F-4D97-AF65-F5344CB8AC3E}">
        <p14:creationId xmlns:p14="http://schemas.microsoft.com/office/powerpoint/2010/main" val="1730704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p:cNvSpPr txBox="1">
            <a:spLocks noChangeArrowheads="1"/>
          </p:cNvSpPr>
          <p:nvPr/>
        </p:nvSpPr>
        <p:spPr bwMode="auto">
          <a:xfrm>
            <a:off x="0" y="5105400"/>
            <a:ext cx="9144000" cy="1754326"/>
          </a:xfrm>
          <a:prstGeom prst="rect">
            <a:avLst/>
          </a:prstGeom>
          <a:solidFill>
            <a:schemeClr val="accent1">
              <a:alpha val="85000"/>
            </a:schemeClr>
          </a:solidFill>
          <a:ln w="9525">
            <a:noFill/>
            <a:miter lim="800000"/>
            <a:headEnd/>
            <a:tailEnd/>
          </a:ln>
        </p:spPr>
        <p:txBody>
          <a:bodyPr wrap="square">
            <a:spAutoFit/>
          </a:bodyPr>
          <a:lstStyle/>
          <a:p>
            <a:pPr algn="ctr"/>
            <a:r>
              <a:rPr lang="en-US" sz="3600" b="1" dirty="0"/>
              <a:t>THANK YOU FOR YOUR </a:t>
            </a:r>
            <a:r>
              <a:rPr lang="en-US" sz="3600" b="1" dirty="0" smtClean="0"/>
              <a:t>ATTENTION</a:t>
            </a:r>
          </a:p>
          <a:p>
            <a:pPr algn="ctr"/>
            <a:endParaRPr lang="en-US" sz="3600" b="1" dirty="0" smtClean="0"/>
          </a:p>
          <a:p>
            <a:pPr algn="ctr"/>
            <a:endParaRPr lang="en-US" sz="3600" b="1" dirty="0"/>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4063"/>
            <a:ext cx="9144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the term sustainable</a:t>
            </a:r>
          </a:p>
        </p:txBody>
      </p:sp>
      <p:sp>
        <p:nvSpPr>
          <p:cNvPr id="3" name="Content Placeholder 2"/>
          <p:cNvSpPr>
            <a:spLocks noGrp="1"/>
          </p:cNvSpPr>
          <p:nvPr>
            <p:ph idx="1"/>
          </p:nvPr>
        </p:nvSpPr>
        <p:spPr/>
        <p:txBody>
          <a:bodyPr/>
          <a:lstStyle/>
          <a:p>
            <a:r>
              <a:rPr lang="en-US" dirty="0"/>
              <a:t>Adjective that means “green”</a:t>
            </a:r>
          </a:p>
          <a:p>
            <a:r>
              <a:rPr lang="en-US" dirty="0"/>
              <a:t>“A little better for the environment than the alternative</a:t>
            </a:r>
            <a:r>
              <a:rPr lang="en-US" dirty="0" smtClean="0"/>
              <a:t>”</a:t>
            </a:r>
          </a:p>
          <a:p>
            <a:r>
              <a:rPr lang="en-US" dirty="0" smtClean="0"/>
              <a:t>Less bad</a:t>
            </a:r>
            <a:endParaRPr lang="en-US" dirty="0"/>
          </a:p>
          <a:p>
            <a:r>
              <a:rPr lang="en-US" dirty="0" err="1"/>
              <a:t>greenwashing</a:t>
            </a:r>
            <a:endParaRPr lang="en-US" dirty="0"/>
          </a:p>
          <a:p>
            <a:pPr marL="0" indent="0">
              <a:buNone/>
            </a:pPr>
            <a:endParaRPr lang="en-US" dirty="0"/>
          </a:p>
        </p:txBody>
      </p:sp>
      <p:pic>
        <p:nvPicPr>
          <p:cNvPr id="1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10022" y="2940490"/>
            <a:ext cx="3267178" cy="372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15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i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009529" cy="6858000"/>
          </a:xfrm>
          <a:prstGeom prst="rect">
            <a:avLst/>
          </a:prstGeom>
        </p:spPr>
      </p:pic>
      <p:sp>
        <p:nvSpPr>
          <p:cNvPr id="5" name="TextBox 4"/>
          <p:cNvSpPr txBox="1"/>
          <p:nvPr/>
        </p:nvSpPr>
        <p:spPr>
          <a:xfrm>
            <a:off x="838200" y="6248400"/>
            <a:ext cx="6650218" cy="461665"/>
          </a:xfrm>
          <a:prstGeom prst="rect">
            <a:avLst/>
          </a:prstGeom>
          <a:noFill/>
        </p:spPr>
        <p:txBody>
          <a:bodyPr wrap="none" rtlCol="0">
            <a:spAutoFit/>
          </a:bodyPr>
          <a:lstStyle/>
          <a:p>
            <a:r>
              <a:rPr lang="en-US" dirty="0" smtClean="0"/>
              <a:t>Adopted September 2015 – also called Agenda 2030</a:t>
            </a:r>
            <a:endParaRPr lang="en-US" dirty="0"/>
          </a:p>
        </p:txBody>
      </p:sp>
    </p:spTree>
    <p:extLst>
      <p:ext uri="{BB962C8B-B14F-4D97-AF65-F5344CB8AC3E}">
        <p14:creationId xmlns:p14="http://schemas.microsoft.com/office/powerpoint/2010/main" val="2895155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stockholmresilience.org/images/18.36c25848153d54bdba33eda2/1465905983520/sdgs-food-azote-web.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4172" y="65933"/>
            <a:ext cx="8973457" cy="678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44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28600"/>
            <a:ext cx="4137025" cy="6205538"/>
          </a:xfrm>
          <a:prstGeom prst="rect">
            <a:avLst/>
          </a:prstGeom>
        </p:spPr>
      </p:pic>
      <p:sp>
        <p:nvSpPr>
          <p:cNvPr id="2" name="TextBox 1"/>
          <p:cNvSpPr txBox="1"/>
          <p:nvPr/>
        </p:nvSpPr>
        <p:spPr>
          <a:xfrm>
            <a:off x="5638800" y="1214497"/>
            <a:ext cx="2286000" cy="2062103"/>
          </a:xfrm>
          <a:prstGeom prst="rect">
            <a:avLst/>
          </a:prstGeom>
          <a:noFill/>
        </p:spPr>
        <p:txBody>
          <a:bodyPr wrap="square" rtlCol="0">
            <a:spAutoFit/>
          </a:bodyPr>
          <a:lstStyle/>
          <a:p>
            <a:r>
              <a:rPr lang="en-US" sz="3200" dirty="0" smtClean="0"/>
              <a:t>Amsterdam airport promotes the SDGs!!</a:t>
            </a:r>
            <a:endParaRPr lang="cs-CZ" sz="3200" dirty="0"/>
          </a:p>
        </p:txBody>
      </p:sp>
    </p:spTree>
    <p:extLst>
      <p:ext uri="{BB962C8B-B14F-4D97-AF65-F5344CB8AC3E}">
        <p14:creationId xmlns:p14="http://schemas.microsoft.com/office/powerpoint/2010/main" val="3129187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lstStyle/>
          <a:p>
            <a:r>
              <a:rPr lang="en-US" sz="2400" dirty="0" smtClean="0"/>
              <a:t>Why eco-literacy matters; understanding ecosystems</a:t>
            </a:r>
          </a:p>
          <a:p>
            <a:pPr lvl="1"/>
            <a:r>
              <a:rPr lang="en-US" sz="2000" dirty="0" smtClean="0"/>
              <a:t>Energy flow </a:t>
            </a:r>
          </a:p>
          <a:p>
            <a:pPr lvl="2"/>
            <a:r>
              <a:rPr lang="en-US" sz="2000" dirty="0" smtClean="0"/>
              <a:t>in ecosystems</a:t>
            </a:r>
          </a:p>
          <a:p>
            <a:pPr lvl="2"/>
            <a:r>
              <a:rPr lang="en-US" sz="2000" dirty="0" smtClean="0"/>
              <a:t>In society</a:t>
            </a:r>
          </a:p>
          <a:p>
            <a:pPr lvl="1"/>
            <a:r>
              <a:rPr lang="en-US" sz="2000" dirty="0" smtClean="0"/>
              <a:t>Biogeochemical cycles – Where does it come from? Where does it go?  What is it used for?</a:t>
            </a:r>
          </a:p>
          <a:p>
            <a:pPr lvl="2"/>
            <a:r>
              <a:rPr lang="en-US" sz="2000" dirty="0" smtClean="0"/>
              <a:t>Carbon</a:t>
            </a:r>
          </a:p>
          <a:p>
            <a:pPr lvl="2"/>
            <a:r>
              <a:rPr lang="en-US" sz="2000" dirty="0" smtClean="0"/>
              <a:t>Nitrogen</a:t>
            </a:r>
          </a:p>
          <a:p>
            <a:pPr lvl="2"/>
            <a:r>
              <a:rPr lang="en-US" sz="2000" dirty="0" smtClean="0"/>
              <a:t>Phosphorus</a:t>
            </a:r>
          </a:p>
          <a:p>
            <a:pPr lvl="2"/>
            <a:r>
              <a:rPr lang="en-US" sz="2000" dirty="0" smtClean="0"/>
              <a:t>Water, …</a:t>
            </a:r>
          </a:p>
          <a:p>
            <a:pPr lvl="1"/>
            <a:r>
              <a:rPr lang="en-US" sz="2000" dirty="0" smtClean="0"/>
              <a:t>Dynamics – how systems change over time</a:t>
            </a:r>
          </a:p>
          <a:p>
            <a:pPr lvl="2"/>
            <a:r>
              <a:rPr lang="en-US" sz="2000" dirty="0" smtClean="0"/>
              <a:t>Succession</a:t>
            </a:r>
          </a:p>
          <a:p>
            <a:pPr lvl="2"/>
            <a:r>
              <a:rPr lang="en-US" sz="2000" dirty="0" smtClean="0"/>
              <a:t>Human development</a:t>
            </a:r>
          </a:p>
        </p:txBody>
      </p:sp>
      <p:sp>
        <p:nvSpPr>
          <p:cNvPr id="3" name="Title 2"/>
          <p:cNvSpPr>
            <a:spLocks noGrp="1"/>
          </p:cNvSpPr>
          <p:nvPr>
            <p:ph type="title"/>
          </p:nvPr>
        </p:nvSpPr>
        <p:spPr/>
        <p:txBody>
          <a:bodyPr/>
          <a:lstStyle/>
          <a:p>
            <a:r>
              <a:rPr lang="en-US" dirty="0" smtClean="0"/>
              <a:t>Ecological basis</a:t>
            </a:r>
            <a:endParaRPr lang="en-US" dirty="0"/>
          </a:p>
        </p:txBody>
      </p:sp>
    </p:spTree>
    <p:extLst>
      <p:ext uri="{BB962C8B-B14F-4D97-AF65-F5344CB8AC3E}">
        <p14:creationId xmlns:p14="http://schemas.microsoft.com/office/powerpoint/2010/main" val="8416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fad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Effect transition="in" filter="fade">
                                      <p:cBhvr>
                                        <p:cTn id="35" dur="500"/>
                                        <p:tgtEl>
                                          <p:spTgt spid="2">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Effect transition="in" filter="fade">
                                      <p:cBhvr>
                                        <p:cTn id="4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1266</Words>
  <Application>Microsoft Office PowerPoint</Application>
  <PresentationFormat>On-screen Show (4:3)</PresentationFormat>
  <Paragraphs>240</Paragraphs>
  <Slides>49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Calibri</vt:lpstr>
      <vt:lpstr>Lucida Sans Unicode</vt:lpstr>
      <vt:lpstr>Times New Roman</vt:lpstr>
      <vt:lpstr>Verdana</vt:lpstr>
      <vt:lpstr>Wingdings</vt:lpstr>
      <vt:lpstr>Wingdings 2</vt:lpstr>
      <vt:lpstr>Wingdings 3</vt:lpstr>
      <vt:lpstr>Concourse</vt:lpstr>
      <vt:lpstr>system sustainability</vt:lpstr>
      <vt:lpstr>Sustainable Development vs Sustainability</vt:lpstr>
      <vt:lpstr>PowerPoint Presentation</vt:lpstr>
      <vt:lpstr>PowerPoint Presentation</vt:lpstr>
      <vt:lpstr>Misuse of the term sustainable</vt:lpstr>
      <vt:lpstr>PowerPoint Presentation</vt:lpstr>
      <vt:lpstr>PowerPoint Presentation</vt:lpstr>
      <vt:lpstr>PowerPoint Presentation</vt:lpstr>
      <vt:lpstr>Ecological basis</vt:lpstr>
      <vt:lpstr>PowerPoint Presentation</vt:lpstr>
      <vt:lpstr>PowerPoint Presentation</vt:lpstr>
      <vt:lpstr>Mental models and outcomes Real impacts of choice of system boundaries</vt:lpstr>
      <vt:lpstr>PowerPoint Presentation</vt:lpstr>
      <vt:lpstr>PowerPoint Presentation</vt:lpstr>
      <vt:lpstr>Open Systems</vt:lpstr>
      <vt:lpstr>PowerPoint Presentation</vt:lpstr>
      <vt:lpstr>PowerPoint Presentation</vt:lpstr>
      <vt:lpstr>PowerPoint Presentation</vt:lpstr>
      <vt:lpstr>PowerPoint Presentation</vt:lpstr>
      <vt:lpstr>VALUING THE EARTH Daly and Townsend (1993) </vt:lpstr>
      <vt:lpstr>Ecosystem Input Constraints</vt:lpstr>
      <vt:lpstr>Ecosystem Output Constraints</vt:lpstr>
      <vt:lpstr>PowerPoint Presentation</vt:lpstr>
      <vt:lpstr>PowerPoint Presentation</vt:lpstr>
      <vt:lpstr>PowerPoint Presentation</vt:lpstr>
      <vt:lpstr>PowerPoint Presentation</vt:lpstr>
      <vt:lpstr>Factors influencing our goal to reach sustainability</vt:lpstr>
      <vt:lpstr>PowerPoint Presentation</vt:lpstr>
      <vt:lpstr>PowerPoint Presentation</vt:lpstr>
      <vt:lpstr>PowerPoint Presentation</vt:lpstr>
      <vt:lpstr>PowerPoint Presentation</vt:lpstr>
      <vt:lpstr>Limits to Growth</vt:lpstr>
      <vt:lpstr>PowerPoint Presentation</vt:lpstr>
      <vt:lpstr>What are the necessary and sufficient conditions of sustainability?</vt:lpstr>
      <vt:lpstr>System function: Self-organization</vt:lpstr>
      <vt:lpstr>Material reuse and recycling</vt:lpstr>
      <vt:lpstr>Process coupling</vt:lpstr>
      <vt:lpstr>Process uncoupled</vt:lpstr>
      <vt:lpstr>Coupling in space  Main Street</vt:lpstr>
      <vt:lpstr>Coupling leads to coherence</vt:lpstr>
      <vt:lpstr>Coupled transformers</vt:lpstr>
      <vt:lpstr>Importance of place</vt:lpstr>
      <vt:lpstr>Summary: Process coupling</vt:lpstr>
      <vt:lpstr>Conclusions: Sustainability is a property of interaction networks</vt:lpstr>
      <vt:lpstr>PowerPoint Presentation</vt:lpstr>
      <vt:lpstr>Is sustainability still possible?</vt:lpstr>
      <vt:lpstr>Is sustainability still possible?</vt:lpstr>
      <vt:lpstr>Foundations for Sustainability</vt:lpstr>
      <vt:lpstr>PowerPoint Presentation</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bfath</dc:creator>
  <cp:lastModifiedBy>Brian D. Fath</cp:lastModifiedBy>
  <cp:revision>55</cp:revision>
  <dcterms:created xsi:type="dcterms:W3CDTF">2006-09-26T15:52:09Z</dcterms:created>
  <dcterms:modified xsi:type="dcterms:W3CDTF">2019-11-26T11:16:44Z</dcterms:modified>
</cp:coreProperties>
</file>