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26"/>
  </p:notesMasterIdLst>
  <p:sldIdLst>
    <p:sldId id="256" r:id="rId2"/>
    <p:sldId id="286" r:id="rId3"/>
    <p:sldId id="266" r:id="rId4"/>
    <p:sldId id="264" r:id="rId5"/>
    <p:sldId id="269" r:id="rId6"/>
    <p:sldId id="275" r:id="rId7"/>
    <p:sldId id="276" r:id="rId8"/>
    <p:sldId id="265" r:id="rId9"/>
    <p:sldId id="267" r:id="rId10"/>
    <p:sldId id="287" r:id="rId11"/>
    <p:sldId id="268" r:id="rId12"/>
    <p:sldId id="277" r:id="rId13"/>
    <p:sldId id="278" r:id="rId14"/>
    <p:sldId id="281" r:id="rId15"/>
    <p:sldId id="274" r:id="rId16"/>
    <p:sldId id="270" r:id="rId17"/>
    <p:sldId id="279" r:id="rId18"/>
    <p:sldId id="280" r:id="rId19"/>
    <p:sldId id="282" r:id="rId20"/>
    <p:sldId id="283" r:id="rId21"/>
    <p:sldId id="284" r:id="rId22"/>
    <p:sldId id="285" r:id="rId23"/>
    <p:sldId id="273" r:id="rId24"/>
    <p:sldId id="262"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94660"/>
  </p:normalViewPr>
  <p:slideViewPr>
    <p:cSldViewPr snapToGrid="0">
      <p:cViewPr varScale="1">
        <p:scale>
          <a:sx n="105" d="100"/>
          <a:sy n="105" d="100"/>
        </p:scale>
        <p:origin x="111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B7B48D-0526-45C6-87D1-2BDF8DBCD6D7}" type="datetimeFigureOut">
              <a:rPr lang="cs-CZ" smtClean="0"/>
              <a:t>9.10.2018</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8CABA5-5821-4CE8-94F8-A883B3125698}" type="slidenum">
              <a:rPr lang="cs-CZ" smtClean="0"/>
              <a:t>‹#›</a:t>
            </a:fld>
            <a:endParaRPr lang="cs-CZ"/>
          </a:p>
        </p:txBody>
      </p:sp>
    </p:spTree>
    <p:extLst>
      <p:ext uri="{BB962C8B-B14F-4D97-AF65-F5344CB8AC3E}">
        <p14:creationId xmlns:p14="http://schemas.microsoft.com/office/powerpoint/2010/main" val="2604058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en.wikipedia.org/wiki/Western_Europe" TargetMode="External"/><Relationship Id="rId3" Type="http://schemas.openxmlformats.org/officeDocument/2006/relationships/hyperlink" Target="https://en.wikipedia.org/wiki/NATO" TargetMode="External"/><Relationship Id="rId7" Type="http://schemas.openxmlformats.org/officeDocument/2006/relationships/hyperlink" Target="https://en.wikipedia.org/wiki/Nuclear_weapon"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en.wikipedia.org/wiki/Intermediate-range_ballistic_missile" TargetMode="External"/><Relationship Id="rId5" Type="http://schemas.openxmlformats.org/officeDocument/2006/relationships/hyperlink" Target="https://en.wikipedia.org/wiki/Medium-range_ballistic_missile" TargetMode="External"/><Relationship Id="rId4" Type="http://schemas.openxmlformats.org/officeDocument/2006/relationships/hyperlink" Target="https://en.wikipedia.org/wiki/Warsaw_Pact" TargetMode="External"/><Relationship Id="rId9" Type="http://schemas.openxmlformats.org/officeDocument/2006/relationships/hyperlink" Target="https://en.wikipedia.org/wiki/NATO_Double-Track_Decision#cite_note-1"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F8CABA5-5821-4CE8-94F8-A883B3125698}" type="slidenum">
              <a:rPr lang="cs-CZ" smtClean="0"/>
              <a:t>17</a:t>
            </a:fld>
            <a:endParaRPr lang="cs-CZ"/>
          </a:p>
        </p:txBody>
      </p:sp>
    </p:spTree>
    <p:extLst>
      <p:ext uri="{BB962C8B-B14F-4D97-AF65-F5344CB8AC3E}">
        <p14:creationId xmlns:p14="http://schemas.microsoft.com/office/powerpoint/2010/main" val="2172438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Intermediate Range Ballistic Missile</a:t>
            </a:r>
          </a:p>
          <a:p>
            <a:r>
              <a:rPr lang="en-US" dirty="0" smtClean="0"/>
              <a:t>The </a:t>
            </a:r>
            <a:r>
              <a:rPr lang="en-US" b="1" dirty="0" smtClean="0"/>
              <a:t>NATO Double-Track Decision</a:t>
            </a:r>
            <a:r>
              <a:rPr lang="en-US" dirty="0" smtClean="0"/>
              <a:t> is the decision of </a:t>
            </a:r>
            <a:r>
              <a:rPr lang="en-US" dirty="0" smtClean="0">
                <a:hlinkClick r:id="rId3" tooltip="NATO"/>
              </a:rPr>
              <a:t>NATO</a:t>
            </a:r>
            <a:r>
              <a:rPr lang="en-US" dirty="0" smtClean="0"/>
              <a:t> from December 12, 1979, to offer the </a:t>
            </a:r>
            <a:r>
              <a:rPr lang="en-US" dirty="0" smtClean="0">
                <a:hlinkClick r:id="rId4" tooltip="Warsaw Pact"/>
              </a:rPr>
              <a:t>Warsaw Pact</a:t>
            </a:r>
            <a:r>
              <a:rPr lang="en-US" dirty="0" smtClean="0"/>
              <a:t> a mutual limitation of </a:t>
            </a:r>
            <a:r>
              <a:rPr lang="en-US" dirty="0" smtClean="0">
                <a:hlinkClick r:id="rId5" tooltip="Medium-range ballistic missile"/>
              </a:rPr>
              <a:t>medium-range ballistic missiles</a:t>
            </a:r>
            <a:r>
              <a:rPr lang="en-US" dirty="0" smtClean="0"/>
              <a:t> and </a:t>
            </a:r>
            <a:r>
              <a:rPr lang="en-US" dirty="0" smtClean="0">
                <a:hlinkClick r:id="rId6" tooltip="Intermediate-range ballistic missile"/>
              </a:rPr>
              <a:t>intermediate-range ballistic missiles</a:t>
            </a:r>
            <a:r>
              <a:rPr lang="en-US" dirty="0" smtClean="0"/>
              <a:t> combined with the threat that in case of disagreement </a:t>
            </a:r>
            <a:r>
              <a:rPr lang="en-US" dirty="0" smtClean="0">
                <a:hlinkClick r:id="rId3" tooltip="NATO"/>
              </a:rPr>
              <a:t>NATO</a:t>
            </a:r>
            <a:r>
              <a:rPr lang="en-US" dirty="0" smtClean="0"/>
              <a:t> would deploy more middle-range </a:t>
            </a:r>
            <a:r>
              <a:rPr lang="en-US" dirty="0" smtClean="0">
                <a:hlinkClick r:id="rId7" tooltip="Nuclear weapon"/>
              </a:rPr>
              <a:t>nuclear weapons</a:t>
            </a:r>
            <a:r>
              <a:rPr lang="en-US" dirty="0" smtClean="0"/>
              <a:t> in </a:t>
            </a:r>
            <a:r>
              <a:rPr lang="en-US" dirty="0" smtClean="0">
                <a:hlinkClick r:id="rId8" tooltip="Western Europe"/>
              </a:rPr>
              <a:t>Western Europe</a:t>
            </a:r>
            <a:r>
              <a:rPr lang="en-US" dirty="0" smtClean="0"/>
              <a:t>, following the so-called "</a:t>
            </a:r>
            <a:r>
              <a:rPr lang="en-US" dirty="0" err="1" smtClean="0"/>
              <a:t>Euromissile</a:t>
            </a:r>
            <a:r>
              <a:rPr lang="en-US" dirty="0" smtClean="0"/>
              <a:t> Crisis".</a:t>
            </a:r>
            <a:r>
              <a:rPr lang="en-US" baseline="30000" dirty="0" smtClean="0">
                <a:hlinkClick r:id="rId9"/>
              </a:rPr>
              <a:t>[</a:t>
            </a:r>
            <a:endParaRPr lang="en-US" dirty="0" smtClean="0"/>
          </a:p>
          <a:p>
            <a:endParaRPr lang="cs-CZ" dirty="0"/>
          </a:p>
        </p:txBody>
      </p:sp>
      <p:sp>
        <p:nvSpPr>
          <p:cNvPr id="4" name="Zástupný symbol pro číslo snímku 3"/>
          <p:cNvSpPr>
            <a:spLocks noGrp="1"/>
          </p:cNvSpPr>
          <p:nvPr>
            <p:ph type="sldNum" sz="quarter" idx="10"/>
          </p:nvPr>
        </p:nvSpPr>
        <p:spPr/>
        <p:txBody>
          <a:bodyPr/>
          <a:lstStyle/>
          <a:p>
            <a:fld id="{8F8CABA5-5821-4CE8-94F8-A883B3125698}" type="slidenum">
              <a:rPr lang="cs-CZ" smtClean="0"/>
              <a:t>18</a:t>
            </a:fld>
            <a:endParaRPr lang="cs-CZ"/>
          </a:p>
        </p:txBody>
      </p:sp>
    </p:spTree>
    <p:extLst>
      <p:ext uri="{BB962C8B-B14F-4D97-AF65-F5344CB8AC3E}">
        <p14:creationId xmlns:p14="http://schemas.microsoft.com/office/powerpoint/2010/main" val="887109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err="1" smtClean="0"/>
              <a:t>Gerasimov</a:t>
            </a:r>
            <a:r>
              <a:rPr lang="en-US" dirty="0" smtClean="0"/>
              <a:t> told the interviewer that, "We now have the Frank Sinatra doctrine. He has a song, </a:t>
            </a:r>
            <a:r>
              <a:rPr lang="en-US" i="1" dirty="0" smtClean="0"/>
              <a:t>I Did It My Way.</a:t>
            </a:r>
            <a:r>
              <a:rPr lang="en-US" dirty="0" smtClean="0"/>
              <a:t> So every country decides on its own which road to take." When asked whether this would include Moscow accepting the rejection of communist parties in the Soviet bloc. He replied: "That's for sure… political structures must be decided by the people who live there." </a:t>
            </a:r>
            <a:endParaRPr lang="cs-CZ" dirty="0"/>
          </a:p>
        </p:txBody>
      </p:sp>
      <p:sp>
        <p:nvSpPr>
          <p:cNvPr id="4" name="Zástupný symbol pro číslo snímku 3"/>
          <p:cNvSpPr>
            <a:spLocks noGrp="1"/>
          </p:cNvSpPr>
          <p:nvPr>
            <p:ph type="sldNum" sz="quarter" idx="10"/>
          </p:nvPr>
        </p:nvSpPr>
        <p:spPr/>
        <p:txBody>
          <a:bodyPr/>
          <a:lstStyle/>
          <a:p>
            <a:fld id="{8F8CABA5-5821-4CE8-94F8-A883B3125698}" type="slidenum">
              <a:rPr lang="cs-CZ" smtClean="0"/>
              <a:t>23</a:t>
            </a:fld>
            <a:endParaRPr lang="cs-CZ"/>
          </a:p>
        </p:txBody>
      </p:sp>
    </p:spTree>
    <p:extLst>
      <p:ext uri="{BB962C8B-B14F-4D97-AF65-F5344CB8AC3E}">
        <p14:creationId xmlns:p14="http://schemas.microsoft.com/office/powerpoint/2010/main" val="3772917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smtClean="0"/>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en-US" dirty="0"/>
          </a:p>
        </p:txBody>
      </p:sp>
      <p:sp>
        <p:nvSpPr>
          <p:cNvPr id="4" name="Date Placeholder 3"/>
          <p:cNvSpPr>
            <a:spLocks noGrp="1"/>
          </p:cNvSpPr>
          <p:nvPr>
            <p:ph type="dt" sz="half" idx="10"/>
          </p:nvPr>
        </p:nvSpPr>
        <p:spPr/>
        <p:txBody>
          <a:bodyPr/>
          <a:lstStyle/>
          <a:p>
            <a:fld id="{8706189C-3623-4C7F-A343-E2BC8717397F}" type="datetimeFigureOut">
              <a:rPr lang="cs-CZ" smtClean="0"/>
              <a:t>9.10.2018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9F8D1E7-2142-4F00-8F2B-9132FE553E72}" type="slidenum">
              <a:rPr lang="cs-CZ" smtClean="0"/>
              <a:t>‹#›</a:t>
            </a:fld>
            <a:endParaRPr lang="cs-CZ"/>
          </a:p>
        </p:txBody>
      </p:sp>
    </p:spTree>
    <p:extLst>
      <p:ext uri="{BB962C8B-B14F-4D97-AF65-F5344CB8AC3E}">
        <p14:creationId xmlns:p14="http://schemas.microsoft.com/office/powerpoint/2010/main" val="3207028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8706189C-3623-4C7F-A343-E2BC8717397F}" type="datetimeFigureOut">
              <a:rPr lang="cs-CZ" smtClean="0"/>
              <a:t>9.10.2018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9F8D1E7-2142-4F00-8F2B-9132FE553E72}" type="slidenum">
              <a:rPr lang="cs-CZ" smtClean="0"/>
              <a:t>‹#›</a:t>
            </a:fld>
            <a:endParaRPr lang="cs-CZ"/>
          </a:p>
        </p:txBody>
      </p:sp>
    </p:spTree>
    <p:extLst>
      <p:ext uri="{BB962C8B-B14F-4D97-AF65-F5344CB8AC3E}">
        <p14:creationId xmlns:p14="http://schemas.microsoft.com/office/powerpoint/2010/main" val="2376716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8706189C-3623-4C7F-A343-E2BC8717397F}" type="datetimeFigureOut">
              <a:rPr lang="cs-CZ" smtClean="0"/>
              <a:t>9.10.2018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9F8D1E7-2142-4F00-8F2B-9132FE553E72}" type="slidenum">
              <a:rPr lang="cs-CZ" smtClean="0"/>
              <a:t>‹#›</a:t>
            </a:fld>
            <a:endParaRPr lang="cs-CZ"/>
          </a:p>
        </p:txBody>
      </p:sp>
    </p:spTree>
    <p:extLst>
      <p:ext uri="{BB962C8B-B14F-4D97-AF65-F5344CB8AC3E}">
        <p14:creationId xmlns:p14="http://schemas.microsoft.com/office/powerpoint/2010/main" val="2600550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a:xfrm>
            <a:off x="457200" y="6251575"/>
            <a:ext cx="2133600" cy="476250"/>
          </a:xfrm>
        </p:spPr>
        <p:txBody>
          <a:bodyPr/>
          <a:lstStyle>
            <a:lvl1pPr>
              <a:defRPr/>
            </a:lvl1pPr>
          </a:lstStyle>
          <a:p>
            <a:endParaRPr lang="cs-CZ" altLang="cs-CZ"/>
          </a:p>
        </p:txBody>
      </p:sp>
      <p:sp>
        <p:nvSpPr>
          <p:cNvPr id="6" name="Zástupný symbol pro číslo snímku 5"/>
          <p:cNvSpPr>
            <a:spLocks noGrp="1"/>
          </p:cNvSpPr>
          <p:nvPr>
            <p:ph type="sldNum" sz="quarter" idx="11"/>
          </p:nvPr>
        </p:nvSpPr>
        <p:spPr>
          <a:xfrm>
            <a:off x="6553200" y="6248400"/>
            <a:ext cx="2133600" cy="476250"/>
          </a:xfrm>
        </p:spPr>
        <p:txBody>
          <a:bodyPr/>
          <a:lstStyle>
            <a:lvl1pPr>
              <a:defRPr/>
            </a:lvl1pPr>
          </a:lstStyle>
          <a:p>
            <a:fld id="{B9CD4B00-4886-43AE-BBE2-97F2E09BABCE}" type="slidenum">
              <a:rPr lang="cs-CZ" altLang="cs-CZ"/>
              <a:pPr/>
              <a:t>‹#›</a:t>
            </a:fld>
            <a:endParaRPr lang="cs-CZ" altLang="cs-CZ"/>
          </a:p>
        </p:txBody>
      </p:sp>
      <p:sp>
        <p:nvSpPr>
          <p:cNvPr id="7" name="Zástupný symbol pro zápatí 6"/>
          <p:cNvSpPr>
            <a:spLocks noGrp="1"/>
          </p:cNvSpPr>
          <p:nvPr>
            <p:ph type="ftr" sz="quarter" idx="12"/>
          </p:nvPr>
        </p:nvSpPr>
        <p:spPr>
          <a:xfrm>
            <a:off x="3124200" y="6248400"/>
            <a:ext cx="2895600" cy="476250"/>
          </a:xfrm>
        </p:spPr>
        <p:txBody>
          <a:bodyPr/>
          <a:lstStyle>
            <a:lvl1pPr>
              <a:defRPr/>
            </a:lvl1pPr>
          </a:lstStyle>
          <a:p>
            <a:endParaRPr lang="cs-CZ" altLang="cs-CZ"/>
          </a:p>
        </p:txBody>
      </p:sp>
    </p:spTree>
    <p:extLst>
      <p:ext uri="{BB962C8B-B14F-4D97-AF65-F5344CB8AC3E}">
        <p14:creationId xmlns:p14="http://schemas.microsoft.com/office/powerpoint/2010/main" val="1003897925"/>
      </p:ext>
    </p:extLst>
  </p:cSld>
  <p:clrMapOvr>
    <a:masterClrMapping/>
  </p:clrMapOvr>
  <p:transition spd="slow">
    <p:check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8706189C-3623-4C7F-A343-E2BC8717397F}" type="datetimeFigureOut">
              <a:rPr lang="cs-CZ" smtClean="0"/>
              <a:t>9.10.2018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9F8D1E7-2142-4F00-8F2B-9132FE553E72}" type="slidenum">
              <a:rPr lang="cs-CZ" smtClean="0"/>
              <a:t>‹#›</a:t>
            </a:fld>
            <a:endParaRPr lang="cs-CZ"/>
          </a:p>
        </p:txBody>
      </p:sp>
    </p:spTree>
    <p:extLst>
      <p:ext uri="{BB962C8B-B14F-4D97-AF65-F5344CB8AC3E}">
        <p14:creationId xmlns:p14="http://schemas.microsoft.com/office/powerpoint/2010/main" val="697917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smtClean="0"/>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Date Placeholder 3"/>
          <p:cNvSpPr>
            <a:spLocks noGrp="1"/>
          </p:cNvSpPr>
          <p:nvPr>
            <p:ph type="dt" sz="half" idx="10"/>
          </p:nvPr>
        </p:nvSpPr>
        <p:spPr/>
        <p:txBody>
          <a:bodyPr/>
          <a:lstStyle/>
          <a:p>
            <a:fld id="{8706189C-3623-4C7F-A343-E2BC8717397F}" type="datetimeFigureOut">
              <a:rPr lang="cs-CZ" smtClean="0"/>
              <a:t>9.10.2018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9F8D1E7-2142-4F00-8F2B-9132FE553E72}" type="slidenum">
              <a:rPr lang="cs-CZ" smtClean="0"/>
              <a:t>‹#›</a:t>
            </a:fld>
            <a:endParaRPr lang="cs-CZ"/>
          </a:p>
        </p:txBody>
      </p:sp>
    </p:spTree>
    <p:extLst>
      <p:ext uri="{BB962C8B-B14F-4D97-AF65-F5344CB8AC3E}">
        <p14:creationId xmlns:p14="http://schemas.microsoft.com/office/powerpoint/2010/main" val="3826036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8706189C-3623-4C7F-A343-E2BC8717397F}" type="datetimeFigureOut">
              <a:rPr lang="cs-CZ" smtClean="0"/>
              <a:t>9.10.2018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9F8D1E7-2142-4F00-8F2B-9132FE553E72}" type="slidenum">
              <a:rPr lang="cs-CZ" smtClean="0"/>
              <a:t>‹#›</a:t>
            </a:fld>
            <a:endParaRPr lang="cs-CZ"/>
          </a:p>
        </p:txBody>
      </p:sp>
    </p:spTree>
    <p:extLst>
      <p:ext uri="{BB962C8B-B14F-4D97-AF65-F5344CB8AC3E}">
        <p14:creationId xmlns:p14="http://schemas.microsoft.com/office/powerpoint/2010/main" val="3031959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smtClean="0"/>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Content Placeholder 3"/>
          <p:cNvSpPr>
            <a:spLocks noGrp="1"/>
          </p:cNvSpPr>
          <p:nvPr>
            <p:ph sz="half" idx="2"/>
          </p:nvPr>
        </p:nvSpPr>
        <p:spPr>
          <a:xfrm>
            <a:off x="629842" y="2505075"/>
            <a:ext cx="3868340"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Content Placeholder 5"/>
          <p:cNvSpPr>
            <a:spLocks noGrp="1"/>
          </p:cNvSpPr>
          <p:nvPr>
            <p:ph sz="quarter" idx="4"/>
          </p:nvPr>
        </p:nvSpPr>
        <p:spPr>
          <a:xfrm>
            <a:off x="4629150" y="2505075"/>
            <a:ext cx="3887391"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8706189C-3623-4C7F-A343-E2BC8717397F}" type="datetimeFigureOut">
              <a:rPr lang="cs-CZ" smtClean="0"/>
              <a:t>9.10.2018</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99F8D1E7-2142-4F00-8F2B-9132FE553E72}" type="slidenum">
              <a:rPr lang="cs-CZ" smtClean="0"/>
              <a:t>‹#›</a:t>
            </a:fld>
            <a:endParaRPr lang="cs-CZ"/>
          </a:p>
        </p:txBody>
      </p:sp>
    </p:spTree>
    <p:extLst>
      <p:ext uri="{BB962C8B-B14F-4D97-AF65-F5344CB8AC3E}">
        <p14:creationId xmlns:p14="http://schemas.microsoft.com/office/powerpoint/2010/main" val="3858663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8706189C-3623-4C7F-A343-E2BC8717397F}" type="datetimeFigureOut">
              <a:rPr lang="cs-CZ" smtClean="0"/>
              <a:t>9.10.2018</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99F8D1E7-2142-4F00-8F2B-9132FE553E72}" type="slidenum">
              <a:rPr lang="cs-CZ" smtClean="0"/>
              <a:t>‹#›</a:t>
            </a:fld>
            <a:endParaRPr lang="cs-CZ"/>
          </a:p>
        </p:txBody>
      </p:sp>
    </p:spTree>
    <p:extLst>
      <p:ext uri="{BB962C8B-B14F-4D97-AF65-F5344CB8AC3E}">
        <p14:creationId xmlns:p14="http://schemas.microsoft.com/office/powerpoint/2010/main" val="1967694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06189C-3623-4C7F-A343-E2BC8717397F}" type="datetimeFigureOut">
              <a:rPr lang="cs-CZ" smtClean="0"/>
              <a:t>9.10.2018</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99F8D1E7-2142-4F00-8F2B-9132FE553E72}" type="slidenum">
              <a:rPr lang="cs-CZ" smtClean="0"/>
              <a:t>‹#›</a:t>
            </a:fld>
            <a:endParaRPr lang="cs-CZ"/>
          </a:p>
        </p:txBody>
      </p:sp>
    </p:spTree>
    <p:extLst>
      <p:ext uri="{BB962C8B-B14F-4D97-AF65-F5344CB8AC3E}">
        <p14:creationId xmlns:p14="http://schemas.microsoft.com/office/powerpoint/2010/main" val="73118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smtClean="0"/>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8706189C-3623-4C7F-A343-E2BC8717397F}" type="datetimeFigureOut">
              <a:rPr lang="cs-CZ" smtClean="0"/>
              <a:t>9.10.2018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9F8D1E7-2142-4F00-8F2B-9132FE553E72}" type="slidenum">
              <a:rPr lang="cs-CZ" smtClean="0"/>
              <a:t>‹#›</a:t>
            </a:fld>
            <a:endParaRPr lang="cs-CZ"/>
          </a:p>
        </p:txBody>
      </p:sp>
    </p:spTree>
    <p:extLst>
      <p:ext uri="{BB962C8B-B14F-4D97-AF65-F5344CB8AC3E}">
        <p14:creationId xmlns:p14="http://schemas.microsoft.com/office/powerpoint/2010/main" val="544808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8706189C-3623-4C7F-A343-E2BC8717397F}" type="datetimeFigureOut">
              <a:rPr lang="cs-CZ" smtClean="0"/>
              <a:t>9.10.2018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9F8D1E7-2142-4F00-8F2B-9132FE553E72}" type="slidenum">
              <a:rPr lang="cs-CZ" smtClean="0"/>
              <a:t>‹#›</a:t>
            </a:fld>
            <a:endParaRPr lang="cs-CZ"/>
          </a:p>
        </p:txBody>
      </p:sp>
    </p:spTree>
    <p:extLst>
      <p:ext uri="{BB962C8B-B14F-4D97-AF65-F5344CB8AC3E}">
        <p14:creationId xmlns:p14="http://schemas.microsoft.com/office/powerpoint/2010/main" val="1828512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smtClean="0"/>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06189C-3623-4C7F-A343-E2BC8717397F}" type="datetimeFigureOut">
              <a:rPr lang="cs-CZ" smtClean="0"/>
              <a:t>9.10.2018</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F8D1E7-2142-4F00-8F2B-9132FE553E72}" type="slidenum">
              <a:rPr lang="cs-CZ" smtClean="0"/>
              <a:t>‹#›</a:t>
            </a:fld>
            <a:endParaRPr lang="cs-CZ"/>
          </a:p>
        </p:txBody>
      </p:sp>
    </p:spTree>
    <p:extLst>
      <p:ext uri="{BB962C8B-B14F-4D97-AF65-F5344CB8AC3E}">
        <p14:creationId xmlns:p14="http://schemas.microsoft.com/office/powerpoint/2010/main" val="199808035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hyperlink" Target="https://sites.temple.edu/immerman/the-brezhnev-doctrine-1968/"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osce.org/helsinki-final-act?download=true"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treaties.un.org/doc/Publication/UNTS/Volume%20219/volume-219-I-2962-Other.pdf" TargetMode="External"/><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hyperlink" Target="http://avalon.law.yale.edu/20th_century/warsaw.asp"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252423"/>
            <a:ext cx="7772400" cy="2387600"/>
          </a:xfrm>
        </p:spPr>
        <p:txBody>
          <a:bodyPr>
            <a:noAutofit/>
          </a:bodyPr>
          <a:lstStyle/>
          <a:p>
            <a:r>
              <a:rPr lang="cs-CZ" sz="4800" b="1" dirty="0" err="1"/>
              <a:t>Cold</a:t>
            </a:r>
            <a:r>
              <a:rPr lang="cs-CZ" sz="4800" b="1" dirty="0"/>
              <a:t> </a:t>
            </a:r>
            <a:r>
              <a:rPr lang="cs-CZ" sz="4800" b="1" dirty="0" err="1"/>
              <a:t>War</a:t>
            </a:r>
            <a:r>
              <a:rPr lang="cs-CZ" sz="4800" b="1" dirty="0"/>
              <a:t> in </a:t>
            </a:r>
            <a:r>
              <a:rPr lang="cs-CZ" sz="4800" b="1" dirty="0" err="1"/>
              <a:t>Europe</a:t>
            </a:r>
            <a:endParaRPr lang="cs-CZ" sz="4800" b="1" dirty="0"/>
          </a:p>
        </p:txBody>
      </p:sp>
      <p:pic>
        <p:nvPicPr>
          <p:cNvPr id="4" name="Obrázek 3"/>
          <p:cNvPicPr>
            <a:picLocks noChangeAspect="1"/>
          </p:cNvPicPr>
          <p:nvPr/>
        </p:nvPicPr>
        <p:blipFill>
          <a:blip r:embed="rId2"/>
          <a:stretch>
            <a:fillRect/>
          </a:stretch>
        </p:blipFill>
        <p:spPr>
          <a:xfrm>
            <a:off x="685800" y="251174"/>
            <a:ext cx="1747927" cy="871189"/>
          </a:xfrm>
          <a:prstGeom prst="rect">
            <a:avLst/>
          </a:prstGeom>
        </p:spPr>
      </p:pic>
    </p:spTree>
    <p:extLst>
      <p:ext uri="{BB962C8B-B14F-4D97-AF65-F5344CB8AC3E}">
        <p14:creationId xmlns:p14="http://schemas.microsoft.com/office/powerpoint/2010/main" val="20606473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Romania goes local</a:t>
            </a:r>
            <a:endParaRPr lang="cs-CZ" dirty="0"/>
          </a:p>
        </p:txBody>
      </p:sp>
      <p:pic>
        <p:nvPicPr>
          <p:cNvPr id="4" name="Zástupný symbol pro obsah 3"/>
          <p:cNvPicPr>
            <a:picLocks noGrp="1" noChangeAspect="1"/>
          </p:cNvPicPr>
          <p:nvPr>
            <p:ph sz="half" idx="1"/>
          </p:nvPr>
        </p:nvPicPr>
        <p:blipFill>
          <a:blip r:embed="rId2"/>
          <a:stretch>
            <a:fillRect/>
          </a:stretch>
        </p:blipFill>
        <p:spPr>
          <a:xfrm>
            <a:off x="918686" y="1387984"/>
            <a:ext cx="3260122" cy="2388039"/>
          </a:xfrm>
          <a:prstGeom prst="rect">
            <a:avLst/>
          </a:prstGeom>
        </p:spPr>
      </p:pic>
      <p:sp>
        <p:nvSpPr>
          <p:cNvPr id="5" name="Zástupný symbol pro obsah 4"/>
          <p:cNvSpPr>
            <a:spLocks noGrp="1"/>
          </p:cNvSpPr>
          <p:nvPr>
            <p:ph sz="half" idx="2"/>
          </p:nvPr>
        </p:nvSpPr>
        <p:spPr/>
        <p:txBody>
          <a:bodyPr>
            <a:normAutofit lnSpcReduction="10000"/>
          </a:bodyPr>
          <a:lstStyle/>
          <a:p>
            <a:r>
              <a:rPr lang="en-US" dirty="0" err="1" smtClean="0"/>
              <a:t>Gheorge</a:t>
            </a:r>
            <a:r>
              <a:rPr lang="en-US" dirty="0" smtClean="0"/>
              <a:t> </a:t>
            </a:r>
            <a:r>
              <a:rPr lang="en-US" dirty="0" err="1" smtClean="0"/>
              <a:t>Gheorgiu</a:t>
            </a:r>
            <a:r>
              <a:rPr lang="en-US" dirty="0" smtClean="0"/>
              <a:t> Dej</a:t>
            </a:r>
          </a:p>
          <a:p>
            <a:r>
              <a:rPr lang="en-US" dirty="0" smtClean="0"/>
              <a:t>patriotism</a:t>
            </a:r>
          </a:p>
          <a:p>
            <a:r>
              <a:rPr lang="en-US" dirty="0" smtClean="0"/>
              <a:t>“Declaration of Independence” 1964 against “proletarian internationalism”</a:t>
            </a:r>
          </a:p>
          <a:p>
            <a:r>
              <a:rPr lang="en-US" dirty="0" smtClean="0"/>
              <a:t>1965 </a:t>
            </a:r>
            <a:r>
              <a:rPr lang="en-US" dirty="0" err="1" smtClean="0"/>
              <a:t>Nicolae</a:t>
            </a:r>
            <a:r>
              <a:rPr lang="en-US" dirty="0" smtClean="0"/>
              <a:t> </a:t>
            </a:r>
            <a:r>
              <a:rPr lang="en-US" dirty="0" err="1" smtClean="0"/>
              <a:t>Ceauşescu</a:t>
            </a:r>
            <a:endParaRPr lang="en-US" dirty="0" smtClean="0"/>
          </a:p>
          <a:p>
            <a:r>
              <a:rPr lang="en-US" dirty="0" smtClean="0"/>
              <a:t>Rejection of Brezhnev doctrine in 1968</a:t>
            </a:r>
            <a:endParaRPr lang="cs-CZ" dirty="0"/>
          </a:p>
        </p:txBody>
      </p:sp>
      <p:pic>
        <p:nvPicPr>
          <p:cNvPr id="3" name="Obrázek 2"/>
          <p:cNvPicPr>
            <a:picLocks noChangeAspect="1"/>
          </p:cNvPicPr>
          <p:nvPr/>
        </p:nvPicPr>
        <p:blipFill>
          <a:blip r:embed="rId3"/>
          <a:stretch>
            <a:fillRect/>
          </a:stretch>
        </p:blipFill>
        <p:spPr>
          <a:xfrm>
            <a:off x="356616" y="3910959"/>
            <a:ext cx="4340542" cy="2604325"/>
          </a:xfrm>
          <a:prstGeom prst="rect">
            <a:avLst/>
          </a:prstGeom>
        </p:spPr>
      </p:pic>
    </p:spTree>
    <p:extLst>
      <p:ext uri="{BB962C8B-B14F-4D97-AF65-F5344CB8AC3E}">
        <p14:creationId xmlns:p14="http://schemas.microsoft.com/office/powerpoint/2010/main" val="334037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Prague Spring</a:t>
            </a:r>
            <a:endParaRPr lang="cs-CZ" dirty="0"/>
          </a:p>
        </p:txBody>
      </p:sp>
      <p:pic>
        <p:nvPicPr>
          <p:cNvPr id="4" name="Zástupný symbol pro obsah 3"/>
          <p:cNvPicPr>
            <a:picLocks noGrp="1" noChangeAspect="1"/>
          </p:cNvPicPr>
          <p:nvPr>
            <p:ph idx="1"/>
          </p:nvPr>
        </p:nvPicPr>
        <p:blipFill>
          <a:blip r:embed="rId2"/>
          <a:stretch>
            <a:fillRect/>
          </a:stretch>
        </p:blipFill>
        <p:spPr>
          <a:xfrm>
            <a:off x="1218909" y="2666154"/>
            <a:ext cx="6706181" cy="2670279"/>
          </a:xfrm>
          <a:prstGeom prst="rect">
            <a:avLst/>
          </a:prstGeom>
        </p:spPr>
      </p:pic>
    </p:spTree>
    <p:extLst>
      <p:ext uri="{BB962C8B-B14F-4D97-AF65-F5344CB8AC3E}">
        <p14:creationId xmlns:p14="http://schemas.microsoft.com/office/powerpoint/2010/main" val="31037087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rrowheads="1"/>
          </p:cNvSpPr>
          <p:nvPr>
            <p:ph type="title"/>
          </p:nvPr>
        </p:nvSpPr>
        <p:spPr/>
        <p:txBody>
          <a:bodyPr/>
          <a:lstStyle/>
          <a:p>
            <a:r>
              <a:rPr lang="en-US" altLang="cs-CZ" dirty="0"/>
              <a:t>Warsaw pact strikes back</a:t>
            </a:r>
            <a:endParaRPr lang="cs-CZ" altLang="cs-CZ" dirty="0"/>
          </a:p>
        </p:txBody>
      </p:sp>
      <p:sp>
        <p:nvSpPr>
          <p:cNvPr id="30723" name="Rectangle 3"/>
          <p:cNvSpPr>
            <a:spLocks noGrp="1" noChangeArrowheads="1"/>
          </p:cNvSpPr>
          <p:nvPr>
            <p:ph type="body" sz="half" idx="1"/>
          </p:nvPr>
        </p:nvSpPr>
        <p:spPr>
          <a:xfrm>
            <a:off x="457200" y="1600200"/>
            <a:ext cx="6309360" cy="4525963"/>
          </a:xfrm>
        </p:spPr>
        <p:txBody>
          <a:bodyPr>
            <a:normAutofit fontScale="70000" lnSpcReduction="20000"/>
          </a:bodyPr>
          <a:lstStyle/>
          <a:p>
            <a:endParaRPr lang="en-US" altLang="cs-CZ" sz="2800" dirty="0"/>
          </a:p>
          <a:p>
            <a:r>
              <a:rPr lang="en-US" altLang="cs-CZ" sz="2800" dirty="0"/>
              <a:t>Summer 1968 – anti-reform campaign in press of WP countries</a:t>
            </a:r>
          </a:p>
          <a:p>
            <a:r>
              <a:rPr lang="en-US" altLang="cs-CZ" sz="2800" dirty="0"/>
              <a:t>Mid-July – </a:t>
            </a:r>
            <a:r>
              <a:rPr lang="cs-CZ" altLang="cs-CZ" sz="2800" dirty="0"/>
              <a:t>summit</a:t>
            </a:r>
            <a:r>
              <a:rPr lang="en-US" altLang="cs-CZ" sz="2800" dirty="0"/>
              <a:t> of WP in Warsaw – Brezhnev Doctrine of limited sovereignty</a:t>
            </a:r>
          </a:p>
          <a:p>
            <a:r>
              <a:rPr lang="en-US" altLang="cs-CZ" sz="2800" dirty="0"/>
              <a:t>July/August – meeting of Soviets and Czechoslovaks in </a:t>
            </a:r>
            <a:r>
              <a:rPr lang="cs-CZ" altLang="cs-CZ" sz="2800" dirty="0" err="1"/>
              <a:t>Čierna</a:t>
            </a:r>
            <a:r>
              <a:rPr lang="cs-CZ" altLang="cs-CZ" sz="2800" dirty="0"/>
              <a:t> nad </a:t>
            </a:r>
            <a:r>
              <a:rPr lang="cs-CZ" altLang="cs-CZ" sz="2800" dirty="0" smtClean="0"/>
              <a:t>Tisou</a:t>
            </a:r>
            <a:endParaRPr lang="en-US" altLang="cs-CZ" sz="2800" dirty="0" smtClean="0"/>
          </a:p>
          <a:p>
            <a:r>
              <a:rPr lang="en-US" altLang="cs-CZ" dirty="0"/>
              <a:t>Invasion was prepared since Dresden meeting (March) of USSR, DDR, Hungary, Poland, and Bulgaria politicians with Czechoslovak colleagues</a:t>
            </a:r>
          </a:p>
          <a:p>
            <a:r>
              <a:rPr lang="en-US" altLang="cs-CZ" dirty="0"/>
              <a:t>Exact date of invasion decided on 16</a:t>
            </a:r>
            <a:r>
              <a:rPr lang="en-US" altLang="cs-CZ" baseline="30000" dirty="0"/>
              <a:t>th</a:t>
            </a:r>
            <a:r>
              <a:rPr lang="en-US" altLang="cs-CZ" dirty="0"/>
              <a:t> August</a:t>
            </a:r>
          </a:p>
          <a:p>
            <a:r>
              <a:rPr lang="en-US" altLang="cs-CZ" dirty="0"/>
              <a:t>Question of “letter of invitation” (Bi</a:t>
            </a:r>
            <a:r>
              <a:rPr lang="cs-CZ" altLang="cs-CZ" dirty="0" err="1"/>
              <a:t>ľak</a:t>
            </a:r>
            <a:r>
              <a:rPr lang="cs-CZ" altLang="cs-CZ" dirty="0"/>
              <a:t>, </a:t>
            </a:r>
            <a:r>
              <a:rPr lang="cs-CZ" altLang="cs-CZ" dirty="0" err="1"/>
              <a:t>Kolder</a:t>
            </a:r>
            <a:r>
              <a:rPr lang="cs-CZ" altLang="cs-CZ" dirty="0"/>
              <a:t>, Indra, Švestka, Kapek)</a:t>
            </a:r>
          </a:p>
          <a:p>
            <a:r>
              <a:rPr lang="cs-CZ" altLang="cs-CZ" dirty="0" err="1"/>
              <a:t>Invasion</a:t>
            </a:r>
            <a:r>
              <a:rPr lang="cs-CZ" altLang="cs-CZ" dirty="0"/>
              <a:t> </a:t>
            </a:r>
            <a:r>
              <a:rPr lang="en-US" altLang="cs-CZ" dirty="0"/>
              <a:t>started on 21</a:t>
            </a:r>
            <a:r>
              <a:rPr lang="en-US" altLang="cs-CZ" baseline="30000" dirty="0"/>
              <a:t>st</a:t>
            </a:r>
            <a:r>
              <a:rPr lang="en-US" altLang="cs-CZ" dirty="0"/>
              <a:t> </a:t>
            </a:r>
            <a:r>
              <a:rPr lang="en-US" altLang="cs-CZ" dirty="0" smtClean="0"/>
              <a:t>August</a:t>
            </a:r>
          </a:p>
          <a:p>
            <a:r>
              <a:rPr lang="en-US" altLang="cs-CZ" dirty="0"/>
              <a:t>Protocol of Moscow (26</a:t>
            </a:r>
            <a:r>
              <a:rPr lang="en-US" altLang="cs-CZ" baseline="30000" dirty="0"/>
              <a:t>th</a:t>
            </a:r>
            <a:r>
              <a:rPr lang="en-US" altLang="cs-CZ" dirty="0"/>
              <a:t> August) – “temporal presence” of Warsaw Pact armies at the Czechoslovak territory</a:t>
            </a:r>
          </a:p>
          <a:p>
            <a:endParaRPr lang="cs-CZ" altLang="cs-CZ" dirty="0"/>
          </a:p>
          <a:p>
            <a:endParaRPr lang="cs-CZ" altLang="cs-CZ" sz="2800" dirty="0"/>
          </a:p>
        </p:txBody>
      </p:sp>
      <p:pic>
        <p:nvPicPr>
          <p:cNvPr id="3" name="Zástupný symbol pro obsah 2"/>
          <p:cNvPicPr>
            <a:picLocks noGrp="1" noChangeAspect="1"/>
          </p:cNvPicPr>
          <p:nvPr>
            <p:ph sz="half" idx="2"/>
          </p:nvPr>
        </p:nvPicPr>
        <p:blipFill>
          <a:blip r:embed="rId2"/>
          <a:stretch>
            <a:fillRect/>
          </a:stretch>
        </p:blipFill>
        <p:spPr>
          <a:xfrm>
            <a:off x="6693980" y="2505297"/>
            <a:ext cx="2190750" cy="2514600"/>
          </a:xfrm>
          <a:prstGeom prst="rect">
            <a:avLst/>
          </a:prstGeom>
        </p:spPr>
      </p:pic>
    </p:spTree>
    <p:extLst>
      <p:ext uri="{BB962C8B-B14F-4D97-AF65-F5344CB8AC3E}">
        <p14:creationId xmlns:p14="http://schemas.microsoft.com/office/powerpoint/2010/main" val="1551186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rrowheads="1"/>
          </p:cNvSpPr>
          <p:nvPr>
            <p:ph type="title"/>
          </p:nvPr>
        </p:nvSpPr>
        <p:spPr/>
        <p:txBody>
          <a:bodyPr>
            <a:normAutofit/>
          </a:bodyPr>
          <a:lstStyle/>
          <a:p>
            <a:r>
              <a:rPr lang="en-US" altLang="cs-CZ" sz="4000"/>
              <a:t>Termination of “Prague Spring” – Invasion of WP Forces</a:t>
            </a:r>
            <a:endParaRPr lang="cs-CZ" altLang="cs-CZ" sz="4000"/>
          </a:p>
        </p:txBody>
      </p:sp>
      <p:pic>
        <p:nvPicPr>
          <p:cNvPr id="3" name="Zástupný symbol pro obsah 2"/>
          <p:cNvPicPr>
            <a:picLocks noGrp="1" noChangeAspect="1"/>
          </p:cNvPicPr>
          <p:nvPr>
            <p:ph sz="half" idx="4294967295"/>
          </p:nvPr>
        </p:nvPicPr>
        <p:blipFill>
          <a:blip r:embed="rId2"/>
          <a:stretch>
            <a:fillRect/>
          </a:stretch>
        </p:blipFill>
        <p:spPr>
          <a:xfrm>
            <a:off x="893064" y="1690689"/>
            <a:ext cx="7357872" cy="5052753"/>
          </a:xfrm>
          <a:prstGeom prst="rect">
            <a:avLst/>
          </a:prstGeom>
        </p:spPr>
      </p:pic>
    </p:spTree>
    <p:extLst>
      <p:ext uri="{BB962C8B-B14F-4D97-AF65-F5344CB8AC3E}">
        <p14:creationId xmlns:p14="http://schemas.microsoft.com/office/powerpoint/2010/main" val="43043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rrowheads="1"/>
          </p:cNvSpPr>
          <p:nvPr>
            <p:ph type="title"/>
          </p:nvPr>
        </p:nvSpPr>
        <p:spPr/>
        <p:txBody>
          <a:bodyPr/>
          <a:lstStyle/>
          <a:p>
            <a:r>
              <a:rPr lang="en-US" altLang="cs-CZ"/>
              <a:t>Reaction to Invasion</a:t>
            </a:r>
            <a:endParaRPr lang="cs-CZ" altLang="cs-CZ"/>
          </a:p>
        </p:txBody>
      </p:sp>
      <p:sp>
        <p:nvSpPr>
          <p:cNvPr id="44035" name="Rectangle 3"/>
          <p:cNvSpPr>
            <a:spLocks noGrp="1" noChangeArrowheads="1"/>
          </p:cNvSpPr>
          <p:nvPr>
            <p:ph type="body" sz="half" idx="1"/>
          </p:nvPr>
        </p:nvSpPr>
        <p:spPr>
          <a:xfrm>
            <a:off x="457200" y="1600200"/>
            <a:ext cx="6419850" cy="4525963"/>
          </a:xfrm>
        </p:spPr>
        <p:txBody>
          <a:bodyPr/>
          <a:lstStyle/>
          <a:p>
            <a:endParaRPr lang="en-US" altLang="cs-CZ" sz="2800" dirty="0"/>
          </a:p>
          <a:p>
            <a:r>
              <a:rPr lang="en-US" altLang="cs-CZ" sz="2800" dirty="0"/>
              <a:t>Rejection of Invasion by many Western Communist Parties (PCI, KP</a:t>
            </a:r>
            <a:r>
              <a:rPr lang="cs-CZ" altLang="cs-CZ" sz="2800" dirty="0"/>
              <a:t>Ö</a:t>
            </a:r>
            <a:r>
              <a:rPr lang="en-US" altLang="cs-CZ" sz="2800" dirty="0"/>
              <a:t>)</a:t>
            </a:r>
          </a:p>
          <a:p>
            <a:r>
              <a:rPr lang="en-US" altLang="cs-CZ" sz="2800" dirty="0"/>
              <a:t>Stance of Albania and </a:t>
            </a:r>
            <a:r>
              <a:rPr lang="en-US" altLang="cs-CZ" sz="2800" dirty="0" smtClean="0"/>
              <a:t>China</a:t>
            </a:r>
          </a:p>
          <a:p>
            <a:pPr lvl="1"/>
            <a:r>
              <a:rPr lang="en-US" altLang="cs-CZ" dirty="0" err="1" smtClean="0"/>
              <a:t>Enver</a:t>
            </a:r>
            <a:r>
              <a:rPr lang="en-US" altLang="cs-CZ" dirty="0" smtClean="0"/>
              <a:t> </a:t>
            </a:r>
            <a:r>
              <a:rPr lang="en-US" altLang="cs-CZ" dirty="0" err="1" smtClean="0"/>
              <a:t>Hoxha</a:t>
            </a:r>
            <a:r>
              <a:rPr lang="en-US" altLang="cs-CZ" dirty="0" smtClean="0"/>
              <a:t> and Mao-Zedong</a:t>
            </a:r>
            <a:endParaRPr lang="en-US" altLang="cs-CZ" dirty="0"/>
          </a:p>
          <a:p>
            <a:r>
              <a:rPr lang="en-US" altLang="cs-CZ" sz="2800" dirty="0"/>
              <a:t>Stance of Western official institutions </a:t>
            </a:r>
            <a:r>
              <a:rPr lang="en-US" altLang="cs-CZ" sz="2800" dirty="0" smtClean="0"/>
              <a:t>cold</a:t>
            </a:r>
          </a:p>
          <a:p>
            <a:r>
              <a:rPr lang="en-US" altLang="cs-CZ" dirty="0" err="1" smtClean="0"/>
              <a:t>Olof</a:t>
            </a:r>
            <a:r>
              <a:rPr lang="en-US" altLang="cs-CZ" dirty="0" smtClean="0"/>
              <a:t> Palme rejected invasion, </a:t>
            </a:r>
            <a:r>
              <a:rPr lang="en-US" altLang="cs-CZ" dirty="0" err="1" smtClean="0"/>
              <a:t>Urho</a:t>
            </a:r>
            <a:r>
              <a:rPr lang="en-US" altLang="cs-CZ" dirty="0" smtClean="0"/>
              <a:t> Kekkonen remained silent</a:t>
            </a:r>
            <a:endParaRPr lang="en-US" altLang="cs-CZ" sz="2800" dirty="0"/>
          </a:p>
        </p:txBody>
      </p:sp>
      <p:pic>
        <p:nvPicPr>
          <p:cNvPr id="4" name="Zástupný symbol pro obsah 3"/>
          <p:cNvPicPr>
            <a:picLocks noGrp="1" noChangeAspect="1"/>
          </p:cNvPicPr>
          <p:nvPr>
            <p:ph sz="half" idx="2"/>
          </p:nvPr>
        </p:nvPicPr>
        <p:blipFill>
          <a:blip r:embed="rId2"/>
          <a:stretch>
            <a:fillRect/>
          </a:stretch>
        </p:blipFill>
        <p:spPr>
          <a:xfrm>
            <a:off x="6300406" y="2525871"/>
            <a:ext cx="2581275" cy="2857500"/>
          </a:xfrm>
          <a:prstGeom prst="rect">
            <a:avLst/>
          </a:prstGeom>
        </p:spPr>
      </p:pic>
    </p:spTree>
    <p:extLst>
      <p:ext uri="{BB962C8B-B14F-4D97-AF65-F5344CB8AC3E}">
        <p14:creationId xmlns:p14="http://schemas.microsoft.com/office/powerpoint/2010/main" val="35994653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365127"/>
            <a:ext cx="7886700" cy="695578"/>
          </a:xfrm>
        </p:spPr>
        <p:txBody>
          <a:bodyPr>
            <a:normAutofit/>
          </a:bodyPr>
          <a:lstStyle/>
          <a:p>
            <a:r>
              <a:rPr lang="cs-CZ" sz="3600" dirty="0" err="1" smtClean="0"/>
              <a:t>Brezhnev</a:t>
            </a:r>
            <a:r>
              <a:rPr lang="cs-CZ" sz="3600" dirty="0" smtClean="0"/>
              <a:t> </a:t>
            </a:r>
            <a:r>
              <a:rPr lang="cs-CZ" sz="3600" dirty="0" err="1" smtClean="0"/>
              <a:t>Doctrine</a:t>
            </a:r>
            <a:r>
              <a:rPr lang="en-US" sz="3600" dirty="0" smtClean="0"/>
              <a:t> (</a:t>
            </a:r>
            <a:r>
              <a:rPr lang="en-US" sz="3600" i="1" dirty="0" smtClean="0"/>
              <a:t>Pravda </a:t>
            </a:r>
            <a:r>
              <a:rPr lang="en-US" sz="3600" dirty="0" smtClean="0"/>
              <a:t>25 Aug 1968)</a:t>
            </a:r>
            <a:endParaRPr lang="cs-CZ" sz="3600" dirty="0"/>
          </a:p>
        </p:txBody>
      </p:sp>
      <p:sp>
        <p:nvSpPr>
          <p:cNvPr id="3" name="Zástupný symbol pro obsah 2"/>
          <p:cNvSpPr>
            <a:spLocks noGrp="1"/>
          </p:cNvSpPr>
          <p:nvPr>
            <p:ph idx="1"/>
          </p:nvPr>
        </p:nvSpPr>
        <p:spPr>
          <a:xfrm>
            <a:off x="628650" y="1060706"/>
            <a:ext cx="7886700" cy="5541262"/>
          </a:xfrm>
        </p:spPr>
        <p:txBody>
          <a:bodyPr>
            <a:noAutofit/>
          </a:bodyPr>
          <a:lstStyle/>
          <a:p>
            <a:r>
              <a:rPr lang="en-GB" sz="1900" dirty="0"/>
              <a:t>In connection with the events in Czechoslovakia the question of the correlation and interdependence of the national interests of the socialist countries and their international duties acquire particular topical and acute importance. […] none of  […] decisions [of the local communist party] should damage either socialism in their country or the fundamental interests of other socialist countries, and the whole working class movement, which is working for socialism. This means that each Communist party is responsible not only to its own people, but also to all the socialist countries, to the entire Communist movement. […] It has got to be emphasized that when a socialist country seems to adopt a “</a:t>
            </a:r>
            <a:r>
              <a:rPr lang="en-GB" sz="1900" dirty="0" err="1"/>
              <a:t>non­affiliated</a:t>
            </a:r>
            <a:r>
              <a:rPr lang="en-GB" sz="1900" dirty="0"/>
              <a:t>” stand, it retains its national independence, in effect, precisely because of the might of the socialist community, and above all the Soviet Union as a central force, which also includes the might of its armed forces. The weakening of any of the links in the world system of socialism directly affects all the socialist countries, which cannot look indifferently upon this. […] Discharging their internationalist duty toward the fraternal peoples of Czechoslovakia and defending their own socialist gains, the U.S.S.R. and the other socialist states had to act decisively and they did act against the antisocialist forces in Czechoslovakia.</a:t>
            </a:r>
            <a:endParaRPr lang="en-US" sz="1900" dirty="0" smtClean="0"/>
          </a:p>
          <a:p>
            <a:r>
              <a:rPr lang="cs-CZ" sz="1900" dirty="0">
                <a:hlinkClick r:id="rId2"/>
              </a:rPr>
              <a:t>https://sites.temple.edu/immerman/the-brezhnev-doctrine-1968</a:t>
            </a:r>
            <a:r>
              <a:rPr lang="cs-CZ" sz="1900" dirty="0" smtClean="0">
                <a:hlinkClick r:id="rId2"/>
              </a:rPr>
              <a:t>/</a:t>
            </a:r>
            <a:endParaRPr lang="cs-CZ" sz="1900" dirty="0"/>
          </a:p>
        </p:txBody>
      </p:sp>
    </p:spTree>
    <p:extLst>
      <p:ext uri="{BB962C8B-B14F-4D97-AF65-F5344CB8AC3E}">
        <p14:creationId xmlns:p14="http://schemas.microsoft.com/office/powerpoint/2010/main" val="35477434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Helsinki Process / Helsinki Trap</a:t>
            </a:r>
            <a:endParaRPr lang="cs-CZ" dirty="0"/>
          </a:p>
        </p:txBody>
      </p:sp>
      <p:sp>
        <p:nvSpPr>
          <p:cNvPr id="3" name="Zástupný symbol pro obsah 2"/>
          <p:cNvSpPr>
            <a:spLocks noGrp="1"/>
          </p:cNvSpPr>
          <p:nvPr>
            <p:ph idx="1"/>
          </p:nvPr>
        </p:nvSpPr>
        <p:spPr/>
        <p:txBody>
          <a:bodyPr>
            <a:normAutofit fontScale="92500" lnSpcReduction="10000"/>
          </a:bodyPr>
          <a:lstStyle/>
          <a:p>
            <a:r>
              <a:rPr lang="en-US" dirty="0" smtClean="0"/>
              <a:t>1973-4: Kissinger’s attempts in rapprochement with Russians</a:t>
            </a:r>
          </a:p>
          <a:p>
            <a:r>
              <a:rPr lang="en-US" dirty="0" smtClean="0"/>
              <a:t>1973-1975 Conference on Security and Cooperation in Europe (CSCE </a:t>
            </a:r>
            <a:r>
              <a:rPr lang="en-US" dirty="0" smtClean="0">
                <a:latin typeface="Calibri" panose="020F0502020204030204" pitchFamily="34" charset="0"/>
              </a:rPr>
              <a:t>→ OSCE</a:t>
            </a:r>
            <a:r>
              <a:rPr lang="en-US" dirty="0" smtClean="0"/>
              <a:t>)</a:t>
            </a:r>
          </a:p>
          <a:p>
            <a:r>
              <a:rPr lang="en-US" dirty="0" smtClean="0"/>
              <a:t>Final Act signed </a:t>
            </a:r>
            <a:r>
              <a:rPr lang="en-US" dirty="0"/>
              <a:t>in Helsinki (</a:t>
            </a:r>
            <a:r>
              <a:rPr lang="en-US" sz="2600" dirty="0">
                <a:hlinkClick r:id="rId2"/>
              </a:rPr>
              <a:t>https://</a:t>
            </a:r>
            <a:r>
              <a:rPr lang="en-US" sz="2600" dirty="0" smtClean="0">
                <a:hlinkClick r:id="rId2"/>
              </a:rPr>
              <a:t>www.osce.org/helsinki-final-act?download=true</a:t>
            </a:r>
            <a:r>
              <a:rPr lang="en-US" dirty="0" smtClean="0"/>
              <a:t>)  in July 1975</a:t>
            </a:r>
          </a:p>
          <a:p>
            <a:r>
              <a:rPr lang="en-US" dirty="0" smtClean="0"/>
              <a:t>Three “baskets”:</a:t>
            </a:r>
          </a:p>
          <a:p>
            <a:pPr marL="914400" lvl="1" indent="-457200">
              <a:buFont typeface="+mj-lt"/>
              <a:buAutoNum type="arabicPeriod"/>
            </a:pPr>
            <a:r>
              <a:rPr lang="en-US" dirty="0" smtClean="0"/>
              <a:t>Inviolability of the borders in Europe</a:t>
            </a:r>
          </a:p>
          <a:p>
            <a:pPr marL="914400" lvl="1" indent="-457200">
              <a:buFont typeface="+mj-lt"/>
              <a:buAutoNum type="arabicPeriod"/>
            </a:pPr>
            <a:r>
              <a:rPr lang="en-US" dirty="0" smtClean="0"/>
              <a:t>Promotion of contacts and links across the Iron Curtain in the spheres of trade and technology</a:t>
            </a:r>
          </a:p>
          <a:p>
            <a:pPr marL="914400" lvl="1" indent="-457200">
              <a:buFont typeface="+mj-lt"/>
              <a:buAutoNum type="arabicPeriod"/>
            </a:pPr>
            <a:r>
              <a:rPr lang="en-US" dirty="0" smtClean="0"/>
              <a:t>Human Rights preserved all around Europe</a:t>
            </a:r>
          </a:p>
          <a:p>
            <a:endParaRPr lang="cs-CZ" dirty="0"/>
          </a:p>
        </p:txBody>
      </p:sp>
    </p:spTree>
    <p:extLst>
      <p:ext uri="{BB962C8B-B14F-4D97-AF65-F5344CB8AC3E}">
        <p14:creationId xmlns:p14="http://schemas.microsoft.com/office/powerpoint/2010/main" val="557779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sz="4000" dirty="0" smtClean="0"/>
              <a:t>Polish protests and Soviet hesitations</a:t>
            </a:r>
            <a:endParaRPr lang="cs-CZ" sz="4000" dirty="0"/>
          </a:p>
        </p:txBody>
      </p:sp>
      <p:sp>
        <p:nvSpPr>
          <p:cNvPr id="3" name="Zástupný symbol pro obsah 2"/>
          <p:cNvSpPr>
            <a:spLocks noGrp="1"/>
          </p:cNvSpPr>
          <p:nvPr>
            <p:ph idx="1"/>
          </p:nvPr>
        </p:nvSpPr>
        <p:spPr/>
        <p:txBody>
          <a:bodyPr/>
          <a:lstStyle/>
          <a:p>
            <a:r>
              <a:rPr lang="en-US" dirty="0" smtClean="0"/>
              <a:t>1968 – Polish protests (“Poland waits for its own Dub</a:t>
            </a:r>
            <a:r>
              <a:rPr lang="cs-CZ" dirty="0" err="1" smtClean="0"/>
              <a:t>ček</a:t>
            </a:r>
            <a:r>
              <a:rPr lang="en-US" dirty="0" smtClean="0"/>
              <a:t>”) tempered by exchange of the party General Secretary (</a:t>
            </a:r>
            <a:r>
              <a:rPr lang="en-US" dirty="0" err="1" smtClean="0"/>
              <a:t>Gomułka</a:t>
            </a:r>
            <a:r>
              <a:rPr lang="en-US" dirty="0" smtClean="0"/>
              <a:t> </a:t>
            </a:r>
            <a:r>
              <a:rPr lang="en-US" dirty="0" smtClean="0">
                <a:latin typeface="Calibri" panose="020F0502020204030204" pitchFamily="34" charset="0"/>
              </a:rPr>
              <a:t>→ </a:t>
            </a:r>
            <a:r>
              <a:rPr lang="en-US" dirty="0" err="1" smtClean="0">
                <a:latin typeface="Calibri" panose="020F0502020204030204" pitchFamily="34" charset="0"/>
              </a:rPr>
              <a:t>Gierek</a:t>
            </a:r>
            <a:r>
              <a:rPr lang="en-US" dirty="0" smtClean="0">
                <a:latin typeface="Calibri" panose="020F0502020204030204" pitchFamily="34" charset="0"/>
              </a:rPr>
              <a:t>)</a:t>
            </a:r>
          </a:p>
          <a:p>
            <a:endParaRPr lang="cs-CZ" dirty="0"/>
          </a:p>
        </p:txBody>
      </p:sp>
      <p:pic>
        <p:nvPicPr>
          <p:cNvPr id="4" name="Obrázek 3"/>
          <p:cNvPicPr>
            <a:picLocks noChangeAspect="1"/>
          </p:cNvPicPr>
          <p:nvPr/>
        </p:nvPicPr>
        <p:blipFill>
          <a:blip r:embed="rId3"/>
          <a:stretch>
            <a:fillRect/>
          </a:stretch>
        </p:blipFill>
        <p:spPr>
          <a:xfrm>
            <a:off x="1455675" y="3223449"/>
            <a:ext cx="2101721" cy="2784539"/>
          </a:xfrm>
          <a:prstGeom prst="rect">
            <a:avLst/>
          </a:prstGeom>
        </p:spPr>
      </p:pic>
      <p:pic>
        <p:nvPicPr>
          <p:cNvPr id="5" name="Obrázek 4"/>
          <p:cNvPicPr>
            <a:picLocks noChangeAspect="1"/>
          </p:cNvPicPr>
          <p:nvPr/>
        </p:nvPicPr>
        <p:blipFill>
          <a:blip r:embed="rId4"/>
          <a:stretch>
            <a:fillRect/>
          </a:stretch>
        </p:blipFill>
        <p:spPr>
          <a:xfrm>
            <a:off x="5072634" y="3553682"/>
            <a:ext cx="2857500" cy="2124075"/>
          </a:xfrm>
          <a:prstGeom prst="rect">
            <a:avLst/>
          </a:prstGeom>
        </p:spPr>
      </p:pic>
    </p:spTree>
    <p:extLst>
      <p:ext uri="{BB962C8B-B14F-4D97-AF65-F5344CB8AC3E}">
        <p14:creationId xmlns:p14="http://schemas.microsoft.com/office/powerpoint/2010/main" val="68441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sz="2800" dirty="0" smtClean="0"/>
              <a:t>Changing international context in the late 1970s</a:t>
            </a:r>
            <a:endParaRPr lang="cs-CZ" sz="2800" dirty="0"/>
          </a:p>
        </p:txBody>
      </p:sp>
      <p:sp>
        <p:nvSpPr>
          <p:cNvPr id="3" name="Zástupný symbol pro obsah 2"/>
          <p:cNvSpPr>
            <a:spLocks noGrp="1"/>
          </p:cNvSpPr>
          <p:nvPr>
            <p:ph idx="1"/>
          </p:nvPr>
        </p:nvSpPr>
        <p:spPr/>
        <p:txBody>
          <a:bodyPr>
            <a:normAutofit lnSpcReduction="10000"/>
          </a:bodyPr>
          <a:lstStyle/>
          <a:p>
            <a:r>
              <a:rPr lang="en-US" dirty="0" smtClean="0"/>
              <a:t>Oil shocks, authoritarian regimes in the Middle East</a:t>
            </a:r>
          </a:p>
          <a:p>
            <a:r>
              <a:rPr lang="en-US" dirty="0" smtClean="0"/>
              <a:t>Brezhnev turned his back from </a:t>
            </a:r>
            <a:r>
              <a:rPr lang="en-US" i="1" dirty="0" smtClean="0"/>
              <a:t>d</a:t>
            </a:r>
            <a:r>
              <a:rPr lang="cs-CZ" i="1" dirty="0" err="1" smtClean="0"/>
              <a:t>étent</a:t>
            </a:r>
            <a:r>
              <a:rPr lang="en-US" i="1" dirty="0" smtClean="0"/>
              <a:t>e</a:t>
            </a:r>
          </a:p>
          <a:p>
            <a:r>
              <a:rPr lang="en-US" i="1" dirty="0" smtClean="0"/>
              <a:t>New Globalism</a:t>
            </a:r>
            <a:r>
              <a:rPr lang="en-US" dirty="0" smtClean="0"/>
              <a:t> </a:t>
            </a:r>
            <a:r>
              <a:rPr lang="en-US" dirty="0"/>
              <a:t>(</a:t>
            </a:r>
            <a:r>
              <a:rPr lang="cs-CZ" dirty="0" err="1" smtClean="0"/>
              <a:t>Lundestadt</a:t>
            </a:r>
            <a:r>
              <a:rPr lang="en-US" dirty="0" smtClean="0"/>
              <a:t>)</a:t>
            </a:r>
          </a:p>
          <a:p>
            <a:r>
              <a:rPr lang="en-US" dirty="0" smtClean="0"/>
              <a:t>Angola, Ethiopia, Afghanistan</a:t>
            </a:r>
          </a:p>
          <a:p>
            <a:r>
              <a:rPr lang="en-US" dirty="0" smtClean="0"/>
              <a:t>Deployment of SS-20 IRBMs</a:t>
            </a:r>
          </a:p>
          <a:p>
            <a:r>
              <a:rPr lang="en-US" dirty="0" smtClean="0"/>
              <a:t>Aggressive foreign policy as a kind of trade-off for economic and technological decline</a:t>
            </a:r>
          </a:p>
          <a:p>
            <a:r>
              <a:rPr lang="en-US" dirty="0" smtClean="0"/>
              <a:t>Double-track decision of the NATO</a:t>
            </a:r>
          </a:p>
          <a:p>
            <a:pPr marL="0" indent="0">
              <a:buNone/>
            </a:pPr>
            <a:r>
              <a:rPr lang="en-US" dirty="0" smtClean="0"/>
              <a:t>in 1979</a:t>
            </a:r>
            <a:endParaRPr lang="cs-CZ" dirty="0"/>
          </a:p>
        </p:txBody>
      </p:sp>
      <p:pic>
        <p:nvPicPr>
          <p:cNvPr id="4" name="Obrázek 3"/>
          <p:cNvPicPr>
            <a:picLocks noChangeAspect="1"/>
          </p:cNvPicPr>
          <p:nvPr/>
        </p:nvPicPr>
        <p:blipFill>
          <a:blip r:embed="rId3"/>
          <a:stretch>
            <a:fillRect/>
          </a:stretch>
        </p:blipFill>
        <p:spPr>
          <a:xfrm>
            <a:off x="6364224" y="4837176"/>
            <a:ext cx="2309621" cy="1732216"/>
          </a:xfrm>
          <a:prstGeom prst="rect">
            <a:avLst/>
          </a:prstGeom>
        </p:spPr>
      </p:pic>
    </p:spTree>
    <p:extLst>
      <p:ext uri="{BB962C8B-B14F-4D97-AF65-F5344CB8AC3E}">
        <p14:creationId xmlns:p14="http://schemas.microsoft.com/office/powerpoint/2010/main" val="2665809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Poland protests again</a:t>
            </a:r>
            <a:endParaRPr lang="cs-CZ" dirty="0"/>
          </a:p>
        </p:txBody>
      </p:sp>
      <p:sp>
        <p:nvSpPr>
          <p:cNvPr id="3" name="Zástupný symbol pro obsah 2"/>
          <p:cNvSpPr>
            <a:spLocks noGrp="1"/>
          </p:cNvSpPr>
          <p:nvPr>
            <p:ph idx="1"/>
          </p:nvPr>
        </p:nvSpPr>
        <p:spPr/>
        <p:txBody>
          <a:bodyPr/>
          <a:lstStyle/>
          <a:p>
            <a:r>
              <a:rPr lang="en-US" dirty="0" smtClean="0"/>
              <a:t>Important symbolical step in 1978: </a:t>
            </a:r>
            <a:r>
              <a:rPr lang="en-US" dirty="0" err="1" smtClean="0"/>
              <a:t>Karoł</a:t>
            </a:r>
            <a:r>
              <a:rPr lang="en-US" dirty="0" smtClean="0"/>
              <a:t> </a:t>
            </a:r>
            <a:r>
              <a:rPr lang="en-US" dirty="0" err="1" smtClean="0"/>
              <a:t>Wojtyła</a:t>
            </a:r>
            <a:r>
              <a:rPr lang="en-US" dirty="0" smtClean="0"/>
              <a:t> elected Pope John Paul II.</a:t>
            </a:r>
          </a:p>
          <a:p>
            <a:r>
              <a:rPr lang="en-US" dirty="0" smtClean="0"/>
              <a:t>1976-1977 season of discontent for economic as well as political reasons</a:t>
            </a:r>
          </a:p>
          <a:p>
            <a:r>
              <a:rPr lang="en-US" dirty="0" smtClean="0"/>
              <a:t>Catholic Church and Independent Trade Union Movement “Solidarity”</a:t>
            </a:r>
          </a:p>
          <a:p>
            <a:r>
              <a:rPr lang="en-US" dirty="0" smtClean="0"/>
              <a:t>Visit of John Paul II in Poland 1979</a:t>
            </a:r>
            <a:endParaRPr lang="cs-CZ" dirty="0"/>
          </a:p>
        </p:txBody>
      </p:sp>
      <p:pic>
        <p:nvPicPr>
          <p:cNvPr id="4" name="Obrázek 3"/>
          <p:cNvPicPr>
            <a:picLocks noChangeAspect="1"/>
          </p:cNvPicPr>
          <p:nvPr/>
        </p:nvPicPr>
        <p:blipFill>
          <a:blip r:embed="rId2"/>
          <a:stretch>
            <a:fillRect/>
          </a:stretch>
        </p:blipFill>
        <p:spPr>
          <a:xfrm>
            <a:off x="5923905" y="4169664"/>
            <a:ext cx="3014735" cy="1913635"/>
          </a:xfrm>
          <a:prstGeom prst="rect">
            <a:avLst/>
          </a:prstGeom>
        </p:spPr>
      </p:pic>
      <p:pic>
        <p:nvPicPr>
          <p:cNvPr id="5" name="Obrázek 4"/>
          <p:cNvPicPr>
            <a:picLocks noChangeAspect="1"/>
          </p:cNvPicPr>
          <p:nvPr/>
        </p:nvPicPr>
        <p:blipFill>
          <a:blip r:embed="rId3"/>
          <a:stretch>
            <a:fillRect/>
          </a:stretch>
        </p:blipFill>
        <p:spPr>
          <a:xfrm>
            <a:off x="2500312" y="4905184"/>
            <a:ext cx="1857375" cy="1857375"/>
          </a:xfrm>
          <a:prstGeom prst="rect">
            <a:avLst/>
          </a:prstGeom>
        </p:spPr>
      </p:pic>
    </p:spTree>
    <p:extLst>
      <p:ext uri="{BB962C8B-B14F-4D97-AF65-F5344CB8AC3E}">
        <p14:creationId xmlns:p14="http://schemas.microsoft.com/office/powerpoint/2010/main" val="3890161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sz="4000" dirty="0" smtClean="0"/>
              <a:t>Plan of Balkan Federation 1947-1949</a:t>
            </a:r>
            <a:endParaRPr lang="cs-CZ" sz="4000" dirty="0"/>
          </a:p>
        </p:txBody>
      </p:sp>
      <p:pic>
        <p:nvPicPr>
          <p:cNvPr id="4" name="Zástupný symbol pro obsah 3"/>
          <p:cNvPicPr>
            <a:picLocks noGrp="1" noChangeAspect="1"/>
          </p:cNvPicPr>
          <p:nvPr>
            <p:ph idx="1"/>
          </p:nvPr>
        </p:nvPicPr>
        <p:blipFill>
          <a:blip r:embed="rId2"/>
          <a:stretch>
            <a:fillRect/>
          </a:stretch>
        </p:blipFill>
        <p:spPr>
          <a:xfrm>
            <a:off x="2089404" y="1353518"/>
            <a:ext cx="4965192" cy="5327658"/>
          </a:xfrm>
          <a:prstGeom prst="rect">
            <a:avLst/>
          </a:prstGeom>
        </p:spPr>
      </p:pic>
    </p:spTree>
    <p:extLst>
      <p:ext uri="{BB962C8B-B14F-4D97-AF65-F5344CB8AC3E}">
        <p14:creationId xmlns:p14="http://schemas.microsoft.com/office/powerpoint/2010/main" val="11591876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sz="4000" dirty="0" smtClean="0"/>
              <a:t>Reaction in Warsaw and in Moscow</a:t>
            </a:r>
            <a:endParaRPr lang="cs-CZ" sz="4000" dirty="0"/>
          </a:p>
        </p:txBody>
      </p:sp>
      <p:sp>
        <p:nvSpPr>
          <p:cNvPr id="3" name="Zástupný symbol pro obsah 2"/>
          <p:cNvSpPr>
            <a:spLocks noGrp="1"/>
          </p:cNvSpPr>
          <p:nvPr>
            <p:ph idx="1"/>
          </p:nvPr>
        </p:nvSpPr>
        <p:spPr/>
        <p:txBody>
          <a:bodyPr>
            <a:normAutofit/>
          </a:bodyPr>
          <a:lstStyle/>
          <a:p>
            <a:r>
              <a:rPr lang="en-US" dirty="0" smtClean="0"/>
              <a:t>September 1980 </a:t>
            </a:r>
            <a:r>
              <a:rPr lang="en-US" dirty="0" err="1" smtClean="0"/>
              <a:t>Gierek</a:t>
            </a:r>
            <a:r>
              <a:rPr lang="en-US" dirty="0" smtClean="0"/>
              <a:t> replaced by </a:t>
            </a:r>
            <a:r>
              <a:rPr lang="en-US" dirty="0" err="1" smtClean="0"/>
              <a:t>Stanisław</a:t>
            </a:r>
            <a:r>
              <a:rPr lang="en-US" dirty="0" smtClean="0"/>
              <a:t> </a:t>
            </a:r>
            <a:r>
              <a:rPr lang="en-US" dirty="0" err="1" smtClean="0"/>
              <a:t>Kania</a:t>
            </a:r>
            <a:endParaRPr lang="en-US" dirty="0" smtClean="0"/>
          </a:p>
          <a:p>
            <a:r>
              <a:rPr lang="en-US" dirty="0" smtClean="0"/>
              <a:t>Brezhnev and politburo in general reluctant and unwilling to intervene in Poland but threatened Poland herewith</a:t>
            </a:r>
          </a:p>
          <a:p>
            <a:r>
              <a:rPr lang="en-US" dirty="0" err="1" smtClean="0"/>
              <a:t>Honecker</a:t>
            </a:r>
            <a:r>
              <a:rPr lang="en-US" dirty="0" smtClean="0"/>
              <a:t>,</a:t>
            </a:r>
            <a:r>
              <a:rPr lang="cs-CZ" dirty="0" smtClean="0"/>
              <a:t> Husák and </a:t>
            </a:r>
            <a:r>
              <a:rPr lang="cs-CZ" dirty="0" err="1" smtClean="0"/>
              <a:t>Zhivkov</a:t>
            </a:r>
            <a:r>
              <a:rPr lang="cs-CZ" dirty="0" smtClean="0"/>
              <a:t> </a:t>
            </a:r>
            <a:r>
              <a:rPr lang="en-US" dirty="0" smtClean="0"/>
              <a:t>pleaded for invasion</a:t>
            </a:r>
          </a:p>
          <a:p>
            <a:r>
              <a:rPr lang="en-US" dirty="0" smtClean="0"/>
              <a:t>Summer 1980 long planned maneuvers of the WP took place in Poland</a:t>
            </a:r>
          </a:p>
        </p:txBody>
      </p:sp>
      <p:pic>
        <p:nvPicPr>
          <p:cNvPr id="4" name="Obrázek 3"/>
          <p:cNvPicPr>
            <a:picLocks noChangeAspect="1"/>
          </p:cNvPicPr>
          <p:nvPr/>
        </p:nvPicPr>
        <p:blipFill>
          <a:blip r:embed="rId2"/>
          <a:stretch>
            <a:fillRect/>
          </a:stretch>
        </p:blipFill>
        <p:spPr>
          <a:xfrm>
            <a:off x="6117940" y="5008373"/>
            <a:ext cx="2096474" cy="1720786"/>
          </a:xfrm>
          <a:prstGeom prst="rect">
            <a:avLst/>
          </a:prstGeom>
        </p:spPr>
      </p:pic>
    </p:spTree>
    <p:extLst>
      <p:ext uri="{BB962C8B-B14F-4D97-AF65-F5344CB8AC3E}">
        <p14:creationId xmlns:p14="http://schemas.microsoft.com/office/powerpoint/2010/main" val="4167784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WRON</a:t>
            </a:r>
            <a:endParaRPr lang="cs-CZ" dirty="0"/>
          </a:p>
        </p:txBody>
      </p:sp>
      <p:sp>
        <p:nvSpPr>
          <p:cNvPr id="3" name="Zástupný symbol pro obsah 2"/>
          <p:cNvSpPr>
            <a:spLocks noGrp="1"/>
          </p:cNvSpPr>
          <p:nvPr>
            <p:ph idx="1"/>
          </p:nvPr>
        </p:nvSpPr>
        <p:spPr/>
        <p:txBody>
          <a:bodyPr/>
          <a:lstStyle/>
          <a:p>
            <a:r>
              <a:rPr lang="en-US" dirty="0"/>
              <a:t>December 1981 </a:t>
            </a:r>
            <a:r>
              <a:rPr lang="en-US" dirty="0" err="1"/>
              <a:t>Wojciech</a:t>
            </a:r>
            <a:r>
              <a:rPr lang="en-US" dirty="0"/>
              <a:t> </a:t>
            </a:r>
            <a:r>
              <a:rPr lang="en-US" dirty="0" err="1" smtClean="0"/>
              <a:t>Jaruzelski</a:t>
            </a:r>
            <a:r>
              <a:rPr lang="en-US" dirty="0" smtClean="0"/>
              <a:t> declared martial law in Poland (till July 1983)</a:t>
            </a:r>
            <a:endParaRPr lang="en-US" dirty="0"/>
          </a:p>
          <a:p>
            <a:r>
              <a:rPr lang="en-US" dirty="0"/>
              <a:t>Military Council of National Salvation</a:t>
            </a:r>
          </a:p>
          <a:p>
            <a:pPr marL="0" indent="0">
              <a:buNone/>
            </a:pPr>
            <a:r>
              <a:rPr lang="en-US" dirty="0"/>
              <a:t>   (WRON)</a:t>
            </a:r>
            <a:endParaRPr lang="cs-CZ" dirty="0"/>
          </a:p>
          <a:p>
            <a:endParaRPr lang="cs-CZ" dirty="0"/>
          </a:p>
        </p:txBody>
      </p:sp>
      <p:pic>
        <p:nvPicPr>
          <p:cNvPr id="4" name="Obrázek 3"/>
          <p:cNvPicPr>
            <a:picLocks noChangeAspect="1"/>
          </p:cNvPicPr>
          <p:nvPr/>
        </p:nvPicPr>
        <p:blipFill>
          <a:blip r:embed="rId2"/>
          <a:stretch>
            <a:fillRect/>
          </a:stretch>
        </p:blipFill>
        <p:spPr>
          <a:xfrm>
            <a:off x="628650" y="3776415"/>
            <a:ext cx="2409746" cy="2867463"/>
          </a:xfrm>
          <a:prstGeom prst="rect">
            <a:avLst/>
          </a:prstGeom>
        </p:spPr>
      </p:pic>
      <p:pic>
        <p:nvPicPr>
          <p:cNvPr id="5" name="Obrázek 4"/>
          <p:cNvPicPr>
            <a:picLocks noChangeAspect="1"/>
          </p:cNvPicPr>
          <p:nvPr/>
        </p:nvPicPr>
        <p:blipFill>
          <a:blip r:embed="rId3"/>
          <a:stretch>
            <a:fillRect/>
          </a:stretch>
        </p:blipFill>
        <p:spPr>
          <a:xfrm>
            <a:off x="3172966" y="3392424"/>
            <a:ext cx="5922292" cy="3251454"/>
          </a:xfrm>
          <a:prstGeom prst="rect">
            <a:avLst/>
          </a:prstGeom>
        </p:spPr>
      </p:pic>
    </p:spTree>
    <p:extLst>
      <p:ext uri="{BB962C8B-B14F-4D97-AF65-F5344CB8AC3E}">
        <p14:creationId xmlns:p14="http://schemas.microsoft.com/office/powerpoint/2010/main" val="2020917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sz="3200" dirty="0" smtClean="0"/>
              <a:t>USSR: Change on the top in the quick pace</a:t>
            </a:r>
            <a:endParaRPr lang="cs-CZ" sz="3200" dirty="0"/>
          </a:p>
        </p:txBody>
      </p:sp>
      <p:sp>
        <p:nvSpPr>
          <p:cNvPr id="3" name="Zástupný symbol pro obsah 2"/>
          <p:cNvSpPr>
            <a:spLocks noGrp="1"/>
          </p:cNvSpPr>
          <p:nvPr>
            <p:ph idx="1"/>
          </p:nvPr>
        </p:nvSpPr>
        <p:spPr/>
        <p:txBody>
          <a:bodyPr/>
          <a:lstStyle/>
          <a:p>
            <a:r>
              <a:rPr lang="en-US" dirty="0" smtClean="0"/>
              <a:t>1982 Brezhnev replaced by Yuri Andropov</a:t>
            </a:r>
          </a:p>
          <a:p>
            <a:r>
              <a:rPr lang="en-US" dirty="0" smtClean="0"/>
              <a:t>1984 Andropov replaced by Konstantin </a:t>
            </a:r>
            <a:r>
              <a:rPr lang="en-US" dirty="0" err="1" smtClean="0"/>
              <a:t>Chernenko</a:t>
            </a:r>
            <a:endParaRPr lang="en-US" dirty="0" smtClean="0"/>
          </a:p>
          <a:p>
            <a:r>
              <a:rPr lang="en-US" dirty="0" smtClean="0"/>
              <a:t>1985 </a:t>
            </a:r>
            <a:r>
              <a:rPr lang="en-US" dirty="0" err="1" smtClean="0"/>
              <a:t>Chernenko</a:t>
            </a:r>
            <a:r>
              <a:rPr lang="en-US" dirty="0" smtClean="0"/>
              <a:t> replaced by Mikhail Gorbachev </a:t>
            </a:r>
            <a:endParaRPr lang="cs-CZ" dirty="0"/>
          </a:p>
        </p:txBody>
      </p:sp>
      <p:pic>
        <p:nvPicPr>
          <p:cNvPr id="5" name="Obrázek 4"/>
          <p:cNvPicPr>
            <a:picLocks noChangeAspect="1"/>
          </p:cNvPicPr>
          <p:nvPr/>
        </p:nvPicPr>
        <p:blipFill>
          <a:blip r:embed="rId2"/>
          <a:stretch>
            <a:fillRect/>
          </a:stretch>
        </p:blipFill>
        <p:spPr>
          <a:xfrm>
            <a:off x="3537986" y="3336480"/>
            <a:ext cx="2334727" cy="3076004"/>
          </a:xfrm>
          <a:prstGeom prst="rect">
            <a:avLst/>
          </a:prstGeom>
        </p:spPr>
      </p:pic>
      <p:pic>
        <p:nvPicPr>
          <p:cNvPr id="6" name="Obrázek 5"/>
          <p:cNvPicPr>
            <a:picLocks noChangeAspect="1"/>
          </p:cNvPicPr>
          <p:nvPr/>
        </p:nvPicPr>
        <p:blipFill>
          <a:blip r:embed="rId3"/>
          <a:stretch>
            <a:fillRect/>
          </a:stretch>
        </p:blipFill>
        <p:spPr>
          <a:xfrm>
            <a:off x="6586728" y="3336480"/>
            <a:ext cx="2334728" cy="3076004"/>
          </a:xfrm>
          <a:prstGeom prst="rect">
            <a:avLst/>
          </a:prstGeom>
        </p:spPr>
      </p:pic>
      <p:pic>
        <p:nvPicPr>
          <p:cNvPr id="7" name="Obrázek 6"/>
          <p:cNvPicPr>
            <a:picLocks noChangeAspect="1"/>
          </p:cNvPicPr>
          <p:nvPr/>
        </p:nvPicPr>
        <p:blipFill>
          <a:blip r:embed="rId4"/>
          <a:stretch>
            <a:fillRect/>
          </a:stretch>
        </p:blipFill>
        <p:spPr>
          <a:xfrm>
            <a:off x="349502" y="3336480"/>
            <a:ext cx="2334728" cy="3076004"/>
          </a:xfrm>
          <a:prstGeom prst="rect">
            <a:avLst/>
          </a:prstGeom>
        </p:spPr>
      </p:pic>
    </p:spTree>
    <p:extLst>
      <p:ext uri="{BB962C8B-B14F-4D97-AF65-F5344CB8AC3E}">
        <p14:creationId xmlns:p14="http://schemas.microsoft.com/office/powerpoint/2010/main" val="3241176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Gorbachev and Sinatra’s Doctrine</a:t>
            </a:r>
            <a:endParaRPr lang="cs-CZ" dirty="0"/>
          </a:p>
        </p:txBody>
      </p:sp>
      <p:sp>
        <p:nvSpPr>
          <p:cNvPr id="3" name="Zástupný symbol pro obsah 2"/>
          <p:cNvSpPr>
            <a:spLocks noGrp="1"/>
          </p:cNvSpPr>
          <p:nvPr>
            <p:ph idx="1"/>
          </p:nvPr>
        </p:nvSpPr>
        <p:spPr/>
        <p:txBody>
          <a:bodyPr/>
          <a:lstStyle/>
          <a:p>
            <a:r>
              <a:rPr lang="en-US" dirty="0" smtClean="0"/>
              <a:t>Perestroika and glasnost followed by relaxed foreign policy only reluctantly</a:t>
            </a:r>
          </a:p>
          <a:p>
            <a:r>
              <a:rPr lang="en-US" dirty="0" smtClean="0"/>
              <a:t>Summits Reagan – Gorbachev in Reykjavik and further</a:t>
            </a:r>
          </a:p>
          <a:p>
            <a:r>
              <a:rPr lang="en-US" dirty="0" smtClean="0"/>
              <a:t>Symbolical turn 1988 end of Soviet operations in Afghanistan</a:t>
            </a:r>
          </a:p>
          <a:p>
            <a:r>
              <a:rPr lang="en-US" dirty="0" err="1" smtClean="0"/>
              <a:t>Genadi</a:t>
            </a:r>
            <a:r>
              <a:rPr lang="en-US" dirty="0" smtClean="0"/>
              <a:t> </a:t>
            </a:r>
            <a:r>
              <a:rPr lang="en-US" dirty="0" err="1" smtClean="0"/>
              <a:t>Gerasimov</a:t>
            </a:r>
            <a:r>
              <a:rPr lang="en-US" dirty="0" smtClean="0"/>
              <a:t> October 1989 Sinatra’s Doctrine</a:t>
            </a:r>
            <a:endParaRPr lang="cs-CZ" dirty="0"/>
          </a:p>
        </p:txBody>
      </p:sp>
      <p:pic>
        <p:nvPicPr>
          <p:cNvPr id="4" name="Obrázek 3"/>
          <p:cNvPicPr>
            <a:picLocks noChangeAspect="1"/>
          </p:cNvPicPr>
          <p:nvPr/>
        </p:nvPicPr>
        <p:blipFill>
          <a:blip r:embed="rId3"/>
          <a:stretch>
            <a:fillRect/>
          </a:stretch>
        </p:blipFill>
        <p:spPr>
          <a:xfrm>
            <a:off x="3758184" y="5111496"/>
            <a:ext cx="1656588" cy="1656588"/>
          </a:xfrm>
          <a:prstGeom prst="rect">
            <a:avLst/>
          </a:prstGeom>
        </p:spPr>
      </p:pic>
    </p:spTree>
    <p:extLst>
      <p:ext uri="{BB962C8B-B14F-4D97-AF65-F5344CB8AC3E}">
        <p14:creationId xmlns:p14="http://schemas.microsoft.com/office/powerpoint/2010/main" val="3217190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623888" y="1709739"/>
            <a:ext cx="7886700" cy="4499037"/>
          </a:xfrm>
        </p:spPr>
        <p:txBody>
          <a:bodyPr/>
          <a:lstStyle/>
          <a:p>
            <a:r>
              <a:rPr lang="en-US" dirty="0" smtClean="0"/>
              <a:t>Thank you for your attention!</a:t>
            </a:r>
            <a:endParaRPr lang="cs-CZ" dirty="0"/>
          </a:p>
        </p:txBody>
      </p:sp>
    </p:spTree>
    <p:extLst>
      <p:ext uri="{BB962C8B-B14F-4D97-AF65-F5344CB8AC3E}">
        <p14:creationId xmlns:p14="http://schemas.microsoft.com/office/powerpoint/2010/main" val="1409795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Josip Broz Tito and the first rupture of the bloc</a:t>
            </a:r>
            <a:endParaRPr lang="cs-CZ" dirty="0"/>
          </a:p>
        </p:txBody>
      </p:sp>
      <p:sp>
        <p:nvSpPr>
          <p:cNvPr id="3" name="Zástupný symbol pro obsah 2"/>
          <p:cNvSpPr>
            <a:spLocks noGrp="1"/>
          </p:cNvSpPr>
          <p:nvPr>
            <p:ph idx="1"/>
          </p:nvPr>
        </p:nvSpPr>
        <p:spPr>
          <a:xfrm>
            <a:off x="628650" y="1825625"/>
            <a:ext cx="3486150" cy="4351338"/>
          </a:xfrm>
        </p:spPr>
        <p:txBody>
          <a:bodyPr>
            <a:normAutofit fontScale="85000" lnSpcReduction="20000"/>
          </a:bodyPr>
          <a:lstStyle/>
          <a:p>
            <a:r>
              <a:rPr lang="en-US" dirty="0" smtClean="0"/>
              <a:t>Gradual opposition since January 1948</a:t>
            </a:r>
          </a:p>
          <a:p>
            <a:r>
              <a:rPr lang="en-US" dirty="0" smtClean="0"/>
              <a:t>February 1948 Moscow talks</a:t>
            </a:r>
          </a:p>
          <a:p>
            <a:r>
              <a:rPr lang="en-US" dirty="0" smtClean="0"/>
              <a:t>28 June 1948 </a:t>
            </a:r>
            <a:r>
              <a:rPr lang="en-US" dirty="0" err="1" smtClean="0"/>
              <a:t>Komintern</a:t>
            </a:r>
            <a:r>
              <a:rPr lang="en-US" dirty="0" smtClean="0"/>
              <a:t>:</a:t>
            </a:r>
          </a:p>
          <a:p>
            <a:r>
              <a:rPr lang="en-US" dirty="0" smtClean="0"/>
              <a:t>Tito’s communist “excluded themselves from the family of fraternal communist parties</a:t>
            </a:r>
            <a:r>
              <a:rPr lang="en-US" dirty="0" smtClean="0"/>
              <a:t>”</a:t>
            </a:r>
          </a:p>
          <a:p>
            <a:r>
              <a:rPr lang="en-US" dirty="0" err="1" smtClean="0"/>
              <a:t>Vidov</a:t>
            </a:r>
            <a:r>
              <a:rPr lang="en-US" dirty="0"/>
              <a:t> </a:t>
            </a:r>
            <a:r>
              <a:rPr lang="en-US" dirty="0" err="1" smtClean="0"/>
              <a:t>dan</a:t>
            </a:r>
            <a:r>
              <a:rPr lang="en-US" dirty="0" smtClean="0"/>
              <a:t> / St. Vitus Day 1389 </a:t>
            </a:r>
          </a:p>
          <a:p>
            <a:r>
              <a:rPr lang="en-US" dirty="0" smtClean="0"/>
              <a:t>Gregorian </a:t>
            </a:r>
            <a:r>
              <a:rPr lang="en-US" dirty="0" err="1" smtClean="0"/>
              <a:t>Callender</a:t>
            </a:r>
            <a:endParaRPr lang="en-US" dirty="0" smtClean="0"/>
          </a:p>
        </p:txBody>
      </p:sp>
      <p:pic>
        <p:nvPicPr>
          <p:cNvPr id="4" name="Obrázek 3"/>
          <p:cNvPicPr>
            <a:picLocks noChangeAspect="1"/>
          </p:cNvPicPr>
          <p:nvPr/>
        </p:nvPicPr>
        <p:blipFill>
          <a:blip r:embed="rId2"/>
          <a:stretch>
            <a:fillRect/>
          </a:stretch>
        </p:blipFill>
        <p:spPr>
          <a:xfrm>
            <a:off x="4207994" y="2423160"/>
            <a:ext cx="4654828" cy="3181540"/>
          </a:xfrm>
          <a:prstGeom prst="rect">
            <a:avLst/>
          </a:prstGeom>
        </p:spPr>
      </p:pic>
    </p:spTree>
    <p:extLst>
      <p:ext uri="{BB962C8B-B14F-4D97-AF65-F5344CB8AC3E}">
        <p14:creationId xmlns:p14="http://schemas.microsoft.com/office/powerpoint/2010/main" val="2848611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Emergence of the Warsaw Pact</a:t>
            </a:r>
            <a:endParaRPr lang="cs-CZ" dirty="0"/>
          </a:p>
        </p:txBody>
      </p:sp>
      <p:pic>
        <p:nvPicPr>
          <p:cNvPr id="4" name="Zástupný symbol pro obsah 3"/>
          <p:cNvPicPr>
            <a:picLocks noGrp="1" noChangeAspect="1"/>
          </p:cNvPicPr>
          <p:nvPr>
            <p:ph sz="half" idx="1"/>
          </p:nvPr>
        </p:nvPicPr>
        <p:blipFill>
          <a:blip r:embed="rId2"/>
          <a:stretch>
            <a:fillRect/>
          </a:stretch>
        </p:blipFill>
        <p:spPr>
          <a:xfrm>
            <a:off x="747290" y="1825625"/>
            <a:ext cx="3648920" cy="4351338"/>
          </a:xfrm>
          <a:prstGeom prst="rect">
            <a:avLst/>
          </a:prstGeom>
        </p:spPr>
      </p:pic>
      <p:sp>
        <p:nvSpPr>
          <p:cNvPr id="8" name="Zástupný symbol pro obsah 7"/>
          <p:cNvSpPr>
            <a:spLocks noGrp="1"/>
          </p:cNvSpPr>
          <p:nvPr>
            <p:ph sz="half" idx="2"/>
          </p:nvPr>
        </p:nvSpPr>
        <p:spPr/>
        <p:txBody>
          <a:bodyPr>
            <a:normAutofit fontScale="92500"/>
          </a:bodyPr>
          <a:lstStyle/>
          <a:p>
            <a:r>
              <a:rPr lang="en-US" dirty="0" smtClean="0"/>
              <a:t>5 May 1955 Federal Republic of Germany to the NATO</a:t>
            </a:r>
          </a:p>
          <a:p>
            <a:r>
              <a:rPr lang="en-US" dirty="0" smtClean="0"/>
              <a:t>Warsaw Pact signed 11 May 1955</a:t>
            </a:r>
          </a:p>
          <a:p>
            <a:r>
              <a:rPr lang="en-US" dirty="0" smtClean="0"/>
              <a:t>Military pendant to COMECON</a:t>
            </a:r>
          </a:p>
          <a:p>
            <a:r>
              <a:rPr lang="en-US" dirty="0" smtClean="0"/>
              <a:t>Original text:</a:t>
            </a:r>
          </a:p>
          <a:p>
            <a:r>
              <a:rPr lang="cs-CZ" sz="800" u="sng" dirty="0">
                <a:hlinkClick r:id="rId3"/>
              </a:rPr>
              <a:t>https://treaties.un.org/doc/Publication/UNTS/Volume%20219/volume-219-I-2962-Other.pdf</a:t>
            </a:r>
            <a:endParaRPr lang="en-US" sz="800" dirty="0" smtClean="0"/>
          </a:p>
          <a:p>
            <a:r>
              <a:rPr lang="en-US" dirty="0" smtClean="0"/>
              <a:t>English translation:</a:t>
            </a:r>
          </a:p>
          <a:p>
            <a:r>
              <a:rPr lang="cs-CZ" sz="1300" u="sng" dirty="0">
                <a:hlinkClick r:id="rId4"/>
              </a:rPr>
              <a:t>http://avalon.law.yale.edu/20th_century/warsaw.asp</a:t>
            </a:r>
            <a:endParaRPr lang="cs-CZ" sz="1300" dirty="0"/>
          </a:p>
        </p:txBody>
      </p:sp>
    </p:spTree>
    <p:extLst>
      <p:ext uri="{BB962C8B-B14F-4D97-AF65-F5344CB8AC3E}">
        <p14:creationId xmlns:p14="http://schemas.microsoft.com/office/powerpoint/2010/main" val="14580320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Hungarian Revolution</a:t>
            </a:r>
            <a:r>
              <a:rPr lang="cs-CZ" dirty="0" smtClean="0"/>
              <a:t> 1956</a:t>
            </a:r>
            <a:endParaRPr lang="cs-CZ" dirty="0"/>
          </a:p>
        </p:txBody>
      </p:sp>
      <p:pic>
        <p:nvPicPr>
          <p:cNvPr id="4" name="Zástupný symbol pro obsah 3"/>
          <p:cNvPicPr>
            <a:picLocks noGrp="1" noChangeAspect="1"/>
          </p:cNvPicPr>
          <p:nvPr>
            <p:ph idx="1"/>
          </p:nvPr>
        </p:nvPicPr>
        <p:blipFill>
          <a:blip r:embed="rId2"/>
          <a:stretch>
            <a:fillRect/>
          </a:stretch>
        </p:blipFill>
        <p:spPr>
          <a:xfrm>
            <a:off x="2947047" y="1825625"/>
            <a:ext cx="3249905" cy="4351338"/>
          </a:xfrm>
          <a:prstGeom prst="rect">
            <a:avLst/>
          </a:prstGeom>
        </p:spPr>
      </p:pic>
      <p:pic>
        <p:nvPicPr>
          <p:cNvPr id="5" name="Obrázek 4"/>
          <p:cNvPicPr>
            <a:picLocks noChangeAspect="1"/>
          </p:cNvPicPr>
          <p:nvPr/>
        </p:nvPicPr>
        <p:blipFill>
          <a:blip r:embed="rId3"/>
          <a:stretch>
            <a:fillRect/>
          </a:stretch>
        </p:blipFill>
        <p:spPr>
          <a:xfrm>
            <a:off x="6711088" y="4618864"/>
            <a:ext cx="2182976" cy="1558099"/>
          </a:xfrm>
          <a:prstGeom prst="rect">
            <a:avLst/>
          </a:prstGeom>
        </p:spPr>
      </p:pic>
      <p:pic>
        <p:nvPicPr>
          <p:cNvPr id="6" name="Obrázek 5"/>
          <p:cNvPicPr>
            <a:picLocks noChangeAspect="1"/>
          </p:cNvPicPr>
          <p:nvPr/>
        </p:nvPicPr>
        <p:blipFill>
          <a:blip r:embed="rId4"/>
          <a:stretch>
            <a:fillRect/>
          </a:stretch>
        </p:blipFill>
        <p:spPr>
          <a:xfrm>
            <a:off x="146702" y="1825625"/>
            <a:ext cx="2719180" cy="1531620"/>
          </a:xfrm>
          <a:prstGeom prst="rect">
            <a:avLst/>
          </a:prstGeom>
        </p:spPr>
      </p:pic>
      <p:pic>
        <p:nvPicPr>
          <p:cNvPr id="7" name="Obrázek 6"/>
          <p:cNvPicPr>
            <a:picLocks noChangeAspect="1"/>
          </p:cNvPicPr>
          <p:nvPr/>
        </p:nvPicPr>
        <p:blipFill>
          <a:blip r:embed="rId5"/>
          <a:stretch>
            <a:fillRect/>
          </a:stretch>
        </p:blipFill>
        <p:spPr>
          <a:xfrm>
            <a:off x="6278117" y="1825625"/>
            <a:ext cx="2847975" cy="1600200"/>
          </a:xfrm>
          <a:prstGeom prst="rect">
            <a:avLst/>
          </a:prstGeom>
        </p:spPr>
      </p:pic>
      <p:pic>
        <p:nvPicPr>
          <p:cNvPr id="8" name="Obrázek 7"/>
          <p:cNvPicPr>
            <a:picLocks noChangeAspect="1"/>
          </p:cNvPicPr>
          <p:nvPr/>
        </p:nvPicPr>
        <p:blipFill>
          <a:blip r:embed="rId6"/>
          <a:stretch>
            <a:fillRect/>
          </a:stretch>
        </p:blipFill>
        <p:spPr>
          <a:xfrm>
            <a:off x="466925" y="3492181"/>
            <a:ext cx="2075108" cy="2733954"/>
          </a:xfrm>
          <a:prstGeom prst="rect">
            <a:avLst/>
          </a:prstGeom>
        </p:spPr>
      </p:pic>
    </p:spTree>
    <p:extLst>
      <p:ext uri="{BB962C8B-B14F-4D97-AF65-F5344CB8AC3E}">
        <p14:creationId xmlns:p14="http://schemas.microsoft.com/office/powerpoint/2010/main" val="40505953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Revolution repressed</a:t>
            </a:r>
            <a:endParaRPr lang="cs-CZ" dirty="0"/>
          </a:p>
        </p:txBody>
      </p:sp>
      <p:sp>
        <p:nvSpPr>
          <p:cNvPr id="3" name="Zástupný symbol pro obsah 2"/>
          <p:cNvSpPr>
            <a:spLocks noGrp="1"/>
          </p:cNvSpPr>
          <p:nvPr>
            <p:ph idx="1"/>
          </p:nvPr>
        </p:nvSpPr>
        <p:spPr>
          <a:xfrm>
            <a:off x="628650" y="1825625"/>
            <a:ext cx="7886700" cy="2554587"/>
          </a:xfrm>
        </p:spPr>
        <p:txBody>
          <a:bodyPr>
            <a:normAutofit fontScale="70000" lnSpcReduction="20000"/>
          </a:bodyPr>
          <a:lstStyle/>
          <a:p>
            <a:r>
              <a:rPr lang="en-US" dirty="0" smtClean="0"/>
              <a:t>Double Soviet invasion </a:t>
            </a:r>
            <a:r>
              <a:rPr lang="cs-CZ" dirty="0" smtClean="0"/>
              <a:t>(31 </a:t>
            </a:r>
            <a:r>
              <a:rPr lang="en-US" dirty="0" smtClean="0"/>
              <a:t>October</a:t>
            </a:r>
            <a:r>
              <a:rPr lang="cs-CZ" dirty="0" smtClean="0"/>
              <a:t> – </a:t>
            </a:r>
            <a:r>
              <a:rPr lang="en-US" dirty="0" smtClean="0"/>
              <a:t>marshal Konev</a:t>
            </a:r>
            <a:r>
              <a:rPr lang="cs-CZ" dirty="0" smtClean="0"/>
              <a:t> – </a:t>
            </a:r>
            <a:r>
              <a:rPr lang="en-US" dirty="0" smtClean="0"/>
              <a:t>and</a:t>
            </a:r>
            <a:r>
              <a:rPr lang="cs-CZ" dirty="0" smtClean="0"/>
              <a:t> 4 </a:t>
            </a:r>
            <a:r>
              <a:rPr lang="en-US" dirty="0" smtClean="0"/>
              <a:t>November</a:t>
            </a:r>
            <a:r>
              <a:rPr lang="cs-CZ" dirty="0" smtClean="0"/>
              <a:t>)</a:t>
            </a:r>
          </a:p>
          <a:p>
            <a:r>
              <a:rPr lang="en-US" dirty="0" smtClean="0"/>
              <a:t>Reaction of the West influenced by the Suez Crisis</a:t>
            </a:r>
            <a:r>
              <a:rPr lang="cs-CZ" dirty="0" smtClean="0"/>
              <a:t>:</a:t>
            </a:r>
          </a:p>
          <a:p>
            <a:pPr lvl="1"/>
            <a:r>
              <a:rPr lang="cs-CZ" dirty="0" smtClean="0"/>
              <a:t>Richard </a:t>
            </a:r>
            <a:r>
              <a:rPr lang="cs-CZ" dirty="0" err="1" smtClean="0"/>
              <a:t>Nixon</a:t>
            </a:r>
            <a:r>
              <a:rPr lang="cs-CZ" dirty="0" smtClean="0"/>
              <a:t>: </a:t>
            </a:r>
            <a:r>
              <a:rPr lang="en-US" dirty="0" smtClean="0"/>
              <a:t>“</a:t>
            </a:r>
            <a:r>
              <a:rPr lang="en-US" dirty="0"/>
              <a:t>We couldn't on one hand, complain about the Soviets intervening in Hungary and, on the other hand, approve of the British and the French picking that particular time to intervene </a:t>
            </a:r>
            <a:r>
              <a:rPr lang="en-US" dirty="0" smtClean="0"/>
              <a:t>against Nasser.”</a:t>
            </a:r>
            <a:endParaRPr lang="cs-CZ" dirty="0" smtClean="0"/>
          </a:p>
          <a:p>
            <a:r>
              <a:rPr lang="en-US" dirty="0" smtClean="0"/>
              <a:t>Fear from the nuclear war between USA and USSR</a:t>
            </a:r>
            <a:endParaRPr lang="cs-CZ" dirty="0" smtClean="0"/>
          </a:p>
          <a:p>
            <a:r>
              <a:rPr lang="en-US" dirty="0" smtClean="0"/>
              <a:t>General Assembly claimed withdrawal of Soviet troops (just a diplomatic gesture)</a:t>
            </a:r>
            <a:endParaRPr lang="cs-CZ" dirty="0" smtClean="0"/>
          </a:p>
          <a:p>
            <a:r>
              <a:rPr lang="en-US" dirty="0" smtClean="0"/>
              <a:t>Hungary proclaimed neutrality (1 November)</a:t>
            </a:r>
            <a:endParaRPr lang="cs-CZ" dirty="0"/>
          </a:p>
        </p:txBody>
      </p:sp>
      <p:pic>
        <p:nvPicPr>
          <p:cNvPr id="4" name="Obrázek 3"/>
          <p:cNvPicPr>
            <a:picLocks noChangeAspect="1"/>
          </p:cNvPicPr>
          <p:nvPr/>
        </p:nvPicPr>
        <p:blipFill>
          <a:blip r:embed="rId2"/>
          <a:stretch>
            <a:fillRect/>
          </a:stretch>
        </p:blipFill>
        <p:spPr>
          <a:xfrm>
            <a:off x="5532769" y="4380212"/>
            <a:ext cx="2982581" cy="1931687"/>
          </a:xfrm>
          <a:prstGeom prst="rect">
            <a:avLst/>
          </a:prstGeom>
        </p:spPr>
      </p:pic>
      <p:pic>
        <p:nvPicPr>
          <p:cNvPr id="5" name="Obrázek 4"/>
          <p:cNvPicPr>
            <a:picLocks noChangeAspect="1"/>
          </p:cNvPicPr>
          <p:nvPr/>
        </p:nvPicPr>
        <p:blipFill>
          <a:blip r:embed="rId3"/>
          <a:stretch>
            <a:fillRect/>
          </a:stretch>
        </p:blipFill>
        <p:spPr>
          <a:xfrm>
            <a:off x="628650" y="4816474"/>
            <a:ext cx="3067050" cy="1495425"/>
          </a:xfrm>
          <a:prstGeom prst="rect">
            <a:avLst/>
          </a:prstGeom>
        </p:spPr>
      </p:pic>
    </p:spTree>
    <p:extLst>
      <p:ext uri="{BB962C8B-B14F-4D97-AF65-F5344CB8AC3E}">
        <p14:creationId xmlns:p14="http://schemas.microsoft.com/office/powerpoint/2010/main" val="11974040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Soviet</a:t>
            </a:r>
            <a:r>
              <a:rPr lang="cs-CZ" dirty="0" smtClean="0"/>
              <a:t> </a:t>
            </a:r>
            <a:r>
              <a:rPr lang="cs-CZ" dirty="0" err="1" smtClean="0"/>
              <a:t>Intervention</a:t>
            </a:r>
            <a:endParaRPr lang="cs-CZ" dirty="0"/>
          </a:p>
        </p:txBody>
      </p:sp>
      <p:pic>
        <p:nvPicPr>
          <p:cNvPr id="4" name="Zástupný symbol pro obsah 3"/>
          <p:cNvPicPr>
            <a:picLocks noGrp="1" noChangeAspect="1"/>
          </p:cNvPicPr>
          <p:nvPr>
            <p:ph idx="1"/>
          </p:nvPr>
        </p:nvPicPr>
        <p:blipFill>
          <a:blip r:embed="rId2"/>
          <a:stretch>
            <a:fillRect/>
          </a:stretch>
        </p:blipFill>
        <p:spPr>
          <a:xfrm>
            <a:off x="1300492" y="1825625"/>
            <a:ext cx="6543015" cy="4351338"/>
          </a:xfrm>
          <a:prstGeom prst="rect">
            <a:avLst/>
          </a:prstGeom>
        </p:spPr>
      </p:pic>
    </p:spTree>
    <p:extLst>
      <p:ext uri="{BB962C8B-B14F-4D97-AF65-F5344CB8AC3E}">
        <p14:creationId xmlns:p14="http://schemas.microsoft.com/office/powerpoint/2010/main" val="9106643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sz="4000" dirty="0" err="1" smtClean="0"/>
              <a:t>Khruschev</a:t>
            </a:r>
            <a:r>
              <a:rPr lang="en-US" sz="4000" dirty="0"/>
              <a:t> </a:t>
            </a:r>
            <a:r>
              <a:rPr lang="en-US" sz="4000" dirty="0" smtClean="0"/>
              <a:t>goes wilder: </a:t>
            </a:r>
            <a:r>
              <a:rPr lang="en-US" sz="4000" dirty="0" smtClean="0"/>
              <a:t>Second </a:t>
            </a:r>
            <a:r>
              <a:rPr lang="en-US" sz="4000" dirty="0" smtClean="0"/>
              <a:t>Berlin </a:t>
            </a:r>
            <a:r>
              <a:rPr lang="en-US" sz="4000" dirty="0" smtClean="0"/>
              <a:t>Crisis 1961</a:t>
            </a:r>
            <a:endParaRPr lang="cs-CZ" sz="4000" dirty="0"/>
          </a:p>
        </p:txBody>
      </p:sp>
      <p:pic>
        <p:nvPicPr>
          <p:cNvPr id="5" name="Zástupný symbol pro obsah 4"/>
          <p:cNvPicPr>
            <a:picLocks noGrp="1" noChangeAspect="1"/>
          </p:cNvPicPr>
          <p:nvPr>
            <p:ph idx="1"/>
          </p:nvPr>
        </p:nvPicPr>
        <p:blipFill>
          <a:blip r:embed="rId2"/>
          <a:stretch>
            <a:fillRect/>
          </a:stretch>
        </p:blipFill>
        <p:spPr>
          <a:xfrm>
            <a:off x="628650" y="1690688"/>
            <a:ext cx="6210682" cy="4472367"/>
          </a:xfrm>
          <a:prstGeom prst="rect">
            <a:avLst/>
          </a:prstGeom>
        </p:spPr>
      </p:pic>
      <p:pic>
        <p:nvPicPr>
          <p:cNvPr id="4" name="Obrázek 3"/>
          <p:cNvPicPr>
            <a:picLocks noChangeAspect="1"/>
          </p:cNvPicPr>
          <p:nvPr/>
        </p:nvPicPr>
        <p:blipFill>
          <a:blip r:embed="rId3"/>
          <a:stretch>
            <a:fillRect/>
          </a:stretch>
        </p:blipFill>
        <p:spPr>
          <a:xfrm>
            <a:off x="6322863" y="1027907"/>
            <a:ext cx="2393656" cy="2982387"/>
          </a:xfrm>
          <a:prstGeom prst="rect">
            <a:avLst/>
          </a:prstGeom>
        </p:spPr>
      </p:pic>
    </p:spTree>
    <p:extLst>
      <p:ext uri="{BB962C8B-B14F-4D97-AF65-F5344CB8AC3E}">
        <p14:creationId xmlns:p14="http://schemas.microsoft.com/office/powerpoint/2010/main" val="4991738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Albania goes Maoist </a:t>
            </a:r>
            <a:endParaRPr lang="cs-CZ" dirty="0"/>
          </a:p>
        </p:txBody>
      </p:sp>
      <p:sp>
        <p:nvSpPr>
          <p:cNvPr id="3" name="Zástupný symbol pro obsah 2"/>
          <p:cNvSpPr>
            <a:spLocks noGrp="1"/>
          </p:cNvSpPr>
          <p:nvPr>
            <p:ph idx="1"/>
          </p:nvPr>
        </p:nvSpPr>
        <p:spPr/>
        <p:txBody>
          <a:bodyPr/>
          <a:lstStyle/>
          <a:p>
            <a:r>
              <a:rPr lang="en-US" dirty="0" err="1" smtClean="0"/>
              <a:t>Enwer</a:t>
            </a:r>
            <a:r>
              <a:rPr lang="en-US" dirty="0" smtClean="0"/>
              <a:t> </a:t>
            </a:r>
            <a:r>
              <a:rPr lang="en-US" dirty="0" err="1" smtClean="0"/>
              <a:t>Hoxha</a:t>
            </a:r>
            <a:r>
              <a:rPr lang="en-US" dirty="0" smtClean="0"/>
              <a:t> and the dream of Great Albania</a:t>
            </a:r>
          </a:p>
          <a:p>
            <a:r>
              <a:rPr lang="en-US" dirty="0" smtClean="0"/>
              <a:t>1961 Albania left the Warsaw Pact</a:t>
            </a:r>
          </a:p>
          <a:p>
            <a:r>
              <a:rPr lang="en-US" dirty="0" smtClean="0"/>
              <a:t>Soviet assistance replaced with the Maoist one</a:t>
            </a:r>
            <a:endParaRPr lang="en-US" dirty="0" smtClean="0"/>
          </a:p>
          <a:p>
            <a:endParaRPr lang="cs-CZ" dirty="0"/>
          </a:p>
        </p:txBody>
      </p:sp>
      <p:pic>
        <p:nvPicPr>
          <p:cNvPr id="4" name="Obrázek 3"/>
          <p:cNvPicPr>
            <a:picLocks noChangeAspect="1"/>
          </p:cNvPicPr>
          <p:nvPr/>
        </p:nvPicPr>
        <p:blipFill>
          <a:blip r:embed="rId2"/>
          <a:stretch>
            <a:fillRect/>
          </a:stretch>
        </p:blipFill>
        <p:spPr>
          <a:xfrm>
            <a:off x="2194560" y="3373502"/>
            <a:ext cx="4746498" cy="3281631"/>
          </a:xfrm>
          <a:prstGeom prst="rect">
            <a:avLst/>
          </a:prstGeom>
        </p:spPr>
      </p:pic>
    </p:spTree>
    <p:extLst>
      <p:ext uri="{BB962C8B-B14F-4D97-AF65-F5344CB8AC3E}">
        <p14:creationId xmlns:p14="http://schemas.microsoft.com/office/powerpoint/2010/main" val="3923845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Modrá, teplá">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568</TotalTime>
  <Words>1155</Words>
  <Application>Microsoft Office PowerPoint</Application>
  <PresentationFormat>Předvádění na obrazovce (4:3)</PresentationFormat>
  <Paragraphs>108</Paragraphs>
  <Slides>24</Slides>
  <Notes>3</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24</vt:i4>
      </vt:variant>
    </vt:vector>
  </HeadingPairs>
  <TitlesOfParts>
    <vt:vector size="28" baseType="lpstr">
      <vt:lpstr>Arial</vt:lpstr>
      <vt:lpstr>Calibri</vt:lpstr>
      <vt:lpstr>Calibri Light</vt:lpstr>
      <vt:lpstr>Office Theme</vt:lpstr>
      <vt:lpstr>Cold War in Europe</vt:lpstr>
      <vt:lpstr>Plan of Balkan Federation 1947-1949</vt:lpstr>
      <vt:lpstr>Josip Broz Tito and the first rupture of the bloc</vt:lpstr>
      <vt:lpstr>Emergence of the Warsaw Pact</vt:lpstr>
      <vt:lpstr>Hungarian Revolution 1956</vt:lpstr>
      <vt:lpstr>Revolution repressed</vt:lpstr>
      <vt:lpstr>Soviet Intervention</vt:lpstr>
      <vt:lpstr>Khruschev goes wilder: Second Berlin Crisis 1961</vt:lpstr>
      <vt:lpstr>Albania goes Maoist </vt:lpstr>
      <vt:lpstr>Romania goes local</vt:lpstr>
      <vt:lpstr>Prague Spring</vt:lpstr>
      <vt:lpstr>Warsaw pact strikes back</vt:lpstr>
      <vt:lpstr>Termination of “Prague Spring” – Invasion of WP Forces</vt:lpstr>
      <vt:lpstr>Reaction to Invasion</vt:lpstr>
      <vt:lpstr>Brezhnev Doctrine (Pravda 25 Aug 1968)</vt:lpstr>
      <vt:lpstr>Helsinki Process / Helsinki Trap</vt:lpstr>
      <vt:lpstr>Polish protests and Soviet hesitations</vt:lpstr>
      <vt:lpstr>Changing international context in the late 1970s</vt:lpstr>
      <vt:lpstr>Poland protests again</vt:lpstr>
      <vt:lpstr>Reaction in Warsaw and in Moscow</vt:lpstr>
      <vt:lpstr>WRON</vt:lpstr>
      <vt:lpstr>USSR: Change on the top in the quick pace</vt:lpstr>
      <vt:lpstr>Gorbachev and Sinatra’s Doctrine</vt:lpstr>
      <vt:lpstr>Thank you for your attention!</vt:lpstr>
    </vt:vector>
  </TitlesOfParts>
  <Company>FSS 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Remake of Europe: First World War and Paris Peace Conference</dc:title>
  <dc:creator>Vít Hloušek</dc:creator>
  <cp:lastModifiedBy>Vít Hloušek</cp:lastModifiedBy>
  <cp:revision>94</cp:revision>
  <dcterms:created xsi:type="dcterms:W3CDTF">2018-10-01T08:57:00Z</dcterms:created>
  <dcterms:modified xsi:type="dcterms:W3CDTF">2018-10-09T07:19:16Z</dcterms:modified>
</cp:coreProperties>
</file>