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8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662" y="4298470"/>
            <a:ext cx="8584676" cy="2326869"/>
          </a:xfrm>
        </p:spPr>
        <p:txBody>
          <a:bodyPr anchor="t"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The cooperation between EU and NATO: The case of the EU’s military operation Althea in Bosnia and Herzegovina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862" y="6163055"/>
            <a:ext cx="7630276" cy="462284"/>
          </a:xfrm>
        </p:spPr>
        <p:txBody>
          <a:bodyPr anchor="b">
            <a:normAutofit/>
          </a:bodyPr>
          <a:lstStyle/>
          <a:p>
            <a:r>
              <a:rPr lang="sk-SK" sz="2000" dirty="0">
                <a:latin typeface="Gabriola" panose="04040605051002020D02" pitchFamily="82" charset="0"/>
              </a:rPr>
              <a:t>Júlia Močaryová</a:t>
            </a:r>
            <a:endParaRPr lang="en-US" sz="2000" dirty="0">
              <a:latin typeface="Gabriola" panose="04040605051002020D02" pitchFamily="82" charset="0"/>
            </a:endParaRPr>
          </a:p>
        </p:txBody>
      </p:sp>
      <p:pic>
        <p:nvPicPr>
          <p:cNvPr id="7" name="Obrázok 6" descr="Obrázok, na ktorom je kvet&#10;&#10;Automaticky generovaný popis">
            <a:extLst>
              <a:ext uri="{FF2B5EF4-FFF2-40B4-BE49-F238E27FC236}">
                <a16:creationId xmlns:a16="http://schemas.microsoft.com/office/drawing/2014/main" id="{E87F771B-7E17-40FC-97E0-5B6AF2FE9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7534" b="-3"/>
          <a:stretch/>
        </p:blipFill>
        <p:spPr>
          <a:xfrm>
            <a:off x="895336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5" name="Obrázok 4" descr="Obrázok, na ktorom je znak, kreslenie&#10;&#10;Automaticky generovaný popis">
            <a:extLst>
              <a:ext uri="{FF2B5EF4-FFF2-40B4-BE49-F238E27FC236}">
                <a16:creationId xmlns:a16="http://schemas.microsoft.com/office/drawing/2014/main" id="{CDF0EE8D-7DDD-4D0C-8B0F-51F153A22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4610100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55FF375-FD48-490A-9BD2-1060CF987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8324865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DB66A-3FA1-4F5F-A84F-9707FD19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Hypothesis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7BABC3-A75F-4DF0-A380-1CC0A5DE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3200" dirty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sk-SK" sz="3200" dirty="0">
                <a:latin typeface="Gabriola" panose="04040605051002020D02" pitchFamily="82" charset="0"/>
              </a:rPr>
              <a:t>“E</a:t>
            </a:r>
            <a:r>
              <a:rPr lang="en-GB" sz="3200" dirty="0" err="1">
                <a:latin typeface="Gabriola" panose="04040605051002020D02" pitchFamily="82" charset="0"/>
              </a:rPr>
              <a:t>uropean</a:t>
            </a:r>
            <a:r>
              <a:rPr lang="en-GB" sz="3200" dirty="0">
                <a:latin typeface="Gabriola" panose="04040605051002020D02" pitchFamily="82" charset="0"/>
              </a:rPr>
              <a:t> Union, after consolidating its position as a normative power in Europe and expanding to the Central Europe, now took a chance</a:t>
            </a:r>
            <a:r>
              <a:rPr lang="sk-SK" sz="3200" dirty="0">
                <a:latin typeface="Gabriola" panose="04040605051002020D02" pitchFamily="82" charset="0"/>
              </a:rPr>
              <a:t> in </a:t>
            </a:r>
            <a:r>
              <a:rPr lang="en-GB" sz="3200" dirty="0">
                <a:latin typeface="Gabriola" panose="04040605051002020D02" pitchFamily="82" charset="0"/>
              </a:rPr>
              <a:t>Bosnia and Herzegovina to prove their military independence from US-led NATO with the brand new, although still not polished Common Security Defence Policy.</a:t>
            </a:r>
            <a:r>
              <a:rPr lang="sk-SK" sz="3200" dirty="0">
                <a:latin typeface="Gabriola" panose="04040605051002020D02" pitchFamily="82" charset="0"/>
              </a:rPr>
              <a:t>“</a:t>
            </a:r>
            <a:endParaRPr lang="en-GB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3B03F-005B-4F1C-BCD8-5C0038DF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sk-SK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History</a:t>
            </a:r>
            <a:r>
              <a:rPr lang="sk-SK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in </a:t>
            </a:r>
            <a:r>
              <a:rPr lang="sk-SK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short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874E49-0426-461D-AB30-3CED97264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825766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Gabriola" panose="04040605051002020D02" pitchFamily="82" charset="0"/>
              </a:rPr>
              <a:t>“P</a:t>
            </a:r>
            <a:r>
              <a:rPr lang="en-GB" sz="3200" dirty="0" err="1">
                <a:latin typeface="Gabriola" panose="04040605051002020D02" pitchFamily="82" charset="0"/>
              </a:rPr>
              <a:t>owder</a:t>
            </a:r>
            <a:r>
              <a:rPr lang="en-GB" sz="3200" dirty="0">
                <a:latin typeface="Gabriola" panose="04040605051002020D02" pitchFamily="82" charset="0"/>
              </a:rPr>
              <a:t> keg</a:t>
            </a:r>
            <a:r>
              <a:rPr lang="sk-SK" sz="3200" dirty="0">
                <a:latin typeface="Gabriola" panose="04040605051002020D02" pitchFamily="82" charset="0"/>
              </a:rPr>
              <a:t>“</a:t>
            </a:r>
            <a:r>
              <a:rPr lang="en-GB" sz="3200" dirty="0">
                <a:latin typeface="Gabriola" panose="04040605051002020D02" pitchFamily="82" charset="0"/>
              </a:rPr>
              <a:t> of the 90’s</a:t>
            </a:r>
            <a:endParaRPr lang="sk-SK" sz="3200" dirty="0">
              <a:latin typeface="Gabriola" panose="04040605051002020D02" pitchFamily="82" charset="0"/>
            </a:endParaRPr>
          </a:p>
          <a:p>
            <a:r>
              <a:rPr lang="sk-SK" sz="3200" dirty="0" err="1">
                <a:latin typeface="Gabriola" panose="04040605051002020D02" pitchFamily="82" charset="0"/>
              </a:rPr>
              <a:t>Dayton</a:t>
            </a:r>
            <a:r>
              <a:rPr lang="sk-SK" sz="3200" dirty="0">
                <a:latin typeface="Gabriola" panose="04040605051002020D02" pitchFamily="82" charset="0"/>
              </a:rPr>
              <a:t> </a:t>
            </a:r>
            <a:r>
              <a:rPr lang="sk-SK" sz="3200" dirty="0" err="1">
                <a:latin typeface="Gabriola" panose="04040605051002020D02" pitchFamily="82" charset="0"/>
              </a:rPr>
              <a:t>accords</a:t>
            </a:r>
            <a:r>
              <a:rPr lang="sk-SK" sz="3200" dirty="0">
                <a:latin typeface="Gabriola" panose="04040605051002020D02" pitchFamily="82" charset="0"/>
              </a:rPr>
              <a:t> 1995</a:t>
            </a:r>
          </a:p>
          <a:p>
            <a:r>
              <a:rPr lang="sk-SK" sz="3200" dirty="0">
                <a:latin typeface="Gabriola" panose="04040605051002020D02" pitchFamily="82" charset="0"/>
              </a:rPr>
              <a:t>NATO </a:t>
            </a:r>
            <a:r>
              <a:rPr lang="sk-SK" sz="3200" dirty="0" err="1">
                <a:latin typeface="Gabriola" panose="04040605051002020D02" pitchFamily="82" charset="0"/>
              </a:rPr>
              <a:t>involvement</a:t>
            </a:r>
            <a:r>
              <a:rPr lang="sk-SK" sz="3200" dirty="0">
                <a:latin typeface="Gabriola" panose="04040605051002020D02" pitchFamily="82" charset="0"/>
              </a:rPr>
              <a:t> </a:t>
            </a:r>
            <a:r>
              <a:rPr lang="sk-SK" sz="3200" dirty="0" err="1">
                <a:latin typeface="Gabriola" panose="04040605051002020D02" pitchFamily="82" charset="0"/>
              </a:rPr>
              <a:t>alongside</a:t>
            </a:r>
            <a:r>
              <a:rPr lang="sk-SK" sz="3200" dirty="0">
                <a:latin typeface="Gabriola" panose="04040605051002020D02" pitchFamily="82" charset="0"/>
              </a:rPr>
              <a:t> </a:t>
            </a:r>
            <a:r>
              <a:rPr lang="sk-SK" sz="3200" dirty="0" err="1">
                <a:latin typeface="Gabriola" panose="04040605051002020D02" pitchFamily="82" charset="0"/>
              </a:rPr>
              <a:t>the</a:t>
            </a:r>
            <a:r>
              <a:rPr lang="sk-SK" sz="3200" dirty="0">
                <a:latin typeface="Gabriola" panose="04040605051002020D02" pitchFamily="82" charset="0"/>
              </a:rPr>
              <a:t> UN</a:t>
            </a:r>
          </a:p>
          <a:p>
            <a:r>
              <a:rPr lang="sk-SK" sz="3200" dirty="0" err="1">
                <a:latin typeface="Gabriola" panose="04040605051002020D02" pitchFamily="82" charset="0"/>
              </a:rPr>
              <a:t>Path</a:t>
            </a:r>
            <a:r>
              <a:rPr lang="sk-SK" sz="3200" dirty="0">
                <a:latin typeface="Gabriola" panose="04040605051002020D02" pitchFamily="82" charset="0"/>
              </a:rPr>
              <a:t> to </a:t>
            </a:r>
            <a:r>
              <a:rPr lang="sk-SK" sz="3200" dirty="0" err="1">
                <a:latin typeface="Gabriola" panose="04040605051002020D02" pitchFamily="82" charset="0"/>
              </a:rPr>
              <a:t>operation</a:t>
            </a:r>
            <a:r>
              <a:rPr lang="sk-SK" sz="3200" dirty="0">
                <a:latin typeface="Gabriola" panose="04040605051002020D02" pitchFamily="82" charset="0"/>
              </a:rPr>
              <a:t> ALTHEA</a:t>
            </a:r>
          </a:p>
          <a:p>
            <a:pPr marL="457200" lvl="1" indent="0">
              <a:buNone/>
            </a:pPr>
            <a:r>
              <a:rPr lang="sk-SK" sz="2800" dirty="0">
                <a:latin typeface="Gabriola" panose="04040605051002020D02" pitchFamily="82" charset="0"/>
              </a:rPr>
              <a:t>→ </a:t>
            </a:r>
            <a:r>
              <a:rPr lang="sk-SK" sz="2800" dirty="0" err="1">
                <a:latin typeface="Gabriola" panose="04040605051002020D02" pitchFamily="82" charset="0"/>
              </a:rPr>
              <a:t>Berlin</a:t>
            </a:r>
            <a:r>
              <a:rPr lang="sk-SK" sz="2800" dirty="0">
                <a:latin typeface="Gabriola" panose="04040605051002020D02" pitchFamily="82" charset="0"/>
              </a:rPr>
              <a:t> Plus</a:t>
            </a:r>
          </a:p>
          <a:p>
            <a:pPr marL="457200" lvl="1" indent="0">
              <a:buNone/>
            </a:pPr>
            <a:r>
              <a:rPr lang="sk-SK" sz="2800" dirty="0">
                <a:latin typeface="Gabriola" panose="04040605051002020D02" pitchFamily="82" charset="0"/>
              </a:rPr>
              <a:t>→ </a:t>
            </a:r>
            <a:r>
              <a:rPr lang="sk-SK" sz="2800" dirty="0" err="1">
                <a:latin typeface="Gabriola" panose="04040605051002020D02" pitchFamily="82" charset="0"/>
              </a:rPr>
              <a:t>Common</a:t>
            </a:r>
            <a:r>
              <a:rPr lang="sk-SK" sz="2800" dirty="0">
                <a:latin typeface="Gabriola" panose="04040605051002020D02" pitchFamily="82" charset="0"/>
              </a:rPr>
              <a:t> </a:t>
            </a:r>
            <a:r>
              <a:rPr lang="sk-SK" sz="2800" dirty="0" err="1">
                <a:latin typeface="Gabriola" panose="04040605051002020D02" pitchFamily="82" charset="0"/>
              </a:rPr>
              <a:t>Security</a:t>
            </a:r>
            <a:r>
              <a:rPr lang="sk-SK" sz="2800" dirty="0">
                <a:latin typeface="Gabriola" panose="04040605051002020D02" pitchFamily="82" charset="0"/>
              </a:rPr>
              <a:t> </a:t>
            </a:r>
            <a:r>
              <a:rPr lang="sk-SK" sz="2800" dirty="0" err="1">
                <a:latin typeface="Gabriola" panose="04040605051002020D02" pitchFamily="82" charset="0"/>
              </a:rPr>
              <a:t>Defense</a:t>
            </a:r>
            <a:r>
              <a:rPr lang="sk-SK" sz="2800" dirty="0">
                <a:latin typeface="Gabriola" panose="04040605051002020D02" pitchFamily="82" charset="0"/>
              </a:rPr>
              <a:t> </a:t>
            </a:r>
            <a:r>
              <a:rPr lang="sk-SK" sz="2800" dirty="0" err="1">
                <a:latin typeface="Gabriola" panose="04040605051002020D02" pitchFamily="82" charset="0"/>
              </a:rPr>
              <a:t>Policy</a:t>
            </a:r>
            <a:endParaRPr lang="sk-SK" sz="2800" dirty="0">
              <a:latin typeface="Gabriola" panose="04040605051002020D02" pitchFamily="82" charset="0"/>
            </a:endParaRPr>
          </a:p>
          <a:p>
            <a:endParaRPr lang="sk-SK" sz="1800" dirty="0">
              <a:latin typeface="Gabriola" panose="04040605051002020D02" pitchFamily="82" charset="0"/>
            </a:endParaRPr>
          </a:p>
        </p:txBody>
      </p:sp>
      <p:pic>
        <p:nvPicPr>
          <p:cNvPr id="5" name="Obrázok 4" descr="Obrázok, na ktorom je modré, stôl, žltý, znak&#10;&#10;Automaticky generovaný popis">
            <a:extLst>
              <a:ext uri="{FF2B5EF4-FFF2-40B4-BE49-F238E27FC236}">
                <a16:creationId xmlns:a16="http://schemas.microsoft.com/office/drawing/2014/main" id="{AAFCEFD9-9B6A-418E-B9F3-BCD5C418E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2336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355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2073E-8570-4799-811C-59526D4B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614"/>
            <a:ext cx="10515600" cy="1325563"/>
          </a:xfrm>
        </p:spPr>
        <p:txBody>
          <a:bodyPr>
            <a:normAutofit/>
          </a:bodyPr>
          <a:lstStyle/>
          <a:p>
            <a:r>
              <a:rPr lang="sk-SK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Clash</a:t>
            </a:r>
            <a:r>
              <a:rPr lang="sk-SK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of </a:t>
            </a:r>
            <a:r>
              <a:rPr lang="sk-SK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the</a:t>
            </a:r>
            <a:r>
              <a:rPr lang="sk-SK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sk-SK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Unions</a:t>
            </a:r>
            <a:endParaRPr lang="sk-SK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247E95-0216-4E1C-837E-B5172CC4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5796280" cy="4351338"/>
          </a:xfrm>
        </p:spPr>
        <p:txBody>
          <a:bodyPr>
            <a:normAutofit/>
          </a:bodyPr>
          <a:lstStyle/>
          <a:p>
            <a:endParaRPr lang="sk-SK" sz="4000" dirty="0">
              <a:latin typeface="Gabriola" panose="04040605051002020D02" pitchFamily="82" charset="0"/>
            </a:endParaRPr>
          </a:p>
          <a:p>
            <a:r>
              <a:rPr lang="sk-SK" sz="4000" dirty="0">
                <a:latin typeface="Gabriola" panose="04040605051002020D02" pitchFamily="82" charset="0"/>
              </a:rPr>
              <a:t>NATO (US) </a:t>
            </a:r>
            <a:r>
              <a:rPr lang="sk-SK" sz="4000" dirty="0" err="1">
                <a:latin typeface="Gabriola" panose="04040605051002020D02" pitchFamily="82" charset="0"/>
              </a:rPr>
              <a:t>involvement</a:t>
            </a:r>
            <a:endParaRPr lang="sk-SK" sz="4000" dirty="0">
              <a:latin typeface="Gabriola" panose="04040605051002020D02" pitchFamily="82" charset="0"/>
            </a:endParaRPr>
          </a:p>
          <a:p>
            <a:endParaRPr lang="sk-SK" sz="4000" dirty="0">
              <a:latin typeface="Gabriola" panose="04040605051002020D02" pitchFamily="82" charset="0"/>
            </a:endParaRPr>
          </a:p>
          <a:p>
            <a:r>
              <a:rPr lang="sk-SK" sz="4000" dirty="0">
                <a:latin typeface="Gabriola" panose="04040605051002020D02" pitchFamily="82" charset="0"/>
              </a:rPr>
              <a:t>EU </a:t>
            </a:r>
            <a:r>
              <a:rPr lang="sk-SK" sz="4000" dirty="0" err="1">
                <a:latin typeface="Gabriola" panose="04040605051002020D02" pitchFamily="82" charset="0"/>
              </a:rPr>
              <a:t>involvement</a:t>
            </a:r>
            <a:endParaRPr lang="sk-SK" sz="4000" dirty="0">
              <a:latin typeface="Gabriola" panose="04040605051002020D02" pitchFamily="82" charset="0"/>
            </a:endParaRPr>
          </a:p>
        </p:txBody>
      </p:sp>
      <p:pic>
        <p:nvPicPr>
          <p:cNvPr id="5" name="Obrázok 4" descr="Obrázok, na ktorom je kreslenie&#10;&#10;Automaticky generovaný popis">
            <a:extLst>
              <a:ext uri="{FF2B5EF4-FFF2-40B4-BE49-F238E27FC236}">
                <a16:creationId xmlns:a16="http://schemas.microsoft.com/office/drawing/2014/main" id="{E94A0DE3-AEC5-462E-B263-BFEE5AF1A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0" y="296476"/>
            <a:ext cx="3549127" cy="2795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41880B6-6EFE-40A4-8306-EFB4C590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61" y="3078966"/>
            <a:ext cx="3447716" cy="3447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799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841BC-E9CA-473C-8557-73A63045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303" y="415606"/>
            <a:ext cx="9894133" cy="1031216"/>
          </a:xfrm>
        </p:spPr>
        <p:txBody>
          <a:bodyPr anchor="b">
            <a:normAutofit/>
          </a:bodyPr>
          <a:lstStyle/>
          <a:p>
            <a:r>
              <a:rPr lang="sk-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EU and NATO </a:t>
            </a:r>
            <a:r>
              <a:rPr lang="sk-SK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cooperation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0DBCB4-64AE-4B51-94F9-639B1E8A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957" y="1884045"/>
            <a:ext cx="4167738" cy="4973955"/>
          </a:xfrm>
        </p:spPr>
        <p:txBody>
          <a:bodyPr anchor="ctr">
            <a:normAutofit/>
          </a:bodyPr>
          <a:lstStyle/>
          <a:p>
            <a:r>
              <a:rPr lang="sk-SK" sz="3600" dirty="0" err="1">
                <a:latin typeface="Gabriola" panose="04040605051002020D02" pitchFamily="82" charset="0"/>
              </a:rPr>
              <a:t>Complications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due</a:t>
            </a:r>
            <a:r>
              <a:rPr lang="sk-SK" sz="3600" dirty="0">
                <a:latin typeface="Gabriola" panose="04040605051002020D02" pitchFamily="82" charset="0"/>
              </a:rPr>
              <a:t> to </a:t>
            </a:r>
            <a:r>
              <a:rPr lang="sk-SK" sz="3600" dirty="0" err="1">
                <a:latin typeface="Gabriola" panose="04040605051002020D02" pitchFamily="82" charset="0"/>
              </a:rPr>
              <a:t>outdated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agreement</a:t>
            </a:r>
            <a:endParaRPr lang="sk-SK" sz="3600" dirty="0">
              <a:latin typeface="Gabriola" panose="04040605051002020D02" pitchFamily="82" charset="0"/>
            </a:endParaRPr>
          </a:p>
          <a:p>
            <a:endParaRPr lang="sk-SK" sz="3600" dirty="0">
              <a:latin typeface="Gabriola" panose="04040605051002020D02" pitchFamily="82" charset="0"/>
            </a:endParaRPr>
          </a:p>
          <a:p>
            <a:r>
              <a:rPr lang="sk-SK" sz="3600" dirty="0">
                <a:latin typeface="Gabriola" panose="04040605051002020D02" pitchFamily="82" charset="0"/>
              </a:rPr>
              <a:t>EU </a:t>
            </a:r>
            <a:r>
              <a:rPr lang="sk-SK" sz="3600" dirty="0" err="1">
                <a:latin typeface="Gabriola" panose="04040605051002020D02" pitchFamily="82" charset="0"/>
              </a:rPr>
              <a:t>takes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the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wheel</a:t>
            </a:r>
            <a:endParaRPr lang="sk-SK" sz="3600" dirty="0">
              <a:latin typeface="Gabriola" panose="04040605051002020D02" pitchFamily="82" charset="0"/>
            </a:endParaRPr>
          </a:p>
          <a:p>
            <a:endParaRPr lang="sk-SK" sz="3600" dirty="0">
              <a:latin typeface="Gabriola" panose="04040605051002020D02" pitchFamily="82" charset="0"/>
            </a:endParaRPr>
          </a:p>
          <a:p>
            <a:r>
              <a:rPr lang="sk-SK" sz="3600" dirty="0" err="1">
                <a:latin typeface="Gabriola" panose="04040605051002020D02" pitchFamily="82" charset="0"/>
              </a:rPr>
              <a:t>The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limitations</a:t>
            </a:r>
            <a:r>
              <a:rPr lang="sk-SK" sz="3600" dirty="0">
                <a:latin typeface="Gabriola" panose="04040605051002020D02" pitchFamily="82" charset="0"/>
              </a:rPr>
              <a:t> of </a:t>
            </a:r>
            <a:r>
              <a:rPr lang="sk-SK" sz="3600" dirty="0" err="1">
                <a:latin typeface="Gabriola" panose="04040605051002020D02" pitchFamily="82" charset="0"/>
              </a:rPr>
              <a:t>the</a:t>
            </a:r>
            <a:r>
              <a:rPr lang="sk-SK" sz="3600" dirty="0">
                <a:latin typeface="Gabriola" panose="04040605051002020D02" pitchFamily="82" charset="0"/>
              </a:rPr>
              <a:t> CSDP (</a:t>
            </a:r>
            <a:r>
              <a:rPr lang="sk-SK" sz="3600" dirty="0" err="1">
                <a:latin typeface="Gabriola" panose="04040605051002020D02" pitchFamily="82" charset="0"/>
              </a:rPr>
              <a:t>social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vs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military</a:t>
            </a:r>
            <a:r>
              <a:rPr lang="sk-SK" sz="3600" dirty="0">
                <a:latin typeface="Gabriola" panose="04040605051002020D02" pitchFamily="82" charset="0"/>
              </a:rPr>
              <a:t>)</a:t>
            </a:r>
          </a:p>
          <a:p>
            <a:endParaRPr lang="sk-SK" sz="3600" dirty="0">
              <a:latin typeface="Gabriola" panose="04040605051002020D02" pitchFamily="82" charset="0"/>
            </a:endParaRPr>
          </a:p>
          <a:p>
            <a:endParaRPr lang="sk-SK" sz="3600" dirty="0">
              <a:latin typeface="Gabriola" panose="04040605051002020D02" pitchFamily="82" charset="0"/>
            </a:endParaRPr>
          </a:p>
        </p:txBody>
      </p:sp>
      <p:pic>
        <p:nvPicPr>
          <p:cNvPr id="5" name="Obrázok 4" descr="Obrázok, na ktorom je objekt, dievča, pestrofarebné&#10;&#10;Automaticky generovaný popis">
            <a:extLst>
              <a:ext uri="{FF2B5EF4-FFF2-40B4-BE49-F238E27FC236}">
                <a16:creationId xmlns:a16="http://schemas.microsoft.com/office/drawing/2014/main" id="{53F19AEF-8B10-4F7D-BF46-A99D9FA4A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07" y="2589086"/>
            <a:ext cx="4876953" cy="2755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55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CBCC2-7606-4186-9AA5-3D1FAA9F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sk-SK" sz="6000" dirty="0">
                <a:latin typeface="Gabriola" panose="04040605051002020D02" pitchFamily="82" charset="0"/>
              </a:rPr>
              <a:t>So </a:t>
            </a:r>
            <a:r>
              <a:rPr lang="sk-SK" sz="6000" dirty="0" err="1">
                <a:latin typeface="Gabriola" panose="04040605051002020D02" pitchFamily="82" charset="0"/>
              </a:rPr>
              <a:t>what</a:t>
            </a:r>
            <a:r>
              <a:rPr lang="sk-SK" sz="6000" dirty="0">
                <a:latin typeface="Gabriola" panose="04040605051002020D02" pitchFamily="82" charset="0"/>
              </a:rPr>
              <a:t> </a:t>
            </a:r>
            <a:r>
              <a:rPr lang="sk-SK" sz="6000" dirty="0" err="1">
                <a:latin typeface="Gabriola" panose="04040605051002020D02" pitchFamily="82" charset="0"/>
              </a:rPr>
              <a:t>is</a:t>
            </a:r>
            <a:r>
              <a:rPr lang="sk-SK" sz="6000" dirty="0">
                <a:latin typeface="Gabriola" panose="04040605051002020D02" pitchFamily="82" charset="0"/>
              </a:rPr>
              <a:t> </a:t>
            </a:r>
            <a:r>
              <a:rPr lang="sk-SK" sz="6000" dirty="0" err="1">
                <a:latin typeface="Gabriola" panose="04040605051002020D02" pitchFamily="82" charset="0"/>
              </a:rPr>
              <a:t>it</a:t>
            </a:r>
            <a:r>
              <a:rPr lang="sk-SK" sz="6000" dirty="0">
                <a:latin typeface="Gabriola" panose="04040605051002020D02" pitchFamily="82" charset="0"/>
              </a:rPr>
              <a:t>, </a:t>
            </a:r>
            <a:r>
              <a:rPr lang="sk-SK" sz="6000" dirty="0" err="1">
                <a:latin typeface="Gabriola" panose="04040605051002020D02" pitchFamily="82" charset="0"/>
              </a:rPr>
              <a:t>then</a:t>
            </a:r>
            <a:r>
              <a:rPr lang="sk-SK" sz="6000" dirty="0">
                <a:latin typeface="Gabriola" panose="04040605051002020D02" pitchFamily="82" charset="0"/>
              </a:rPr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E1EA0C-618C-44D2-84E8-A785FA82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5659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Gabriola" panose="04040605051002020D02" pitchFamily="82" charset="0"/>
              </a:rPr>
              <a:t>EU </a:t>
            </a:r>
            <a:r>
              <a:rPr lang="sk-SK" sz="3600" dirty="0" err="1">
                <a:latin typeface="Gabriola" panose="04040605051002020D02" pitchFamily="82" charset="0"/>
              </a:rPr>
              <a:t>is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not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trying</a:t>
            </a:r>
            <a:r>
              <a:rPr lang="sk-SK" sz="3600" dirty="0">
                <a:latin typeface="Gabriola" panose="04040605051002020D02" pitchFamily="82" charset="0"/>
              </a:rPr>
              <a:t> to prove </a:t>
            </a:r>
            <a:r>
              <a:rPr lang="sk-SK" sz="3600" dirty="0" err="1">
                <a:latin typeface="Gabriola" panose="04040605051002020D02" pitchFamily="82" charset="0"/>
              </a:rPr>
              <a:t>anything</a:t>
            </a:r>
            <a:r>
              <a:rPr lang="sk-SK" sz="3600" dirty="0">
                <a:latin typeface="Gabriola" panose="04040605051002020D02" pitchFamily="82" charset="0"/>
              </a:rPr>
              <a:t> (or </a:t>
            </a:r>
            <a:r>
              <a:rPr lang="sk-SK" sz="3600" dirty="0" err="1">
                <a:latin typeface="Gabriola" panose="04040605051002020D02" pitchFamily="82" charset="0"/>
              </a:rPr>
              <a:t>is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it</a:t>
            </a:r>
            <a:r>
              <a:rPr lang="sk-SK" sz="3600" dirty="0">
                <a:latin typeface="Gabriola" panose="04040605051002020D02" pitchFamily="82" charset="0"/>
              </a:rPr>
              <a:t>?)</a:t>
            </a:r>
          </a:p>
          <a:p>
            <a:endParaRPr lang="sk-SK" sz="3600" dirty="0">
              <a:latin typeface="Gabriola" panose="04040605051002020D02" pitchFamily="82" charset="0"/>
            </a:endParaRPr>
          </a:p>
          <a:p>
            <a:r>
              <a:rPr lang="sk-SK" sz="3600" dirty="0">
                <a:latin typeface="Gabriola" panose="04040605051002020D02" pitchFamily="82" charset="0"/>
              </a:rPr>
              <a:t>CSDP big step and </a:t>
            </a:r>
            <a:r>
              <a:rPr lang="sk-SK" sz="3600" dirty="0" err="1">
                <a:latin typeface="Gabriola" panose="04040605051002020D02" pitchFamily="82" charset="0"/>
              </a:rPr>
              <a:t>complicated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still</a:t>
            </a:r>
            <a:endParaRPr lang="sk-SK" sz="3600" dirty="0">
              <a:latin typeface="Gabriola" panose="04040605051002020D02" pitchFamily="82" charset="0"/>
            </a:endParaRPr>
          </a:p>
          <a:p>
            <a:endParaRPr lang="sk-SK" sz="3600" dirty="0">
              <a:latin typeface="Gabriola" panose="04040605051002020D02" pitchFamily="82" charset="0"/>
            </a:endParaRPr>
          </a:p>
          <a:p>
            <a:r>
              <a:rPr lang="sk-SK" sz="3600" dirty="0" err="1">
                <a:latin typeface="Gabriola" panose="04040605051002020D02" pitchFamily="82" charset="0"/>
              </a:rPr>
              <a:t>Bosnia</a:t>
            </a:r>
            <a:r>
              <a:rPr lang="sk-SK" sz="3600" dirty="0">
                <a:latin typeface="Gabriola" panose="04040605051002020D02" pitchFamily="82" charset="0"/>
              </a:rPr>
              <a:t> as a </a:t>
            </a:r>
            <a:r>
              <a:rPr lang="sk-SK" sz="3600" dirty="0" err="1">
                <a:latin typeface="Gabriola" panose="04040605051002020D02" pitchFamily="82" charset="0"/>
              </a:rPr>
              <a:t>possible</a:t>
            </a:r>
            <a:r>
              <a:rPr lang="sk-SK" sz="3600" dirty="0">
                <a:latin typeface="Gabriola" panose="04040605051002020D02" pitchFamily="82" charset="0"/>
              </a:rPr>
              <a:t> </a:t>
            </a:r>
            <a:r>
              <a:rPr lang="sk-SK" sz="3600" dirty="0" err="1">
                <a:latin typeface="Gabriola" panose="04040605051002020D02" pitchFamily="82" charset="0"/>
              </a:rPr>
              <a:t>member</a:t>
            </a:r>
            <a:endParaRPr lang="sk-SK" sz="3600" dirty="0">
              <a:latin typeface="Gabriola" panose="04040605051002020D02" pitchFamily="82" charset="0"/>
            </a:endParaRPr>
          </a:p>
          <a:p>
            <a:endParaRPr lang="sk-SK" sz="3600" dirty="0">
              <a:latin typeface="Gabriola" panose="04040605051002020D02" pitchFamily="82" charset="0"/>
            </a:endParaRPr>
          </a:p>
          <a:p>
            <a:endParaRPr lang="sk-SK" sz="3600" dirty="0">
              <a:latin typeface="Gabriola" panose="04040605051002020D02" pitchFamily="82" charset="0"/>
            </a:endParaRPr>
          </a:p>
        </p:txBody>
      </p:sp>
      <p:pic>
        <p:nvPicPr>
          <p:cNvPr id="5" name="Obrázok 4" descr="Obrázok, na ktorom je kreslenie, znak&#10;&#10;Automaticky generovaný popis">
            <a:extLst>
              <a:ext uri="{FF2B5EF4-FFF2-40B4-BE49-F238E27FC236}">
                <a16:creationId xmlns:a16="http://schemas.microsoft.com/office/drawing/2014/main" id="{62746C00-1074-460F-8EE7-EE8EAEB97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56" y="2811104"/>
            <a:ext cx="2423014" cy="29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8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4BF90-0AD2-4A9B-B26C-C99B9CA6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0593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What</a:t>
            </a:r>
            <a:r>
              <a:rPr lang="sk-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do </a:t>
            </a:r>
            <a:r>
              <a:rPr lang="sk-SK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you</a:t>
            </a:r>
            <a:r>
              <a:rPr lang="sk-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sk-SK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think</a:t>
            </a:r>
            <a:r>
              <a:rPr lang="sk-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56275E-C4D2-4BE9-90D2-A4069558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191"/>
            <a:ext cx="10515600" cy="4921684"/>
          </a:xfrm>
        </p:spPr>
        <p:txBody>
          <a:bodyPr>
            <a:normAutofit/>
          </a:bodyPr>
          <a:lstStyle/>
          <a:p>
            <a:r>
              <a:rPr lang="sk-SK" sz="3400" dirty="0" err="1">
                <a:latin typeface="Gabriola" panose="04040605051002020D02" pitchFamily="82" charset="0"/>
              </a:rPr>
              <a:t>Was</a:t>
            </a:r>
            <a:r>
              <a:rPr lang="en-GB" sz="3400" dirty="0">
                <a:latin typeface="Gabriola" panose="04040605051002020D02" pitchFamily="82" charset="0"/>
              </a:rPr>
              <a:t> EU trying to demonstrate </a:t>
            </a:r>
            <a:r>
              <a:rPr lang="sk-SK" sz="3400" dirty="0" err="1">
                <a:latin typeface="Gabriola" panose="04040605051002020D02" pitchFamily="82" charset="0"/>
              </a:rPr>
              <a:t>that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it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can</a:t>
            </a:r>
            <a:r>
              <a:rPr lang="sk-SK" sz="3400" dirty="0">
                <a:latin typeface="Gabriola" panose="04040605051002020D02" pitchFamily="82" charset="0"/>
              </a:rPr>
              <a:t> tie </a:t>
            </a:r>
            <a:r>
              <a:rPr lang="sk-SK" sz="3400" dirty="0" err="1">
                <a:latin typeface="Gabriola" panose="04040605051002020D02" pitchFamily="82" charset="0"/>
              </a:rPr>
              <a:t>its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own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shoes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with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en-GB" sz="3400" dirty="0">
                <a:latin typeface="Gabriola" panose="04040605051002020D02" pitchFamily="82" charset="0"/>
              </a:rPr>
              <a:t>operation ALTHEA?</a:t>
            </a:r>
          </a:p>
          <a:p>
            <a:endParaRPr lang="en-GB" sz="3400" dirty="0">
              <a:latin typeface="Gabriola" panose="04040605051002020D02" pitchFamily="82" charset="0"/>
            </a:endParaRPr>
          </a:p>
          <a:p>
            <a:r>
              <a:rPr lang="en-GB" sz="3400" dirty="0">
                <a:latin typeface="Gabriola" panose="04040605051002020D02" pitchFamily="82" charset="0"/>
              </a:rPr>
              <a:t>Does it hinder the cooperation between the two?</a:t>
            </a:r>
          </a:p>
          <a:p>
            <a:endParaRPr lang="en-GB" sz="3400" dirty="0">
              <a:latin typeface="Gabriola" panose="04040605051002020D02" pitchFamily="82" charset="0"/>
            </a:endParaRPr>
          </a:p>
          <a:p>
            <a:r>
              <a:rPr lang="en-GB" sz="3400" dirty="0">
                <a:latin typeface="Gabriola" panose="04040605051002020D02" pitchFamily="82" charset="0"/>
              </a:rPr>
              <a:t>Is EU </a:t>
            </a:r>
            <a:r>
              <a:rPr lang="sk-SK" sz="3400" dirty="0">
                <a:latin typeface="Gabriola" panose="04040605051002020D02" pitchFamily="82" charset="0"/>
              </a:rPr>
              <a:t>(and </a:t>
            </a:r>
            <a:r>
              <a:rPr lang="sk-SK" sz="3400" dirty="0" err="1">
                <a:latin typeface="Gabriola" panose="04040605051002020D02" pitchFamily="82" charset="0"/>
              </a:rPr>
              <a:t>will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it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ever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will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be</a:t>
            </a:r>
            <a:r>
              <a:rPr lang="sk-SK" sz="3400" dirty="0">
                <a:latin typeface="Gabriola" panose="04040605051002020D02" pitchFamily="82" charset="0"/>
              </a:rPr>
              <a:t>) </a:t>
            </a:r>
            <a:r>
              <a:rPr lang="en-GB" sz="3400" dirty="0">
                <a:latin typeface="Gabriola" panose="04040605051002020D02" pitchFamily="82" charset="0"/>
              </a:rPr>
              <a:t>capable of military independence?</a:t>
            </a:r>
          </a:p>
          <a:p>
            <a:endParaRPr lang="en-GB" sz="3400" dirty="0">
              <a:latin typeface="Gabriola" panose="04040605051002020D02" pitchFamily="82" charset="0"/>
            </a:endParaRPr>
          </a:p>
          <a:p>
            <a:r>
              <a:rPr lang="sk-SK" sz="3400" dirty="0" err="1">
                <a:latin typeface="Gabriola" panose="04040605051002020D02" pitchFamily="82" charset="0"/>
              </a:rPr>
              <a:t>Can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we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call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the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operation</a:t>
            </a:r>
            <a:r>
              <a:rPr lang="sk-SK" sz="3400" dirty="0">
                <a:latin typeface="Gabriola" panose="04040605051002020D02" pitchFamily="82" charset="0"/>
              </a:rPr>
              <a:t> a </a:t>
            </a:r>
            <a:r>
              <a:rPr lang="sk-SK" sz="3400" dirty="0" err="1">
                <a:latin typeface="Gabriola" panose="04040605051002020D02" pitchFamily="82" charset="0"/>
              </a:rPr>
              <a:t>success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if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it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still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continues</a:t>
            </a:r>
            <a:r>
              <a:rPr lang="sk-SK" sz="3400" dirty="0">
                <a:latin typeface="Gabriola" panose="04040605051002020D02" pitchFamily="82" charset="0"/>
              </a:rPr>
              <a:t> to </a:t>
            </a:r>
            <a:r>
              <a:rPr lang="sk-SK" sz="3400" dirty="0" err="1">
                <a:latin typeface="Gabriola" panose="04040605051002020D02" pitchFamily="82" charset="0"/>
              </a:rPr>
              <a:t>this</a:t>
            </a:r>
            <a:r>
              <a:rPr lang="sk-SK" sz="3400" dirty="0">
                <a:latin typeface="Gabriola" panose="04040605051002020D02" pitchFamily="82" charset="0"/>
              </a:rPr>
              <a:t> </a:t>
            </a:r>
            <a:r>
              <a:rPr lang="sk-SK" sz="3400" dirty="0" err="1">
                <a:latin typeface="Gabriola" panose="04040605051002020D02" pitchFamily="82" charset="0"/>
              </a:rPr>
              <a:t>day</a:t>
            </a:r>
            <a:r>
              <a:rPr lang="sk-SK" sz="3400" dirty="0">
                <a:latin typeface="Gabriola" panose="04040605051002020D02" pitchFamily="82" charset="0"/>
              </a:rPr>
              <a:t>?</a:t>
            </a:r>
            <a:endParaRPr lang="en-GB" sz="3400" dirty="0">
              <a:latin typeface="Gabriola" panose="04040605051002020D02" pitchFamily="82" charset="0"/>
            </a:endParaRP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56FAA309-8D13-47EF-9EF8-05FFB524D9C0}"/>
              </a:ext>
            </a:extLst>
          </p:cNvPr>
          <p:cNvCxnSpPr>
            <a:cxnSpLocks/>
          </p:cNvCxnSpPr>
          <p:nvPr/>
        </p:nvCxnSpPr>
        <p:spPr>
          <a:xfrm flipH="1">
            <a:off x="782320" y="1341120"/>
            <a:ext cx="1037336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1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230</Words>
  <Application>Microsoft Office PowerPoint</Application>
  <PresentationFormat>Širokouhlá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Gabriola</vt:lpstr>
      <vt:lpstr>Office Theme</vt:lpstr>
      <vt:lpstr>The cooperation between EU and NATO: The case of the EU’s military operation Althea in Bosnia and Herzegovina</vt:lpstr>
      <vt:lpstr>Hypothesis</vt:lpstr>
      <vt:lpstr>History in short</vt:lpstr>
      <vt:lpstr>Clash of the Unions</vt:lpstr>
      <vt:lpstr>EU and NATO cooperation</vt:lpstr>
      <vt:lpstr>So what is it, then?</vt:lpstr>
      <vt:lpstr>What do you think?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cooperation between EU and NATO: The case of the EU’s military operation Althea in Bosnia and Herzegovina</dc:title>
  <dc:creator>Julia Mocaryova</dc:creator>
  <cp:lastModifiedBy>Julia Mocaryova</cp:lastModifiedBy>
  <cp:revision>9</cp:revision>
  <dcterms:created xsi:type="dcterms:W3CDTF">2019-11-04T13:38:26Z</dcterms:created>
  <dcterms:modified xsi:type="dcterms:W3CDTF">2019-11-06T14:05:07Z</dcterms:modified>
</cp:coreProperties>
</file>