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58" r:id="rId5"/>
    <p:sldId id="259" r:id="rId6"/>
    <p:sldId id="271" r:id="rId7"/>
    <p:sldId id="260" r:id="rId8"/>
    <p:sldId id="261" r:id="rId9"/>
    <p:sldId id="272" r:id="rId10"/>
    <p:sldId id="262" r:id="rId11"/>
    <p:sldId id="263" r:id="rId12"/>
    <p:sldId id="264" r:id="rId13"/>
    <p:sldId id="273" r:id="rId14"/>
    <p:sldId id="274" r:id="rId15"/>
    <p:sldId id="265" r:id="rId16"/>
    <p:sldId id="266" r:id="rId17"/>
    <p:sldId id="267"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Estilo claro 2 - Énfasi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1952" y="-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t>11/1/19</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‹Nr.›</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‹Nr.›</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t>11/1/19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t>11/1/19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t>11/1/19</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‹Nr.›</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‹Nr.›</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‹Nr.›</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‹Nr.›</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t>11/1/19</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‹Nr.›</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Click icon to add picture</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11/1/19</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t>‹Nr.›</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Click icon to add picture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t>11/1/19</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t>‹Nr.›</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Click icon to add picture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t>11/1/19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‹Nr.›</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t>11/1/19</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200400" y="357770"/>
            <a:ext cx="5458968" cy="4117883"/>
          </a:xfrm>
        </p:spPr>
        <p:txBody>
          <a:bodyPr>
            <a:normAutofit fontScale="90000"/>
          </a:bodyPr>
          <a:lstStyle/>
          <a:p>
            <a:r>
              <a:rPr lang="en-US" dirty="0">
                <a:solidFill>
                  <a:schemeClr val="bg1"/>
                </a:solidFill>
              </a:rPr>
              <a:t>The odd position of NATO in Libya – what is done under the NATO umbrella and what not?</a:t>
            </a:r>
            <a:r>
              <a:rPr lang="en-US" dirty="0"/>
              <a:t/>
            </a:r>
            <a:br>
              <a:rPr lang="en-US" dirty="0"/>
            </a:br>
            <a:endParaRPr lang="en-GB" dirty="0"/>
          </a:p>
        </p:txBody>
      </p:sp>
      <p:sp>
        <p:nvSpPr>
          <p:cNvPr id="3" name="Subtítulo 2"/>
          <p:cNvSpPr>
            <a:spLocks noGrp="1"/>
          </p:cNvSpPr>
          <p:nvPr>
            <p:ph type="subTitle" idx="1"/>
          </p:nvPr>
        </p:nvSpPr>
        <p:spPr>
          <a:xfrm>
            <a:off x="3200400" y="4164757"/>
            <a:ext cx="5458968" cy="621792"/>
          </a:xfrm>
        </p:spPr>
        <p:txBody>
          <a:bodyPr>
            <a:normAutofit/>
          </a:bodyPr>
          <a:lstStyle/>
          <a:p>
            <a:r>
              <a:rPr lang="en-GB" sz="2000" dirty="0" smtClean="0"/>
              <a:t>Mauricio Eduardo Userralde </a:t>
            </a:r>
            <a:r>
              <a:rPr lang="en-GB" sz="2000" dirty="0" smtClean="0"/>
              <a:t>Bustamante</a:t>
            </a:r>
            <a:endParaRPr lang="en-GB" sz="2000" dirty="0"/>
          </a:p>
        </p:txBody>
      </p:sp>
      <p:pic>
        <p:nvPicPr>
          <p:cNvPr id="4" name="Imagen 3"/>
          <p:cNvPicPr>
            <a:picLocks noChangeAspect="1"/>
          </p:cNvPicPr>
          <p:nvPr/>
        </p:nvPicPr>
        <p:blipFill>
          <a:blip r:embed="rId2">
            <a:clrChange>
              <a:clrFrom>
                <a:srgbClr val="FFFFFF"/>
              </a:clrFrom>
              <a:clrTo>
                <a:srgbClr val="FFFFFF">
                  <a:alpha val="0"/>
                </a:srgbClr>
              </a:clrTo>
            </a:clrChange>
          </a:blip>
          <a:stretch>
            <a:fillRect/>
          </a:stretch>
        </p:blipFill>
        <p:spPr>
          <a:xfrm>
            <a:off x="0" y="5945836"/>
            <a:ext cx="1824328" cy="912164"/>
          </a:xfrm>
          <a:prstGeom prst="rect">
            <a:avLst/>
          </a:prstGeom>
        </p:spPr>
      </p:pic>
    </p:spTree>
    <p:extLst>
      <p:ext uri="{BB962C8B-B14F-4D97-AF65-F5344CB8AC3E}">
        <p14:creationId xmlns:p14="http://schemas.microsoft.com/office/powerpoint/2010/main" val="8746636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286214"/>
            <a:ext cx="6508377" cy="769429"/>
          </a:xfrm>
        </p:spPr>
        <p:txBody>
          <a:bodyPr/>
          <a:lstStyle/>
          <a:p>
            <a:r>
              <a:rPr lang="en-GB" dirty="0" smtClean="0"/>
              <a:t>Arab Spring</a:t>
            </a:r>
            <a:endParaRPr lang="en-GB" dirty="0"/>
          </a:p>
        </p:txBody>
      </p:sp>
      <p:sp>
        <p:nvSpPr>
          <p:cNvPr id="3" name="Marcador de contenido 2"/>
          <p:cNvSpPr>
            <a:spLocks noGrp="1"/>
          </p:cNvSpPr>
          <p:nvPr>
            <p:ph idx="1"/>
          </p:nvPr>
        </p:nvSpPr>
        <p:spPr>
          <a:xfrm>
            <a:off x="457199" y="1234306"/>
            <a:ext cx="6508377" cy="4891857"/>
          </a:xfrm>
        </p:spPr>
        <p:txBody>
          <a:bodyPr/>
          <a:lstStyle/>
          <a:p>
            <a:r>
              <a:rPr lang="en-GB" dirty="0" smtClean="0"/>
              <a:t>After Tunisia protests, Libyan Arab spring started in February 2011</a:t>
            </a:r>
          </a:p>
          <a:p>
            <a:r>
              <a:rPr lang="en-GB" dirty="0" smtClean="0"/>
              <a:t>Libyan government stated that the rebellion was led by Islamic Groups, by which they justified their policy against them</a:t>
            </a:r>
            <a:endParaRPr lang="en-GB" dirty="0"/>
          </a:p>
        </p:txBody>
      </p:sp>
      <p:pic>
        <p:nvPicPr>
          <p:cNvPr id="4" name="Imagen 3"/>
          <p:cNvPicPr>
            <a:picLocks noChangeAspect="1"/>
          </p:cNvPicPr>
          <p:nvPr/>
        </p:nvPicPr>
        <p:blipFill>
          <a:blip r:embed="rId2">
            <a:clrChange>
              <a:clrFrom>
                <a:srgbClr val="FFFFFF"/>
              </a:clrFrom>
              <a:clrTo>
                <a:srgbClr val="FFFFFF">
                  <a:alpha val="0"/>
                </a:srgbClr>
              </a:clrTo>
            </a:clrChange>
          </a:blip>
          <a:stretch>
            <a:fillRect/>
          </a:stretch>
        </p:blipFill>
        <p:spPr>
          <a:xfrm>
            <a:off x="0" y="5945836"/>
            <a:ext cx="1824328" cy="912164"/>
          </a:xfrm>
          <a:prstGeom prst="rect">
            <a:avLst/>
          </a:prstGeom>
        </p:spPr>
      </p:pic>
      <p:pic>
        <p:nvPicPr>
          <p:cNvPr id="5" name="Imagen 4"/>
          <p:cNvPicPr>
            <a:picLocks noChangeAspect="1"/>
          </p:cNvPicPr>
          <p:nvPr/>
        </p:nvPicPr>
        <p:blipFill>
          <a:blip r:embed="rId3"/>
          <a:stretch>
            <a:fillRect/>
          </a:stretch>
        </p:blipFill>
        <p:spPr>
          <a:xfrm>
            <a:off x="2784928" y="3207902"/>
            <a:ext cx="5923643" cy="3514025"/>
          </a:xfrm>
          <a:prstGeom prst="rect">
            <a:avLst/>
          </a:prstGeom>
        </p:spPr>
      </p:pic>
    </p:spTree>
    <p:extLst>
      <p:ext uri="{BB962C8B-B14F-4D97-AF65-F5344CB8AC3E}">
        <p14:creationId xmlns:p14="http://schemas.microsoft.com/office/powerpoint/2010/main" val="11778950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20856" y="276265"/>
            <a:ext cx="1923144" cy="1519878"/>
          </a:xfrm>
        </p:spPr>
        <p:txBody>
          <a:bodyPr/>
          <a:lstStyle/>
          <a:p>
            <a:r>
              <a:rPr lang="en-GB" sz="2400" dirty="0" smtClean="0">
                <a:solidFill>
                  <a:schemeClr val="bg1"/>
                </a:solidFill>
              </a:rPr>
              <a:t>UN SC </a:t>
            </a:r>
            <a:r>
              <a:rPr lang="en-GB" sz="2400" dirty="0" smtClean="0">
                <a:solidFill>
                  <a:schemeClr val="bg1"/>
                </a:solidFill>
              </a:rPr>
              <a:t>Resolution </a:t>
            </a:r>
            <a:r>
              <a:rPr lang="en-GB" sz="2400" dirty="0" smtClean="0">
                <a:solidFill>
                  <a:schemeClr val="bg1"/>
                </a:solidFill>
              </a:rPr>
              <a:t/>
            </a:r>
            <a:br>
              <a:rPr lang="en-GB" sz="2400" dirty="0" smtClean="0">
                <a:solidFill>
                  <a:schemeClr val="bg1"/>
                </a:solidFill>
              </a:rPr>
            </a:br>
            <a:r>
              <a:rPr lang="en-GB" sz="2400" dirty="0" smtClean="0">
                <a:solidFill>
                  <a:schemeClr val="bg1"/>
                </a:solidFill>
              </a:rPr>
              <a:t>1970</a:t>
            </a:r>
            <a:endParaRPr lang="en-GB" sz="2400" dirty="0">
              <a:solidFill>
                <a:schemeClr val="bg1"/>
              </a:solidFill>
            </a:endParaRPr>
          </a:p>
        </p:txBody>
      </p:sp>
      <p:sp>
        <p:nvSpPr>
          <p:cNvPr id="3" name="Marcador de contenido 2"/>
          <p:cNvSpPr>
            <a:spLocks noGrp="1"/>
          </p:cNvSpPr>
          <p:nvPr>
            <p:ph idx="1"/>
          </p:nvPr>
        </p:nvSpPr>
        <p:spPr>
          <a:xfrm>
            <a:off x="2132846" y="3987654"/>
            <a:ext cx="8353726" cy="3916363"/>
          </a:xfrm>
        </p:spPr>
        <p:txBody>
          <a:bodyPr/>
          <a:lstStyle/>
          <a:p>
            <a:pPr marL="0" indent="0">
              <a:buNone/>
            </a:pPr>
            <a:r>
              <a:rPr lang="en-GB" dirty="0" smtClean="0"/>
              <a:t>February 26, 2011 the resolution is passed by UN SC</a:t>
            </a:r>
          </a:p>
          <a:p>
            <a:r>
              <a:rPr lang="en-GB" dirty="0" smtClean="0"/>
              <a:t>Demanding end to violence</a:t>
            </a:r>
          </a:p>
          <a:p>
            <a:r>
              <a:rPr lang="en-GB" dirty="0" smtClean="0"/>
              <a:t>Negotiations between government and rebels</a:t>
            </a:r>
          </a:p>
          <a:p>
            <a:r>
              <a:rPr lang="en-GB" dirty="0" smtClean="0"/>
              <a:t>Arms embargo </a:t>
            </a:r>
          </a:p>
          <a:p>
            <a:r>
              <a:rPr lang="en-GB" dirty="0" smtClean="0"/>
              <a:t>Sanctions on political elite</a:t>
            </a:r>
            <a:endParaRPr lang="en-GB" dirty="0" smtClean="0"/>
          </a:p>
        </p:txBody>
      </p:sp>
      <p:pic>
        <p:nvPicPr>
          <p:cNvPr id="4" name="Imagen 3"/>
          <p:cNvPicPr>
            <a:picLocks noChangeAspect="1"/>
          </p:cNvPicPr>
          <p:nvPr/>
        </p:nvPicPr>
        <p:blipFill>
          <a:blip r:embed="rId2">
            <a:clrChange>
              <a:clrFrom>
                <a:srgbClr val="FFFFFF"/>
              </a:clrFrom>
              <a:clrTo>
                <a:srgbClr val="FFFFFF">
                  <a:alpha val="0"/>
                </a:srgbClr>
              </a:clrTo>
            </a:clrChange>
          </a:blip>
          <a:stretch>
            <a:fillRect/>
          </a:stretch>
        </p:blipFill>
        <p:spPr>
          <a:xfrm>
            <a:off x="0" y="5945836"/>
            <a:ext cx="1824328" cy="912164"/>
          </a:xfrm>
          <a:prstGeom prst="rect">
            <a:avLst/>
          </a:prstGeom>
        </p:spPr>
      </p:pic>
      <p:pic>
        <p:nvPicPr>
          <p:cNvPr id="6" name="Imagen 5"/>
          <p:cNvPicPr>
            <a:picLocks noChangeAspect="1"/>
          </p:cNvPicPr>
          <p:nvPr/>
        </p:nvPicPr>
        <p:blipFill>
          <a:blip r:embed="rId3"/>
          <a:stretch>
            <a:fillRect/>
          </a:stretch>
        </p:blipFill>
        <p:spPr>
          <a:xfrm>
            <a:off x="457199" y="276265"/>
            <a:ext cx="6267386" cy="3629861"/>
          </a:xfrm>
          <a:prstGeom prst="rect">
            <a:avLst/>
          </a:prstGeom>
        </p:spPr>
      </p:pic>
    </p:spTree>
    <p:extLst>
      <p:ext uri="{BB962C8B-B14F-4D97-AF65-F5344CB8AC3E}">
        <p14:creationId xmlns:p14="http://schemas.microsoft.com/office/powerpoint/2010/main" val="11778950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304103"/>
            <a:ext cx="6508377" cy="626321"/>
          </a:xfrm>
        </p:spPr>
        <p:txBody>
          <a:bodyPr/>
          <a:lstStyle/>
          <a:p>
            <a:r>
              <a:rPr lang="en-GB" dirty="0" smtClean="0"/>
              <a:t>UN Resolution 1973</a:t>
            </a:r>
            <a:endParaRPr lang="en-GB" dirty="0"/>
          </a:p>
        </p:txBody>
      </p:sp>
      <p:sp>
        <p:nvSpPr>
          <p:cNvPr id="3" name="Marcador de contenido 2"/>
          <p:cNvSpPr>
            <a:spLocks noGrp="1"/>
          </p:cNvSpPr>
          <p:nvPr>
            <p:ph idx="1"/>
          </p:nvPr>
        </p:nvSpPr>
        <p:spPr>
          <a:xfrm>
            <a:off x="457199" y="1190156"/>
            <a:ext cx="6508377" cy="3916363"/>
          </a:xfrm>
        </p:spPr>
        <p:txBody>
          <a:bodyPr/>
          <a:lstStyle/>
          <a:p>
            <a:r>
              <a:rPr lang="en-GB" dirty="0"/>
              <a:t>Proposed by UK, France and </a:t>
            </a:r>
            <a:r>
              <a:rPr lang="en-GB" dirty="0" smtClean="0"/>
              <a:t>Lebanon. Rebels were almost defeated.</a:t>
            </a:r>
            <a:endParaRPr lang="en-GB" dirty="0"/>
          </a:p>
          <a:p>
            <a:r>
              <a:rPr lang="en-GB" dirty="0" smtClean="0"/>
              <a:t>Passed on March 2011 with 10 votes and 5 abstentions </a:t>
            </a:r>
          </a:p>
          <a:p>
            <a:endParaRPr lang="en-GB" dirty="0"/>
          </a:p>
        </p:txBody>
      </p:sp>
      <p:pic>
        <p:nvPicPr>
          <p:cNvPr id="4" name="Imagen 3"/>
          <p:cNvPicPr>
            <a:picLocks noChangeAspect="1"/>
          </p:cNvPicPr>
          <p:nvPr/>
        </p:nvPicPr>
        <p:blipFill>
          <a:blip r:embed="rId2">
            <a:clrChange>
              <a:clrFrom>
                <a:srgbClr val="FFFFFF"/>
              </a:clrFrom>
              <a:clrTo>
                <a:srgbClr val="FFFFFF">
                  <a:alpha val="0"/>
                </a:srgbClr>
              </a:clrTo>
            </a:clrChange>
          </a:blip>
          <a:stretch>
            <a:fillRect/>
          </a:stretch>
        </p:blipFill>
        <p:spPr>
          <a:xfrm>
            <a:off x="0" y="5945836"/>
            <a:ext cx="1824328" cy="912164"/>
          </a:xfrm>
          <a:prstGeom prst="rect">
            <a:avLst/>
          </a:prstGeom>
        </p:spPr>
      </p:pic>
      <p:pic>
        <p:nvPicPr>
          <p:cNvPr id="5" name="Imagen 4"/>
          <p:cNvPicPr>
            <a:picLocks noChangeAspect="1"/>
          </p:cNvPicPr>
          <p:nvPr/>
        </p:nvPicPr>
        <p:blipFill>
          <a:blip r:embed="rId3"/>
          <a:stretch>
            <a:fillRect/>
          </a:stretch>
        </p:blipFill>
        <p:spPr>
          <a:xfrm>
            <a:off x="1197428" y="2857975"/>
            <a:ext cx="7130143" cy="3663111"/>
          </a:xfrm>
          <a:prstGeom prst="rect">
            <a:avLst/>
          </a:prstGeom>
        </p:spPr>
      </p:pic>
    </p:spTree>
    <p:extLst>
      <p:ext uri="{BB962C8B-B14F-4D97-AF65-F5344CB8AC3E}">
        <p14:creationId xmlns:p14="http://schemas.microsoft.com/office/powerpoint/2010/main" val="11778950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637718"/>
            <a:ext cx="6508377" cy="626321"/>
          </a:xfrm>
        </p:spPr>
        <p:txBody>
          <a:bodyPr/>
          <a:lstStyle/>
          <a:p>
            <a:r>
              <a:rPr lang="en-GB" sz="3000" dirty="0" smtClean="0"/>
              <a:t>UN Resolution </a:t>
            </a:r>
            <a:r>
              <a:rPr lang="en-GB" sz="3000" dirty="0" smtClean="0"/>
              <a:t>1973</a:t>
            </a:r>
            <a:br>
              <a:rPr lang="en-GB" sz="3000" dirty="0" smtClean="0"/>
            </a:br>
            <a:r>
              <a:rPr lang="en-GB" sz="3000" dirty="0" smtClean="0"/>
              <a:t>Operation Unified Protector</a:t>
            </a:r>
            <a:endParaRPr lang="en-GB" sz="3000" dirty="0"/>
          </a:p>
        </p:txBody>
      </p:sp>
      <p:sp>
        <p:nvSpPr>
          <p:cNvPr id="3" name="Marcador de contenido 2"/>
          <p:cNvSpPr>
            <a:spLocks noGrp="1"/>
          </p:cNvSpPr>
          <p:nvPr>
            <p:ph idx="1"/>
          </p:nvPr>
        </p:nvSpPr>
        <p:spPr>
          <a:xfrm>
            <a:off x="457199" y="1640011"/>
            <a:ext cx="6508377" cy="3916363"/>
          </a:xfrm>
        </p:spPr>
        <p:txBody>
          <a:bodyPr/>
          <a:lstStyle/>
          <a:p>
            <a:r>
              <a:rPr lang="en-GB" dirty="0" smtClean="0"/>
              <a:t>Embargo on arms import</a:t>
            </a:r>
          </a:p>
          <a:p>
            <a:pPr marL="0" indent="0">
              <a:buNone/>
            </a:pPr>
            <a:endParaRPr lang="en-GB" dirty="0" smtClean="0"/>
          </a:p>
          <a:p>
            <a:r>
              <a:rPr lang="en-GB" dirty="0" smtClean="0"/>
              <a:t>No-Fly zone</a:t>
            </a:r>
          </a:p>
          <a:p>
            <a:endParaRPr lang="en-GB" dirty="0" smtClean="0"/>
          </a:p>
          <a:p>
            <a:r>
              <a:rPr lang="en-GB" dirty="0" smtClean="0"/>
              <a:t>Protection of civilians </a:t>
            </a:r>
          </a:p>
          <a:p>
            <a:endParaRPr lang="en-GB" dirty="0" smtClean="0"/>
          </a:p>
          <a:p>
            <a:r>
              <a:rPr lang="en-GB" dirty="0" smtClean="0"/>
              <a:t>Restriction of bank accounts</a:t>
            </a:r>
            <a:endParaRPr lang="en-GB" dirty="0"/>
          </a:p>
        </p:txBody>
      </p:sp>
      <p:pic>
        <p:nvPicPr>
          <p:cNvPr id="4" name="Imagen 3"/>
          <p:cNvPicPr>
            <a:picLocks noChangeAspect="1"/>
          </p:cNvPicPr>
          <p:nvPr/>
        </p:nvPicPr>
        <p:blipFill>
          <a:blip r:embed="rId2">
            <a:clrChange>
              <a:clrFrom>
                <a:srgbClr val="FFFFFF"/>
              </a:clrFrom>
              <a:clrTo>
                <a:srgbClr val="FFFFFF">
                  <a:alpha val="0"/>
                </a:srgbClr>
              </a:clrTo>
            </a:clrChange>
          </a:blip>
          <a:stretch>
            <a:fillRect/>
          </a:stretch>
        </p:blipFill>
        <p:spPr>
          <a:xfrm>
            <a:off x="0" y="5945836"/>
            <a:ext cx="1824328" cy="912164"/>
          </a:xfrm>
          <a:prstGeom prst="rect">
            <a:avLst/>
          </a:prstGeom>
        </p:spPr>
      </p:pic>
      <p:pic>
        <p:nvPicPr>
          <p:cNvPr id="6" name="Imagen 5"/>
          <p:cNvPicPr>
            <a:picLocks noChangeAspect="1"/>
          </p:cNvPicPr>
          <p:nvPr/>
        </p:nvPicPr>
        <p:blipFill>
          <a:blip r:embed="rId3">
            <a:clrChange>
              <a:clrFrom>
                <a:srgbClr val="EAEAEA"/>
              </a:clrFrom>
              <a:clrTo>
                <a:srgbClr val="EAEAEA">
                  <a:alpha val="0"/>
                </a:srgbClr>
              </a:clrTo>
            </a:clrChange>
          </a:blip>
          <a:stretch>
            <a:fillRect/>
          </a:stretch>
        </p:blipFill>
        <p:spPr>
          <a:xfrm>
            <a:off x="4753430" y="1285217"/>
            <a:ext cx="1596570" cy="709587"/>
          </a:xfrm>
          <a:prstGeom prst="rect">
            <a:avLst/>
          </a:prstGeom>
        </p:spPr>
      </p:pic>
      <p:pic>
        <p:nvPicPr>
          <p:cNvPr id="7" name="Imagen 6"/>
          <p:cNvPicPr>
            <a:picLocks noChangeAspect="1"/>
          </p:cNvPicPr>
          <p:nvPr/>
        </p:nvPicPr>
        <p:blipFill>
          <a:blip r:embed="rId4"/>
          <a:stretch>
            <a:fillRect/>
          </a:stretch>
        </p:blipFill>
        <p:spPr>
          <a:xfrm>
            <a:off x="4320805" y="2528205"/>
            <a:ext cx="2410195" cy="828043"/>
          </a:xfrm>
          <a:prstGeom prst="rect">
            <a:avLst/>
          </a:prstGeom>
        </p:spPr>
      </p:pic>
      <p:pic>
        <p:nvPicPr>
          <p:cNvPr id="8" name="Imagen 7"/>
          <p:cNvPicPr>
            <a:picLocks noChangeAspect="1"/>
          </p:cNvPicPr>
          <p:nvPr/>
        </p:nvPicPr>
        <p:blipFill rotWithShape="1">
          <a:blip r:embed="rId5">
            <a:clrChange>
              <a:clrFrom>
                <a:srgbClr val="FFFFFF"/>
              </a:clrFrom>
              <a:clrTo>
                <a:srgbClr val="FFFFFF">
                  <a:alpha val="0"/>
                </a:srgbClr>
              </a:clrTo>
            </a:clrChange>
          </a:blip>
          <a:srcRect t="-21130" b="14581"/>
          <a:stretch/>
        </p:blipFill>
        <p:spPr>
          <a:xfrm>
            <a:off x="4098357" y="2942227"/>
            <a:ext cx="2867219" cy="1723572"/>
          </a:xfrm>
          <a:prstGeom prst="rect">
            <a:avLst/>
          </a:prstGeom>
        </p:spPr>
      </p:pic>
      <p:pic>
        <p:nvPicPr>
          <p:cNvPr id="9" name="Imagen 8"/>
          <p:cNvPicPr>
            <a:picLocks noChangeAspect="1"/>
          </p:cNvPicPr>
          <p:nvPr/>
        </p:nvPicPr>
        <p:blipFill rotWithShape="1">
          <a:blip r:embed="rId6">
            <a:clrChange>
              <a:clrFrom>
                <a:srgbClr val="FFFFFF"/>
              </a:clrFrom>
              <a:clrTo>
                <a:srgbClr val="FFFFFF">
                  <a:alpha val="0"/>
                </a:srgbClr>
              </a:clrTo>
            </a:clrChange>
          </a:blip>
          <a:srcRect b="8978"/>
          <a:stretch/>
        </p:blipFill>
        <p:spPr>
          <a:xfrm>
            <a:off x="5015524" y="4665799"/>
            <a:ext cx="1109269" cy="1146638"/>
          </a:xfrm>
          <a:prstGeom prst="rect">
            <a:avLst/>
          </a:prstGeom>
        </p:spPr>
      </p:pic>
    </p:spTree>
    <p:extLst>
      <p:ext uri="{BB962C8B-B14F-4D97-AF65-F5344CB8AC3E}">
        <p14:creationId xmlns:p14="http://schemas.microsoft.com/office/powerpoint/2010/main" val="36345661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304103"/>
            <a:ext cx="6508377" cy="626321"/>
          </a:xfrm>
        </p:spPr>
        <p:txBody>
          <a:bodyPr/>
          <a:lstStyle/>
          <a:p>
            <a:r>
              <a:rPr lang="en-GB" dirty="0" smtClean="0"/>
              <a:t>Article 42 UN Charter</a:t>
            </a:r>
            <a:endParaRPr lang="en-GB" dirty="0"/>
          </a:p>
        </p:txBody>
      </p:sp>
      <p:sp>
        <p:nvSpPr>
          <p:cNvPr id="3" name="Marcador de contenido 2"/>
          <p:cNvSpPr>
            <a:spLocks noGrp="1"/>
          </p:cNvSpPr>
          <p:nvPr>
            <p:ph idx="1"/>
          </p:nvPr>
        </p:nvSpPr>
        <p:spPr>
          <a:xfrm>
            <a:off x="457199" y="1190156"/>
            <a:ext cx="6508377" cy="3916363"/>
          </a:xfrm>
        </p:spPr>
        <p:txBody>
          <a:bodyPr/>
          <a:lstStyle/>
          <a:p>
            <a:pPr algn="just"/>
            <a:r>
              <a:rPr lang="en-GB" i="1" dirty="0"/>
              <a:t>“Should the Security Council consider that measures provided for in Article 41 would be inadequate or have proved to be inadequate, it may take such action by air, sea, or land forces as may be necessary to maintain or restore international peace and security” </a:t>
            </a:r>
            <a:endParaRPr lang="es-ES_tradnl" dirty="0"/>
          </a:p>
          <a:p>
            <a:endParaRPr lang="en-GB" dirty="0"/>
          </a:p>
        </p:txBody>
      </p:sp>
      <p:pic>
        <p:nvPicPr>
          <p:cNvPr id="4" name="Imagen 3"/>
          <p:cNvPicPr>
            <a:picLocks noChangeAspect="1"/>
          </p:cNvPicPr>
          <p:nvPr/>
        </p:nvPicPr>
        <p:blipFill>
          <a:blip r:embed="rId2">
            <a:clrChange>
              <a:clrFrom>
                <a:srgbClr val="FFFFFF"/>
              </a:clrFrom>
              <a:clrTo>
                <a:srgbClr val="FFFFFF">
                  <a:alpha val="0"/>
                </a:srgbClr>
              </a:clrTo>
            </a:clrChange>
          </a:blip>
          <a:stretch>
            <a:fillRect/>
          </a:stretch>
        </p:blipFill>
        <p:spPr>
          <a:xfrm>
            <a:off x="0" y="5945836"/>
            <a:ext cx="1824328" cy="912164"/>
          </a:xfrm>
          <a:prstGeom prst="rect">
            <a:avLst/>
          </a:prstGeom>
        </p:spPr>
      </p:pic>
      <p:pic>
        <p:nvPicPr>
          <p:cNvPr id="5" name="Imagen 4"/>
          <p:cNvPicPr>
            <a:picLocks noChangeAspect="1"/>
          </p:cNvPicPr>
          <p:nvPr/>
        </p:nvPicPr>
        <p:blipFill>
          <a:blip r:embed="rId3"/>
          <a:stretch>
            <a:fillRect/>
          </a:stretch>
        </p:blipFill>
        <p:spPr>
          <a:xfrm>
            <a:off x="4553277" y="3051442"/>
            <a:ext cx="4221057" cy="3558724"/>
          </a:xfrm>
          <a:prstGeom prst="rect">
            <a:avLst/>
          </a:prstGeom>
        </p:spPr>
      </p:pic>
    </p:spTree>
    <p:extLst>
      <p:ext uri="{BB962C8B-B14F-4D97-AF65-F5344CB8AC3E}">
        <p14:creationId xmlns:p14="http://schemas.microsoft.com/office/powerpoint/2010/main" val="36345661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1727900668"/>
              </p:ext>
            </p:extLst>
          </p:nvPr>
        </p:nvGraphicFramePr>
        <p:xfrm>
          <a:off x="457200" y="304101"/>
          <a:ext cx="6508750" cy="4693655"/>
        </p:xfrm>
        <a:graphic>
          <a:graphicData uri="http://schemas.openxmlformats.org/drawingml/2006/table">
            <a:tbl>
              <a:tblPr firstRow="1" bandRow="1">
                <a:tableStyleId>{69012ECD-51FC-41F1-AA8D-1B2483CD663E}</a:tableStyleId>
              </a:tblPr>
              <a:tblGrid>
                <a:gridCol w="3254375"/>
                <a:gridCol w="3254375"/>
              </a:tblGrid>
              <a:tr h="473718">
                <a:tc>
                  <a:txBody>
                    <a:bodyPr/>
                    <a:lstStyle/>
                    <a:p>
                      <a:r>
                        <a:rPr lang="en-GB" dirty="0" smtClean="0"/>
                        <a:t>UN</a:t>
                      </a:r>
                      <a:r>
                        <a:rPr lang="en-GB" baseline="0" dirty="0" smtClean="0"/>
                        <a:t> SC 1973 Resolution</a:t>
                      </a:r>
                      <a:endParaRPr lang="en-GB" dirty="0"/>
                    </a:p>
                  </a:txBody>
                  <a:tcPr/>
                </a:tc>
                <a:tc>
                  <a:txBody>
                    <a:bodyPr/>
                    <a:lstStyle/>
                    <a:p>
                      <a:r>
                        <a:rPr lang="en-GB" dirty="0" smtClean="0"/>
                        <a:t>Done</a:t>
                      </a:r>
                      <a:r>
                        <a:rPr lang="en-GB" baseline="0" dirty="0" smtClean="0"/>
                        <a:t> by NATO or members</a:t>
                      </a:r>
                      <a:endParaRPr lang="en-GB" dirty="0"/>
                    </a:p>
                  </a:txBody>
                  <a:tcPr/>
                </a:tc>
              </a:tr>
              <a:tr h="473718">
                <a:tc>
                  <a:txBody>
                    <a:bodyPr/>
                    <a:lstStyle/>
                    <a:p>
                      <a:r>
                        <a:rPr lang="en-GB" sz="1600" dirty="0" smtClean="0"/>
                        <a:t>Arms embargo</a:t>
                      </a:r>
                      <a:endParaRPr lang="en-GB" sz="1600" dirty="0"/>
                    </a:p>
                  </a:txBody>
                  <a:tcPr/>
                </a:tc>
                <a:tc>
                  <a:txBody>
                    <a:bodyPr/>
                    <a:lstStyle/>
                    <a:p>
                      <a:r>
                        <a:rPr lang="en-GB" sz="1600" dirty="0" smtClean="0"/>
                        <a:t>Airstrikes in infrastructure</a:t>
                      </a:r>
                      <a:endParaRPr lang="en-GB" sz="1600" dirty="0"/>
                    </a:p>
                  </a:txBody>
                  <a:tcPr/>
                </a:tc>
              </a:tr>
              <a:tr h="473718">
                <a:tc>
                  <a:txBody>
                    <a:bodyPr/>
                    <a:lstStyle/>
                    <a:p>
                      <a:r>
                        <a:rPr lang="en-GB" sz="1600" dirty="0" smtClean="0"/>
                        <a:t>No-fly zone </a:t>
                      </a:r>
                      <a:endParaRPr lang="en-GB" sz="1600" dirty="0"/>
                    </a:p>
                  </a:txBody>
                  <a:tcPr/>
                </a:tc>
                <a:tc>
                  <a:txBody>
                    <a:bodyPr/>
                    <a:lstStyle/>
                    <a:p>
                      <a:r>
                        <a:rPr lang="en-GB" sz="1600" dirty="0" smtClean="0"/>
                        <a:t>Bombing Gaddafi palaces</a:t>
                      </a:r>
                      <a:endParaRPr lang="en-GB" sz="1600" dirty="0"/>
                    </a:p>
                  </a:txBody>
                  <a:tcPr/>
                </a:tc>
              </a:tr>
              <a:tr h="473718">
                <a:tc>
                  <a:txBody>
                    <a:bodyPr/>
                    <a:lstStyle/>
                    <a:p>
                      <a:r>
                        <a:rPr lang="en-GB" sz="1600" dirty="0" smtClean="0"/>
                        <a:t>Protection</a:t>
                      </a:r>
                      <a:r>
                        <a:rPr lang="en-GB" sz="1600" baseline="0" dirty="0" smtClean="0"/>
                        <a:t> of civilians</a:t>
                      </a:r>
                      <a:endParaRPr lang="en-GB" sz="1600" dirty="0"/>
                    </a:p>
                  </a:txBody>
                  <a:tcPr/>
                </a:tc>
                <a:tc>
                  <a:txBody>
                    <a:bodyPr/>
                    <a:lstStyle/>
                    <a:p>
                      <a:r>
                        <a:rPr lang="en-GB" sz="1600" dirty="0" smtClean="0"/>
                        <a:t>Military</a:t>
                      </a:r>
                      <a:r>
                        <a:rPr lang="en-GB" sz="1600" baseline="0" dirty="0" smtClean="0"/>
                        <a:t> training to rebels</a:t>
                      </a:r>
                      <a:endParaRPr lang="en-GB" sz="1600" dirty="0"/>
                    </a:p>
                  </a:txBody>
                  <a:tcPr/>
                </a:tc>
              </a:tr>
              <a:tr h="573743">
                <a:tc>
                  <a:txBody>
                    <a:bodyPr/>
                    <a:lstStyle/>
                    <a:p>
                      <a:r>
                        <a:rPr lang="en-GB" sz="1600" dirty="0" smtClean="0"/>
                        <a:t>Restriction</a:t>
                      </a:r>
                      <a:r>
                        <a:rPr lang="en-GB" sz="1600" baseline="0" dirty="0" smtClean="0"/>
                        <a:t> of bank account</a:t>
                      </a:r>
                      <a:endParaRPr lang="en-GB" sz="1600" dirty="0"/>
                    </a:p>
                  </a:txBody>
                  <a:tcPr/>
                </a:tc>
                <a:tc>
                  <a:txBody>
                    <a:bodyPr/>
                    <a:lstStyle/>
                    <a:p>
                      <a:r>
                        <a:rPr lang="en-GB" sz="1600" dirty="0" smtClean="0"/>
                        <a:t>Arm supplies to rebels (France)</a:t>
                      </a:r>
                      <a:endParaRPr lang="en-GB" sz="1600" dirty="0"/>
                    </a:p>
                  </a:txBody>
                  <a:tcPr/>
                </a:tc>
              </a:tr>
              <a:tr h="473718">
                <a:tc>
                  <a:txBody>
                    <a:bodyPr/>
                    <a:lstStyle/>
                    <a:p>
                      <a:endParaRPr lang="en-GB" sz="1600"/>
                    </a:p>
                  </a:txBody>
                  <a:tcPr/>
                </a:tc>
                <a:tc>
                  <a:txBody>
                    <a:bodyPr/>
                    <a:lstStyle/>
                    <a:p>
                      <a:r>
                        <a:rPr lang="en-GB" sz="1600" dirty="0" smtClean="0"/>
                        <a:t>Removing Gaddafi (declared</a:t>
                      </a:r>
                      <a:r>
                        <a:rPr lang="en-GB" sz="1600" baseline="0" dirty="0" smtClean="0"/>
                        <a:t> by Obama, Cameron and </a:t>
                      </a:r>
                      <a:r>
                        <a:rPr lang="en-GB" sz="1600" baseline="0" dirty="0" err="1" smtClean="0"/>
                        <a:t>Sarkosy</a:t>
                      </a:r>
                      <a:r>
                        <a:rPr lang="en-GB" sz="1600" baseline="0" dirty="0" smtClean="0"/>
                        <a:t>)</a:t>
                      </a:r>
                      <a:endParaRPr lang="en-GB" sz="1600" dirty="0"/>
                    </a:p>
                  </a:txBody>
                  <a:tcPr/>
                </a:tc>
              </a:tr>
              <a:tr h="473718">
                <a:tc>
                  <a:txBody>
                    <a:bodyPr/>
                    <a:lstStyle/>
                    <a:p>
                      <a:endParaRPr lang="en-GB" sz="1600"/>
                    </a:p>
                  </a:txBody>
                  <a:tcPr/>
                </a:tc>
                <a:tc>
                  <a:txBody>
                    <a:bodyPr/>
                    <a:lstStyle/>
                    <a:p>
                      <a:r>
                        <a:rPr lang="en-GB" sz="1600" dirty="0" smtClean="0"/>
                        <a:t>Not action upon rebels killing civilians </a:t>
                      </a:r>
                      <a:endParaRPr lang="en-GB" sz="1600" dirty="0"/>
                    </a:p>
                  </a:txBody>
                  <a:tcPr/>
                </a:tc>
              </a:tr>
              <a:tr h="473718">
                <a:tc>
                  <a:txBody>
                    <a:bodyPr/>
                    <a:lstStyle/>
                    <a:p>
                      <a:endParaRPr lang="en-GB" sz="1600"/>
                    </a:p>
                  </a:txBody>
                  <a:tcPr/>
                </a:tc>
                <a:tc>
                  <a:txBody>
                    <a:bodyPr/>
                    <a:lstStyle/>
                    <a:p>
                      <a:r>
                        <a:rPr lang="en-GB" sz="1600" dirty="0" smtClean="0"/>
                        <a:t>Bombing </a:t>
                      </a:r>
                      <a:r>
                        <a:rPr lang="en-GB" sz="1600" dirty="0" err="1" smtClean="0"/>
                        <a:t>Brega</a:t>
                      </a:r>
                      <a:r>
                        <a:rPr lang="en-GB" sz="1600" dirty="0" smtClean="0"/>
                        <a:t> water-pipes factory (Source of </a:t>
                      </a:r>
                      <a:r>
                        <a:rPr lang="en-GB" sz="1600" dirty="0" err="1" smtClean="0"/>
                        <a:t>ManMade</a:t>
                      </a:r>
                      <a:r>
                        <a:rPr lang="en-GB" sz="1600" dirty="0" smtClean="0"/>
                        <a:t> river)</a:t>
                      </a:r>
                      <a:endParaRPr lang="en-GB" sz="1600" dirty="0"/>
                    </a:p>
                  </a:txBody>
                  <a:tcPr/>
                </a:tc>
              </a:tr>
            </a:tbl>
          </a:graphicData>
        </a:graphic>
      </p:graphicFrame>
      <p:pic>
        <p:nvPicPr>
          <p:cNvPr id="4" name="Imagen 3"/>
          <p:cNvPicPr>
            <a:picLocks noChangeAspect="1"/>
          </p:cNvPicPr>
          <p:nvPr/>
        </p:nvPicPr>
        <p:blipFill>
          <a:blip r:embed="rId2">
            <a:clrChange>
              <a:clrFrom>
                <a:srgbClr val="FFFFFF"/>
              </a:clrFrom>
              <a:clrTo>
                <a:srgbClr val="FFFFFF">
                  <a:alpha val="0"/>
                </a:srgbClr>
              </a:clrTo>
            </a:clrChange>
          </a:blip>
          <a:stretch>
            <a:fillRect/>
          </a:stretch>
        </p:blipFill>
        <p:spPr>
          <a:xfrm>
            <a:off x="0" y="5945836"/>
            <a:ext cx="1824328" cy="912164"/>
          </a:xfrm>
          <a:prstGeom prst="rect">
            <a:avLst/>
          </a:prstGeom>
        </p:spPr>
      </p:pic>
    </p:spTree>
    <p:extLst>
      <p:ext uri="{BB962C8B-B14F-4D97-AF65-F5344CB8AC3E}">
        <p14:creationId xmlns:p14="http://schemas.microsoft.com/office/powerpoint/2010/main" val="11778950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234473"/>
            <a:ext cx="6508377" cy="1143000"/>
          </a:xfrm>
        </p:spPr>
        <p:txBody>
          <a:bodyPr/>
          <a:lstStyle/>
          <a:p>
            <a:r>
              <a:rPr lang="en-GB" sz="2600" dirty="0" smtClean="0"/>
              <a:t>NATO´s denied offers for ceasefires and </a:t>
            </a:r>
            <a:r>
              <a:rPr lang="en-GB" sz="2600" dirty="0" smtClean="0"/>
              <a:t>negotiations  </a:t>
            </a:r>
            <a:endParaRPr lang="en-GB" sz="2600" dirty="0"/>
          </a:p>
        </p:txBody>
      </p:sp>
      <p:sp>
        <p:nvSpPr>
          <p:cNvPr id="3" name="Marcador de contenido 2"/>
          <p:cNvSpPr>
            <a:spLocks noGrp="1"/>
          </p:cNvSpPr>
          <p:nvPr>
            <p:ph idx="1"/>
          </p:nvPr>
        </p:nvSpPr>
        <p:spPr>
          <a:xfrm>
            <a:off x="457199" y="1589121"/>
            <a:ext cx="3987989" cy="3916363"/>
          </a:xfrm>
        </p:spPr>
        <p:txBody>
          <a:bodyPr>
            <a:normAutofit fontScale="92500" lnSpcReduction="10000"/>
          </a:bodyPr>
          <a:lstStyle/>
          <a:p>
            <a:r>
              <a:rPr lang="en-GB" b="1" u="sng" dirty="0" smtClean="0"/>
              <a:t>Venezuela offered to mediate</a:t>
            </a:r>
          </a:p>
          <a:p>
            <a:pPr marL="0" indent="0">
              <a:buNone/>
            </a:pPr>
            <a:r>
              <a:rPr lang="en-GB" dirty="0" smtClean="0">
                <a:solidFill>
                  <a:schemeClr val="tx1"/>
                </a:solidFill>
              </a:rPr>
              <a:t>Gaddafi accepted, </a:t>
            </a:r>
            <a:r>
              <a:rPr lang="en-GB" dirty="0" smtClean="0">
                <a:solidFill>
                  <a:schemeClr val="accent4"/>
                </a:solidFill>
              </a:rPr>
              <a:t>rebels declined</a:t>
            </a:r>
            <a:endParaRPr lang="en-GB" dirty="0">
              <a:solidFill>
                <a:schemeClr val="accent4"/>
              </a:solidFill>
            </a:endParaRPr>
          </a:p>
          <a:p>
            <a:r>
              <a:rPr lang="en-GB" b="1" u="sng" dirty="0"/>
              <a:t>African Union proposal for ceasefire and </a:t>
            </a:r>
            <a:r>
              <a:rPr lang="en-GB" b="1" u="sng" dirty="0" smtClean="0"/>
              <a:t>dialogue</a:t>
            </a:r>
            <a:endParaRPr lang="en-GB" b="1" u="sng" dirty="0"/>
          </a:p>
          <a:p>
            <a:pPr marL="0" indent="0">
              <a:buNone/>
            </a:pPr>
            <a:r>
              <a:rPr lang="en-GB" dirty="0" smtClean="0">
                <a:solidFill>
                  <a:srgbClr val="000000"/>
                </a:solidFill>
              </a:rPr>
              <a:t>Gaddafi accepted, </a:t>
            </a:r>
            <a:r>
              <a:rPr lang="en-GB" dirty="0" smtClean="0">
                <a:solidFill>
                  <a:srgbClr val="EB6615"/>
                </a:solidFill>
              </a:rPr>
              <a:t>NATO declined</a:t>
            </a:r>
          </a:p>
          <a:p>
            <a:r>
              <a:rPr lang="en-GB" b="1" u="sng" dirty="0"/>
              <a:t>Gaddafi offered ceasefire and constitutional government</a:t>
            </a:r>
          </a:p>
          <a:p>
            <a:pPr marL="0" indent="0">
              <a:buNone/>
            </a:pPr>
            <a:r>
              <a:rPr lang="en-GB" dirty="0" smtClean="0">
                <a:solidFill>
                  <a:srgbClr val="EB6615"/>
                </a:solidFill>
              </a:rPr>
              <a:t>NATO declined</a:t>
            </a:r>
          </a:p>
        </p:txBody>
      </p:sp>
      <p:pic>
        <p:nvPicPr>
          <p:cNvPr id="4" name="Imagen 3"/>
          <p:cNvPicPr>
            <a:picLocks noChangeAspect="1"/>
          </p:cNvPicPr>
          <p:nvPr/>
        </p:nvPicPr>
        <p:blipFill>
          <a:blip r:embed="rId2">
            <a:clrChange>
              <a:clrFrom>
                <a:srgbClr val="FFFFFF"/>
              </a:clrFrom>
              <a:clrTo>
                <a:srgbClr val="FFFFFF">
                  <a:alpha val="0"/>
                </a:srgbClr>
              </a:clrTo>
            </a:clrChange>
          </a:blip>
          <a:stretch>
            <a:fillRect/>
          </a:stretch>
        </p:blipFill>
        <p:spPr>
          <a:xfrm>
            <a:off x="0" y="5945836"/>
            <a:ext cx="1824328" cy="912164"/>
          </a:xfrm>
          <a:prstGeom prst="rect">
            <a:avLst/>
          </a:prstGeom>
        </p:spPr>
      </p:pic>
      <p:pic>
        <p:nvPicPr>
          <p:cNvPr id="5" name="Imagen 4" descr="Diseño sin títu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43" y="2553249"/>
            <a:ext cx="4136086" cy="4136086"/>
          </a:xfrm>
          <a:prstGeom prst="rect">
            <a:avLst/>
          </a:prstGeom>
        </p:spPr>
      </p:pic>
    </p:spTree>
    <p:extLst>
      <p:ext uri="{BB962C8B-B14F-4D97-AF65-F5344CB8AC3E}">
        <p14:creationId xmlns:p14="http://schemas.microsoft.com/office/powerpoint/2010/main" val="9706435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342900"/>
            <a:ext cx="6508377" cy="1143000"/>
          </a:xfrm>
        </p:spPr>
        <p:txBody>
          <a:bodyPr/>
          <a:lstStyle/>
          <a:p>
            <a:r>
              <a:rPr lang="en-GB" dirty="0" smtClean="0"/>
              <a:t>Outcomes of Operation Unified Protector</a:t>
            </a:r>
            <a:endParaRPr lang="en-GB" dirty="0"/>
          </a:p>
        </p:txBody>
      </p:sp>
      <p:sp>
        <p:nvSpPr>
          <p:cNvPr id="3" name="Marcador de contenido 2"/>
          <p:cNvSpPr>
            <a:spLocks noGrp="1"/>
          </p:cNvSpPr>
          <p:nvPr>
            <p:ph idx="1"/>
          </p:nvPr>
        </p:nvSpPr>
        <p:spPr>
          <a:xfrm>
            <a:off x="457198" y="1993288"/>
            <a:ext cx="7875593" cy="3916363"/>
          </a:xfrm>
        </p:spPr>
        <p:txBody>
          <a:bodyPr/>
          <a:lstStyle/>
          <a:p>
            <a:r>
              <a:rPr lang="en-GB" dirty="0" smtClean="0"/>
              <a:t>Gaddafi was captured and kille</a:t>
            </a:r>
            <a:r>
              <a:rPr lang="en-GB" dirty="0" smtClean="0"/>
              <a:t>d 20</a:t>
            </a:r>
            <a:r>
              <a:rPr lang="en-GB" baseline="30000" dirty="0" smtClean="0"/>
              <a:t>th</a:t>
            </a:r>
            <a:r>
              <a:rPr lang="en-GB" dirty="0" smtClean="0"/>
              <a:t> of October 2011</a:t>
            </a:r>
          </a:p>
          <a:p>
            <a:r>
              <a:rPr lang="en-GB" dirty="0" smtClean="0"/>
              <a:t>NATO left Libya 31</a:t>
            </a:r>
            <a:r>
              <a:rPr lang="en-GB" baseline="30000" dirty="0" smtClean="0"/>
              <a:t>st</a:t>
            </a:r>
            <a:r>
              <a:rPr lang="en-GB" dirty="0" smtClean="0"/>
              <a:t> of October</a:t>
            </a:r>
          </a:p>
          <a:p>
            <a:r>
              <a:rPr lang="en-GB" dirty="0" smtClean="0"/>
              <a:t>Interim government was established and elections later</a:t>
            </a:r>
          </a:p>
          <a:p>
            <a:r>
              <a:rPr lang="en-GB" dirty="0" smtClean="0"/>
              <a:t>Lack of post-conflict reconstruction </a:t>
            </a:r>
          </a:p>
          <a:p>
            <a:r>
              <a:rPr lang="en-GB" dirty="0" smtClean="0"/>
              <a:t>Only 14 NATO Members engaged militarily </a:t>
            </a:r>
            <a:endParaRPr lang="en-GB" dirty="0"/>
          </a:p>
        </p:txBody>
      </p:sp>
      <p:pic>
        <p:nvPicPr>
          <p:cNvPr id="4" name="Imagen 3"/>
          <p:cNvPicPr>
            <a:picLocks noChangeAspect="1"/>
          </p:cNvPicPr>
          <p:nvPr/>
        </p:nvPicPr>
        <p:blipFill>
          <a:blip r:embed="rId2">
            <a:clrChange>
              <a:clrFrom>
                <a:srgbClr val="FFFFFF"/>
              </a:clrFrom>
              <a:clrTo>
                <a:srgbClr val="FFFFFF">
                  <a:alpha val="0"/>
                </a:srgbClr>
              </a:clrTo>
            </a:clrChange>
          </a:blip>
          <a:stretch>
            <a:fillRect/>
          </a:stretch>
        </p:blipFill>
        <p:spPr>
          <a:xfrm>
            <a:off x="0" y="5945836"/>
            <a:ext cx="1824328" cy="912164"/>
          </a:xfrm>
          <a:prstGeom prst="rect">
            <a:avLst/>
          </a:prstGeom>
        </p:spPr>
      </p:pic>
    </p:spTree>
    <p:extLst>
      <p:ext uri="{BB962C8B-B14F-4D97-AF65-F5344CB8AC3E}">
        <p14:creationId xmlns:p14="http://schemas.microsoft.com/office/powerpoint/2010/main" val="9706435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clrChange>
              <a:clrFrom>
                <a:srgbClr val="FFFFFF"/>
              </a:clrFrom>
              <a:clrTo>
                <a:srgbClr val="FFFFFF">
                  <a:alpha val="0"/>
                </a:srgbClr>
              </a:clrTo>
            </a:clrChange>
          </a:blip>
          <a:stretch>
            <a:fillRect/>
          </a:stretch>
        </p:blipFill>
        <p:spPr>
          <a:xfrm>
            <a:off x="0" y="5945836"/>
            <a:ext cx="1824328" cy="912164"/>
          </a:xfrm>
          <a:prstGeom prst="rect">
            <a:avLst/>
          </a:prstGeom>
        </p:spPr>
      </p:pic>
      <p:pic>
        <p:nvPicPr>
          <p:cNvPr id="6" name="Imagen 5"/>
          <p:cNvPicPr>
            <a:picLocks noChangeAspect="1"/>
          </p:cNvPicPr>
          <p:nvPr/>
        </p:nvPicPr>
        <p:blipFill>
          <a:blip r:embed="rId3"/>
          <a:stretch>
            <a:fillRect/>
          </a:stretch>
        </p:blipFill>
        <p:spPr>
          <a:xfrm>
            <a:off x="388731" y="550022"/>
            <a:ext cx="6582893" cy="5395814"/>
          </a:xfrm>
          <a:prstGeom prst="rect">
            <a:avLst/>
          </a:prstGeom>
        </p:spPr>
      </p:pic>
      <p:sp>
        <p:nvSpPr>
          <p:cNvPr id="10" name="CuadroTexto 9"/>
          <p:cNvSpPr txBox="1"/>
          <p:nvPr/>
        </p:nvSpPr>
        <p:spPr>
          <a:xfrm>
            <a:off x="2561838" y="6213492"/>
            <a:ext cx="4930213" cy="738664"/>
          </a:xfrm>
          <a:prstGeom prst="rect">
            <a:avLst/>
          </a:prstGeom>
          <a:noFill/>
        </p:spPr>
        <p:txBody>
          <a:bodyPr wrap="square" rtlCol="0">
            <a:spAutoFit/>
          </a:bodyPr>
          <a:lstStyle/>
          <a:p>
            <a:r>
              <a:rPr lang="es-ES_tradnl" sz="1200" dirty="0" err="1"/>
              <a:t>https</a:t>
            </a:r>
            <a:r>
              <a:rPr lang="es-ES_tradnl" sz="1200" dirty="0"/>
              <a:t>://</a:t>
            </a:r>
            <a:r>
              <a:rPr lang="es-ES_tradnl" sz="1200" dirty="0" err="1"/>
              <a:t>create.kahoot.it</a:t>
            </a:r>
            <a:r>
              <a:rPr lang="es-ES_tradnl" sz="1200" dirty="0"/>
              <a:t>/share/natos-</a:t>
            </a:r>
            <a:r>
              <a:rPr lang="es-ES_tradnl" sz="1200" dirty="0" err="1"/>
              <a:t>intervention</a:t>
            </a:r>
            <a:r>
              <a:rPr lang="es-ES_tradnl" sz="1200" dirty="0"/>
              <a:t>-in-</a:t>
            </a:r>
            <a:r>
              <a:rPr lang="es-ES_tradnl" sz="1200" dirty="0" err="1"/>
              <a:t>libya</a:t>
            </a:r>
            <a:r>
              <a:rPr lang="es-ES_tradnl" sz="1200" dirty="0"/>
              <a:t>/6c432c91-1ff2-4b21-bbf2-b781b705fafd</a:t>
            </a:r>
          </a:p>
          <a:p>
            <a:endParaRPr lang="en-GB" dirty="0"/>
          </a:p>
        </p:txBody>
      </p:sp>
    </p:spTree>
    <p:extLst>
      <p:ext uri="{BB962C8B-B14F-4D97-AF65-F5344CB8AC3E}">
        <p14:creationId xmlns:p14="http://schemas.microsoft.com/office/powerpoint/2010/main" val="9706435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321880"/>
            <a:ext cx="6508377" cy="501101"/>
          </a:xfrm>
        </p:spPr>
        <p:txBody>
          <a:bodyPr/>
          <a:lstStyle/>
          <a:p>
            <a:r>
              <a:rPr lang="en-GB" dirty="0" smtClean="0"/>
              <a:t>Background </a:t>
            </a:r>
            <a:r>
              <a:rPr lang="mr-IN" dirty="0" smtClean="0"/>
              <a:t>–</a:t>
            </a:r>
            <a:r>
              <a:rPr lang="en-GB" dirty="0" smtClean="0"/>
              <a:t> King </a:t>
            </a:r>
            <a:r>
              <a:rPr lang="en-GB" dirty="0" err="1" smtClean="0"/>
              <a:t>Idris</a:t>
            </a:r>
            <a:r>
              <a:rPr lang="en-GB" dirty="0" smtClean="0"/>
              <a:t> </a:t>
            </a:r>
            <a:endParaRPr lang="en-GB" dirty="0"/>
          </a:p>
        </p:txBody>
      </p:sp>
      <p:sp>
        <p:nvSpPr>
          <p:cNvPr id="3" name="Marcador de contenido 2"/>
          <p:cNvSpPr>
            <a:spLocks noGrp="1"/>
          </p:cNvSpPr>
          <p:nvPr>
            <p:ph idx="1"/>
          </p:nvPr>
        </p:nvSpPr>
        <p:spPr>
          <a:xfrm>
            <a:off x="457199" y="1297487"/>
            <a:ext cx="6508377" cy="3916363"/>
          </a:xfrm>
        </p:spPr>
        <p:txBody>
          <a:bodyPr/>
          <a:lstStyle/>
          <a:p>
            <a:r>
              <a:rPr lang="en-GB" dirty="0" smtClean="0"/>
              <a:t>King </a:t>
            </a:r>
            <a:r>
              <a:rPr lang="en-GB" dirty="0" err="1" smtClean="0"/>
              <a:t>Idris</a:t>
            </a:r>
            <a:r>
              <a:rPr lang="en-GB" dirty="0" smtClean="0"/>
              <a:t>, the only Libyan King for 18 years</a:t>
            </a:r>
          </a:p>
          <a:p>
            <a:r>
              <a:rPr lang="en-GB" dirty="0" smtClean="0"/>
              <a:t>Became King in 1949 after UN Resolution </a:t>
            </a:r>
          </a:p>
          <a:p>
            <a:r>
              <a:rPr lang="en-GB" dirty="0" err="1" smtClean="0"/>
              <a:t>Idris</a:t>
            </a:r>
            <a:r>
              <a:rPr lang="en-GB" dirty="0" smtClean="0"/>
              <a:t> allowed American and British military bases in exchange for development funds</a:t>
            </a:r>
          </a:p>
          <a:p>
            <a:r>
              <a:rPr lang="en-GB" dirty="0" smtClean="0"/>
              <a:t>Oil was discovered in 1959 </a:t>
            </a:r>
          </a:p>
          <a:p>
            <a:endParaRPr lang="en-GB" dirty="0" smtClean="0"/>
          </a:p>
          <a:p>
            <a:endParaRPr lang="en-GB" dirty="0"/>
          </a:p>
        </p:txBody>
      </p:sp>
      <p:pic>
        <p:nvPicPr>
          <p:cNvPr id="4" name="Imagen 3"/>
          <p:cNvPicPr>
            <a:picLocks noChangeAspect="1"/>
          </p:cNvPicPr>
          <p:nvPr/>
        </p:nvPicPr>
        <p:blipFill>
          <a:blip r:embed="rId2">
            <a:clrChange>
              <a:clrFrom>
                <a:srgbClr val="FFFFFF"/>
              </a:clrFrom>
              <a:clrTo>
                <a:srgbClr val="FFFFFF">
                  <a:alpha val="0"/>
                </a:srgbClr>
              </a:clrTo>
            </a:clrChange>
          </a:blip>
          <a:stretch>
            <a:fillRect/>
          </a:stretch>
        </p:blipFill>
        <p:spPr>
          <a:xfrm>
            <a:off x="0" y="5945836"/>
            <a:ext cx="1824328" cy="912164"/>
          </a:xfrm>
          <a:prstGeom prst="rect">
            <a:avLst/>
          </a:prstGeom>
        </p:spPr>
      </p:pic>
      <p:pic>
        <p:nvPicPr>
          <p:cNvPr id="5" name="Imagen 4"/>
          <p:cNvPicPr>
            <a:picLocks noChangeAspect="1"/>
          </p:cNvPicPr>
          <p:nvPr/>
        </p:nvPicPr>
        <p:blipFill>
          <a:blip r:embed="rId3"/>
          <a:stretch>
            <a:fillRect/>
          </a:stretch>
        </p:blipFill>
        <p:spPr>
          <a:xfrm>
            <a:off x="5370284" y="3160815"/>
            <a:ext cx="3447143" cy="3368799"/>
          </a:xfrm>
          <a:prstGeom prst="rect">
            <a:avLst/>
          </a:prstGeom>
        </p:spPr>
      </p:pic>
    </p:spTree>
    <p:extLst>
      <p:ext uri="{BB962C8B-B14F-4D97-AF65-F5344CB8AC3E}">
        <p14:creationId xmlns:p14="http://schemas.microsoft.com/office/powerpoint/2010/main" val="14417972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342900"/>
            <a:ext cx="6508377" cy="1143000"/>
          </a:xfrm>
        </p:spPr>
        <p:txBody>
          <a:bodyPr/>
          <a:lstStyle/>
          <a:p>
            <a:r>
              <a:rPr lang="en-GB" sz="2800" dirty="0" smtClean="0"/>
              <a:t>Kingdom overthrown by young Gaddafi</a:t>
            </a:r>
            <a:endParaRPr lang="en-GB" sz="2800" dirty="0"/>
          </a:p>
        </p:txBody>
      </p:sp>
      <p:sp>
        <p:nvSpPr>
          <p:cNvPr id="3" name="Marcador de contenido 2"/>
          <p:cNvSpPr>
            <a:spLocks noGrp="1"/>
          </p:cNvSpPr>
          <p:nvPr>
            <p:ph idx="1"/>
          </p:nvPr>
        </p:nvSpPr>
        <p:spPr>
          <a:xfrm>
            <a:off x="457200" y="1726811"/>
            <a:ext cx="4459514" cy="3916363"/>
          </a:xfrm>
        </p:spPr>
        <p:txBody>
          <a:bodyPr/>
          <a:lstStyle/>
          <a:p>
            <a:r>
              <a:rPr lang="en-GB" dirty="0" smtClean="0"/>
              <a:t>King </a:t>
            </a:r>
            <a:r>
              <a:rPr lang="en-GB" dirty="0" err="1" smtClean="0"/>
              <a:t>Idris</a:t>
            </a:r>
            <a:r>
              <a:rPr lang="en-GB" dirty="0" smtClean="0"/>
              <a:t> becomes ill and leaves command of the throne to his nephew</a:t>
            </a:r>
          </a:p>
          <a:p>
            <a:r>
              <a:rPr lang="en-GB" dirty="0" smtClean="0"/>
              <a:t>26 year old military official Gaddafi leads the revolution</a:t>
            </a:r>
          </a:p>
          <a:p>
            <a:r>
              <a:rPr lang="en-GB" dirty="0" smtClean="0"/>
              <a:t>Gaddafi becomes Libya´s Leader in 1969</a:t>
            </a:r>
          </a:p>
          <a:p>
            <a:r>
              <a:rPr lang="en-GB" dirty="0" smtClean="0"/>
              <a:t>For the first time, the Libyan identity is created</a:t>
            </a:r>
            <a:endParaRPr lang="en-GB" dirty="0"/>
          </a:p>
        </p:txBody>
      </p:sp>
      <p:pic>
        <p:nvPicPr>
          <p:cNvPr id="4" name="Imagen 3"/>
          <p:cNvPicPr>
            <a:picLocks noChangeAspect="1"/>
          </p:cNvPicPr>
          <p:nvPr/>
        </p:nvPicPr>
        <p:blipFill>
          <a:blip r:embed="rId2">
            <a:clrChange>
              <a:clrFrom>
                <a:srgbClr val="FFFFFF"/>
              </a:clrFrom>
              <a:clrTo>
                <a:srgbClr val="FFFFFF">
                  <a:alpha val="0"/>
                </a:srgbClr>
              </a:clrTo>
            </a:clrChange>
          </a:blip>
          <a:stretch>
            <a:fillRect/>
          </a:stretch>
        </p:blipFill>
        <p:spPr>
          <a:xfrm>
            <a:off x="0" y="5945836"/>
            <a:ext cx="1824328" cy="912164"/>
          </a:xfrm>
          <a:prstGeom prst="rect">
            <a:avLst/>
          </a:prstGeom>
        </p:spPr>
      </p:pic>
      <p:pic>
        <p:nvPicPr>
          <p:cNvPr id="5" name="Imagen 4"/>
          <p:cNvPicPr>
            <a:picLocks noChangeAspect="1"/>
          </p:cNvPicPr>
          <p:nvPr/>
        </p:nvPicPr>
        <p:blipFill>
          <a:blip r:embed="rId3"/>
          <a:stretch>
            <a:fillRect/>
          </a:stretch>
        </p:blipFill>
        <p:spPr>
          <a:xfrm>
            <a:off x="5157993" y="1995714"/>
            <a:ext cx="3615166" cy="4862286"/>
          </a:xfrm>
          <a:prstGeom prst="rect">
            <a:avLst/>
          </a:prstGeom>
        </p:spPr>
      </p:pic>
    </p:spTree>
    <p:extLst>
      <p:ext uri="{BB962C8B-B14F-4D97-AF65-F5344CB8AC3E}">
        <p14:creationId xmlns:p14="http://schemas.microsoft.com/office/powerpoint/2010/main" val="9706435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342900"/>
            <a:ext cx="6508377" cy="676744"/>
          </a:xfrm>
        </p:spPr>
        <p:txBody>
          <a:bodyPr/>
          <a:lstStyle/>
          <a:p>
            <a:r>
              <a:rPr lang="en-GB" dirty="0" err="1" smtClean="0"/>
              <a:t>Gadaffi</a:t>
            </a:r>
            <a:r>
              <a:rPr lang="en-GB" dirty="0" smtClean="0"/>
              <a:t> rule</a:t>
            </a:r>
            <a:endParaRPr lang="en-GB" dirty="0"/>
          </a:p>
        </p:txBody>
      </p:sp>
      <p:sp>
        <p:nvSpPr>
          <p:cNvPr id="3" name="Marcador de contenido 2"/>
          <p:cNvSpPr>
            <a:spLocks noGrp="1"/>
          </p:cNvSpPr>
          <p:nvPr>
            <p:ph idx="1"/>
          </p:nvPr>
        </p:nvSpPr>
        <p:spPr>
          <a:xfrm>
            <a:off x="312055" y="1190156"/>
            <a:ext cx="7126515" cy="3916363"/>
          </a:xfrm>
        </p:spPr>
        <p:txBody>
          <a:bodyPr/>
          <a:lstStyle/>
          <a:p>
            <a:r>
              <a:rPr lang="en-GB" dirty="0" smtClean="0"/>
              <a:t>Governed Libya for 42 years</a:t>
            </a:r>
          </a:p>
          <a:p>
            <a:r>
              <a:rPr lang="en-GB" dirty="0" smtClean="0"/>
              <a:t>His revolutionary ideas were not </a:t>
            </a:r>
            <a:r>
              <a:rPr lang="en-GB" dirty="0" smtClean="0"/>
              <a:t>liked by</a:t>
            </a:r>
            <a:r>
              <a:rPr lang="en-GB" dirty="0" smtClean="0"/>
              <a:t> </a:t>
            </a:r>
            <a:r>
              <a:rPr lang="en-GB" dirty="0" smtClean="0"/>
              <a:t>the West</a:t>
            </a:r>
          </a:p>
          <a:p>
            <a:r>
              <a:rPr lang="en-GB" dirty="0" smtClean="0"/>
              <a:t>Pro African and Pro Arab</a:t>
            </a:r>
          </a:p>
          <a:p>
            <a:r>
              <a:rPr lang="en-GB" dirty="0" smtClean="0"/>
              <a:t>Supreme role in Northern Africa (South Sahara, Chad)</a:t>
            </a:r>
          </a:p>
          <a:p>
            <a:endParaRPr lang="en-GB" dirty="0"/>
          </a:p>
        </p:txBody>
      </p:sp>
      <p:pic>
        <p:nvPicPr>
          <p:cNvPr id="4" name="Imagen 3"/>
          <p:cNvPicPr>
            <a:picLocks noChangeAspect="1"/>
          </p:cNvPicPr>
          <p:nvPr/>
        </p:nvPicPr>
        <p:blipFill>
          <a:blip r:embed="rId2">
            <a:clrChange>
              <a:clrFrom>
                <a:srgbClr val="FFFFFF"/>
              </a:clrFrom>
              <a:clrTo>
                <a:srgbClr val="FFFFFF">
                  <a:alpha val="0"/>
                </a:srgbClr>
              </a:clrTo>
            </a:clrChange>
          </a:blip>
          <a:stretch>
            <a:fillRect/>
          </a:stretch>
        </p:blipFill>
        <p:spPr>
          <a:xfrm>
            <a:off x="0" y="5945836"/>
            <a:ext cx="1824328" cy="912164"/>
          </a:xfrm>
          <a:prstGeom prst="rect">
            <a:avLst/>
          </a:prstGeom>
        </p:spPr>
      </p:pic>
      <p:pic>
        <p:nvPicPr>
          <p:cNvPr id="5" name="Imagen 4"/>
          <p:cNvPicPr>
            <a:picLocks noChangeAspect="1"/>
          </p:cNvPicPr>
          <p:nvPr/>
        </p:nvPicPr>
        <p:blipFill>
          <a:blip r:embed="rId3"/>
          <a:stretch>
            <a:fillRect/>
          </a:stretch>
        </p:blipFill>
        <p:spPr>
          <a:xfrm>
            <a:off x="3445564" y="3454030"/>
            <a:ext cx="5281150" cy="3304978"/>
          </a:xfrm>
          <a:prstGeom prst="rect">
            <a:avLst/>
          </a:prstGeom>
        </p:spPr>
      </p:pic>
    </p:spTree>
    <p:extLst>
      <p:ext uri="{BB962C8B-B14F-4D97-AF65-F5344CB8AC3E}">
        <p14:creationId xmlns:p14="http://schemas.microsoft.com/office/powerpoint/2010/main" val="21543812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339880"/>
            <a:ext cx="6508377" cy="715763"/>
          </a:xfrm>
        </p:spPr>
        <p:txBody>
          <a:bodyPr/>
          <a:lstStyle/>
          <a:p>
            <a:r>
              <a:rPr lang="en-GB" dirty="0" smtClean="0"/>
              <a:t>Libya prior to the conflict</a:t>
            </a:r>
            <a:endParaRPr lang="en-GB" dirty="0"/>
          </a:p>
        </p:txBody>
      </p:sp>
      <p:sp>
        <p:nvSpPr>
          <p:cNvPr id="3" name="Marcador de contenido 2"/>
          <p:cNvSpPr>
            <a:spLocks noGrp="1"/>
          </p:cNvSpPr>
          <p:nvPr>
            <p:ph idx="1"/>
          </p:nvPr>
        </p:nvSpPr>
        <p:spPr>
          <a:xfrm>
            <a:off x="457199" y="1261710"/>
            <a:ext cx="6508377" cy="3916363"/>
          </a:xfrm>
        </p:spPr>
        <p:txBody>
          <a:bodyPr/>
          <a:lstStyle/>
          <a:p>
            <a:r>
              <a:rPr lang="en-GB" dirty="0" smtClean="0"/>
              <a:t>Diplomatic relations with UK re-established in 1999</a:t>
            </a:r>
          </a:p>
          <a:p>
            <a:r>
              <a:rPr lang="en-GB" dirty="0" smtClean="0"/>
              <a:t>Restrictive trade measures removed by EU later </a:t>
            </a:r>
          </a:p>
          <a:p>
            <a:r>
              <a:rPr lang="en-GB" dirty="0" smtClean="0"/>
              <a:t>Libya joined WTO in </a:t>
            </a:r>
            <a:r>
              <a:rPr lang="en-GB" dirty="0" smtClean="0"/>
              <a:t>2004</a:t>
            </a:r>
          </a:p>
          <a:p>
            <a:r>
              <a:rPr lang="en-GB" dirty="0" smtClean="0"/>
              <a:t>State visits to the West started</a:t>
            </a:r>
            <a:endParaRPr lang="en-GB" dirty="0" smtClean="0"/>
          </a:p>
          <a:p>
            <a:endParaRPr lang="en-GB" dirty="0"/>
          </a:p>
        </p:txBody>
      </p:sp>
      <p:pic>
        <p:nvPicPr>
          <p:cNvPr id="4" name="Imagen 3"/>
          <p:cNvPicPr>
            <a:picLocks noChangeAspect="1"/>
          </p:cNvPicPr>
          <p:nvPr/>
        </p:nvPicPr>
        <p:blipFill>
          <a:blip r:embed="rId2">
            <a:clrChange>
              <a:clrFrom>
                <a:srgbClr val="FFFFFF"/>
              </a:clrFrom>
              <a:clrTo>
                <a:srgbClr val="FFFFFF">
                  <a:alpha val="0"/>
                </a:srgbClr>
              </a:clrTo>
            </a:clrChange>
          </a:blip>
          <a:stretch>
            <a:fillRect/>
          </a:stretch>
        </p:blipFill>
        <p:spPr>
          <a:xfrm>
            <a:off x="0" y="5945836"/>
            <a:ext cx="1824328" cy="912164"/>
          </a:xfrm>
          <a:prstGeom prst="rect">
            <a:avLst/>
          </a:prstGeom>
        </p:spPr>
      </p:pic>
      <p:pic>
        <p:nvPicPr>
          <p:cNvPr id="5" name="Imagen 4"/>
          <p:cNvPicPr>
            <a:picLocks noChangeAspect="1"/>
          </p:cNvPicPr>
          <p:nvPr/>
        </p:nvPicPr>
        <p:blipFill>
          <a:blip r:embed="rId3"/>
          <a:stretch>
            <a:fillRect/>
          </a:stretch>
        </p:blipFill>
        <p:spPr>
          <a:xfrm>
            <a:off x="2956005" y="3387033"/>
            <a:ext cx="5787571" cy="3255509"/>
          </a:xfrm>
          <a:prstGeom prst="rect">
            <a:avLst/>
          </a:prstGeom>
        </p:spPr>
      </p:pic>
    </p:spTree>
    <p:extLst>
      <p:ext uri="{BB962C8B-B14F-4D97-AF65-F5344CB8AC3E}">
        <p14:creationId xmlns:p14="http://schemas.microsoft.com/office/powerpoint/2010/main" val="41088499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98906"/>
            <a:ext cx="6508377" cy="715763"/>
          </a:xfrm>
        </p:spPr>
        <p:txBody>
          <a:bodyPr/>
          <a:lstStyle/>
          <a:p>
            <a:r>
              <a:rPr lang="en-GB" sz="2800" dirty="0" smtClean="0"/>
              <a:t>Libya prior to the conflict</a:t>
            </a:r>
            <a:endParaRPr lang="en-GB" sz="2800" dirty="0"/>
          </a:p>
        </p:txBody>
      </p:sp>
      <p:sp>
        <p:nvSpPr>
          <p:cNvPr id="3" name="Marcador de contenido 2"/>
          <p:cNvSpPr>
            <a:spLocks noGrp="1"/>
          </p:cNvSpPr>
          <p:nvPr>
            <p:ph idx="1"/>
          </p:nvPr>
        </p:nvSpPr>
        <p:spPr>
          <a:xfrm>
            <a:off x="457199" y="860808"/>
            <a:ext cx="6745515" cy="3916363"/>
          </a:xfrm>
        </p:spPr>
        <p:txBody>
          <a:bodyPr/>
          <a:lstStyle/>
          <a:p>
            <a:r>
              <a:rPr lang="en-GB" dirty="0" smtClean="0"/>
              <a:t>35.000 million USD investment plan with 40%  for foreign capital</a:t>
            </a:r>
          </a:p>
          <a:p>
            <a:r>
              <a:rPr lang="en-GB" dirty="0" smtClean="0"/>
              <a:t>16.000 GDP per capita in 2009</a:t>
            </a:r>
          </a:p>
          <a:p>
            <a:r>
              <a:rPr lang="en-GB" dirty="0" smtClean="0"/>
              <a:t>Top Africa</a:t>
            </a:r>
            <a:r>
              <a:rPr lang="en-GB" dirty="0" smtClean="0"/>
              <a:t>´s growth UNDP, behind Arab Emirates</a:t>
            </a:r>
            <a:endParaRPr lang="en-GB" dirty="0"/>
          </a:p>
        </p:txBody>
      </p:sp>
      <p:pic>
        <p:nvPicPr>
          <p:cNvPr id="4" name="Imagen 3"/>
          <p:cNvPicPr>
            <a:picLocks noChangeAspect="1"/>
          </p:cNvPicPr>
          <p:nvPr/>
        </p:nvPicPr>
        <p:blipFill>
          <a:blip r:embed="rId2">
            <a:clrChange>
              <a:clrFrom>
                <a:srgbClr val="FFFFFF"/>
              </a:clrFrom>
              <a:clrTo>
                <a:srgbClr val="FFFFFF">
                  <a:alpha val="0"/>
                </a:srgbClr>
              </a:clrTo>
            </a:clrChange>
          </a:blip>
          <a:stretch>
            <a:fillRect/>
          </a:stretch>
        </p:blipFill>
        <p:spPr>
          <a:xfrm>
            <a:off x="0" y="5945836"/>
            <a:ext cx="1824328" cy="912164"/>
          </a:xfrm>
          <a:prstGeom prst="rect">
            <a:avLst/>
          </a:prstGeom>
        </p:spPr>
      </p:pic>
      <p:pic>
        <p:nvPicPr>
          <p:cNvPr id="5" name="Imagen 4"/>
          <p:cNvPicPr>
            <a:picLocks noChangeAspect="1"/>
          </p:cNvPicPr>
          <p:nvPr/>
        </p:nvPicPr>
        <p:blipFill>
          <a:blip r:embed="rId3"/>
          <a:stretch>
            <a:fillRect/>
          </a:stretch>
        </p:blipFill>
        <p:spPr>
          <a:xfrm>
            <a:off x="2794000" y="2680256"/>
            <a:ext cx="5863501" cy="4177744"/>
          </a:xfrm>
          <a:prstGeom prst="rect">
            <a:avLst/>
          </a:prstGeom>
        </p:spPr>
      </p:pic>
    </p:spTree>
    <p:extLst>
      <p:ext uri="{BB962C8B-B14F-4D97-AF65-F5344CB8AC3E}">
        <p14:creationId xmlns:p14="http://schemas.microsoft.com/office/powerpoint/2010/main" val="24735825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321993"/>
            <a:ext cx="6508377" cy="662098"/>
          </a:xfrm>
        </p:spPr>
        <p:txBody>
          <a:bodyPr/>
          <a:lstStyle/>
          <a:p>
            <a:r>
              <a:rPr lang="en-GB" dirty="0" err="1" smtClean="0"/>
              <a:t>Gadaffi´s</a:t>
            </a:r>
            <a:r>
              <a:rPr lang="en-GB" dirty="0" smtClean="0"/>
              <a:t> gold dinar plan</a:t>
            </a:r>
            <a:endParaRPr lang="en-GB" dirty="0"/>
          </a:p>
        </p:txBody>
      </p:sp>
      <p:sp>
        <p:nvSpPr>
          <p:cNvPr id="3" name="Marcador de contenido 2"/>
          <p:cNvSpPr>
            <a:spLocks noGrp="1"/>
          </p:cNvSpPr>
          <p:nvPr>
            <p:ph idx="1"/>
          </p:nvPr>
        </p:nvSpPr>
        <p:spPr>
          <a:xfrm>
            <a:off x="328918" y="1235787"/>
            <a:ext cx="6928225" cy="3916363"/>
          </a:xfrm>
        </p:spPr>
        <p:txBody>
          <a:bodyPr/>
          <a:lstStyle/>
          <a:p>
            <a:r>
              <a:rPr lang="en-GB" dirty="0" smtClean="0"/>
              <a:t>Creation of a true gold currency</a:t>
            </a:r>
          </a:p>
          <a:p>
            <a:r>
              <a:rPr lang="en-GB" dirty="0" smtClean="0"/>
              <a:t>Oil exports must be paid in gold dinar instead of USD</a:t>
            </a:r>
          </a:p>
          <a:p>
            <a:r>
              <a:rPr lang="en-GB" dirty="0" smtClean="0"/>
              <a:t>Libya had 143 tons of gold reserves</a:t>
            </a:r>
          </a:p>
          <a:p>
            <a:r>
              <a:rPr lang="en-GB" dirty="0" smtClean="0"/>
              <a:t>Gaddafi wanted the currency to be in all Africa</a:t>
            </a:r>
            <a:endParaRPr lang="en-GB" dirty="0"/>
          </a:p>
        </p:txBody>
      </p:sp>
      <p:pic>
        <p:nvPicPr>
          <p:cNvPr id="4" name="Imagen 3"/>
          <p:cNvPicPr>
            <a:picLocks noChangeAspect="1"/>
          </p:cNvPicPr>
          <p:nvPr/>
        </p:nvPicPr>
        <p:blipFill>
          <a:blip r:embed="rId2">
            <a:clrChange>
              <a:clrFrom>
                <a:srgbClr val="FFFFFF"/>
              </a:clrFrom>
              <a:clrTo>
                <a:srgbClr val="FFFFFF">
                  <a:alpha val="0"/>
                </a:srgbClr>
              </a:clrTo>
            </a:clrChange>
          </a:blip>
          <a:stretch>
            <a:fillRect/>
          </a:stretch>
        </p:blipFill>
        <p:spPr>
          <a:xfrm>
            <a:off x="0" y="5945836"/>
            <a:ext cx="1824328" cy="912164"/>
          </a:xfrm>
          <a:prstGeom prst="rect">
            <a:avLst/>
          </a:prstGeom>
        </p:spPr>
      </p:pic>
      <p:pic>
        <p:nvPicPr>
          <p:cNvPr id="8" name="Imagen 7"/>
          <p:cNvPicPr>
            <a:picLocks noChangeAspect="1"/>
          </p:cNvPicPr>
          <p:nvPr/>
        </p:nvPicPr>
        <p:blipFill>
          <a:blip r:embed="rId3"/>
          <a:stretch>
            <a:fillRect/>
          </a:stretch>
        </p:blipFill>
        <p:spPr>
          <a:xfrm>
            <a:off x="5501227" y="2794000"/>
            <a:ext cx="3816195" cy="4064000"/>
          </a:xfrm>
          <a:prstGeom prst="rect">
            <a:avLst/>
          </a:prstGeom>
        </p:spPr>
      </p:pic>
    </p:spTree>
    <p:extLst>
      <p:ext uri="{BB962C8B-B14F-4D97-AF65-F5344CB8AC3E}">
        <p14:creationId xmlns:p14="http://schemas.microsoft.com/office/powerpoint/2010/main" val="17497623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342900"/>
            <a:ext cx="6508377" cy="1143000"/>
          </a:xfrm>
        </p:spPr>
        <p:txBody>
          <a:bodyPr/>
          <a:lstStyle/>
          <a:p>
            <a:r>
              <a:rPr lang="en-GB" sz="2800" dirty="0" smtClean="0"/>
              <a:t>Hillary Clinton´s leaked emails about Libya and Sarkozy</a:t>
            </a:r>
            <a:endParaRPr lang="en-GB" sz="2800" dirty="0"/>
          </a:p>
        </p:txBody>
      </p:sp>
      <p:sp>
        <p:nvSpPr>
          <p:cNvPr id="3" name="Marcador de contenido 2"/>
          <p:cNvSpPr>
            <a:spLocks noGrp="1"/>
          </p:cNvSpPr>
          <p:nvPr>
            <p:ph idx="1"/>
          </p:nvPr>
        </p:nvSpPr>
        <p:spPr>
          <a:xfrm>
            <a:off x="457199" y="2209800"/>
            <a:ext cx="8199419" cy="3916363"/>
          </a:xfrm>
        </p:spPr>
        <p:txBody>
          <a:bodyPr>
            <a:normAutofit lnSpcReduction="10000"/>
          </a:bodyPr>
          <a:lstStyle/>
          <a:p>
            <a:pPr algn="just"/>
            <a:r>
              <a:rPr lang="en-GB" sz="2800" i="1" dirty="0"/>
              <a:t>"Qaddafi's government holds 143 tons of gold, and a similar amount in silver ... This gold was accumulated prior to the current rebellion and was intended to be used to establish a pan-African currency based on the Libyan golden Dinar. This plan was designed to provide the Francophone African Countries with an alternative to the French franc (CFA).</a:t>
            </a:r>
            <a:endParaRPr lang="es-ES_tradnl" sz="2800" dirty="0"/>
          </a:p>
          <a:p>
            <a:endParaRPr lang="en-GB" dirty="0"/>
          </a:p>
        </p:txBody>
      </p:sp>
      <p:pic>
        <p:nvPicPr>
          <p:cNvPr id="4" name="Imagen 3"/>
          <p:cNvPicPr>
            <a:picLocks noChangeAspect="1"/>
          </p:cNvPicPr>
          <p:nvPr/>
        </p:nvPicPr>
        <p:blipFill>
          <a:blip r:embed="rId2">
            <a:clrChange>
              <a:clrFrom>
                <a:srgbClr val="FFFFFF"/>
              </a:clrFrom>
              <a:clrTo>
                <a:srgbClr val="FFFFFF">
                  <a:alpha val="0"/>
                </a:srgbClr>
              </a:clrTo>
            </a:clrChange>
          </a:blip>
          <a:stretch>
            <a:fillRect/>
          </a:stretch>
        </p:blipFill>
        <p:spPr>
          <a:xfrm>
            <a:off x="0" y="5945836"/>
            <a:ext cx="1824328" cy="912164"/>
          </a:xfrm>
          <a:prstGeom prst="rect">
            <a:avLst/>
          </a:prstGeom>
        </p:spPr>
      </p:pic>
    </p:spTree>
    <p:extLst>
      <p:ext uri="{BB962C8B-B14F-4D97-AF65-F5344CB8AC3E}">
        <p14:creationId xmlns:p14="http://schemas.microsoft.com/office/powerpoint/2010/main" val="8378420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30199" y="344714"/>
            <a:ext cx="6854372" cy="5914572"/>
          </a:xfrm>
        </p:spPr>
        <p:txBody>
          <a:bodyPr>
            <a:normAutofit fontScale="92500" lnSpcReduction="10000"/>
          </a:bodyPr>
          <a:lstStyle/>
          <a:p>
            <a:pPr marL="0" indent="0" algn="just">
              <a:buNone/>
            </a:pPr>
            <a:r>
              <a:rPr lang="en-GB" i="1" dirty="0"/>
              <a:t>"According to knowledgeable individuals this quantity of gold and silver is valued at more than $7 billion. French intelligence officers discovered this plan shortly after the current rebellion began, and this was one of the factors that influenced President Nicolas Sarkozy's decision to commit France to the attack on Libya. According to these individuals Sarkozy's plans are driven by the following issues:</a:t>
            </a:r>
            <a:endParaRPr lang="es-ES_tradnl" dirty="0"/>
          </a:p>
          <a:p>
            <a:r>
              <a:rPr lang="en-GB" i="1" dirty="0"/>
              <a:t>1. A desire to gain a greater share of Libya oil production,</a:t>
            </a:r>
            <a:endParaRPr lang="es-ES_tradnl" dirty="0"/>
          </a:p>
          <a:p>
            <a:r>
              <a:rPr lang="en-GB" i="1" dirty="0"/>
              <a:t>2. Increase French influence in North Africa,</a:t>
            </a:r>
            <a:endParaRPr lang="es-ES_tradnl" dirty="0"/>
          </a:p>
          <a:p>
            <a:r>
              <a:rPr lang="en-GB" i="1" dirty="0"/>
              <a:t>3. Improve his internal political situation in France,</a:t>
            </a:r>
            <a:endParaRPr lang="es-ES_tradnl" dirty="0"/>
          </a:p>
          <a:p>
            <a:r>
              <a:rPr lang="en-GB" i="1" dirty="0"/>
              <a:t>4. Provide the French military with an opportunity to reassert its position in the world,</a:t>
            </a:r>
            <a:endParaRPr lang="es-ES_tradnl" dirty="0"/>
          </a:p>
          <a:p>
            <a:r>
              <a:rPr lang="en-GB" i="1" dirty="0"/>
              <a:t>5. Address the concern of his advisors over Qaddafi's long term plans to supplant France as the dominant power in Francophone Africa.”</a:t>
            </a:r>
            <a:endParaRPr lang="es-ES_tradnl" dirty="0"/>
          </a:p>
          <a:p>
            <a:endParaRPr lang="en-GB" dirty="0"/>
          </a:p>
        </p:txBody>
      </p:sp>
      <p:pic>
        <p:nvPicPr>
          <p:cNvPr id="4" name="Imagen 3"/>
          <p:cNvPicPr>
            <a:picLocks noChangeAspect="1"/>
          </p:cNvPicPr>
          <p:nvPr/>
        </p:nvPicPr>
        <p:blipFill>
          <a:blip r:embed="rId2">
            <a:clrChange>
              <a:clrFrom>
                <a:srgbClr val="FFFFFF"/>
              </a:clrFrom>
              <a:clrTo>
                <a:srgbClr val="FFFFFF">
                  <a:alpha val="0"/>
                </a:srgbClr>
              </a:clrTo>
            </a:clrChange>
          </a:blip>
          <a:stretch>
            <a:fillRect/>
          </a:stretch>
        </p:blipFill>
        <p:spPr>
          <a:xfrm>
            <a:off x="0" y="5945836"/>
            <a:ext cx="1824328" cy="912164"/>
          </a:xfrm>
          <a:prstGeom prst="rect">
            <a:avLst/>
          </a:prstGeom>
        </p:spPr>
      </p:pic>
    </p:spTree>
    <p:extLst>
      <p:ext uri="{BB962C8B-B14F-4D97-AF65-F5344CB8AC3E}">
        <p14:creationId xmlns:p14="http://schemas.microsoft.com/office/powerpoint/2010/main" val="963807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laza">
  <a:themeElements>
    <a:clrScheme name="Personalizar 3">
      <a:dk1>
        <a:sysClr val="windowText" lastClr="000000"/>
      </a:dk1>
      <a:lt1>
        <a:sysClr val="window" lastClr="FFFFFF"/>
      </a:lt1>
      <a:dk2>
        <a:srgbClr val="1782BF"/>
      </a:dk2>
      <a:lt2>
        <a:srgbClr val="62BCE9"/>
      </a:lt2>
      <a:accent1>
        <a:srgbClr val="073779"/>
      </a:accent1>
      <a:accent2>
        <a:srgbClr val="2930AD"/>
      </a:accent2>
      <a:accent3>
        <a:srgbClr val="22CB1A"/>
      </a:accent3>
      <a:accent4>
        <a:srgbClr val="EB6615"/>
      </a:accent4>
      <a:accent5>
        <a:srgbClr val="C76402"/>
      </a:accent5>
      <a:accent6>
        <a:srgbClr val="B523B4"/>
      </a:accent6>
      <a:hlink>
        <a:srgbClr val="FFDE26"/>
      </a:hlink>
      <a:folHlink>
        <a:srgbClr val="DEBE00"/>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1719</TotalTime>
  <Words>791</Words>
  <Application>Microsoft Macintosh PowerPoint</Application>
  <PresentationFormat>Presentación en pantalla (4:3)</PresentationFormat>
  <Paragraphs>88</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Plaza</vt:lpstr>
      <vt:lpstr>The odd position of NATO in Libya – what is done under the NATO umbrella and what not? </vt:lpstr>
      <vt:lpstr>Background – King Idris </vt:lpstr>
      <vt:lpstr>Kingdom overthrown by young Gaddafi</vt:lpstr>
      <vt:lpstr>Gadaffi rule</vt:lpstr>
      <vt:lpstr>Libya prior to the conflict</vt:lpstr>
      <vt:lpstr>Libya prior to the conflict</vt:lpstr>
      <vt:lpstr>Gadaffi´s gold dinar plan</vt:lpstr>
      <vt:lpstr>Hillary Clinton´s leaked emails about Libya and Sarkozy</vt:lpstr>
      <vt:lpstr>Presentación de PowerPoint</vt:lpstr>
      <vt:lpstr>Arab Spring</vt:lpstr>
      <vt:lpstr>UN SC Resolution  1970</vt:lpstr>
      <vt:lpstr>UN Resolution 1973</vt:lpstr>
      <vt:lpstr>UN Resolution 1973 Operation Unified Protector</vt:lpstr>
      <vt:lpstr>Article 42 UN Charter</vt:lpstr>
      <vt:lpstr>Presentación de PowerPoint</vt:lpstr>
      <vt:lpstr>NATO´s denied offers for ceasefires and negotiations  </vt:lpstr>
      <vt:lpstr>Outcomes of Operation Unified Protector</vt:lpstr>
      <vt:lpstr>Presentación de PowerPoint</vt:lpstr>
    </vt:vector>
  </TitlesOfParts>
  <Company>Mexigoods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odd position of NATO in Libya – what is done under the NATO umbrella and what not? </dc:title>
  <dc:creator>Mauricio Userralde</dc:creator>
  <cp:lastModifiedBy>Mauricio Userralde</cp:lastModifiedBy>
  <cp:revision>9</cp:revision>
  <dcterms:created xsi:type="dcterms:W3CDTF">2019-10-31T20:27:53Z</dcterms:created>
  <dcterms:modified xsi:type="dcterms:W3CDTF">2019-11-02T01:13:14Z</dcterms:modified>
</cp:coreProperties>
</file>