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4" r:id="rId5"/>
    <p:sldId id="265" r:id="rId6"/>
    <p:sldId id="258" r:id="rId7"/>
    <p:sldId id="271" r:id="rId8"/>
    <p:sldId id="266" r:id="rId9"/>
    <p:sldId id="263" r:id="rId10"/>
    <p:sldId id="259" r:id="rId11"/>
    <p:sldId id="261" r:id="rId12"/>
    <p:sldId id="262" r:id="rId13"/>
    <p:sldId id="277" r:id="rId14"/>
    <p:sldId id="278" r:id="rId15"/>
    <p:sldId id="285" r:id="rId16"/>
    <p:sldId id="267" r:id="rId17"/>
    <p:sldId id="268" r:id="rId18"/>
    <p:sldId id="281" r:id="rId19"/>
    <p:sldId id="282" r:id="rId20"/>
    <p:sldId id="283" r:id="rId21"/>
    <p:sldId id="272" r:id="rId22"/>
    <p:sldId id="273" r:id="rId23"/>
    <p:sldId id="274" r:id="rId24"/>
    <p:sldId id="275" r:id="rId25"/>
    <p:sldId id="276" r:id="rId26"/>
    <p:sldId id="270" r:id="rId27"/>
    <p:sldId id="269" r:id="rId28"/>
    <p:sldId id="280" r:id="rId29"/>
    <p:sldId id="279" r:id="rId30"/>
    <p:sldId id="284" r:id="rId3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78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481A3CA-EA50-40AD-BFC4-1DD8EFB23396}" type="datetimeFigureOut">
              <a:rPr lang="cs-CZ" smtClean="0"/>
              <a:pPr/>
              <a:t>31.10.2019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ovací čár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ovací čár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DD85FE6-904E-4CA1-84A7-B727882BE4D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1A3CA-EA50-40AD-BFC4-1DD8EFB23396}" type="datetimeFigureOut">
              <a:rPr lang="cs-CZ" smtClean="0"/>
              <a:pPr/>
              <a:t>31.10.2019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85FE6-904E-4CA1-84A7-B727882BE4D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1A3CA-EA50-40AD-BFC4-1DD8EFB23396}" type="datetimeFigureOut">
              <a:rPr lang="cs-CZ" smtClean="0"/>
              <a:pPr/>
              <a:t>31.10.2019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85FE6-904E-4CA1-84A7-B727882BE4D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481A3CA-EA50-40AD-BFC4-1DD8EFB23396}" type="datetimeFigureOut">
              <a:rPr lang="cs-CZ" smtClean="0"/>
              <a:pPr/>
              <a:t>31.10.2019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DD85FE6-904E-4CA1-84A7-B727882BE4D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481A3CA-EA50-40AD-BFC4-1DD8EFB23396}" type="datetimeFigureOut">
              <a:rPr lang="cs-CZ" smtClean="0"/>
              <a:pPr/>
              <a:t>31.10.2019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ovací čár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ovací čár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ovací čár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DD85FE6-904E-4CA1-84A7-B727882BE4D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1A3CA-EA50-40AD-BFC4-1DD8EFB23396}" type="datetimeFigureOut">
              <a:rPr lang="cs-CZ" smtClean="0"/>
              <a:pPr/>
              <a:t>31.10.2019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85FE6-904E-4CA1-84A7-B727882BE4D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1A3CA-EA50-40AD-BFC4-1DD8EFB23396}" type="datetimeFigureOut">
              <a:rPr lang="cs-CZ" smtClean="0"/>
              <a:pPr/>
              <a:t>31.10.2019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85FE6-904E-4CA1-84A7-B727882BE4D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481A3CA-EA50-40AD-BFC4-1DD8EFB23396}" type="datetimeFigureOut">
              <a:rPr lang="cs-CZ" smtClean="0"/>
              <a:pPr/>
              <a:t>31.10.2019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DD85FE6-904E-4CA1-84A7-B727882BE4D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1A3CA-EA50-40AD-BFC4-1DD8EFB23396}" type="datetimeFigureOut">
              <a:rPr lang="cs-CZ" smtClean="0"/>
              <a:pPr/>
              <a:t>31.10.2019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85FE6-904E-4CA1-84A7-B727882BE4D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481A3CA-EA50-40AD-BFC4-1DD8EFB23396}" type="datetimeFigureOut">
              <a:rPr lang="cs-CZ" smtClean="0"/>
              <a:pPr/>
              <a:t>31.10.2019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DD85FE6-904E-4CA1-84A7-B727882BE4D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ovací čár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481A3CA-EA50-40AD-BFC4-1DD8EFB23396}" type="datetimeFigureOut">
              <a:rPr lang="cs-CZ" smtClean="0"/>
              <a:pPr/>
              <a:t>31.10.2019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DD85FE6-904E-4CA1-84A7-B727882BE4D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481A3CA-EA50-40AD-BFC4-1DD8EFB23396}" type="datetimeFigureOut">
              <a:rPr lang="cs-CZ" smtClean="0"/>
              <a:pPr/>
              <a:t>31.10.2019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DD85FE6-904E-4CA1-84A7-B727882BE4D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cebook.com/ianbremmer/videos/403627473872984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EU a USA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Říjen 2019</a:t>
            </a: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Skandál NSA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Odposlouchávání řady evropských politiků a institucí ze strany NSA</a:t>
            </a:r>
          </a:p>
          <a:p>
            <a:r>
              <a:rPr lang="cs-CZ" dirty="0" smtClean="0"/>
              <a:t>Např. Angela </a:t>
            </a:r>
            <a:r>
              <a:rPr lang="cs-CZ" dirty="0" err="1" smtClean="0"/>
              <a:t>Merkel</a:t>
            </a:r>
            <a:endParaRPr lang="cs-CZ" dirty="0" smtClean="0"/>
          </a:p>
          <a:p>
            <a:r>
              <a:rPr lang="cs-CZ" dirty="0" smtClean="0"/>
              <a:t>Poškození vzájemné důvěry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TTIP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Zóna volného obchodu mezi USA a EU</a:t>
            </a:r>
          </a:p>
          <a:p>
            <a:r>
              <a:rPr lang="cs-CZ" dirty="0" smtClean="0"/>
              <a:t>Vyjednávaná od července 2013</a:t>
            </a:r>
          </a:p>
          <a:p>
            <a:r>
              <a:rPr lang="cs-CZ" dirty="0" smtClean="0"/>
              <a:t>Největší obchodní vztahy na světě</a:t>
            </a:r>
          </a:p>
          <a:p>
            <a:r>
              <a:rPr lang="cs-CZ" dirty="0" smtClean="0"/>
              <a:t>Vzájemně zdaleka největší investoři</a:t>
            </a:r>
          </a:p>
          <a:p>
            <a:r>
              <a:rPr lang="cs-CZ" dirty="0" smtClean="0"/>
              <a:t>Obchod se zbožím 800 miliard dolarů</a:t>
            </a:r>
          </a:p>
          <a:p>
            <a:r>
              <a:rPr lang="cs-CZ" dirty="0" smtClean="0"/>
              <a:t>Snižování tarifních i netarifních bariér </a:t>
            </a:r>
            <a:r>
              <a:rPr lang="cs-CZ" dirty="0" smtClean="0"/>
              <a:t>obchodu</a:t>
            </a:r>
          </a:p>
          <a:p>
            <a:r>
              <a:rPr lang="cs-CZ" dirty="0" smtClean="0"/>
              <a:t>S </a:t>
            </a:r>
            <a:r>
              <a:rPr lang="cs-CZ" dirty="0" err="1" smtClean="0"/>
              <a:t>Trumpem</a:t>
            </a:r>
            <a:r>
              <a:rPr lang="cs-CZ" dirty="0" smtClean="0"/>
              <a:t> nepravděpodobná</a:t>
            </a:r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TTIP pro a proti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Tvorba pracovních míst na obou stranách oceánu</a:t>
            </a:r>
          </a:p>
          <a:p>
            <a:r>
              <a:rPr lang="cs-CZ" dirty="0" smtClean="0"/>
              <a:t>Nalezení společných standardů by mohlo mít dopad na globální rovinu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Z pohledu Evropy GMO</a:t>
            </a:r>
          </a:p>
          <a:p>
            <a:r>
              <a:rPr lang="cs-CZ" dirty="0" smtClean="0"/>
              <a:t>Arbitráže</a:t>
            </a:r>
          </a:p>
          <a:p>
            <a:r>
              <a:rPr lang="cs-CZ" dirty="0" smtClean="0"/>
              <a:t>Geopolitické dopady</a:t>
            </a:r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Pew-Bertelsmann-EU-Trade-Report-03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548680"/>
            <a:ext cx="3984003" cy="553119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support_for_ttip_in_eu_ms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444336"/>
            <a:ext cx="5904656" cy="602949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04664"/>
            <a:ext cx="5709121" cy="5709121"/>
          </a:xfrm>
        </p:spPr>
      </p:pic>
    </p:spTree>
    <p:extLst>
      <p:ext uri="{BB962C8B-B14F-4D97-AF65-F5344CB8AC3E}">
        <p14:creationId xmlns:p14="http://schemas.microsoft.com/office/powerpoint/2010/main" val="27351908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Faktor </a:t>
            </a:r>
            <a:r>
              <a:rPr lang="cs-CZ" dirty="0" err="1" smtClean="0"/>
              <a:t>Trump</a:t>
            </a:r>
            <a:r>
              <a:rPr lang="cs-CZ" dirty="0" smtClean="0"/>
              <a:t>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Co znamená </a:t>
            </a:r>
            <a:r>
              <a:rPr lang="cs-CZ" dirty="0" err="1" smtClean="0"/>
              <a:t>Trump</a:t>
            </a:r>
            <a:r>
              <a:rPr lang="cs-CZ" dirty="0" smtClean="0"/>
              <a:t> pro Evropu?</a:t>
            </a:r>
          </a:p>
          <a:p>
            <a:r>
              <a:rPr lang="cs-CZ" dirty="0" smtClean="0"/>
              <a:t>Otázka NATO</a:t>
            </a:r>
          </a:p>
          <a:p>
            <a:r>
              <a:rPr lang="cs-CZ" dirty="0" smtClean="0"/>
              <a:t>Otázka TTIP</a:t>
            </a:r>
          </a:p>
          <a:p>
            <a:r>
              <a:rPr lang="cs-CZ" dirty="0" smtClean="0"/>
              <a:t>Otázka vztahu s Ruskem</a:t>
            </a:r>
          </a:p>
          <a:p>
            <a:r>
              <a:rPr lang="cs-CZ" dirty="0" smtClean="0"/>
              <a:t>Otázka angažmá USA ve světě</a:t>
            </a:r>
          </a:p>
          <a:p>
            <a:r>
              <a:rPr lang="cs-CZ" dirty="0" smtClean="0"/>
              <a:t>Konec „Pax </a:t>
            </a:r>
            <a:r>
              <a:rPr lang="cs-CZ" dirty="0" err="1" smtClean="0"/>
              <a:t>Americana</a:t>
            </a:r>
            <a:r>
              <a:rPr lang="cs-CZ" dirty="0" smtClean="0"/>
              <a:t>“?</a:t>
            </a:r>
          </a:p>
          <a:p>
            <a:r>
              <a:rPr lang="cs-CZ" dirty="0" smtClean="0"/>
              <a:t>Spor o přístup k Íránu</a:t>
            </a:r>
            <a:endParaRPr 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symbol pro obsah 5" descr="PG_2017.06.26.US_Image-02-1-Trump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908720"/>
            <a:ext cx="8208912" cy="5172387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-171400"/>
            <a:ext cx="5251172" cy="7080879"/>
          </a:xfrm>
        </p:spPr>
      </p:pic>
    </p:spTree>
    <p:extLst>
      <p:ext uri="{BB962C8B-B14F-4D97-AF65-F5344CB8AC3E}">
        <p14:creationId xmlns:p14="http://schemas.microsoft.com/office/powerpoint/2010/main" val="2061682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08720"/>
            <a:ext cx="8223696" cy="5101262"/>
          </a:xfrm>
        </p:spPr>
      </p:pic>
    </p:spTree>
    <p:extLst>
      <p:ext uri="{BB962C8B-B14F-4D97-AF65-F5344CB8AC3E}">
        <p14:creationId xmlns:p14="http://schemas.microsoft.com/office/powerpoint/2010/main" val="599015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Obecně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Několik rovin spolupráce, všechny důležité:</a:t>
            </a:r>
          </a:p>
          <a:p>
            <a:r>
              <a:rPr lang="cs-CZ" dirty="0" smtClean="0"/>
              <a:t>Ekonomické</a:t>
            </a:r>
          </a:p>
          <a:p>
            <a:r>
              <a:rPr lang="cs-CZ" dirty="0" smtClean="0"/>
              <a:t>Bezpečnostní </a:t>
            </a:r>
          </a:p>
          <a:p>
            <a:r>
              <a:rPr lang="cs-CZ" dirty="0" smtClean="0"/>
              <a:t>Politické</a:t>
            </a:r>
          </a:p>
          <a:p>
            <a:r>
              <a:rPr lang="cs-CZ" dirty="0" smtClean="0"/>
              <a:t>USA často frustrované z evropského modelu vytváření politiky (pomalý, neefektivní)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908720"/>
            <a:ext cx="6608236" cy="5493097"/>
          </a:xfrm>
        </p:spPr>
      </p:pic>
    </p:spTree>
    <p:extLst>
      <p:ext uri="{BB962C8B-B14F-4D97-AF65-F5344CB8AC3E}">
        <p14:creationId xmlns:p14="http://schemas.microsoft.com/office/powerpoint/2010/main" val="32332877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Trump</a:t>
            </a:r>
            <a:r>
              <a:rPr lang="cs-CZ" dirty="0" smtClean="0"/>
              <a:t> a Nato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Kritika toho, že evropské státy neplatí dostatečnou část nákladů</a:t>
            </a:r>
          </a:p>
          <a:p>
            <a:r>
              <a:rPr lang="cs-CZ" dirty="0" smtClean="0"/>
              <a:t>Dlouho se nehlásil k článku 5</a:t>
            </a:r>
          </a:p>
          <a:p>
            <a:r>
              <a:rPr lang="cs-CZ" dirty="0" smtClean="0"/>
              <a:t>USA přitom základem jednoho z praporů, který byl nově rozmístěn v Pobaltí</a:t>
            </a:r>
            <a:endParaRPr lang="cs-CZ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screen shot 2015-02-26 at 12.53.29 pm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908720"/>
            <a:ext cx="6163121" cy="5133057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ttip_for_dummies_pic.jpe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908720"/>
            <a:ext cx="7909431" cy="5277073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Trump</a:t>
            </a:r>
            <a:r>
              <a:rPr lang="cs-CZ" dirty="0" smtClean="0"/>
              <a:t> a </a:t>
            </a:r>
            <a:r>
              <a:rPr lang="cs-CZ" dirty="0" err="1" smtClean="0"/>
              <a:t>Ttip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err="1" smtClean="0"/>
              <a:t>Trump</a:t>
            </a:r>
            <a:r>
              <a:rPr lang="cs-CZ" dirty="0" smtClean="0"/>
              <a:t> </a:t>
            </a:r>
            <a:r>
              <a:rPr lang="cs-CZ" dirty="0" smtClean="0"/>
              <a:t>de facto odstoupil </a:t>
            </a:r>
            <a:r>
              <a:rPr lang="cs-CZ" dirty="0" smtClean="0"/>
              <a:t>z TPP</a:t>
            </a:r>
          </a:p>
          <a:p>
            <a:r>
              <a:rPr lang="cs-CZ" dirty="0" smtClean="0"/>
              <a:t>Jednání o TTIP přerušena po </a:t>
            </a:r>
            <a:r>
              <a:rPr lang="cs-CZ" dirty="0" err="1" smtClean="0"/>
              <a:t>Trumpově</a:t>
            </a:r>
            <a:r>
              <a:rPr lang="cs-CZ" dirty="0" smtClean="0"/>
              <a:t> ostré kritice</a:t>
            </a:r>
          </a:p>
          <a:p>
            <a:r>
              <a:rPr lang="cs-CZ" dirty="0" smtClean="0"/>
              <a:t>Přesto jeho ministr </a:t>
            </a:r>
            <a:r>
              <a:rPr lang="cs-CZ" dirty="0" smtClean="0"/>
              <a:t>obchodu </a:t>
            </a:r>
            <a:r>
              <a:rPr lang="cs-CZ" dirty="0" err="1" smtClean="0"/>
              <a:t>Ross</a:t>
            </a:r>
            <a:r>
              <a:rPr lang="cs-CZ" dirty="0" smtClean="0"/>
              <a:t> </a:t>
            </a:r>
            <a:r>
              <a:rPr lang="cs-CZ" dirty="0" smtClean="0"/>
              <a:t>podporoval </a:t>
            </a:r>
            <a:r>
              <a:rPr lang="cs-CZ" dirty="0" smtClean="0"/>
              <a:t>vznik </a:t>
            </a:r>
            <a:r>
              <a:rPr lang="cs-CZ" dirty="0" smtClean="0"/>
              <a:t>TTIP</a:t>
            </a:r>
          </a:p>
          <a:p>
            <a:r>
              <a:rPr lang="cs-CZ" dirty="0" smtClean="0"/>
              <a:t>Rozhovory o vzájemném obchodu dále probíhají, ale problematická je například oblast zemědělství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Parties-vs-their-core-electorates1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844824"/>
            <a:ext cx="6849431" cy="4020111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Vztah </a:t>
            </a:r>
            <a:r>
              <a:rPr lang="cs-CZ" dirty="0" err="1" smtClean="0"/>
              <a:t>Trump</a:t>
            </a:r>
            <a:r>
              <a:rPr lang="cs-CZ" dirty="0" smtClean="0"/>
              <a:t> - </a:t>
            </a:r>
            <a:r>
              <a:rPr lang="cs-CZ" dirty="0" err="1" smtClean="0"/>
              <a:t>Merkel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Pokusy navázat spojení ze strany </a:t>
            </a:r>
            <a:r>
              <a:rPr lang="cs-CZ" dirty="0" err="1" smtClean="0"/>
              <a:t>Merkelové</a:t>
            </a:r>
            <a:endParaRPr lang="cs-CZ" dirty="0" smtClean="0"/>
          </a:p>
          <a:p>
            <a:r>
              <a:rPr lang="cs-CZ" dirty="0" err="1" smtClean="0"/>
              <a:t>Merkelová</a:t>
            </a:r>
            <a:r>
              <a:rPr lang="cs-CZ" dirty="0" smtClean="0"/>
              <a:t> </a:t>
            </a:r>
            <a:r>
              <a:rPr lang="cs-CZ" dirty="0" err="1" smtClean="0"/>
              <a:t>dávála</a:t>
            </a:r>
            <a:r>
              <a:rPr lang="cs-CZ" dirty="0" smtClean="0"/>
              <a:t> otevřeně najevo, že </a:t>
            </a:r>
            <a:r>
              <a:rPr lang="cs-CZ" dirty="0" err="1" smtClean="0"/>
              <a:t>Trumpa</a:t>
            </a:r>
            <a:r>
              <a:rPr lang="cs-CZ" dirty="0" smtClean="0"/>
              <a:t> příliš „nemusí“</a:t>
            </a:r>
          </a:p>
          <a:p>
            <a:r>
              <a:rPr lang="cs-CZ" dirty="0" smtClean="0"/>
              <a:t>„Časy, kdy jsme se mohli plně spolehnout na jiné, jsou minulostí“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trump-merkel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196752"/>
            <a:ext cx="7488832" cy="4992554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https://www.facebook.com/ianbremmer/videos/403627473872984/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083400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Vyhlídky vztahů EU - USA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S </a:t>
            </a:r>
            <a:r>
              <a:rPr lang="cs-CZ" dirty="0" err="1" smtClean="0"/>
              <a:t>Trumpem</a:t>
            </a:r>
            <a:r>
              <a:rPr lang="cs-CZ" dirty="0" smtClean="0"/>
              <a:t> nelze očekávat změnu příliš k lepšímu</a:t>
            </a:r>
          </a:p>
          <a:p>
            <a:r>
              <a:rPr lang="cs-CZ" dirty="0" smtClean="0"/>
              <a:t>Jak bude reagovat Komise pod von der </a:t>
            </a:r>
            <a:r>
              <a:rPr lang="cs-CZ" dirty="0" err="1" smtClean="0"/>
              <a:t>Leyen</a:t>
            </a:r>
            <a:r>
              <a:rPr lang="cs-CZ" dirty="0" smtClean="0"/>
              <a:t> (komisař pro obchod Paul </a:t>
            </a:r>
            <a:r>
              <a:rPr lang="cs-CZ" dirty="0" err="1" smtClean="0"/>
              <a:t>Hogan</a:t>
            </a:r>
            <a:r>
              <a:rPr lang="cs-CZ" dirty="0" smtClean="0"/>
              <a:t>)</a:t>
            </a:r>
          </a:p>
          <a:p>
            <a:r>
              <a:rPr lang="cs-CZ" dirty="0" smtClean="0"/>
              <a:t>V USA příští rok volby</a:t>
            </a:r>
          </a:p>
          <a:p>
            <a:r>
              <a:rPr lang="cs-CZ" dirty="0" smtClean="0"/>
              <a:t>USA zůstane zásadní součástí evropské obrany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0811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Vztahy historicky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USA jedním z hlavních zastánců evropské integrace</a:t>
            </a:r>
          </a:p>
          <a:p>
            <a:r>
              <a:rPr lang="cs-CZ" dirty="0" smtClean="0"/>
              <a:t>Snaha mít silnou Evropu proti SSSR</a:t>
            </a:r>
          </a:p>
          <a:p>
            <a:r>
              <a:rPr lang="cs-CZ" dirty="0" smtClean="0"/>
              <a:t>Za studené války vztahy definovány primárně bezpečnostní rovinou</a:t>
            </a:r>
          </a:p>
          <a:p>
            <a:r>
              <a:rPr lang="cs-CZ" dirty="0" smtClean="0"/>
              <a:t>1990 – Transatlantická deklarace – první výrazný smluvní rámec – společné cíle i institucionální podoba</a:t>
            </a:r>
          </a:p>
          <a:p>
            <a:r>
              <a:rPr lang="cs-CZ" dirty="0" smtClean="0"/>
              <a:t>Nová </a:t>
            </a:r>
            <a:r>
              <a:rPr lang="cs-CZ" smtClean="0"/>
              <a:t>transatlantická agenda 1995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114" y="1592095"/>
            <a:ext cx="6674238" cy="3759367"/>
          </a:xfrm>
        </p:spPr>
      </p:pic>
    </p:spTree>
    <p:extLst>
      <p:ext uri="{BB962C8B-B14F-4D97-AF65-F5344CB8AC3E}">
        <p14:creationId xmlns:p14="http://schemas.microsoft.com/office/powerpoint/2010/main" val="568860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NATO a Evropská bezpečnost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USA zcela klíčová součást NATO</a:t>
            </a:r>
          </a:p>
          <a:p>
            <a:r>
              <a:rPr lang="cs-CZ" dirty="0" smtClean="0"/>
              <a:t>Zůstává výrazným aktérem evropské bezpečnosti – USA mají v Evropě 70.000 </a:t>
            </a:r>
            <a:r>
              <a:rPr lang="cs-CZ" dirty="0" smtClean="0"/>
              <a:t>vojáků (v průběhu CW až 400.000)</a:t>
            </a:r>
            <a:endParaRPr lang="cs-CZ" dirty="0" smtClean="0"/>
          </a:p>
          <a:p>
            <a:r>
              <a:rPr lang="cs-CZ" dirty="0" smtClean="0"/>
              <a:t>USA nespokojené s tím, že EU se jen „veze“</a:t>
            </a:r>
          </a:p>
          <a:p>
            <a:r>
              <a:rPr lang="cs-CZ" dirty="0" smtClean="0"/>
              <a:t>Dlouhodobý tlak na zvyšování rozpočtů na obranu</a:t>
            </a:r>
          </a:p>
          <a:p>
            <a:r>
              <a:rPr lang="cs-CZ" dirty="0" smtClean="0"/>
              <a:t>Transatlantická „</a:t>
            </a:r>
            <a:r>
              <a:rPr lang="cs-CZ" dirty="0" err="1" smtClean="0"/>
              <a:t>military</a:t>
            </a:r>
            <a:r>
              <a:rPr lang="cs-CZ" dirty="0" smtClean="0"/>
              <a:t> </a:t>
            </a:r>
            <a:r>
              <a:rPr lang="cs-CZ" dirty="0" err="1" smtClean="0"/>
              <a:t>capabilities</a:t>
            </a:r>
            <a:r>
              <a:rPr lang="cs-CZ" dirty="0" smtClean="0"/>
              <a:t> gap“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Protiteroristická spolupráce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Výrazně posílena po 9/11</a:t>
            </a:r>
          </a:p>
          <a:p>
            <a:r>
              <a:rPr lang="cs-CZ" dirty="0" smtClean="0"/>
              <a:t>Do značné míry sladěny listy teroristických organizací</a:t>
            </a:r>
          </a:p>
          <a:p>
            <a:r>
              <a:rPr lang="cs-CZ" dirty="0" smtClean="0"/>
              <a:t>Spolupráce v oblasti SWIFT a </a:t>
            </a:r>
            <a:r>
              <a:rPr lang="cs-CZ" dirty="0" smtClean="0"/>
              <a:t>PNR (problémy v Evropském parlamentu)</a:t>
            </a:r>
            <a:endParaRPr lang="cs-CZ" dirty="0" smtClean="0"/>
          </a:p>
          <a:p>
            <a:r>
              <a:rPr lang="cs-CZ" dirty="0" smtClean="0"/>
              <a:t>Spolupráce v Sýrii proti Islámskému státu</a:t>
            </a:r>
          </a:p>
          <a:p>
            <a:r>
              <a:rPr lang="cs-CZ" dirty="0" smtClean="0"/>
              <a:t>Odlišné pohledy na ochranu dat</a:t>
            </a:r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Obama</a:t>
            </a:r>
            <a:r>
              <a:rPr lang="cs-CZ" dirty="0" smtClean="0"/>
              <a:t> a EU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err="1" smtClean="0"/>
              <a:t>Obamovy</a:t>
            </a:r>
            <a:r>
              <a:rPr lang="cs-CZ" dirty="0" smtClean="0"/>
              <a:t> administrativy se obecně zabývají především domácí politikou </a:t>
            </a:r>
          </a:p>
          <a:p>
            <a:r>
              <a:rPr lang="cs-CZ" dirty="0" smtClean="0"/>
              <a:t>Často diskutován nezájem o EU a </a:t>
            </a:r>
            <a:r>
              <a:rPr lang="cs-CZ" dirty="0" err="1" smtClean="0"/>
              <a:t>rebalancing</a:t>
            </a:r>
            <a:r>
              <a:rPr lang="cs-CZ" dirty="0" smtClean="0"/>
              <a:t>/</a:t>
            </a:r>
            <a:r>
              <a:rPr lang="cs-CZ" dirty="0" err="1" smtClean="0"/>
              <a:t>repivoting</a:t>
            </a:r>
            <a:endParaRPr lang="cs-CZ" dirty="0" smtClean="0"/>
          </a:p>
          <a:p>
            <a:r>
              <a:rPr lang="cs-CZ" dirty="0" smtClean="0"/>
              <a:t>Summit v Praze 2009 „</a:t>
            </a:r>
            <a:r>
              <a:rPr lang="cs-CZ" dirty="0" err="1" smtClean="0"/>
              <a:t>waste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time</a:t>
            </a:r>
            <a:r>
              <a:rPr lang="cs-CZ" dirty="0" smtClean="0"/>
              <a:t>“</a:t>
            </a:r>
          </a:p>
          <a:p>
            <a:r>
              <a:rPr lang="cs-CZ" dirty="0" smtClean="0"/>
              <a:t>Otázkou </a:t>
            </a:r>
            <a:r>
              <a:rPr lang="cs-CZ" dirty="0" err="1" smtClean="0"/>
              <a:t>Obamův</a:t>
            </a:r>
            <a:r>
              <a:rPr lang="cs-CZ" dirty="0" smtClean="0"/>
              <a:t> vztah k NATO</a:t>
            </a:r>
          </a:p>
          <a:p>
            <a:r>
              <a:rPr lang="cs-CZ" dirty="0" smtClean="0"/>
              <a:t>Někteří evropští lídři ne zcela spokojeni s </a:t>
            </a:r>
            <a:r>
              <a:rPr lang="cs-CZ" dirty="0" smtClean="0"/>
              <a:t>politikou </a:t>
            </a:r>
            <a:r>
              <a:rPr lang="cs-CZ" dirty="0" smtClean="0"/>
              <a:t>USA</a:t>
            </a:r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Zásah v </a:t>
            </a:r>
            <a:r>
              <a:rPr lang="cs-CZ" dirty="0" err="1" smtClean="0"/>
              <a:t>Lybii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Spolupráce USA s vybranými evropskými spojenci v rámci NATO – především UK a Francie</a:t>
            </a:r>
          </a:p>
          <a:p>
            <a:r>
              <a:rPr lang="cs-CZ" dirty="0" smtClean="0"/>
              <a:t>Na základě rezoluce OSN 1973</a:t>
            </a:r>
          </a:p>
          <a:p>
            <a:r>
              <a:rPr lang="cs-CZ" dirty="0" smtClean="0"/>
              <a:t>Operace úspěšná, ale nepodařilo se vybudovat funkční režim</a:t>
            </a:r>
          </a:p>
          <a:p>
            <a:r>
              <a:rPr lang="cs-CZ" dirty="0" err="1" smtClean="0"/>
              <a:t>Obama</a:t>
            </a:r>
            <a:r>
              <a:rPr lang="cs-CZ" dirty="0" smtClean="0"/>
              <a:t> v retrospektivě označil zásah za „svou největší chybu“</a:t>
            </a:r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Obama-nazory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764704"/>
            <a:ext cx="7272808" cy="589779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Rusko-Ukrajinský konflikt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err="1" smtClean="0"/>
              <a:t>Obama</a:t>
            </a:r>
            <a:r>
              <a:rPr lang="cs-CZ" dirty="0" smtClean="0"/>
              <a:t> v jistých fázích relativně slušné vztahy s Ruskem – podepsání nové dohody START</a:t>
            </a:r>
          </a:p>
          <a:p>
            <a:r>
              <a:rPr lang="cs-CZ" dirty="0" smtClean="0"/>
              <a:t>Kooperace v Iránu a Afghánistánu</a:t>
            </a:r>
          </a:p>
          <a:p>
            <a:r>
              <a:rPr lang="cs-CZ" dirty="0" smtClean="0"/>
              <a:t>Zlomem angažmá Ruska na Ukrajině</a:t>
            </a:r>
          </a:p>
          <a:p>
            <a:r>
              <a:rPr lang="cs-CZ" dirty="0" smtClean="0"/>
              <a:t>Postup k Rusku je předmětem silné koordinace mezi USA a </a:t>
            </a:r>
            <a:r>
              <a:rPr lang="cs-CZ" dirty="0" smtClean="0"/>
              <a:t>EU</a:t>
            </a:r>
          </a:p>
          <a:p>
            <a:r>
              <a:rPr lang="cs-CZ" dirty="0" smtClean="0"/>
              <a:t>Sankce zavedly jak evropské státy, tak USA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2701</TotalTime>
  <Words>551</Words>
  <Application>Microsoft Office PowerPoint</Application>
  <PresentationFormat>Předvádění na obrazovce (4:3)</PresentationFormat>
  <Paragraphs>91</Paragraphs>
  <Slides>30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1" baseType="lpstr">
      <vt:lpstr>Arkýř</vt:lpstr>
      <vt:lpstr>EU a USA</vt:lpstr>
      <vt:lpstr>Obecně</vt:lpstr>
      <vt:lpstr>Vztahy historicky</vt:lpstr>
      <vt:lpstr>NATO a Evropská bezpečnost</vt:lpstr>
      <vt:lpstr>Protiteroristická spolupráce</vt:lpstr>
      <vt:lpstr>Obama a EU</vt:lpstr>
      <vt:lpstr>Zásah v Lybii</vt:lpstr>
      <vt:lpstr>Prezentace aplikace PowerPoint</vt:lpstr>
      <vt:lpstr>Rusko-Ukrajinský konflikt</vt:lpstr>
      <vt:lpstr>Skandál NSA</vt:lpstr>
      <vt:lpstr>TTIP</vt:lpstr>
      <vt:lpstr>TTIP pro a proti</vt:lpstr>
      <vt:lpstr>Prezentace aplikace PowerPoint</vt:lpstr>
      <vt:lpstr>Prezentace aplikace PowerPoint</vt:lpstr>
      <vt:lpstr>Prezentace aplikace PowerPoint</vt:lpstr>
      <vt:lpstr>Faktor Trump?</vt:lpstr>
      <vt:lpstr>Prezentace aplikace PowerPoint</vt:lpstr>
      <vt:lpstr>Prezentace aplikace PowerPoint</vt:lpstr>
      <vt:lpstr>Prezentace aplikace PowerPoint</vt:lpstr>
      <vt:lpstr>Prezentace aplikace PowerPoint</vt:lpstr>
      <vt:lpstr>Trump a Nato</vt:lpstr>
      <vt:lpstr>Prezentace aplikace PowerPoint</vt:lpstr>
      <vt:lpstr>Prezentace aplikace PowerPoint</vt:lpstr>
      <vt:lpstr>Trump a Ttip</vt:lpstr>
      <vt:lpstr>Prezentace aplikace PowerPoint</vt:lpstr>
      <vt:lpstr>Vztah Trump - Merkel</vt:lpstr>
      <vt:lpstr>Prezentace aplikace PowerPoint</vt:lpstr>
      <vt:lpstr>Prezentace aplikace PowerPoint</vt:lpstr>
      <vt:lpstr>Vyhlídky vztahů EU - USA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 a USA</dc:title>
  <dc:creator>Martin</dc:creator>
  <cp:lastModifiedBy>uzivatel</cp:lastModifiedBy>
  <cp:revision>26</cp:revision>
  <dcterms:created xsi:type="dcterms:W3CDTF">2015-11-17T19:15:52Z</dcterms:created>
  <dcterms:modified xsi:type="dcterms:W3CDTF">2019-10-31T12:43:39Z</dcterms:modified>
</cp:coreProperties>
</file>