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8"/>
  </p:notesMasterIdLst>
  <p:sldIdLst>
    <p:sldId id="256" r:id="rId2"/>
    <p:sldId id="262" r:id="rId3"/>
    <p:sldId id="257" r:id="rId4"/>
    <p:sldId id="271" r:id="rId5"/>
    <p:sldId id="266" r:id="rId6"/>
    <p:sldId id="267" r:id="rId7"/>
    <p:sldId id="258" r:id="rId8"/>
    <p:sldId id="269" r:id="rId9"/>
    <p:sldId id="268" r:id="rId10"/>
    <p:sldId id="259" r:id="rId11"/>
    <p:sldId id="260" r:id="rId12"/>
    <p:sldId id="261" r:id="rId13"/>
    <p:sldId id="263" r:id="rId14"/>
    <p:sldId id="265" r:id="rId15"/>
    <p:sldId id="264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1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DE7CB-9131-4599-82AA-8965127EB4CE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4DED5-2192-4C6E-99DC-FC800C9E4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91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271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3356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74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25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027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516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2139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545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079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201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75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CE1E4-F811-4194-A6AE-4744E5097C64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602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en.wikipedia.org/wiki/Second_Philippe_government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201355"/>
            <a:ext cx="7772400" cy="2387600"/>
          </a:xfrm>
        </p:spPr>
        <p:txBody>
          <a:bodyPr/>
          <a:lstStyle/>
          <a:p>
            <a:r>
              <a:rPr lang="en-US" dirty="0" smtClean="0"/>
              <a:t>Comparison of political systems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80102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Governments 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France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i="1" dirty="0" err="1"/>
              <a:t>Hôtel</a:t>
            </a:r>
            <a:r>
              <a:rPr lang="cs-CZ" i="1" dirty="0"/>
              <a:t> </a:t>
            </a:r>
            <a:r>
              <a:rPr lang="cs-CZ" i="1" dirty="0" err="1" smtClean="0"/>
              <a:t>Matignon</a:t>
            </a:r>
            <a:endParaRPr lang="en-US" i="1" dirty="0" smtClean="0"/>
          </a:p>
          <a:p>
            <a:r>
              <a:rPr lang="cs-CZ" dirty="0" err="1" smtClean="0"/>
              <a:t>Coalition</a:t>
            </a:r>
            <a:r>
              <a:rPr lang="cs-CZ" dirty="0" smtClean="0"/>
              <a:t> </a:t>
            </a:r>
            <a:r>
              <a:rPr lang="cs-CZ" dirty="0" err="1" smtClean="0"/>
              <a:t>governments</a:t>
            </a:r>
            <a:r>
              <a:rPr lang="cs-CZ" dirty="0" smtClean="0"/>
              <a:t>?</a:t>
            </a:r>
            <a:endParaRPr lang="cs-CZ" dirty="0"/>
          </a:p>
          <a:p>
            <a:r>
              <a:rPr lang="cs-CZ" dirty="0" smtClean="0"/>
              <a:t>Single party </a:t>
            </a:r>
            <a:r>
              <a:rPr lang="cs-CZ" dirty="0" err="1" smtClean="0"/>
              <a:t>governments</a:t>
            </a:r>
            <a:r>
              <a:rPr lang="cs-CZ" dirty="0" smtClean="0"/>
              <a:t>?</a:t>
            </a:r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en.wikipedia.org/wiki/Second_Philippe_government</a:t>
            </a:r>
            <a:endParaRPr lang="cs-CZ" dirty="0" smtClean="0"/>
          </a:p>
          <a:p>
            <a:r>
              <a:rPr lang="cs-CZ" dirty="0" err="1" smtClean="0"/>
              <a:t>Impact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President</a:t>
            </a:r>
          </a:p>
          <a:p>
            <a:r>
              <a:rPr lang="cs-CZ" dirty="0" err="1" smtClean="0"/>
              <a:t>Cohabitation</a:t>
            </a:r>
            <a:r>
              <a:rPr lang="cs-CZ" dirty="0" smtClean="0"/>
              <a:t> – Chirac </a:t>
            </a:r>
            <a:r>
              <a:rPr lang="cs-CZ" dirty="0" err="1" smtClean="0"/>
              <a:t>vs</a:t>
            </a:r>
            <a:r>
              <a:rPr lang="cs-CZ" dirty="0" smtClean="0"/>
              <a:t> </a:t>
            </a:r>
            <a:r>
              <a:rPr lang="cs-CZ" dirty="0" err="1" smtClean="0"/>
              <a:t>Mitterrand</a:t>
            </a:r>
            <a:r>
              <a:rPr lang="cs-CZ" dirty="0" smtClean="0"/>
              <a:t> 1986-1988, </a:t>
            </a:r>
            <a:r>
              <a:rPr lang="cs-CZ" dirty="0" err="1" smtClean="0"/>
              <a:t>Balladur</a:t>
            </a:r>
            <a:r>
              <a:rPr lang="cs-CZ" dirty="0" smtClean="0"/>
              <a:t> </a:t>
            </a:r>
            <a:r>
              <a:rPr lang="cs-CZ" dirty="0" err="1" smtClean="0"/>
              <a:t>vs</a:t>
            </a:r>
            <a:r>
              <a:rPr lang="cs-CZ" dirty="0" smtClean="0"/>
              <a:t> </a:t>
            </a:r>
            <a:r>
              <a:rPr lang="cs-CZ" dirty="0" err="1" smtClean="0"/>
              <a:t>Mitterrand</a:t>
            </a:r>
            <a:r>
              <a:rPr lang="cs-CZ" dirty="0" smtClean="0"/>
              <a:t> 1993-1995, </a:t>
            </a:r>
            <a:r>
              <a:rPr lang="cs-CZ" dirty="0" err="1" smtClean="0"/>
              <a:t>Jospin</a:t>
            </a:r>
            <a:r>
              <a:rPr lang="cs-CZ" dirty="0" smtClean="0"/>
              <a:t> versus Chirac 1997-2002</a:t>
            </a:r>
            <a:endParaRPr lang="en-US" dirty="0" smtClean="0"/>
          </a:p>
          <a:p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Italy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i="1" dirty="0" err="1" smtClean="0"/>
              <a:t>Pallazo</a:t>
            </a:r>
            <a:r>
              <a:rPr lang="en-US" i="1" dirty="0" smtClean="0"/>
              <a:t> </a:t>
            </a:r>
            <a:r>
              <a:rPr lang="en-US" i="1" dirty="0" err="1" smtClean="0"/>
              <a:t>Chigi</a:t>
            </a:r>
            <a:endParaRPr lang="en-US" i="1" dirty="0" smtClean="0"/>
          </a:p>
          <a:p>
            <a:r>
              <a:rPr lang="cs-CZ" dirty="0" err="1" smtClean="0"/>
              <a:t>Coalition</a:t>
            </a:r>
            <a:r>
              <a:rPr lang="cs-CZ" dirty="0" smtClean="0"/>
              <a:t> </a:t>
            </a:r>
            <a:r>
              <a:rPr lang="cs-CZ" dirty="0" err="1" smtClean="0"/>
              <a:t>governments</a:t>
            </a:r>
            <a:r>
              <a:rPr lang="cs-CZ" dirty="0" smtClean="0"/>
              <a:t> more </a:t>
            </a:r>
            <a:r>
              <a:rPr lang="cs-CZ" dirty="0" err="1" smtClean="0"/>
              <a:t>typical</a:t>
            </a:r>
            <a:endParaRPr lang="en-US" dirty="0" smtClean="0"/>
          </a:p>
          <a:p>
            <a:r>
              <a:rPr lang="en-US" dirty="0" smtClean="0"/>
              <a:t>More ministers being “experts” from beyond of the parliament</a:t>
            </a:r>
            <a:endParaRPr lang="cs-CZ" dirty="0" smtClean="0"/>
          </a:p>
          <a:p>
            <a:r>
              <a:rPr lang="cs-CZ" dirty="0" err="1" smtClean="0"/>
              <a:t>Berlusconi</a:t>
            </a:r>
            <a:r>
              <a:rPr lang="cs-CZ" dirty="0" smtClean="0"/>
              <a:t> (2001-2006), </a:t>
            </a:r>
            <a:r>
              <a:rPr lang="cs-CZ" dirty="0" err="1" smtClean="0"/>
              <a:t>Prodi</a:t>
            </a:r>
            <a:r>
              <a:rPr lang="cs-CZ" dirty="0" smtClean="0"/>
              <a:t> (2006-2008), </a:t>
            </a:r>
            <a:r>
              <a:rPr lang="cs-CZ" dirty="0" err="1" smtClean="0"/>
              <a:t>Berlusconi</a:t>
            </a:r>
            <a:r>
              <a:rPr lang="cs-CZ" dirty="0" smtClean="0"/>
              <a:t> (2008-2011), </a:t>
            </a:r>
            <a:r>
              <a:rPr lang="cs-CZ" dirty="0" err="1" smtClean="0"/>
              <a:t>Letta</a:t>
            </a:r>
            <a:r>
              <a:rPr lang="cs-CZ" dirty="0" smtClean="0"/>
              <a:t> (2013-2014 grand </a:t>
            </a:r>
            <a:r>
              <a:rPr lang="cs-CZ" dirty="0" err="1" smtClean="0"/>
              <a:t>coalition</a:t>
            </a:r>
            <a:r>
              <a:rPr lang="cs-CZ" dirty="0" smtClean="0"/>
              <a:t>), </a:t>
            </a:r>
            <a:r>
              <a:rPr lang="cs-CZ" dirty="0" err="1" smtClean="0"/>
              <a:t>Renzi</a:t>
            </a:r>
            <a:r>
              <a:rPr lang="cs-CZ" dirty="0" smtClean="0"/>
              <a:t> (2014-2016), </a:t>
            </a:r>
            <a:r>
              <a:rPr lang="cs-CZ" dirty="0" err="1" smtClean="0"/>
              <a:t>Gentiloni</a:t>
            </a:r>
            <a:r>
              <a:rPr lang="cs-CZ" dirty="0"/>
              <a:t> </a:t>
            </a:r>
            <a:r>
              <a:rPr lang="cs-CZ" dirty="0" smtClean="0"/>
              <a:t>(2016-2018), </a:t>
            </a:r>
            <a:r>
              <a:rPr lang="cs-CZ" dirty="0" err="1" smtClean="0"/>
              <a:t>Conte</a:t>
            </a:r>
            <a:r>
              <a:rPr lang="cs-CZ" dirty="0" smtClean="0"/>
              <a:t> (2018-2019)</a:t>
            </a:r>
          </a:p>
          <a:p>
            <a:r>
              <a:rPr lang="cs-CZ" i="1" dirty="0" err="1" smtClean="0"/>
              <a:t>Governo</a:t>
            </a:r>
            <a:r>
              <a:rPr lang="cs-CZ" i="1" dirty="0" smtClean="0"/>
              <a:t> dei </a:t>
            </a:r>
            <a:r>
              <a:rPr lang="cs-CZ" i="1" dirty="0" err="1" smtClean="0"/>
              <a:t>tecnici</a:t>
            </a:r>
            <a:endParaRPr lang="cs-CZ" i="1" dirty="0" smtClean="0"/>
          </a:p>
          <a:p>
            <a:r>
              <a:rPr lang="cs-CZ" dirty="0" smtClean="0"/>
              <a:t> </a:t>
            </a:r>
            <a:r>
              <a:rPr lang="cs-CZ" dirty="0" err="1" smtClean="0"/>
              <a:t>Monti</a:t>
            </a:r>
            <a:r>
              <a:rPr lang="cs-CZ" dirty="0" smtClean="0"/>
              <a:t> (2011-2013)</a:t>
            </a:r>
          </a:p>
          <a:p>
            <a:endParaRPr lang="cs-CZ" i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030" y="1423988"/>
            <a:ext cx="1543964" cy="105270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796" y="1423989"/>
            <a:ext cx="1582097" cy="105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88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Parliaments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Parlement </a:t>
            </a:r>
            <a:r>
              <a:rPr lang="fr-FR" dirty="0" smtClean="0"/>
              <a:t>français</a:t>
            </a:r>
            <a:endParaRPr lang="fr-FR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Asymmetrical bicameralism</a:t>
            </a:r>
          </a:p>
          <a:p>
            <a:r>
              <a:rPr lang="en-US" dirty="0" smtClean="0"/>
              <a:t>National Assembly</a:t>
            </a:r>
          </a:p>
          <a:p>
            <a:pPr lvl="1"/>
            <a:r>
              <a:rPr lang="cs-CZ" i="1" dirty="0" err="1"/>
              <a:t>Assemblée</a:t>
            </a:r>
            <a:r>
              <a:rPr lang="cs-CZ" i="1" dirty="0"/>
              <a:t> </a:t>
            </a:r>
            <a:r>
              <a:rPr lang="cs-CZ" i="1" dirty="0" err="1"/>
              <a:t>nationale</a:t>
            </a:r>
            <a:endParaRPr lang="en-US" i="1" dirty="0" smtClean="0"/>
          </a:p>
          <a:p>
            <a:pPr lvl="1"/>
            <a:r>
              <a:rPr lang="en-US" dirty="0" smtClean="0"/>
              <a:t>Vote of (non)confidence</a:t>
            </a:r>
          </a:p>
          <a:p>
            <a:pPr lvl="1"/>
            <a:r>
              <a:rPr lang="en-US" dirty="0" smtClean="0"/>
              <a:t>Can be dissolved by President</a:t>
            </a:r>
          </a:p>
          <a:p>
            <a:pPr lvl="1"/>
            <a:r>
              <a:rPr lang="en-US" dirty="0" smtClean="0"/>
              <a:t>Agenda still dominated by proposal made by </a:t>
            </a:r>
            <a:r>
              <a:rPr lang="en-US" dirty="0" err="1" smtClean="0"/>
              <a:t>gvt</a:t>
            </a:r>
            <a:r>
              <a:rPr lang="en-US" dirty="0" smtClean="0"/>
              <a:t>.</a:t>
            </a:r>
          </a:p>
          <a:p>
            <a:r>
              <a:rPr lang="en-US" dirty="0" smtClean="0"/>
              <a:t>Senate 348 seats</a:t>
            </a:r>
          </a:p>
          <a:p>
            <a:pPr lvl="1"/>
            <a:r>
              <a:rPr lang="cs-CZ" i="1" dirty="0" err="1"/>
              <a:t>Sénat</a:t>
            </a:r>
            <a:r>
              <a:rPr lang="cs-CZ" i="1" dirty="0"/>
              <a:t> </a:t>
            </a:r>
            <a:endParaRPr lang="en-US" i="1" dirty="0" smtClean="0"/>
          </a:p>
          <a:p>
            <a:pPr lvl="1"/>
            <a:r>
              <a:rPr lang="en-US" dirty="0" smtClean="0"/>
              <a:t>NA stronger</a:t>
            </a:r>
          </a:p>
          <a:p>
            <a:pPr lvl="1"/>
            <a:r>
              <a:rPr lang="en-US" dirty="0" smtClean="0"/>
              <a:t>Strong powers in legislation process</a:t>
            </a:r>
          </a:p>
          <a:p>
            <a:pPr lvl="1"/>
            <a:r>
              <a:rPr lang="cs-CZ" i="1" dirty="0" err="1"/>
              <a:t>commission</a:t>
            </a:r>
            <a:r>
              <a:rPr lang="cs-CZ" i="1" dirty="0"/>
              <a:t> </a:t>
            </a:r>
            <a:r>
              <a:rPr lang="cs-CZ" i="1" dirty="0" err="1"/>
              <a:t>mixte</a:t>
            </a:r>
            <a:r>
              <a:rPr lang="cs-CZ" i="1" dirty="0"/>
              <a:t> </a:t>
            </a:r>
            <a:r>
              <a:rPr lang="cs-CZ" i="1" dirty="0" err="1"/>
              <a:t>paritaire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Parlamento della Repubblica Italiana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Symmetrical bicameralism</a:t>
            </a:r>
            <a:endParaRPr lang="cs-CZ" dirty="0" smtClean="0"/>
          </a:p>
          <a:p>
            <a:r>
              <a:rPr lang="cs-CZ" dirty="0" smtClean="0"/>
              <a:t>House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Deputies</a:t>
            </a:r>
            <a:r>
              <a:rPr lang="en-US" dirty="0" smtClean="0"/>
              <a:t> 630 seats</a:t>
            </a:r>
          </a:p>
          <a:p>
            <a:pPr lvl="1"/>
            <a:r>
              <a:rPr lang="cs-CZ" i="1" dirty="0" err="1"/>
              <a:t>Camera</a:t>
            </a:r>
            <a:r>
              <a:rPr lang="cs-CZ" i="1" dirty="0"/>
              <a:t> dei </a:t>
            </a:r>
            <a:r>
              <a:rPr lang="cs-CZ" i="1" dirty="0" err="1"/>
              <a:t>deputati</a:t>
            </a:r>
            <a:endParaRPr lang="cs-CZ" i="1" dirty="0" smtClean="0"/>
          </a:p>
          <a:p>
            <a:r>
              <a:rPr lang="cs-CZ" dirty="0" err="1" smtClean="0"/>
              <a:t>Senate</a:t>
            </a:r>
            <a:r>
              <a:rPr lang="en-US" dirty="0" smtClean="0"/>
              <a:t> 315 seats</a:t>
            </a:r>
          </a:p>
          <a:p>
            <a:pPr lvl="1"/>
            <a:r>
              <a:rPr lang="cs-CZ" i="1" dirty="0" err="1" smtClean="0"/>
              <a:t>Senato</a:t>
            </a:r>
            <a:r>
              <a:rPr lang="cs-CZ" i="1" dirty="0" smtClean="0"/>
              <a:t> </a:t>
            </a:r>
            <a:r>
              <a:rPr lang="cs-CZ" i="1" dirty="0" err="1" smtClean="0"/>
              <a:t>della</a:t>
            </a:r>
            <a:r>
              <a:rPr lang="cs-CZ" i="1" dirty="0" smtClean="0"/>
              <a:t> </a:t>
            </a:r>
            <a:r>
              <a:rPr lang="cs-CZ" i="1" dirty="0" err="1" smtClean="0"/>
              <a:t>Repubblica</a:t>
            </a:r>
            <a:endParaRPr lang="en-US" i="1" dirty="0" smtClean="0"/>
          </a:p>
          <a:p>
            <a:pPr lvl="1"/>
            <a:r>
              <a:rPr lang="en-US" dirty="0" smtClean="0"/>
              <a:t>“Dribbling” </a:t>
            </a:r>
            <a:r>
              <a:rPr lang="en-US" i="1" dirty="0" smtClean="0"/>
              <a:t>(</a:t>
            </a:r>
            <a:r>
              <a:rPr lang="en-US" i="1" dirty="0" err="1" smtClean="0"/>
              <a:t>navette</a:t>
            </a:r>
            <a:r>
              <a:rPr lang="en-US" i="1" dirty="0" smtClean="0"/>
              <a:t>)</a:t>
            </a:r>
            <a:r>
              <a:rPr lang="en-US" dirty="0" smtClean="0"/>
              <a:t> of legislative proposal between these two chambers to agree on a law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8503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Electoral systems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629842" y="1380745"/>
            <a:ext cx="3868340" cy="484632"/>
          </a:xfrm>
        </p:spPr>
        <p:txBody>
          <a:bodyPr>
            <a:normAutofit/>
          </a:bodyPr>
          <a:lstStyle/>
          <a:p>
            <a:r>
              <a:rPr lang="cs-CZ" dirty="0" smtClean="0"/>
              <a:t>France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629842" y="1865377"/>
            <a:ext cx="3868340" cy="4324286"/>
          </a:xfrm>
        </p:spPr>
        <p:txBody>
          <a:bodyPr>
            <a:noAutofit/>
          </a:bodyPr>
          <a:lstStyle/>
          <a:p>
            <a:r>
              <a:rPr lang="cs-CZ" sz="1800" dirty="0" smtClean="0"/>
              <a:t>President</a:t>
            </a:r>
            <a:endParaRPr lang="en-US" sz="1800" dirty="0" smtClean="0"/>
          </a:p>
          <a:p>
            <a:pPr lvl="1"/>
            <a:r>
              <a:rPr lang="en-US" sz="1600" dirty="0" smtClean="0"/>
              <a:t>Directly, runoff system</a:t>
            </a:r>
            <a:endParaRPr lang="cs-CZ" sz="1600" dirty="0" smtClean="0"/>
          </a:p>
          <a:p>
            <a:r>
              <a:rPr lang="cs-CZ" sz="1800" dirty="0" err="1" smtClean="0"/>
              <a:t>Lower</a:t>
            </a:r>
            <a:r>
              <a:rPr lang="cs-CZ" sz="1800" dirty="0" smtClean="0"/>
              <a:t> house</a:t>
            </a:r>
            <a:endParaRPr lang="en-US" sz="1800" dirty="0" smtClean="0"/>
          </a:p>
          <a:p>
            <a:pPr lvl="1"/>
            <a:r>
              <a:rPr lang="en-US" sz="1600" dirty="0" smtClean="0"/>
              <a:t>Modified runoff system, single member constituencies</a:t>
            </a:r>
            <a:endParaRPr lang="cs-CZ" sz="1600" dirty="0" smtClean="0"/>
          </a:p>
          <a:p>
            <a:r>
              <a:rPr lang="en-US" sz="1800" dirty="0" smtClean="0"/>
              <a:t>Upper house</a:t>
            </a:r>
          </a:p>
          <a:p>
            <a:pPr lvl="1"/>
            <a:r>
              <a:rPr lang="en-US" sz="1600" dirty="0"/>
              <a:t>Indirect elections by 150,000 </a:t>
            </a:r>
            <a:r>
              <a:rPr lang="en-US" sz="1600" dirty="0" smtClean="0"/>
              <a:t>"</a:t>
            </a:r>
            <a:r>
              <a:rPr lang="en-US" sz="1600" dirty="0"/>
              <a:t>grands </a:t>
            </a:r>
            <a:r>
              <a:rPr lang="en-US" sz="1600" dirty="0" err="1"/>
              <a:t>électeurs</a:t>
            </a:r>
            <a:r>
              <a:rPr lang="en-US" sz="1600" dirty="0" smtClean="0"/>
              <a:t>")</a:t>
            </a:r>
          </a:p>
          <a:p>
            <a:pPr lvl="1"/>
            <a:r>
              <a:rPr lang="en-US" sz="1600" dirty="0" smtClean="0"/>
              <a:t>regional councilors</a:t>
            </a:r>
          </a:p>
          <a:p>
            <a:pPr lvl="1"/>
            <a:r>
              <a:rPr lang="en-US" sz="1600" dirty="0" smtClean="0"/>
              <a:t>department councilors</a:t>
            </a:r>
          </a:p>
          <a:p>
            <a:pPr lvl="1"/>
            <a:r>
              <a:rPr lang="en-US" sz="1600" dirty="0" smtClean="0"/>
              <a:t>Mayors</a:t>
            </a:r>
          </a:p>
          <a:p>
            <a:pPr lvl="1"/>
            <a:r>
              <a:rPr lang="en-US" sz="1600" dirty="0" smtClean="0"/>
              <a:t>municipal councilors</a:t>
            </a:r>
          </a:p>
          <a:p>
            <a:pPr lvl="1"/>
            <a:r>
              <a:rPr lang="en-US" sz="1600" dirty="0" smtClean="0"/>
              <a:t>members </a:t>
            </a:r>
            <a:r>
              <a:rPr lang="en-US" sz="1600" dirty="0"/>
              <a:t>of the National </a:t>
            </a:r>
            <a:r>
              <a:rPr lang="en-US" sz="1600" dirty="0" smtClean="0"/>
              <a:t>Assembly</a:t>
            </a:r>
          </a:p>
          <a:p>
            <a:pPr lvl="1"/>
            <a:r>
              <a:rPr lang="en-US" sz="1600" dirty="0" smtClean="0"/>
              <a:t>Rural areas overrepresented</a:t>
            </a:r>
            <a:endParaRPr lang="cs-CZ" sz="1600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29150" y="1360172"/>
            <a:ext cx="3887391" cy="432052"/>
          </a:xfrm>
        </p:spPr>
        <p:txBody>
          <a:bodyPr>
            <a:normAutofit/>
          </a:bodyPr>
          <a:lstStyle/>
          <a:p>
            <a:r>
              <a:rPr lang="cs-CZ" dirty="0" smtClean="0"/>
              <a:t>Italy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4629150" y="1865377"/>
            <a:ext cx="3887391" cy="432428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President</a:t>
            </a:r>
          </a:p>
          <a:p>
            <a:pPr lvl="1"/>
            <a:r>
              <a:rPr lang="en-US" sz="1800" dirty="0" smtClean="0"/>
              <a:t>Indirectly by electoral college = both chambers of parliament</a:t>
            </a:r>
            <a:endParaRPr lang="en-US" sz="1800" dirty="0" smtClean="0"/>
          </a:p>
          <a:p>
            <a:endParaRPr lang="en-US" sz="2000" i="1" dirty="0" smtClean="0"/>
          </a:p>
          <a:p>
            <a:r>
              <a:rPr lang="en-US" sz="2000" i="1" dirty="0" err="1" smtClean="0"/>
              <a:t>Rosatellum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bis</a:t>
            </a:r>
            <a:endParaRPr lang="en-US" sz="2000" i="1" dirty="0"/>
          </a:p>
          <a:p>
            <a:pPr lvl="1"/>
            <a:r>
              <a:rPr lang="en-US" sz="1600" dirty="0" smtClean="0"/>
              <a:t>Lower </a:t>
            </a:r>
            <a:r>
              <a:rPr lang="en-US" sz="1600" dirty="0" smtClean="0"/>
              <a:t>house + Upper house</a:t>
            </a:r>
          </a:p>
          <a:p>
            <a:pPr lvl="1"/>
            <a:r>
              <a:rPr lang="en-US" sz="1600" dirty="0" smtClean="0"/>
              <a:t>31 per cent FPTP</a:t>
            </a:r>
          </a:p>
          <a:p>
            <a:pPr lvl="1"/>
            <a:r>
              <a:rPr lang="en-US" sz="1600" dirty="0" smtClean="0"/>
              <a:t>61 per cent PR (one district, 3 per cent threshold)</a:t>
            </a:r>
          </a:p>
          <a:p>
            <a:pPr lvl="1"/>
            <a:r>
              <a:rPr lang="en-US" sz="1600" dirty="0" smtClean="0"/>
              <a:t>The rest reserved for Italians living abroad</a:t>
            </a:r>
          </a:p>
          <a:p>
            <a:pPr lvl="1"/>
            <a:r>
              <a:rPr lang="en-US" sz="1600" dirty="0" smtClean="0"/>
              <a:t>Some Senators appointed for life</a:t>
            </a:r>
          </a:p>
          <a:p>
            <a:pPr lvl="1"/>
            <a:r>
              <a:rPr lang="en-US" sz="1600" dirty="0" smtClean="0"/>
              <a:t>Politics of electoral reforms since 1992</a:t>
            </a:r>
          </a:p>
          <a:p>
            <a:pPr lvl="1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620855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Constitutional courts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1" dirty="0"/>
              <a:t>Conseil constitutionnel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Ex-ante and ex-post examination of bills</a:t>
            </a:r>
          </a:p>
          <a:p>
            <a:r>
              <a:rPr lang="en-US" dirty="0" smtClean="0"/>
              <a:t>So-called organic bills (government, treaties) must be assessed before being passed</a:t>
            </a:r>
          </a:p>
          <a:p>
            <a:r>
              <a:rPr lang="en-US" dirty="0" smtClean="0"/>
              <a:t>Former Presidents + 9 members elected for 9 years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i="1" dirty="0"/>
              <a:t>Corte costituzionale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“</a:t>
            </a:r>
            <a:r>
              <a:rPr lang="en-US" i="1" dirty="0" err="1" smtClean="0"/>
              <a:t>Consulta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Competence includes solving of controversies state-regions / regions-regions</a:t>
            </a:r>
          </a:p>
          <a:p>
            <a:r>
              <a:rPr lang="en-US" dirty="0" smtClean="0"/>
              <a:t>15 judges appointed for 9 years</a:t>
            </a:r>
          </a:p>
          <a:p>
            <a:r>
              <a:rPr lang="en-US" dirty="0" smtClean="0"/>
              <a:t>“Clean Hands”, Berlusconi= s trials and (limited) </a:t>
            </a:r>
            <a:r>
              <a:rPr lang="en-US" dirty="0" err="1" smtClean="0"/>
              <a:t>judicialisation</a:t>
            </a:r>
            <a:r>
              <a:rPr lang="en-US" dirty="0" smtClean="0"/>
              <a:t> of Italian politics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3800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Regionalism in Italy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4355" y="1825625"/>
            <a:ext cx="439529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85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Regionalism in France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6037" y="1825625"/>
            <a:ext cx="555192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13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 you for your </a:t>
            </a:r>
            <a:r>
              <a:rPr lang="en-US" dirty="0" smtClean="0"/>
              <a:t>attention, political parties are the next topic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1548" y="1825625"/>
            <a:ext cx="60409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3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overview of political changes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Italy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liberal monarchy 1861-1922</a:t>
            </a:r>
          </a:p>
          <a:p>
            <a:r>
              <a:rPr lang="en-US" dirty="0" smtClean="0"/>
              <a:t>Fascist dictatorship 1922-1943/5</a:t>
            </a:r>
          </a:p>
          <a:p>
            <a:r>
              <a:rPr lang="en-US" dirty="0" smtClean="0"/>
              <a:t>First republic 1943/6-1992/3/4</a:t>
            </a:r>
          </a:p>
          <a:p>
            <a:r>
              <a:rPr lang="en-US" dirty="0" smtClean="0"/>
              <a:t>Second republic 1992/3/4 onwards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France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Third republic 1871/5-1940</a:t>
            </a:r>
          </a:p>
          <a:p>
            <a:r>
              <a:rPr lang="en-US" dirty="0" smtClean="0"/>
              <a:t>German occupation / Vichy 1940-1944</a:t>
            </a:r>
          </a:p>
          <a:p>
            <a:r>
              <a:rPr lang="en-US" dirty="0" smtClean="0"/>
              <a:t>Fourth republic 1946-1958</a:t>
            </a:r>
          </a:p>
          <a:p>
            <a:r>
              <a:rPr lang="en-US" dirty="0" smtClean="0"/>
              <a:t>Fifth republic 1958/9/62 onwards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267" y="1252728"/>
            <a:ext cx="711155" cy="115681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871" y="1538258"/>
            <a:ext cx="764282" cy="87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46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Parliamentary democracy versus semi-presidential democracy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1033272" y="5559552"/>
            <a:ext cx="3136392" cy="42062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Voters</a:t>
            </a:r>
            <a:endParaRPr lang="cs-CZ" dirty="0"/>
          </a:p>
        </p:txBody>
      </p:sp>
      <p:pic>
        <p:nvPicPr>
          <p:cNvPr id="21" name="Zástupný symbol pro obsah 2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92726" y="3641804"/>
            <a:ext cx="463336" cy="1658256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184648" y="5559552"/>
            <a:ext cx="3017520" cy="420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Voters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1188720" y="4268024"/>
            <a:ext cx="1572768" cy="84124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Parliament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4842319" y="2536984"/>
            <a:ext cx="1481328" cy="841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Parliament</a:t>
            </a:r>
            <a:endParaRPr lang="cs-CZ" dirty="0"/>
          </a:p>
        </p:txBody>
      </p:sp>
      <p:sp>
        <p:nvSpPr>
          <p:cNvPr id="13" name="Ovál 12"/>
          <p:cNvSpPr/>
          <p:nvPr/>
        </p:nvSpPr>
        <p:spPr>
          <a:xfrm>
            <a:off x="1301876" y="2586801"/>
            <a:ext cx="1192149" cy="119786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government</a:t>
            </a:r>
            <a:endParaRPr lang="cs-CZ" dirty="0"/>
          </a:p>
        </p:txBody>
      </p:sp>
      <p:sp>
        <p:nvSpPr>
          <p:cNvPr id="15" name="Ovál 14"/>
          <p:cNvSpPr/>
          <p:nvPr/>
        </p:nvSpPr>
        <p:spPr>
          <a:xfrm>
            <a:off x="5973318" y="3784665"/>
            <a:ext cx="1197864" cy="1261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government</a:t>
            </a:r>
            <a:endParaRPr lang="cs-CZ" dirty="0"/>
          </a:p>
        </p:txBody>
      </p:sp>
      <p:sp>
        <p:nvSpPr>
          <p:cNvPr id="16" name="Zaoblený obdélník 15"/>
          <p:cNvSpPr/>
          <p:nvPr/>
        </p:nvSpPr>
        <p:spPr>
          <a:xfrm>
            <a:off x="3167251" y="2769045"/>
            <a:ext cx="1271588" cy="92354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Head of state</a:t>
            </a:r>
            <a:endParaRPr lang="cs-CZ" dirty="0"/>
          </a:p>
        </p:txBody>
      </p:sp>
      <p:sp>
        <p:nvSpPr>
          <p:cNvPr id="17" name="Zaoblený obdélník 16"/>
          <p:cNvSpPr/>
          <p:nvPr/>
        </p:nvSpPr>
        <p:spPr>
          <a:xfrm>
            <a:off x="7034165" y="2457644"/>
            <a:ext cx="1380458" cy="1005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Head of state</a:t>
            </a:r>
            <a:endParaRPr lang="cs-CZ" dirty="0"/>
          </a:p>
        </p:txBody>
      </p:sp>
      <p:sp>
        <p:nvSpPr>
          <p:cNvPr id="18" name="Šipka doprava 17"/>
          <p:cNvSpPr/>
          <p:nvPr/>
        </p:nvSpPr>
        <p:spPr>
          <a:xfrm rot="16200000">
            <a:off x="1819656" y="5094320"/>
            <a:ext cx="310896" cy="484632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Šipka dolů 19"/>
          <p:cNvSpPr/>
          <p:nvPr/>
        </p:nvSpPr>
        <p:spPr>
          <a:xfrm rot="10800000">
            <a:off x="5368671" y="3692589"/>
            <a:ext cx="428625" cy="16440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3" name="Přímá spojnice se šipkou 22"/>
          <p:cNvCxnSpPr/>
          <p:nvPr/>
        </p:nvCxnSpPr>
        <p:spPr>
          <a:xfrm>
            <a:off x="5941463" y="3442421"/>
            <a:ext cx="350329" cy="3653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V="1">
            <a:off x="7046021" y="3601147"/>
            <a:ext cx="301183" cy="2355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Násobení 26"/>
          <p:cNvSpPr/>
          <p:nvPr/>
        </p:nvSpPr>
        <p:spPr>
          <a:xfrm>
            <a:off x="6533961" y="2805953"/>
            <a:ext cx="318894" cy="30331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Srdce 29"/>
          <p:cNvSpPr/>
          <p:nvPr/>
        </p:nvSpPr>
        <p:spPr>
          <a:xfrm>
            <a:off x="6504958" y="2194560"/>
            <a:ext cx="347898" cy="392241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Blesk 30"/>
          <p:cNvSpPr/>
          <p:nvPr/>
        </p:nvSpPr>
        <p:spPr>
          <a:xfrm>
            <a:off x="6527243" y="3218688"/>
            <a:ext cx="423053" cy="473901"/>
          </a:xfrm>
          <a:prstGeom prst="lightningBol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3" name="Přímá spojnice se šipkou 32"/>
          <p:cNvCxnSpPr/>
          <p:nvPr/>
        </p:nvCxnSpPr>
        <p:spPr>
          <a:xfrm flipV="1">
            <a:off x="2852928" y="3836658"/>
            <a:ext cx="493776" cy="329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/>
          <p:cNvCxnSpPr/>
          <p:nvPr/>
        </p:nvCxnSpPr>
        <p:spPr>
          <a:xfrm flipH="1" flipV="1">
            <a:off x="3673240" y="3836658"/>
            <a:ext cx="11220" cy="1463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ástupný symbol pro obsah 3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7" name="Šipka dolů 36"/>
          <p:cNvSpPr/>
          <p:nvPr/>
        </p:nvSpPr>
        <p:spPr>
          <a:xfrm rot="10800000">
            <a:off x="1701390" y="3845198"/>
            <a:ext cx="393120" cy="329213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079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Maurice </a:t>
            </a:r>
            <a:r>
              <a:rPr lang="cs-CZ" sz="3200" dirty="0" err="1" smtClean="0"/>
              <a:t>Duverger</a:t>
            </a:r>
            <a:r>
              <a:rPr lang="cs-CZ" sz="3200" dirty="0" smtClean="0"/>
              <a:t> on </a:t>
            </a:r>
            <a:r>
              <a:rPr lang="cs-CZ" sz="3200" dirty="0" err="1" smtClean="0"/>
              <a:t>semi-presidentialism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5744718" cy="4351338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A</a:t>
            </a:r>
            <a:r>
              <a:rPr lang="en-US" dirty="0" smtClean="0"/>
              <a:t> political regime is considered as semi-presidential if the constitution which established it combines three elements: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president of the republic is elected by universal suffrage;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he possesses </a:t>
            </a:r>
            <a:r>
              <a:rPr lang="en-US" b="1" dirty="0" smtClean="0"/>
              <a:t>quite considerable powers</a:t>
            </a:r>
            <a:r>
              <a:rPr lang="en-US" dirty="0" smtClean="0"/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he has opposite him, however, a prime minister and ministers who possess executive and governmental power and can stay in office only if the parliament does not show its opposition to them.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3764" y="2475579"/>
            <a:ext cx="20955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24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on powers of Italian President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1560" y="1825625"/>
            <a:ext cx="37608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97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on powers of French President</a:t>
            </a:r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868" y="1825625"/>
            <a:ext cx="65262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6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Heads of state: A comparison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28650" y="1825625"/>
            <a:ext cx="3998214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 way of election?</a:t>
            </a:r>
          </a:p>
          <a:p>
            <a:r>
              <a:rPr lang="en-US" dirty="0" smtClean="0"/>
              <a:t>Electoral period?</a:t>
            </a:r>
          </a:p>
          <a:p>
            <a:r>
              <a:rPr lang="en-US" dirty="0" smtClean="0"/>
              <a:t>Executive role?</a:t>
            </a:r>
          </a:p>
          <a:p>
            <a:r>
              <a:rPr lang="en-US" dirty="0" smtClean="0"/>
              <a:t>Representative role?</a:t>
            </a:r>
          </a:p>
          <a:p>
            <a:endParaRPr lang="en-US" dirty="0"/>
          </a:p>
          <a:p>
            <a:r>
              <a:rPr lang="fr-FR" i="1" dirty="0" smtClean="0"/>
              <a:t>Palais </a:t>
            </a:r>
            <a:r>
              <a:rPr lang="fr-FR" i="1" dirty="0"/>
              <a:t>de </a:t>
            </a:r>
            <a:r>
              <a:rPr lang="fr-FR" i="1" dirty="0" smtClean="0"/>
              <a:t>l'Élysée</a:t>
            </a:r>
          </a:p>
          <a:p>
            <a:r>
              <a:rPr lang="fr-FR" dirty="0" smtClean="0"/>
              <a:t>Polarising element – Chirac versus Jean-Marie Le Pen (2002),  Macron vs Marine Le Pen (2017)</a:t>
            </a:r>
            <a:endParaRPr lang="en-US" dirty="0" smtClean="0"/>
          </a:p>
          <a:p>
            <a:endParaRPr lang="en-US" i="1" dirty="0" smtClean="0"/>
          </a:p>
          <a:p>
            <a:r>
              <a:rPr lang="en-US" i="1" dirty="0" smtClean="0"/>
              <a:t>Quirinale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174" y="3808901"/>
            <a:ext cx="3694176" cy="236806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400" y="1591055"/>
            <a:ext cx="3702949" cy="208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16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Presidents of the 5</a:t>
            </a:r>
            <a:r>
              <a:rPr lang="en-US" baseline="30000" dirty="0" smtClean="0"/>
              <a:t>th</a:t>
            </a:r>
            <a:r>
              <a:rPr lang="en-US" dirty="0" smtClean="0"/>
              <a:t> Republic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200" dirty="0" smtClean="0"/>
              <a:t>Charles de Gaulle 1959-1969</a:t>
            </a:r>
          </a:p>
          <a:p>
            <a:r>
              <a:rPr lang="en-US" sz="2200" dirty="0" smtClean="0"/>
              <a:t>Georges Pompidou 1969-1974</a:t>
            </a:r>
          </a:p>
          <a:p>
            <a:r>
              <a:rPr lang="cs-CZ" sz="2200" dirty="0" smtClean="0"/>
              <a:t>Valéry </a:t>
            </a:r>
            <a:r>
              <a:rPr lang="cs-CZ" sz="2200" dirty="0" err="1" smtClean="0"/>
              <a:t>Giscard</a:t>
            </a:r>
            <a:r>
              <a:rPr lang="cs-CZ" sz="2200" dirty="0" smtClean="0"/>
              <a:t> </a:t>
            </a:r>
            <a:r>
              <a:rPr lang="cs-CZ" sz="2200" dirty="0" err="1" smtClean="0"/>
              <a:t>d'Estaing</a:t>
            </a:r>
            <a:r>
              <a:rPr lang="en-US" sz="2200" dirty="0" smtClean="0"/>
              <a:t> 1974-1981</a:t>
            </a:r>
          </a:p>
          <a:p>
            <a:r>
              <a:rPr lang="cs-CZ" sz="2200" dirty="0" err="1" smtClean="0"/>
              <a:t>François</a:t>
            </a:r>
            <a:r>
              <a:rPr lang="cs-CZ" sz="2200" dirty="0" smtClean="0"/>
              <a:t> </a:t>
            </a:r>
            <a:r>
              <a:rPr lang="cs-CZ" sz="2200" dirty="0" err="1" smtClean="0"/>
              <a:t>Mitterrand</a:t>
            </a:r>
            <a:r>
              <a:rPr lang="en-US" sz="2200" dirty="0" smtClean="0"/>
              <a:t> 1981-1995</a:t>
            </a:r>
          </a:p>
          <a:p>
            <a:r>
              <a:rPr lang="cs-CZ" sz="2200" dirty="0" smtClean="0"/>
              <a:t>Jacques Chirac</a:t>
            </a:r>
            <a:r>
              <a:rPr lang="en-US" sz="2200" dirty="0" smtClean="0"/>
              <a:t> 1995-2007</a:t>
            </a:r>
          </a:p>
          <a:p>
            <a:r>
              <a:rPr lang="cs-CZ" sz="2200" dirty="0" smtClean="0"/>
              <a:t>Nicolas Sarkozy</a:t>
            </a:r>
            <a:r>
              <a:rPr lang="en-US" sz="2200" dirty="0" smtClean="0"/>
              <a:t> 2007-2012</a:t>
            </a:r>
          </a:p>
          <a:p>
            <a:r>
              <a:rPr lang="cs-CZ" sz="2200" dirty="0" err="1" smtClean="0"/>
              <a:t>François</a:t>
            </a:r>
            <a:r>
              <a:rPr lang="cs-CZ" sz="2200" dirty="0" smtClean="0"/>
              <a:t> </a:t>
            </a:r>
            <a:r>
              <a:rPr lang="cs-CZ" sz="2200" dirty="0" err="1" smtClean="0"/>
              <a:t>Hollande</a:t>
            </a:r>
            <a:r>
              <a:rPr lang="en-US" sz="2200" dirty="0" smtClean="0"/>
              <a:t> 2012-2017</a:t>
            </a:r>
          </a:p>
          <a:p>
            <a:r>
              <a:rPr lang="cs-CZ" sz="2200" dirty="0" smtClean="0"/>
              <a:t>Emmanuel </a:t>
            </a:r>
            <a:r>
              <a:rPr lang="cs-CZ" sz="2200" dirty="0" err="1" smtClean="0"/>
              <a:t>Macron</a:t>
            </a:r>
            <a:r>
              <a:rPr lang="en-US" sz="2200" dirty="0" smtClean="0"/>
              <a:t> 2017 onwards</a:t>
            </a:r>
            <a:endParaRPr lang="cs-CZ" sz="22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44752" y="1399031"/>
            <a:ext cx="837304" cy="10237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552" y="1690689"/>
            <a:ext cx="819414" cy="109131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753" y="2514601"/>
            <a:ext cx="837304" cy="112274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552" y="3017037"/>
            <a:ext cx="821629" cy="109052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4752" y="3729124"/>
            <a:ext cx="873465" cy="104418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0481" y="4251218"/>
            <a:ext cx="695556" cy="106546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9827" y="4988625"/>
            <a:ext cx="828390" cy="113338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1160" y="5433911"/>
            <a:ext cx="796806" cy="114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37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Italian Presidents if the current era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4586964" cy="4351338"/>
          </a:xfrm>
        </p:spPr>
        <p:txBody>
          <a:bodyPr>
            <a:normAutofit/>
          </a:bodyPr>
          <a:lstStyle/>
          <a:p>
            <a:r>
              <a:rPr lang="cs-CZ" dirty="0"/>
              <a:t>Francesco </a:t>
            </a:r>
            <a:r>
              <a:rPr lang="cs-CZ" dirty="0" err="1" smtClean="0"/>
              <a:t>Cossiga</a:t>
            </a:r>
            <a:r>
              <a:rPr lang="en-US" dirty="0" smtClean="0"/>
              <a:t> 1985-92</a:t>
            </a:r>
          </a:p>
          <a:p>
            <a:r>
              <a:rPr lang="en-US" dirty="0" smtClean="0"/>
              <a:t>Oscar Luigi </a:t>
            </a:r>
            <a:r>
              <a:rPr lang="en-US" dirty="0" err="1" smtClean="0"/>
              <a:t>Scalfaro</a:t>
            </a:r>
            <a:r>
              <a:rPr lang="en-US" dirty="0" smtClean="0"/>
              <a:t> 1992-1999</a:t>
            </a:r>
          </a:p>
          <a:p>
            <a:r>
              <a:rPr lang="cs-CZ" dirty="0"/>
              <a:t>Carlo </a:t>
            </a:r>
            <a:r>
              <a:rPr lang="cs-CZ" dirty="0" err="1"/>
              <a:t>Azeglio</a:t>
            </a:r>
            <a:r>
              <a:rPr lang="cs-CZ" dirty="0"/>
              <a:t> </a:t>
            </a:r>
            <a:r>
              <a:rPr lang="cs-CZ" dirty="0" err="1" smtClean="0"/>
              <a:t>Ciampi</a:t>
            </a:r>
            <a:r>
              <a:rPr lang="en-US" dirty="0" smtClean="0"/>
              <a:t> 1999-2006</a:t>
            </a:r>
          </a:p>
          <a:p>
            <a:r>
              <a:rPr lang="cs-CZ" dirty="0"/>
              <a:t>Giorgio </a:t>
            </a:r>
            <a:r>
              <a:rPr lang="cs-CZ" dirty="0" err="1" smtClean="0"/>
              <a:t>Napolitano</a:t>
            </a:r>
            <a:r>
              <a:rPr lang="en-US" dirty="0" smtClean="0"/>
              <a:t> 2006-2015</a:t>
            </a:r>
          </a:p>
          <a:p>
            <a:r>
              <a:rPr lang="en-US" dirty="0" smtClean="0"/>
              <a:t>Sergio Mattarella 2015 onwards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92471" y="4151376"/>
            <a:ext cx="1187448" cy="15544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227" y="5008912"/>
            <a:ext cx="1307164" cy="151314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227" y="2953512"/>
            <a:ext cx="1165675" cy="153657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576" y="2139696"/>
            <a:ext cx="994123" cy="149351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8580" y="978408"/>
            <a:ext cx="976770" cy="14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39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1330</TotalTime>
  <Words>589</Words>
  <Application>Microsoft Office PowerPoint</Application>
  <PresentationFormat>Předvádění na obrazovce (4:3)</PresentationFormat>
  <Paragraphs>126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Comparison of political systems</vt:lpstr>
      <vt:lpstr>Historical overview of political changes</vt:lpstr>
      <vt:lpstr>Parliamentary democracy versus semi-presidential democracy</vt:lpstr>
      <vt:lpstr>Maurice Duverger on semi-presidentialism</vt:lpstr>
      <vt:lpstr>Presentation on powers of Italian President</vt:lpstr>
      <vt:lpstr>Presentation on powers of French President</vt:lpstr>
      <vt:lpstr>Heads of state: A comparison</vt:lpstr>
      <vt:lpstr>Presidents of the 5th Republic</vt:lpstr>
      <vt:lpstr>Italian Presidents if the current era</vt:lpstr>
      <vt:lpstr>Governments </vt:lpstr>
      <vt:lpstr>Parliaments</vt:lpstr>
      <vt:lpstr>Electoral systems</vt:lpstr>
      <vt:lpstr>Constitutional courts</vt:lpstr>
      <vt:lpstr>Regionalism in Italy</vt:lpstr>
      <vt:lpstr>Regionalism in France</vt:lpstr>
      <vt:lpstr>Thank you for your attention, political parties are the next topic</vt:lpstr>
    </vt:vector>
  </TitlesOfParts>
  <Company>FSS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Vít Hloušek</dc:creator>
  <cp:lastModifiedBy>Vít Hloušek</cp:lastModifiedBy>
  <cp:revision>127</cp:revision>
  <dcterms:created xsi:type="dcterms:W3CDTF">2019-09-11T09:57:39Z</dcterms:created>
  <dcterms:modified xsi:type="dcterms:W3CDTF">2019-09-19T11:15:56Z</dcterms:modified>
</cp:coreProperties>
</file>