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0"/>
  </p:notesMasterIdLst>
  <p:sldIdLst>
    <p:sldId id="256" r:id="rId2"/>
    <p:sldId id="265" r:id="rId3"/>
    <p:sldId id="259" r:id="rId4"/>
    <p:sldId id="262" r:id="rId5"/>
    <p:sldId id="263" r:id="rId6"/>
    <p:sldId id="261" r:id="rId7"/>
    <p:sldId id="264" r:id="rId8"/>
    <p:sldId id="271" r:id="rId9"/>
    <p:sldId id="266" r:id="rId10"/>
    <p:sldId id="270" r:id="rId11"/>
    <p:sldId id="260" r:id="rId12"/>
    <p:sldId id="268" r:id="rId13"/>
    <p:sldId id="274" r:id="rId14"/>
    <p:sldId id="272" r:id="rId15"/>
    <p:sldId id="267" r:id="rId16"/>
    <p:sldId id="273" r:id="rId17"/>
    <p:sldId id="257" r:id="rId18"/>
    <p:sldId id="25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4660"/>
  </p:normalViewPr>
  <p:slideViewPr>
    <p:cSldViewPr snapToGrid="0">
      <p:cViewPr varScale="1">
        <p:scale>
          <a:sx n="105" d="100"/>
          <a:sy n="105" d="100"/>
        </p:scale>
        <p:origin x="11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DE7CB-9131-4599-82AA-8965127EB4CE}" type="datetimeFigureOut">
              <a:rPr lang="cs-CZ" smtClean="0"/>
              <a:t>05.11.2019</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D4DED5-2192-4C6E-99DC-FC800C9E4499}" type="slidenum">
              <a:rPr lang="cs-CZ" smtClean="0"/>
              <a:t>‹#›</a:t>
            </a:fld>
            <a:endParaRPr lang="cs-CZ"/>
          </a:p>
        </p:txBody>
      </p:sp>
    </p:spTree>
    <p:extLst>
      <p:ext uri="{BB962C8B-B14F-4D97-AF65-F5344CB8AC3E}">
        <p14:creationId xmlns:p14="http://schemas.microsoft.com/office/powerpoint/2010/main" val="2318919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1948, 1970, 1997-8 failed federalization, 2001</a:t>
            </a:r>
            <a:r>
              <a:rPr lang="en-US" baseline="0" dirty="0" smtClean="0"/>
              <a:t> regions reinforced</a:t>
            </a:r>
            <a:endParaRPr lang="cs-CZ" dirty="0"/>
          </a:p>
        </p:txBody>
      </p:sp>
      <p:sp>
        <p:nvSpPr>
          <p:cNvPr id="4" name="Zástupný symbol pro číslo snímku 3"/>
          <p:cNvSpPr>
            <a:spLocks noGrp="1"/>
          </p:cNvSpPr>
          <p:nvPr>
            <p:ph type="sldNum" sz="quarter" idx="10"/>
          </p:nvPr>
        </p:nvSpPr>
        <p:spPr/>
        <p:txBody>
          <a:bodyPr/>
          <a:lstStyle/>
          <a:p>
            <a:fld id="{DBD4DED5-2192-4C6E-99DC-FC800C9E4499}" type="slidenum">
              <a:rPr lang="cs-CZ" smtClean="0"/>
              <a:t>3</a:t>
            </a:fld>
            <a:endParaRPr lang="cs-CZ"/>
          </a:p>
        </p:txBody>
      </p:sp>
    </p:spTree>
    <p:extLst>
      <p:ext uri="{BB962C8B-B14F-4D97-AF65-F5344CB8AC3E}">
        <p14:creationId xmlns:p14="http://schemas.microsoft.com/office/powerpoint/2010/main" val="536086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As mentioned, each region in France is further divided into departments. While the current departments remain unchanged for the moment, the territorial reform provides that any given department can change regions under the </a:t>
            </a:r>
            <a:r>
              <a:rPr lang="en-US" i="1" dirty="0" smtClean="0"/>
              <a:t>droit </a:t>
            </a:r>
            <a:r>
              <a:rPr lang="en-US" i="1" dirty="0" err="1" smtClean="0"/>
              <a:t>d’option</a:t>
            </a:r>
            <a:r>
              <a:rPr lang="en-US" dirty="0" smtClean="0"/>
              <a:t>.</a:t>
            </a:r>
          </a:p>
          <a:p>
            <a:endParaRPr lang="en-US" dirty="0" smtClean="0"/>
          </a:p>
          <a:p>
            <a:r>
              <a:rPr lang="cs-CZ" dirty="0" err="1" smtClean="0"/>
              <a:t>Of</a:t>
            </a:r>
            <a:r>
              <a:rPr lang="cs-CZ" dirty="0" smtClean="0"/>
              <a:t> </a:t>
            </a:r>
            <a:r>
              <a:rPr lang="cs-CZ" dirty="0" err="1" smtClean="0"/>
              <a:t>the</a:t>
            </a:r>
            <a:r>
              <a:rPr lang="cs-CZ" dirty="0" smtClean="0"/>
              <a:t> </a:t>
            </a:r>
            <a:r>
              <a:rPr lang="cs-CZ" dirty="0" err="1" smtClean="0"/>
              <a:t>new</a:t>
            </a:r>
            <a:r>
              <a:rPr lang="cs-CZ" dirty="0" smtClean="0"/>
              <a:t> 13 </a:t>
            </a:r>
            <a:r>
              <a:rPr lang="cs-CZ" dirty="0" err="1" smtClean="0"/>
              <a:t>regions</a:t>
            </a:r>
            <a:r>
              <a:rPr lang="cs-CZ" dirty="0" smtClean="0"/>
              <a:t> in </a:t>
            </a:r>
            <a:r>
              <a:rPr lang="cs-CZ" dirty="0" err="1" smtClean="0"/>
              <a:t>the</a:t>
            </a:r>
            <a:r>
              <a:rPr lang="cs-CZ" dirty="0" smtClean="0"/>
              <a:t> </a:t>
            </a:r>
            <a:r>
              <a:rPr lang="cs-CZ" dirty="0" err="1" smtClean="0"/>
              <a:t>new</a:t>
            </a:r>
            <a:r>
              <a:rPr lang="cs-CZ" dirty="0" smtClean="0"/>
              <a:t> map </a:t>
            </a:r>
            <a:r>
              <a:rPr lang="cs-CZ" dirty="0" err="1" smtClean="0"/>
              <a:t>of</a:t>
            </a:r>
            <a:r>
              <a:rPr lang="cs-CZ" dirty="0" smtClean="0"/>
              <a:t> France, </a:t>
            </a:r>
            <a:r>
              <a:rPr lang="cs-CZ" dirty="0" err="1" smtClean="0"/>
              <a:t>only</a:t>
            </a:r>
            <a:r>
              <a:rPr lang="cs-CZ" dirty="0" smtClean="0"/>
              <a:t> </a:t>
            </a:r>
            <a:r>
              <a:rPr lang="cs-CZ" dirty="0" err="1" smtClean="0"/>
              <a:t>seven</a:t>
            </a:r>
            <a:r>
              <a:rPr lang="cs-CZ" dirty="0" smtClean="0"/>
              <a:t> </a:t>
            </a:r>
            <a:r>
              <a:rPr lang="cs-CZ" dirty="0" err="1" smtClean="0"/>
              <a:t>experienced</a:t>
            </a:r>
            <a:r>
              <a:rPr lang="cs-CZ" dirty="0" smtClean="0"/>
              <a:t> </a:t>
            </a:r>
            <a:r>
              <a:rPr lang="cs-CZ" dirty="0" err="1" smtClean="0"/>
              <a:t>changes</a:t>
            </a:r>
            <a:r>
              <a:rPr lang="cs-CZ" dirty="0" smtClean="0"/>
              <a:t> to </a:t>
            </a:r>
            <a:r>
              <a:rPr lang="cs-CZ" dirty="0" err="1" smtClean="0"/>
              <a:t>the</a:t>
            </a:r>
            <a:r>
              <a:rPr lang="cs-CZ" dirty="0" smtClean="0"/>
              <a:t> </a:t>
            </a:r>
            <a:r>
              <a:rPr lang="cs-CZ" dirty="0" err="1" smtClean="0"/>
              <a:t>previously</a:t>
            </a:r>
            <a:r>
              <a:rPr lang="cs-CZ" dirty="0" smtClean="0"/>
              <a:t> </a:t>
            </a:r>
            <a:r>
              <a:rPr lang="cs-CZ" dirty="0" err="1" smtClean="0"/>
              <a:t>existing</a:t>
            </a:r>
            <a:r>
              <a:rPr lang="cs-CZ" dirty="0" smtClean="0"/>
              <a:t> </a:t>
            </a:r>
            <a:r>
              <a:rPr lang="cs-CZ" dirty="0" err="1" smtClean="0"/>
              <a:t>distribution</a:t>
            </a:r>
            <a:r>
              <a:rPr lang="cs-CZ" dirty="0" smtClean="0"/>
              <a:t>.</a:t>
            </a:r>
          </a:p>
          <a:p>
            <a:r>
              <a:rPr lang="cs-CZ" dirty="0" err="1" smtClean="0"/>
              <a:t>The</a:t>
            </a:r>
            <a:r>
              <a:rPr lang="cs-CZ" dirty="0" smtClean="0"/>
              <a:t> </a:t>
            </a:r>
            <a:r>
              <a:rPr lang="cs-CZ" dirty="0" err="1" smtClean="0"/>
              <a:t>regions</a:t>
            </a:r>
            <a:r>
              <a:rPr lang="cs-CZ" dirty="0" smtClean="0"/>
              <a:t> </a:t>
            </a:r>
            <a:r>
              <a:rPr lang="cs-CZ" dirty="0" err="1" smtClean="0"/>
              <a:t>that</a:t>
            </a:r>
            <a:r>
              <a:rPr lang="cs-CZ" dirty="0" smtClean="0"/>
              <a:t> </a:t>
            </a:r>
            <a:r>
              <a:rPr lang="cs-CZ" dirty="0" err="1" smtClean="0"/>
              <a:t>changed</a:t>
            </a:r>
            <a:r>
              <a:rPr lang="cs-CZ" dirty="0" smtClean="0"/>
              <a:t> are:</a:t>
            </a:r>
          </a:p>
          <a:p>
            <a:r>
              <a:rPr lang="cs-CZ" dirty="0" smtClean="0"/>
              <a:t>Grand-</a:t>
            </a:r>
            <a:r>
              <a:rPr lang="cs-CZ" dirty="0" err="1" smtClean="0"/>
              <a:t>Est</a:t>
            </a:r>
            <a:r>
              <a:rPr lang="cs-CZ" dirty="0" smtClean="0"/>
              <a:t> (</a:t>
            </a:r>
            <a:r>
              <a:rPr lang="cs-CZ" dirty="0" err="1" smtClean="0"/>
              <a:t>Alsace</a:t>
            </a:r>
            <a:r>
              <a:rPr lang="cs-CZ" dirty="0" smtClean="0"/>
              <a:t>, </a:t>
            </a:r>
            <a:r>
              <a:rPr lang="cs-CZ" dirty="0" err="1" smtClean="0"/>
              <a:t>Champagne-Ardenne</a:t>
            </a:r>
            <a:r>
              <a:rPr lang="cs-CZ" dirty="0" smtClean="0"/>
              <a:t> and </a:t>
            </a:r>
            <a:r>
              <a:rPr lang="cs-CZ" dirty="0" err="1" smtClean="0"/>
              <a:t>Lorraine</a:t>
            </a:r>
            <a:r>
              <a:rPr lang="cs-CZ" dirty="0" smtClean="0"/>
              <a:t>)</a:t>
            </a:r>
          </a:p>
          <a:p>
            <a:r>
              <a:rPr lang="cs-CZ" dirty="0" err="1" smtClean="0"/>
              <a:t>Nouvelle-Aquitaine</a:t>
            </a:r>
            <a:r>
              <a:rPr lang="cs-CZ" dirty="0" smtClean="0"/>
              <a:t> (</a:t>
            </a:r>
            <a:r>
              <a:rPr lang="cs-CZ" dirty="0" err="1" smtClean="0"/>
              <a:t>Aquitaine</a:t>
            </a:r>
            <a:r>
              <a:rPr lang="cs-CZ" dirty="0" smtClean="0"/>
              <a:t>, </a:t>
            </a:r>
            <a:r>
              <a:rPr lang="cs-CZ" dirty="0" err="1" smtClean="0"/>
              <a:t>Limousin</a:t>
            </a:r>
            <a:r>
              <a:rPr lang="cs-CZ" dirty="0" smtClean="0"/>
              <a:t> and Poitou-</a:t>
            </a:r>
            <a:r>
              <a:rPr lang="cs-CZ" dirty="0" err="1" smtClean="0"/>
              <a:t>Charentes</a:t>
            </a:r>
            <a:r>
              <a:rPr lang="cs-CZ" dirty="0" smtClean="0"/>
              <a:t>)</a:t>
            </a:r>
          </a:p>
          <a:p>
            <a:r>
              <a:rPr lang="cs-CZ" dirty="0" err="1" smtClean="0"/>
              <a:t>Auvergne-Rhône-Alpes</a:t>
            </a:r>
            <a:endParaRPr lang="cs-CZ" dirty="0" smtClean="0"/>
          </a:p>
          <a:p>
            <a:r>
              <a:rPr lang="cs-CZ" dirty="0" err="1" smtClean="0"/>
              <a:t>Bourgogne-Franche-Comté</a:t>
            </a:r>
            <a:endParaRPr lang="cs-CZ" dirty="0" smtClean="0"/>
          </a:p>
          <a:p>
            <a:r>
              <a:rPr lang="cs-CZ" dirty="0" err="1" smtClean="0"/>
              <a:t>Occitanie</a:t>
            </a:r>
            <a:r>
              <a:rPr lang="cs-CZ" dirty="0" smtClean="0"/>
              <a:t> (</a:t>
            </a:r>
            <a:r>
              <a:rPr lang="cs-CZ" dirty="0" err="1" smtClean="0"/>
              <a:t>Languedoc</a:t>
            </a:r>
            <a:r>
              <a:rPr lang="cs-CZ" dirty="0" smtClean="0"/>
              <a:t>-Roussillon and </a:t>
            </a:r>
            <a:r>
              <a:rPr lang="cs-CZ" dirty="0" err="1" smtClean="0"/>
              <a:t>Midi-Pyrénées</a:t>
            </a:r>
            <a:r>
              <a:rPr lang="cs-CZ" dirty="0" smtClean="0"/>
              <a:t>)</a:t>
            </a:r>
          </a:p>
          <a:p>
            <a:r>
              <a:rPr lang="cs-CZ" dirty="0" err="1" smtClean="0"/>
              <a:t>Hauts</a:t>
            </a:r>
            <a:r>
              <a:rPr lang="cs-CZ" dirty="0" smtClean="0"/>
              <a:t>-de-France (</a:t>
            </a:r>
            <a:r>
              <a:rPr lang="cs-CZ" dirty="0" err="1" smtClean="0"/>
              <a:t>combining</a:t>
            </a:r>
            <a:r>
              <a:rPr lang="cs-CZ" dirty="0" smtClean="0"/>
              <a:t> </a:t>
            </a:r>
            <a:r>
              <a:rPr lang="cs-CZ" dirty="0" err="1" smtClean="0"/>
              <a:t>Nord</a:t>
            </a:r>
            <a:r>
              <a:rPr lang="cs-CZ" dirty="0" smtClean="0"/>
              <a:t>-Pas-de-Calais and </a:t>
            </a:r>
            <a:r>
              <a:rPr lang="cs-CZ" dirty="0" err="1" smtClean="0"/>
              <a:t>Picardie</a:t>
            </a:r>
            <a:r>
              <a:rPr lang="cs-CZ" dirty="0" smtClean="0"/>
              <a:t>)</a:t>
            </a:r>
          </a:p>
          <a:p>
            <a:r>
              <a:rPr lang="cs-CZ" dirty="0" smtClean="0"/>
              <a:t>Normandie (</a:t>
            </a:r>
            <a:r>
              <a:rPr lang="cs-CZ" dirty="0" err="1" smtClean="0"/>
              <a:t>combining</a:t>
            </a:r>
            <a:r>
              <a:rPr lang="cs-CZ" dirty="0" smtClean="0"/>
              <a:t> Basse-Normandie and Haute-Normandie)</a:t>
            </a:r>
          </a:p>
          <a:p>
            <a:r>
              <a:rPr lang="cs-CZ" dirty="0" err="1" smtClean="0"/>
              <a:t>The</a:t>
            </a:r>
            <a:r>
              <a:rPr lang="cs-CZ" dirty="0" smtClean="0"/>
              <a:t> </a:t>
            </a:r>
            <a:r>
              <a:rPr lang="cs-CZ" dirty="0" err="1" smtClean="0"/>
              <a:t>other</a:t>
            </a:r>
            <a:r>
              <a:rPr lang="cs-CZ" dirty="0" smtClean="0"/>
              <a:t> 6 </a:t>
            </a:r>
            <a:r>
              <a:rPr lang="cs-CZ" dirty="0" err="1" smtClean="0"/>
              <a:t>regions</a:t>
            </a:r>
            <a:r>
              <a:rPr lang="cs-CZ" dirty="0" smtClean="0"/>
              <a:t> </a:t>
            </a:r>
            <a:r>
              <a:rPr lang="cs-CZ" dirty="0" err="1" smtClean="0"/>
              <a:t>stay</a:t>
            </a:r>
            <a:r>
              <a:rPr lang="cs-CZ" dirty="0" smtClean="0"/>
              <a:t> just as </a:t>
            </a:r>
            <a:r>
              <a:rPr lang="cs-CZ" dirty="0" err="1" smtClean="0"/>
              <a:t>they</a:t>
            </a:r>
            <a:r>
              <a:rPr lang="cs-CZ" dirty="0" smtClean="0"/>
              <a:t> </a:t>
            </a:r>
            <a:r>
              <a:rPr lang="cs-CZ" dirty="0" err="1" smtClean="0"/>
              <a:t>were</a:t>
            </a:r>
            <a:r>
              <a:rPr lang="cs-CZ" dirty="0" smtClean="0"/>
              <a:t> </a:t>
            </a:r>
            <a:r>
              <a:rPr lang="cs-CZ" dirty="0" err="1" smtClean="0"/>
              <a:t>before</a:t>
            </a:r>
            <a:r>
              <a:rPr lang="cs-CZ" dirty="0" smtClean="0"/>
              <a:t>:</a:t>
            </a:r>
          </a:p>
          <a:p>
            <a:r>
              <a:rPr lang="cs-CZ" dirty="0" smtClean="0"/>
              <a:t>Bretagne</a:t>
            </a:r>
          </a:p>
          <a:p>
            <a:r>
              <a:rPr lang="cs-CZ" dirty="0" err="1" smtClean="0"/>
              <a:t>Corse</a:t>
            </a:r>
            <a:endParaRPr lang="cs-CZ" dirty="0" smtClean="0"/>
          </a:p>
          <a:p>
            <a:r>
              <a:rPr lang="cs-CZ" dirty="0" smtClean="0"/>
              <a:t>Centre</a:t>
            </a:r>
          </a:p>
          <a:p>
            <a:r>
              <a:rPr lang="cs-CZ" dirty="0" err="1" smtClean="0"/>
              <a:t>Île</a:t>
            </a:r>
            <a:r>
              <a:rPr lang="cs-CZ" dirty="0" smtClean="0"/>
              <a:t>-de-France</a:t>
            </a:r>
          </a:p>
          <a:p>
            <a:r>
              <a:rPr lang="cs-CZ" dirty="0" err="1" smtClean="0"/>
              <a:t>Pays</a:t>
            </a:r>
            <a:r>
              <a:rPr lang="cs-CZ" dirty="0" smtClean="0"/>
              <a:t> de la </a:t>
            </a:r>
            <a:r>
              <a:rPr lang="cs-CZ" dirty="0" err="1" smtClean="0"/>
              <a:t>Loire</a:t>
            </a:r>
            <a:endParaRPr lang="cs-CZ" dirty="0" smtClean="0"/>
          </a:p>
          <a:p>
            <a:r>
              <a:rPr lang="cs-CZ" dirty="0" smtClean="0"/>
              <a:t>Provence-</a:t>
            </a:r>
            <a:r>
              <a:rPr lang="cs-CZ" dirty="0" err="1" smtClean="0"/>
              <a:t>Alpes</a:t>
            </a:r>
            <a:r>
              <a:rPr lang="cs-CZ" dirty="0" smtClean="0"/>
              <a:t>-</a:t>
            </a:r>
            <a:r>
              <a:rPr lang="cs-CZ" dirty="0" err="1" smtClean="0"/>
              <a:t>Côte</a:t>
            </a:r>
            <a:r>
              <a:rPr lang="cs-CZ" dirty="0" smtClean="0"/>
              <a:t> </a:t>
            </a:r>
            <a:r>
              <a:rPr lang="cs-CZ" dirty="0" err="1" smtClean="0"/>
              <a:t>d’Azur</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DBD4DED5-2192-4C6E-99DC-FC800C9E4499}" type="slidenum">
              <a:rPr lang="cs-CZ" smtClean="0"/>
              <a:t>6</a:t>
            </a:fld>
            <a:endParaRPr lang="cs-CZ"/>
          </a:p>
        </p:txBody>
      </p:sp>
    </p:spTree>
    <p:extLst>
      <p:ext uri="{BB962C8B-B14F-4D97-AF65-F5344CB8AC3E}">
        <p14:creationId xmlns:p14="http://schemas.microsoft.com/office/powerpoint/2010/main" val="693674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smtClean="0"/>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fld id="{72FCE1E4-F811-4194-A6AE-4744E5097C64}" type="datetimeFigureOut">
              <a:rPr lang="cs-CZ" smtClean="0"/>
              <a:t>05.11.2019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B6C2652-C132-460D-8ABA-0B279E5386BC}" type="slidenum">
              <a:rPr lang="cs-CZ" smtClean="0"/>
              <a:t>‹#›</a:t>
            </a:fld>
            <a:endParaRPr lang="cs-CZ"/>
          </a:p>
        </p:txBody>
      </p:sp>
    </p:spTree>
    <p:extLst>
      <p:ext uri="{BB962C8B-B14F-4D97-AF65-F5344CB8AC3E}">
        <p14:creationId xmlns:p14="http://schemas.microsoft.com/office/powerpoint/2010/main" val="53271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72FCE1E4-F811-4194-A6AE-4744E5097C64}" type="datetimeFigureOut">
              <a:rPr lang="cs-CZ" smtClean="0"/>
              <a:t>05.11.2019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B6C2652-C132-460D-8ABA-0B279E5386BC}" type="slidenum">
              <a:rPr lang="cs-CZ" smtClean="0"/>
              <a:t>‹#›</a:t>
            </a:fld>
            <a:endParaRPr lang="cs-CZ"/>
          </a:p>
        </p:txBody>
      </p:sp>
    </p:spTree>
    <p:extLst>
      <p:ext uri="{BB962C8B-B14F-4D97-AF65-F5344CB8AC3E}">
        <p14:creationId xmlns:p14="http://schemas.microsoft.com/office/powerpoint/2010/main" val="663356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72FCE1E4-F811-4194-A6AE-4744E5097C64}" type="datetimeFigureOut">
              <a:rPr lang="cs-CZ" smtClean="0"/>
              <a:t>05.11.2019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B6C2652-C132-460D-8ABA-0B279E5386BC}" type="slidenum">
              <a:rPr lang="cs-CZ" smtClean="0"/>
              <a:t>‹#›</a:t>
            </a:fld>
            <a:endParaRPr lang="cs-CZ"/>
          </a:p>
        </p:txBody>
      </p:sp>
    </p:spTree>
    <p:extLst>
      <p:ext uri="{BB962C8B-B14F-4D97-AF65-F5344CB8AC3E}">
        <p14:creationId xmlns:p14="http://schemas.microsoft.com/office/powerpoint/2010/main" val="3355742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72FCE1E4-F811-4194-A6AE-4744E5097C64}" type="datetimeFigureOut">
              <a:rPr lang="cs-CZ" smtClean="0"/>
              <a:t>05.11.2019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B6C2652-C132-460D-8ABA-0B279E5386BC}" type="slidenum">
              <a:rPr lang="cs-CZ" smtClean="0"/>
              <a:t>‹#›</a:t>
            </a:fld>
            <a:endParaRPr lang="cs-CZ"/>
          </a:p>
        </p:txBody>
      </p:sp>
    </p:spTree>
    <p:extLst>
      <p:ext uri="{BB962C8B-B14F-4D97-AF65-F5344CB8AC3E}">
        <p14:creationId xmlns:p14="http://schemas.microsoft.com/office/powerpoint/2010/main" val="2369256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s-CZ" smtClean="0"/>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72FCE1E4-F811-4194-A6AE-4744E5097C64}" type="datetimeFigureOut">
              <a:rPr lang="cs-CZ" smtClean="0"/>
              <a:t>05.11.2019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B6C2652-C132-460D-8ABA-0B279E5386BC}" type="slidenum">
              <a:rPr lang="cs-CZ" smtClean="0"/>
              <a:t>‹#›</a:t>
            </a:fld>
            <a:endParaRPr lang="cs-CZ"/>
          </a:p>
        </p:txBody>
      </p:sp>
    </p:spTree>
    <p:extLst>
      <p:ext uri="{BB962C8B-B14F-4D97-AF65-F5344CB8AC3E}">
        <p14:creationId xmlns:p14="http://schemas.microsoft.com/office/powerpoint/2010/main" val="3090272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72FCE1E4-F811-4194-A6AE-4744E5097C64}" type="datetimeFigureOut">
              <a:rPr lang="cs-CZ" smtClean="0"/>
              <a:t>05.11.2019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B6C2652-C132-460D-8ABA-0B279E5386BC}" type="slidenum">
              <a:rPr lang="cs-CZ" smtClean="0"/>
              <a:t>‹#›</a:t>
            </a:fld>
            <a:endParaRPr lang="cs-CZ"/>
          </a:p>
        </p:txBody>
      </p:sp>
    </p:spTree>
    <p:extLst>
      <p:ext uri="{BB962C8B-B14F-4D97-AF65-F5344CB8AC3E}">
        <p14:creationId xmlns:p14="http://schemas.microsoft.com/office/powerpoint/2010/main" val="3732516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629842" y="2505075"/>
            <a:ext cx="3868340"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4629150" y="2505075"/>
            <a:ext cx="3887391"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72FCE1E4-F811-4194-A6AE-4744E5097C64}" type="datetimeFigureOut">
              <a:rPr lang="cs-CZ" smtClean="0"/>
              <a:t>05.11.2019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B6C2652-C132-460D-8ABA-0B279E5386BC}" type="slidenum">
              <a:rPr lang="cs-CZ" smtClean="0"/>
              <a:t>‹#›</a:t>
            </a:fld>
            <a:endParaRPr lang="cs-CZ"/>
          </a:p>
        </p:txBody>
      </p:sp>
    </p:spTree>
    <p:extLst>
      <p:ext uri="{BB962C8B-B14F-4D97-AF65-F5344CB8AC3E}">
        <p14:creationId xmlns:p14="http://schemas.microsoft.com/office/powerpoint/2010/main" val="311213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72FCE1E4-F811-4194-A6AE-4744E5097C64}" type="datetimeFigureOut">
              <a:rPr lang="cs-CZ" smtClean="0"/>
              <a:t>05.11.2019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3B6C2652-C132-460D-8ABA-0B279E5386BC}" type="slidenum">
              <a:rPr lang="cs-CZ" smtClean="0"/>
              <a:t>‹#›</a:t>
            </a:fld>
            <a:endParaRPr lang="cs-CZ"/>
          </a:p>
        </p:txBody>
      </p:sp>
    </p:spTree>
    <p:extLst>
      <p:ext uri="{BB962C8B-B14F-4D97-AF65-F5344CB8AC3E}">
        <p14:creationId xmlns:p14="http://schemas.microsoft.com/office/powerpoint/2010/main" val="2566545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CE1E4-F811-4194-A6AE-4744E5097C64}" type="datetimeFigureOut">
              <a:rPr lang="cs-CZ" smtClean="0"/>
              <a:t>05.11.2019</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3B6C2652-C132-460D-8ABA-0B279E5386BC}" type="slidenum">
              <a:rPr lang="cs-CZ" smtClean="0"/>
              <a:t>‹#›</a:t>
            </a:fld>
            <a:endParaRPr lang="cs-CZ"/>
          </a:p>
        </p:txBody>
      </p:sp>
    </p:spTree>
    <p:extLst>
      <p:ext uri="{BB962C8B-B14F-4D97-AF65-F5344CB8AC3E}">
        <p14:creationId xmlns:p14="http://schemas.microsoft.com/office/powerpoint/2010/main" val="3467079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smtClean="0"/>
              <a:t>Kliknutím lze upravit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72FCE1E4-F811-4194-A6AE-4744E5097C64}" type="datetimeFigureOut">
              <a:rPr lang="cs-CZ" smtClean="0"/>
              <a:t>05.11.2019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B6C2652-C132-460D-8ABA-0B279E5386BC}" type="slidenum">
              <a:rPr lang="cs-CZ" smtClean="0"/>
              <a:t>‹#›</a:t>
            </a:fld>
            <a:endParaRPr lang="cs-CZ"/>
          </a:p>
        </p:txBody>
      </p:sp>
    </p:spTree>
    <p:extLst>
      <p:ext uri="{BB962C8B-B14F-4D97-AF65-F5344CB8AC3E}">
        <p14:creationId xmlns:p14="http://schemas.microsoft.com/office/powerpoint/2010/main" val="3832014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72FCE1E4-F811-4194-A6AE-4744E5097C64}" type="datetimeFigureOut">
              <a:rPr lang="cs-CZ" smtClean="0"/>
              <a:t>05.11.2019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B6C2652-C132-460D-8ABA-0B279E5386BC}" type="slidenum">
              <a:rPr lang="cs-CZ" smtClean="0"/>
              <a:t>‹#›</a:t>
            </a:fld>
            <a:endParaRPr lang="cs-CZ"/>
          </a:p>
        </p:txBody>
      </p:sp>
    </p:spTree>
    <p:extLst>
      <p:ext uri="{BB962C8B-B14F-4D97-AF65-F5344CB8AC3E}">
        <p14:creationId xmlns:p14="http://schemas.microsoft.com/office/powerpoint/2010/main" val="4042758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CE1E4-F811-4194-A6AE-4744E5097C64}" type="datetimeFigureOut">
              <a:rPr lang="cs-CZ" smtClean="0"/>
              <a:t>05.11.2019</a:t>
            </a:fld>
            <a:endParaRPr lang="cs-C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6C2652-C132-460D-8ABA-0B279E5386BC}" type="slidenum">
              <a:rPr lang="cs-CZ" smtClean="0"/>
              <a:t>‹#›</a:t>
            </a:fld>
            <a:endParaRPr lang="cs-CZ"/>
          </a:p>
        </p:txBody>
      </p:sp>
    </p:spTree>
    <p:extLst>
      <p:ext uri="{BB962C8B-B14F-4D97-AF65-F5344CB8AC3E}">
        <p14:creationId xmlns:p14="http://schemas.microsoft.com/office/powerpoint/2010/main" val="100602513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data.oecd.org/eduresource/education-spending.htm" TargetMode="External"/><Relationship Id="rId2" Type="http://schemas.openxmlformats.org/officeDocument/2006/relationships/hyperlink" Target="https://data.oecd.org/eduatt/population-with-tertiary-education.htm" TargetMode="External"/><Relationship Id="rId1" Type="http://schemas.openxmlformats.org/officeDocument/2006/relationships/slideLayout" Target="../slideLayouts/slideLayout2.xml"/><Relationship Id="rId4" Type="http://schemas.openxmlformats.org/officeDocument/2006/relationships/hyperlink" Target="https://data.oecd.org/youthinac/youth-not-in-employment-education-or-training-neet.ht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c.europa.eu/eurostat/en/web/products-datasets/-/MIGR_IMM4CTB" TargetMode="External"/><Relationship Id="rId2" Type="http://schemas.openxmlformats.org/officeDocument/2006/relationships/hyperlink" Target="https://ec.europa.eu/eurostat/statistics-explained/index.php/Migration_and_migrant_population_statistics"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oecd.org/economy/italy-economic-snapshot/" TargetMode="External"/><Relationship Id="rId2" Type="http://schemas.openxmlformats.org/officeDocument/2006/relationships/hyperlink" Target="https://data.oecd.org/italy.htm" TargetMode="External"/><Relationship Id="rId1" Type="http://schemas.openxmlformats.org/officeDocument/2006/relationships/slideLayout" Target="../slideLayouts/slideLayout2.xml"/><Relationship Id="rId5" Type="http://schemas.openxmlformats.org/officeDocument/2006/relationships/hyperlink" Target="http://www.oecd.org/economy/france-economic-snapshot/" TargetMode="External"/><Relationship Id="rId4" Type="http://schemas.openxmlformats.org/officeDocument/2006/relationships/hyperlink" Target="https://data.oecd.org/france.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201355"/>
            <a:ext cx="7772400" cy="2387600"/>
          </a:xfrm>
        </p:spPr>
        <p:txBody>
          <a:bodyPr/>
          <a:lstStyle/>
          <a:p>
            <a:r>
              <a:rPr lang="cs-CZ" dirty="0" err="1" smtClean="0"/>
              <a:t>Current</a:t>
            </a:r>
            <a:r>
              <a:rPr lang="cs-CZ" dirty="0" smtClean="0"/>
              <a:t> </a:t>
            </a:r>
            <a:r>
              <a:rPr lang="cs-CZ" dirty="0" err="1" smtClean="0"/>
              <a:t>French</a:t>
            </a:r>
            <a:r>
              <a:rPr lang="cs-CZ" dirty="0" smtClean="0"/>
              <a:t> </a:t>
            </a:r>
            <a:r>
              <a:rPr lang="en-US" dirty="0" smtClean="0"/>
              <a:t>and Italian Societies</a:t>
            </a:r>
            <a:endParaRPr lang="cs-CZ" dirty="0"/>
          </a:p>
        </p:txBody>
      </p:sp>
      <p:pic>
        <p:nvPicPr>
          <p:cNvPr id="4" name="Obrázek 3"/>
          <p:cNvPicPr>
            <a:picLocks noChangeAspect="1"/>
          </p:cNvPicPr>
          <p:nvPr/>
        </p:nvPicPr>
        <p:blipFill>
          <a:blip r:embed="rId2"/>
          <a:stretch>
            <a:fillRect/>
          </a:stretch>
        </p:blipFill>
        <p:spPr>
          <a:xfrm>
            <a:off x="0" y="0"/>
            <a:ext cx="2280102" cy="1755800"/>
          </a:xfrm>
          <a:prstGeom prst="rect">
            <a:avLst/>
          </a:prstGeom>
        </p:spPr>
      </p:pic>
    </p:spTree>
    <p:extLst>
      <p:ext uri="{BB962C8B-B14F-4D97-AF65-F5344CB8AC3E}">
        <p14:creationId xmlns:p14="http://schemas.microsoft.com/office/powerpoint/2010/main" val="1590109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a:bodyPr>
          <a:lstStyle/>
          <a:p>
            <a:r>
              <a:rPr lang="cs-CZ" dirty="0"/>
              <a:t>Real GDP </a:t>
            </a:r>
            <a:r>
              <a:rPr lang="cs-CZ" dirty="0" err="1"/>
              <a:t>growth</a:t>
            </a:r>
            <a:r>
              <a:rPr lang="cs-CZ" dirty="0"/>
              <a:t> </a:t>
            </a:r>
            <a:r>
              <a:rPr lang="cs-CZ" dirty="0" err="1"/>
              <a:t>rate</a:t>
            </a:r>
            <a:r>
              <a:rPr lang="it-IT" dirty="0" smtClean="0"/>
              <a:t> (Eurostat)</a:t>
            </a:r>
            <a:endParaRPr lang="it-IT" dirty="0">
              <a:effectLst/>
            </a:endParaRPr>
          </a:p>
        </p:txBody>
      </p:sp>
      <p:graphicFrame>
        <p:nvGraphicFramePr>
          <p:cNvPr id="7" name="Zástupný symbol pro obsah 6"/>
          <p:cNvGraphicFramePr>
            <a:graphicFrameLocks noGrp="1"/>
          </p:cNvGraphicFramePr>
          <p:nvPr>
            <p:ph idx="1"/>
            <p:extLst>
              <p:ext uri="{D42A27DB-BD31-4B8C-83A1-F6EECF244321}">
                <p14:modId xmlns:p14="http://schemas.microsoft.com/office/powerpoint/2010/main" val="1715203005"/>
              </p:ext>
            </p:extLst>
          </p:nvPr>
        </p:nvGraphicFramePr>
        <p:xfrm>
          <a:off x="628650" y="1825625"/>
          <a:ext cx="7886700" cy="4246880"/>
        </p:xfrm>
        <a:graphic>
          <a:graphicData uri="http://schemas.openxmlformats.org/drawingml/2006/table">
            <a:tbl>
              <a:tblPr firstRow="1" bandRow="1">
                <a:tableStyleId>{5C22544A-7EE6-4342-B048-85BDC9FD1C3A}</a:tableStyleId>
              </a:tblPr>
              <a:tblGrid>
                <a:gridCol w="657225">
                  <a:extLst>
                    <a:ext uri="{9D8B030D-6E8A-4147-A177-3AD203B41FA5}">
                      <a16:colId xmlns:a16="http://schemas.microsoft.com/office/drawing/2014/main" val="4261042591"/>
                    </a:ext>
                  </a:extLst>
                </a:gridCol>
                <a:gridCol w="657225">
                  <a:extLst>
                    <a:ext uri="{9D8B030D-6E8A-4147-A177-3AD203B41FA5}">
                      <a16:colId xmlns:a16="http://schemas.microsoft.com/office/drawing/2014/main" val="3948557500"/>
                    </a:ext>
                  </a:extLst>
                </a:gridCol>
                <a:gridCol w="657225">
                  <a:extLst>
                    <a:ext uri="{9D8B030D-6E8A-4147-A177-3AD203B41FA5}">
                      <a16:colId xmlns:a16="http://schemas.microsoft.com/office/drawing/2014/main" val="1984407688"/>
                    </a:ext>
                  </a:extLst>
                </a:gridCol>
                <a:gridCol w="657225">
                  <a:extLst>
                    <a:ext uri="{9D8B030D-6E8A-4147-A177-3AD203B41FA5}">
                      <a16:colId xmlns:a16="http://schemas.microsoft.com/office/drawing/2014/main" val="1913038690"/>
                    </a:ext>
                  </a:extLst>
                </a:gridCol>
                <a:gridCol w="657225">
                  <a:extLst>
                    <a:ext uri="{9D8B030D-6E8A-4147-A177-3AD203B41FA5}">
                      <a16:colId xmlns:a16="http://schemas.microsoft.com/office/drawing/2014/main" val="2407737152"/>
                    </a:ext>
                  </a:extLst>
                </a:gridCol>
                <a:gridCol w="657225">
                  <a:extLst>
                    <a:ext uri="{9D8B030D-6E8A-4147-A177-3AD203B41FA5}">
                      <a16:colId xmlns:a16="http://schemas.microsoft.com/office/drawing/2014/main" val="2227449832"/>
                    </a:ext>
                  </a:extLst>
                </a:gridCol>
                <a:gridCol w="657225">
                  <a:extLst>
                    <a:ext uri="{9D8B030D-6E8A-4147-A177-3AD203B41FA5}">
                      <a16:colId xmlns:a16="http://schemas.microsoft.com/office/drawing/2014/main" val="1464654247"/>
                    </a:ext>
                  </a:extLst>
                </a:gridCol>
                <a:gridCol w="657225">
                  <a:extLst>
                    <a:ext uri="{9D8B030D-6E8A-4147-A177-3AD203B41FA5}">
                      <a16:colId xmlns:a16="http://schemas.microsoft.com/office/drawing/2014/main" val="1733008120"/>
                    </a:ext>
                  </a:extLst>
                </a:gridCol>
                <a:gridCol w="657225">
                  <a:extLst>
                    <a:ext uri="{9D8B030D-6E8A-4147-A177-3AD203B41FA5}">
                      <a16:colId xmlns:a16="http://schemas.microsoft.com/office/drawing/2014/main" val="2870175732"/>
                    </a:ext>
                  </a:extLst>
                </a:gridCol>
                <a:gridCol w="657225">
                  <a:extLst>
                    <a:ext uri="{9D8B030D-6E8A-4147-A177-3AD203B41FA5}">
                      <a16:colId xmlns:a16="http://schemas.microsoft.com/office/drawing/2014/main" val="1535251254"/>
                    </a:ext>
                  </a:extLst>
                </a:gridCol>
                <a:gridCol w="657225">
                  <a:extLst>
                    <a:ext uri="{9D8B030D-6E8A-4147-A177-3AD203B41FA5}">
                      <a16:colId xmlns:a16="http://schemas.microsoft.com/office/drawing/2014/main" val="2279929719"/>
                    </a:ext>
                  </a:extLst>
                </a:gridCol>
                <a:gridCol w="657225">
                  <a:extLst>
                    <a:ext uri="{9D8B030D-6E8A-4147-A177-3AD203B41FA5}">
                      <a16:colId xmlns:a16="http://schemas.microsoft.com/office/drawing/2014/main" val="382705134"/>
                    </a:ext>
                  </a:extLst>
                </a:gridCol>
              </a:tblGrid>
              <a:tr h="370840">
                <a:tc>
                  <a:txBody>
                    <a:bodyPr/>
                    <a:lstStyle/>
                    <a:p>
                      <a:endParaRPr lang="cs-CZ" dirty="0"/>
                    </a:p>
                  </a:txBody>
                  <a:tcPr/>
                </a:tc>
                <a:tc>
                  <a:txBody>
                    <a:bodyPr/>
                    <a:lstStyle/>
                    <a:p>
                      <a:r>
                        <a:rPr lang="en-US" dirty="0" smtClean="0"/>
                        <a:t>2008</a:t>
                      </a:r>
                      <a:endParaRPr lang="cs-CZ" dirty="0"/>
                    </a:p>
                  </a:txBody>
                  <a:tcPr/>
                </a:tc>
                <a:tc>
                  <a:txBody>
                    <a:bodyPr/>
                    <a:lstStyle/>
                    <a:p>
                      <a:r>
                        <a:rPr lang="en-US" dirty="0" smtClean="0"/>
                        <a:t>2009</a:t>
                      </a:r>
                      <a:endParaRPr lang="cs-CZ" dirty="0"/>
                    </a:p>
                  </a:txBody>
                  <a:tcPr/>
                </a:tc>
                <a:tc>
                  <a:txBody>
                    <a:bodyPr/>
                    <a:lstStyle/>
                    <a:p>
                      <a:r>
                        <a:rPr lang="en-US" dirty="0" smtClean="0"/>
                        <a:t>2010</a:t>
                      </a:r>
                      <a:endParaRPr lang="cs-CZ" dirty="0"/>
                    </a:p>
                  </a:txBody>
                  <a:tcPr/>
                </a:tc>
                <a:tc>
                  <a:txBody>
                    <a:bodyPr/>
                    <a:lstStyle/>
                    <a:p>
                      <a:r>
                        <a:rPr lang="en-US" dirty="0" smtClean="0"/>
                        <a:t>2011</a:t>
                      </a:r>
                      <a:endParaRPr lang="cs-CZ" dirty="0"/>
                    </a:p>
                  </a:txBody>
                  <a:tcPr/>
                </a:tc>
                <a:tc>
                  <a:txBody>
                    <a:bodyPr/>
                    <a:lstStyle/>
                    <a:p>
                      <a:r>
                        <a:rPr lang="en-US" dirty="0" smtClean="0"/>
                        <a:t>2012</a:t>
                      </a:r>
                      <a:endParaRPr lang="cs-CZ" dirty="0"/>
                    </a:p>
                  </a:txBody>
                  <a:tcPr/>
                </a:tc>
                <a:tc>
                  <a:txBody>
                    <a:bodyPr/>
                    <a:lstStyle/>
                    <a:p>
                      <a:r>
                        <a:rPr lang="en-US" dirty="0" smtClean="0"/>
                        <a:t>2013</a:t>
                      </a:r>
                      <a:endParaRPr lang="cs-CZ" dirty="0"/>
                    </a:p>
                  </a:txBody>
                  <a:tcPr/>
                </a:tc>
                <a:tc>
                  <a:txBody>
                    <a:bodyPr/>
                    <a:lstStyle/>
                    <a:p>
                      <a:r>
                        <a:rPr lang="en-US" dirty="0" smtClean="0"/>
                        <a:t>2014</a:t>
                      </a:r>
                      <a:endParaRPr lang="cs-CZ" dirty="0"/>
                    </a:p>
                  </a:txBody>
                  <a:tcPr/>
                </a:tc>
                <a:tc>
                  <a:txBody>
                    <a:bodyPr/>
                    <a:lstStyle/>
                    <a:p>
                      <a:r>
                        <a:rPr lang="en-US" dirty="0" smtClean="0"/>
                        <a:t>2015</a:t>
                      </a:r>
                      <a:endParaRPr lang="cs-CZ" dirty="0"/>
                    </a:p>
                  </a:txBody>
                  <a:tcPr/>
                </a:tc>
                <a:tc>
                  <a:txBody>
                    <a:bodyPr/>
                    <a:lstStyle/>
                    <a:p>
                      <a:r>
                        <a:rPr lang="en-US" dirty="0" smtClean="0"/>
                        <a:t>2016</a:t>
                      </a:r>
                      <a:endParaRPr lang="cs-CZ" dirty="0"/>
                    </a:p>
                  </a:txBody>
                  <a:tcPr/>
                </a:tc>
                <a:tc>
                  <a:txBody>
                    <a:bodyPr/>
                    <a:lstStyle/>
                    <a:p>
                      <a:r>
                        <a:rPr lang="en-US" dirty="0" smtClean="0"/>
                        <a:t>2017</a:t>
                      </a:r>
                      <a:endParaRPr lang="cs-CZ" dirty="0"/>
                    </a:p>
                  </a:txBody>
                  <a:tcPr/>
                </a:tc>
                <a:tc>
                  <a:txBody>
                    <a:bodyPr/>
                    <a:lstStyle/>
                    <a:p>
                      <a:r>
                        <a:rPr lang="en-US" dirty="0" smtClean="0"/>
                        <a:t>2018</a:t>
                      </a:r>
                      <a:endParaRPr lang="cs-CZ" dirty="0"/>
                    </a:p>
                  </a:txBody>
                  <a:tcPr/>
                </a:tc>
                <a:extLst>
                  <a:ext uri="{0D108BD9-81ED-4DB2-BD59-A6C34878D82A}">
                    <a16:rowId xmlns:a16="http://schemas.microsoft.com/office/drawing/2014/main" val="3883846507"/>
                  </a:ext>
                </a:extLst>
              </a:tr>
              <a:tr h="370840">
                <a:tc>
                  <a:txBody>
                    <a:bodyPr/>
                    <a:lstStyle/>
                    <a:p>
                      <a:r>
                        <a:rPr lang="en-US" dirty="0" smtClean="0"/>
                        <a:t>EU28</a:t>
                      </a:r>
                      <a:endParaRPr lang="cs-CZ" dirty="0"/>
                    </a:p>
                  </a:txBody>
                  <a:tcPr/>
                </a:tc>
                <a:tc>
                  <a:txBody>
                    <a:bodyPr/>
                    <a:lstStyle/>
                    <a:p>
                      <a:pPr algn="r"/>
                      <a:r>
                        <a:rPr lang="en-US" dirty="0" smtClean="0"/>
                        <a:t>0.5</a:t>
                      </a:r>
                      <a:endParaRPr lang="cs-CZ" dirty="0"/>
                    </a:p>
                  </a:txBody>
                  <a:tcPr/>
                </a:tc>
                <a:tc>
                  <a:txBody>
                    <a:bodyPr/>
                    <a:lstStyle/>
                    <a:p>
                      <a:pPr algn="r"/>
                      <a:r>
                        <a:rPr lang="en-US" dirty="0" smtClean="0"/>
                        <a:t>-4.3</a:t>
                      </a:r>
                      <a:endParaRPr lang="cs-CZ" dirty="0"/>
                    </a:p>
                  </a:txBody>
                  <a:tcPr/>
                </a:tc>
                <a:tc>
                  <a:txBody>
                    <a:bodyPr/>
                    <a:lstStyle/>
                    <a:p>
                      <a:pPr algn="r"/>
                      <a:r>
                        <a:rPr lang="en-US" dirty="0" smtClean="0"/>
                        <a:t>2.2</a:t>
                      </a:r>
                      <a:endParaRPr lang="cs-CZ" dirty="0"/>
                    </a:p>
                  </a:txBody>
                  <a:tcPr/>
                </a:tc>
                <a:tc>
                  <a:txBody>
                    <a:bodyPr/>
                    <a:lstStyle/>
                    <a:p>
                      <a:pPr algn="r"/>
                      <a:r>
                        <a:rPr lang="en-US" dirty="0" smtClean="0"/>
                        <a:t>1.8</a:t>
                      </a:r>
                      <a:endParaRPr lang="cs-CZ" dirty="0"/>
                    </a:p>
                  </a:txBody>
                  <a:tcPr/>
                </a:tc>
                <a:tc>
                  <a:txBody>
                    <a:bodyPr/>
                    <a:lstStyle/>
                    <a:p>
                      <a:pPr algn="r"/>
                      <a:r>
                        <a:rPr lang="en-US" dirty="0" smtClean="0"/>
                        <a:t>-0.4</a:t>
                      </a:r>
                      <a:endParaRPr lang="cs-CZ" dirty="0"/>
                    </a:p>
                  </a:txBody>
                  <a:tcPr/>
                </a:tc>
                <a:tc>
                  <a:txBody>
                    <a:bodyPr/>
                    <a:lstStyle/>
                    <a:p>
                      <a:pPr algn="r"/>
                      <a:r>
                        <a:rPr lang="en-US" dirty="0" smtClean="0"/>
                        <a:t>0.3</a:t>
                      </a:r>
                      <a:endParaRPr lang="cs-CZ" dirty="0"/>
                    </a:p>
                  </a:txBody>
                  <a:tcPr/>
                </a:tc>
                <a:tc>
                  <a:txBody>
                    <a:bodyPr/>
                    <a:lstStyle/>
                    <a:p>
                      <a:pPr algn="r"/>
                      <a:r>
                        <a:rPr lang="en-US" dirty="0" smtClean="0"/>
                        <a:t>1.7</a:t>
                      </a:r>
                      <a:endParaRPr lang="cs-CZ" dirty="0"/>
                    </a:p>
                  </a:txBody>
                  <a:tcPr/>
                </a:tc>
                <a:tc>
                  <a:txBody>
                    <a:bodyPr/>
                    <a:lstStyle/>
                    <a:p>
                      <a:pPr algn="r"/>
                      <a:r>
                        <a:rPr lang="en-US" dirty="0" smtClean="0"/>
                        <a:t>2.3</a:t>
                      </a:r>
                      <a:endParaRPr lang="cs-CZ" dirty="0"/>
                    </a:p>
                  </a:txBody>
                  <a:tcPr/>
                </a:tc>
                <a:tc>
                  <a:txBody>
                    <a:bodyPr/>
                    <a:lstStyle/>
                    <a:p>
                      <a:pPr algn="r"/>
                      <a:r>
                        <a:rPr lang="en-US" dirty="0" smtClean="0"/>
                        <a:t>2.0</a:t>
                      </a:r>
                      <a:endParaRPr lang="cs-CZ" dirty="0"/>
                    </a:p>
                  </a:txBody>
                  <a:tcPr/>
                </a:tc>
                <a:tc>
                  <a:txBody>
                    <a:bodyPr/>
                    <a:lstStyle/>
                    <a:p>
                      <a:pPr algn="r"/>
                      <a:r>
                        <a:rPr lang="en-US" dirty="0" smtClean="0"/>
                        <a:t>2.6</a:t>
                      </a:r>
                      <a:endParaRPr lang="cs-CZ" dirty="0"/>
                    </a:p>
                  </a:txBody>
                  <a:tcPr/>
                </a:tc>
                <a:tc>
                  <a:txBody>
                    <a:bodyPr/>
                    <a:lstStyle/>
                    <a:p>
                      <a:pPr algn="r"/>
                      <a:r>
                        <a:rPr lang="en-US" dirty="0" smtClean="0"/>
                        <a:t>2.0</a:t>
                      </a:r>
                      <a:endParaRPr lang="cs-CZ" dirty="0"/>
                    </a:p>
                  </a:txBody>
                  <a:tcPr/>
                </a:tc>
                <a:extLst>
                  <a:ext uri="{0D108BD9-81ED-4DB2-BD59-A6C34878D82A}">
                    <a16:rowId xmlns:a16="http://schemas.microsoft.com/office/drawing/2014/main" val="1600270947"/>
                  </a:ext>
                </a:extLst>
              </a:tr>
              <a:tr h="370840">
                <a:tc>
                  <a:txBody>
                    <a:bodyPr/>
                    <a:lstStyle/>
                    <a:p>
                      <a:r>
                        <a:rPr lang="en-US" dirty="0" err="1" smtClean="0"/>
                        <a:t>Euroarea</a:t>
                      </a:r>
                      <a:endParaRPr lang="cs-CZ" dirty="0"/>
                    </a:p>
                  </a:txBody>
                  <a:tcPr/>
                </a:tc>
                <a:tc>
                  <a:txBody>
                    <a:bodyPr/>
                    <a:lstStyle/>
                    <a:p>
                      <a:pPr algn="r"/>
                      <a:r>
                        <a:rPr lang="en-US" dirty="0" smtClean="0"/>
                        <a:t>0.4</a:t>
                      </a:r>
                      <a:endParaRPr lang="cs-CZ" dirty="0"/>
                    </a:p>
                  </a:txBody>
                  <a:tcPr/>
                </a:tc>
                <a:tc>
                  <a:txBody>
                    <a:bodyPr/>
                    <a:lstStyle/>
                    <a:p>
                      <a:pPr algn="r"/>
                      <a:r>
                        <a:rPr lang="en-US" dirty="0" smtClean="0"/>
                        <a:t>-4.5</a:t>
                      </a:r>
                      <a:endParaRPr lang="cs-CZ" dirty="0"/>
                    </a:p>
                  </a:txBody>
                  <a:tcPr/>
                </a:tc>
                <a:tc>
                  <a:txBody>
                    <a:bodyPr/>
                    <a:lstStyle/>
                    <a:p>
                      <a:pPr algn="r"/>
                      <a:r>
                        <a:rPr lang="en-US" dirty="0" smtClean="0"/>
                        <a:t>2.1</a:t>
                      </a:r>
                      <a:endParaRPr lang="cs-CZ" dirty="0"/>
                    </a:p>
                  </a:txBody>
                  <a:tcPr/>
                </a:tc>
                <a:tc>
                  <a:txBody>
                    <a:bodyPr/>
                    <a:lstStyle/>
                    <a:p>
                      <a:pPr algn="r"/>
                      <a:r>
                        <a:rPr lang="en-US" dirty="0" smtClean="0"/>
                        <a:t>1.7</a:t>
                      </a:r>
                      <a:endParaRPr lang="cs-CZ" dirty="0"/>
                    </a:p>
                  </a:txBody>
                  <a:tcPr/>
                </a:tc>
                <a:tc>
                  <a:txBody>
                    <a:bodyPr/>
                    <a:lstStyle/>
                    <a:p>
                      <a:pPr algn="r"/>
                      <a:r>
                        <a:rPr lang="en-US" dirty="0" smtClean="0"/>
                        <a:t>-0.9</a:t>
                      </a:r>
                      <a:endParaRPr lang="cs-CZ" dirty="0"/>
                    </a:p>
                  </a:txBody>
                  <a:tcPr/>
                </a:tc>
                <a:tc>
                  <a:txBody>
                    <a:bodyPr/>
                    <a:lstStyle/>
                    <a:p>
                      <a:pPr algn="r"/>
                      <a:r>
                        <a:rPr lang="en-US" dirty="0" smtClean="0"/>
                        <a:t>-0.2</a:t>
                      </a:r>
                      <a:endParaRPr lang="cs-CZ" dirty="0"/>
                    </a:p>
                  </a:txBody>
                  <a:tcPr/>
                </a:tc>
                <a:tc>
                  <a:txBody>
                    <a:bodyPr/>
                    <a:lstStyle/>
                    <a:p>
                      <a:pPr algn="r"/>
                      <a:r>
                        <a:rPr lang="en-US" dirty="0" smtClean="0"/>
                        <a:t>1.4</a:t>
                      </a:r>
                      <a:endParaRPr lang="cs-CZ" dirty="0"/>
                    </a:p>
                  </a:txBody>
                  <a:tcPr/>
                </a:tc>
                <a:tc>
                  <a:txBody>
                    <a:bodyPr/>
                    <a:lstStyle/>
                    <a:p>
                      <a:pPr algn="r"/>
                      <a:r>
                        <a:rPr lang="en-US" dirty="0" smtClean="0"/>
                        <a:t>2.1</a:t>
                      </a:r>
                      <a:endParaRPr lang="cs-CZ" dirty="0"/>
                    </a:p>
                  </a:txBody>
                  <a:tcPr/>
                </a:tc>
                <a:tc>
                  <a:txBody>
                    <a:bodyPr/>
                    <a:lstStyle/>
                    <a:p>
                      <a:pPr algn="r"/>
                      <a:r>
                        <a:rPr lang="en-US" dirty="0" smtClean="0"/>
                        <a:t>1.9</a:t>
                      </a:r>
                      <a:endParaRPr lang="cs-CZ" dirty="0"/>
                    </a:p>
                  </a:txBody>
                  <a:tcPr/>
                </a:tc>
                <a:tc>
                  <a:txBody>
                    <a:bodyPr/>
                    <a:lstStyle/>
                    <a:p>
                      <a:pPr algn="r"/>
                      <a:r>
                        <a:rPr lang="en-US" dirty="0" smtClean="0"/>
                        <a:t>2.5</a:t>
                      </a:r>
                      <a:endParaRPr lang="cs-CZ" dirty="0"/>
                    </a:p>
                  </a:txBody>
                  <a:tcPr/>
                </a:tc>
                <a:tc>
                  <a:txBody>
                    <a:bodyPr/>
                    <a:lstStyle/>
                    <a:p>
                      <a:pPr algn="r"/>
                      <a:r>
                        <a:rPr lang="en-US" dirty="0" smtClean="0"/>
                        <a:t>1.9</a:t>
                      </a:r>
                      <a:endParaRPr lang="cs-CZ" dirty="0"/>
                    </a:p>
                  </a:txBody>
                  <a:tcPr/>
                </a:tc>
                <a:extLst>
                  <a:ext uri="{0D108BD9-81ED-4DB2-BD59-A6C34878D82A}">
                    <a16:rowId xmlns:a16="http://schemas.microsoft.com/office/drawing/2014/main" val="1792812986"/>
                  </a:ext>
                </a:extLst>
              </a:tr>
              <a:tr h="370840">
                <a:tc>
                  <a:txBody>
                    <a:bodyPr/>
                    <a:lstStyle/>
                    <a:p>
                      <a:r>
                        <a:rPr lang="en-US" b="1" dirty="0" smtClean="0"/>
                        <a:t>F</a:t>
                      </a:r>
                      <a:endParaRPr lang="cs-CZ" b="1" dirty="0"/>
                    </a:p>
                  </a:txBody>
                  <a:tcPr/>
                </a:tc>
                <a:tc>
                  <a:txBody>
                    <a:bodyPr/>
                    <a:lstStyle/>
                    <a:p>
                      <a:pPr algn="r"/>
                      <a:r>
                        <a:rPr lang="en-US" b="1" dirty="0" smtClean="0"/>
                        <a:t>0.3</a:t>
                      </a:r>
                      <a:endParaRPr lang="cs-CZ" b="1" dirty="0"/>
                    </a:p>
                  </a:txBody>
                  <a:tcPr/>
                </a:tc>
                <a:tc>
                  <a:txBody>
                    <a:bodyPr/>
                    <a:lstStyle/>
                    <a:p>
                      <a:pPr algn="r"/>
                      <a:r>
                        <a:rPr lang="en-US" b="1" dirty="0" smtClean="0"/>
                        <a:t>-2.9</a:t>
                      </a:r>
                      <a:endParaRPr lang="cs-CZ" b="1" dirty="0"/>
                    </a:p>
                  </a:txBody>
                  <a:tcPr/>
                </a:tc>
                <a:tc>
                  <a:txBody>
                    <a:bodyPr/>
                    <a:lstStyle/>
                    <a:p>
                      <a:pPr algn="r"/>
                      <a:r>
                        <a:rPr lang="en-US" b="1" dirty="0" smtClean="0"/>
                        <a:t>1.9</a:t>
                      </a:r>
                      <a:endParaRPr lang="cs-CZ" b="1" dirty="0"/>
                    </a:p>
                  </a:txBody>
                  <a:tcPr/>
                </a:tc>
                <a:tc>
                  <a:txBody>
                    <a:bodyPr/>
                    <a:lstStyle/>
                    <a:p>
                      <a:pPr algn="r"/>
                      <a:r>
                        <a:rPr lang="en-US" b="1" dirty="0" smtClean="0"/>
                        <a:t>2.2</a:t>
                      </a:r>
                      <a:endParaRPr lang="cs-CZ" b="1" dirty="0"/>
                    </a:p>
                  </a:txBody>
                  <a:tcPr/>
                </a:tc>
                <a:tc>
                  <a:txBody>
                    <a:bodyPr/>
                    <a:lstStyle/>
                    <a:p>
                      <a:pPr algn="r"/>
                      <a:r>
                        <a:rPr lang="en-US" b="1" dirty="0" smtClean="0"/>
                        <a:t>0.3</a:t>
                      </a:r>
                      <a:endParaRPr lang="cs-CZ" b="1" dirty="0"/>
                    </a:p>
                  </a:txBody>
                  <a:tcPr/>
                </a:tc>
                <a:tc>
                  <a:txBody>
                    <a:bodyPr/>
                    <a:lstStyle/>
                    <a:p>
                      <a:pPr algn="r"/>
                      <a:r>
                        <a:rPr lang="en-US" b="1" dirty="0" smtClean="0"/>
                        <a:t>0.6</a:t>
                      </a:r>
                      <a:endParaRPr lang="cs-CZ" b="1" dirty="0"/>
                    </a:p>
                  </a:txBody>
                  <a:tcPr/>
                </a:tc>
                <a:tc>
                  <a:txBody>
                    <a:bodyPr/>
                    <a:lstStyle/>
                    <a:p>
                      <a:pPr algn="r"/>
                      <a:r>
                        <a:rPr lang="en-US" b="1" dirty="0" smtClean="0"/>
                        <a:t>1.0</a:t>
                      </a:r>
                      <a:endParaRPr lang="cs-CZ" b="1" dirty="0"/>
                    </a:p>
                  </a:txBody>
                  <a:tcPr/>
                </a:tc>
                <a:tc>
                  <a:txBody>
                    <a:bodyPr/>
                    <a:lstStyle/>
                    <a:p>
                      <a:pPr algn="r"/>
                      <a:r>
                        <a:rPr lang="en-US" b="1" dirty="0" smtClean="0"/>
                        <a:t>1.1</a:t>
                      </a:r>
                      <a:endParaRPr lang="cs-CZ" b="1" dirty="0"/>
                    </a:p>
                  </a:txBody>
                  <a:tcPr/>
                </a:tc>
                <a:tc>
                  <a:txBody>
                    <a:bodyPr/>
                    <a:lstStyle/>
                    <a:p>
                      <a:pPr algn="r"/>
                      <a:r>
                        <a:rPr lang="en-US" b="1" dirty="0" smtClean="0"/>
                        <a:t>1.1</a:t>
                      </a:r>
                      <a:endParaRPr lang="cs-CZ" b="1" dirty="0"/>
                    </a:p>
                  </a:txBody>
                  <a:tcPr/>
                </a:tc>
                <a:tc>
                  <a:txBody>
                    <a:bodyPr/>
                    <a:lstStyle/>
                    <a:p>
                      <a:pPr algn="r"/>
                      <a:r>
                        <a:rPr lang="en-US" b="1" dirty="0" smtClean="0"/>
                        <a:t>2.3</a:t>
                      </a:r>
                      <a:endParaRPr lang="cs-CZ" b="1" dirty="0"/>
                    </a:p>
                  </a:txBody>
                  <a:tcPr/>
                </a:tc>
                <a:tc>
                  <a:txBody>
                    <a:bodyPr/>
                    <a:lstStyle/>
                    <a:p>
                      <a:pPr algn="r"/>
                      <a:r>
                        <a:rPr lang="en-US" b="1" dirty="0" smtClean="0"/>
                        <a:t>1.7</a:t>
                      </a:r>
                      <a:endParaRPr lang="cs-CZ" b="1" dirty="0"/>
                    </a:p>
                  </a:txBody>
                  <a:tcPr/>
                </a:tc>
                <a:extLst>
                  <a:ext uri="{0D108BD9-81ED-4DB2-BD59-A6C34878D82A}">
                    <a16:rowId xmlns:a16="http://schemas.microsoft.com/office/drawing/2014/main" val="257350242"/>
                  </a:ext>
                </a:extLst>
              </a:tr>
              <a:tr h="370840">
                <a:tc>
                  <a:txBody>
                    <a:bodyPr/>
                    <a:lstStyle/>
                    <a:p>
                      <a:r>
                        <a:rPr lang="en-US" b="1" dirty="0" smtClean="0"/>
                        <a:t>I</a:t>
                      </a:r>
                      <a:endParaRPr lang="cs-CZ" b="1" dirty="0"/>
                    </a:p>
                  </a:txBody>
                  <a:tcPr/>
                </a:tc>
                <a:tc>
                  <a:txBody>
                    <a:bodyPr/>
                    <a:lstStyle/>
                    <a:p>
                      <a:pPr algn="r"/>
                      <a:r>
                        <a:rPr lang="en-US" b="1" dirty="0" smtClean="0"/>
                        <a:t>-1.0</a:t>
                      </a:r>
                      <a:endParaRPr lang="cs-CZ" b="1" dirty="0"/>
                    </a:p>
                  </a:txBody>
                  <a:tcPr/>
                </a:tc>
                <a:tc>
                  <a:txBody>
                    <a:bodyPr/>
                    <a:lstStyle/>
                    <a:p>
                      <a:pPr algn="r"/>
                      <a:r>
                        <a:rPr lang="en-US" b="1" dirty="0" smtClean="0"/>
                        <a:t>-5.3</a:t>
                      </a:r>
                      <a:endParaRPr lang="cs-CZ" b="1" dirty="0"/>
                    </a:p>
                  </a:txBody>
                  <a:tcPr/>
                </a:tc>
                <a:tc>
                  <a:txBody>
                    <a:bodyPr/>
                    <a:lstStyle/>
                    <a:p>
                      <a:pPr algn="r"/>
                      <a:r>
                        <a:rPr lang="en-US" b="1" dirty="0" smtClean="0"/>
                        <a:t>1.7</a:t>
                      </a:r>
                      <a:endParaRPr lang="cs-CZ" b="1" dirty="0"/>
                    </a:p>
                  </a:txBody>
                  <a:tcPr/>
                </a:tc>
                <a:tc>
                  <a:txBody>
                    <a:bodyPr/>
                    <a:lstStyle/>
                    <a:p>
                      <a:pPr algn="r"/>
                      <a:r>
                        <a:rPr lang="en-US" b="1" dirty="0" smtClean="0"/>
                        <a:t>0.7</a:t>
                      </a:r>
                      <a:endParaRPr lang="cs-CZ" b="1" dirty="0"/>
                    </a:p>
                  </a:txBody>
                  <a:tcPr/>
                </a:tc>
                <a:tc>
                  <a:txBody>
                    <a:bodyPr/>
                    <a:lstStyle/>
                    <a:p>
                      <a:pPr algn="r"/>
                      <a:r>
                        <a:rPr lang="en-US" b="1" dirty="0" smtClean="0"/>
                        <a:t>-3.0</a:t>
                      </a:r>
                      <a:endParaRPr lang="cs-CZ" b="1" dirty="0"/>
                    </a:p>
                  </a:txBody>
                  <a:tcPr/>
                </a:tc>
                <a:tc>
                  <a:txBody>
                    <a:bodyPr/>
                    <a:lstStyle/>
                    <a:p>
                      <a:pPr algn="r"/>
                      <a:r>
                        <a:rPr lang="en-US" b="1" dirty="0" smtClean="0"/>
                        <a:t>-1.8</a:t>
                      </a:r>
                      <a:endParaRPr lang="cs-CZ" b="1" dirty="0"/>
                    </a:p>
                  </a:txBody>
                  <a:tcPr/>
                </a:tc>
                <a:tc>
                  <a:txBody>
                    <a:bodyPr/>
                    <a:lstStyle/>
                    <a:p>
                      <a:pPr algn="r"/>
                      <a:r>
                        <a:rPr lang="en-US" b="1" dirty="0" smtClean="0"/>
                        <a:t>0.0</a:t>
                      </a:r>
                      <a:endParaRPr lang="cs-CZ" b="1" dirty="0"/>
                    </a:p>
                  </a:txBody>
                  <a:tcPr/>
                </a:tc>
                <a:tc>
                  <a:txBody>
                    <a:bodyPr/>
                    <a:lstStyle/>
                    <a:p>
                      <a:pPr algn="r"/>
                      <a:r>
                        <a:rPr lang="en-US" b="1" dirty="0" smtClean="0"/>
                        <a:t>0.8</a:t>
                      </a:r>
                      <a:endParaRPr lang="cs-CZ" b="1" dirty="0"/>
                    </a:p>
                  </a:txBody>
                  <a:tcPr/>
                </a:tc>
                <a:tc>
                  <a:txBody>
                    <a:bodyPr/>
                    <a:lstStyle/>
                    <a:p>
                      <a:pPr algn="r"/>
                      <a:r>
                        <a:rPr lang="en-US" b="1" dirty="0" smtClean="0"/>
                        <a:t>1.3</a:t>
                      </a:r>
                      <a:endParaRPr lang="cs-CZ" b="1" dirty="0"/>
                    </a:p>
                  </a:txBody>
                  <a:tcPr/>
                </a:tc>
                <a:tc>
                  <a:txBody>
                    <a:bodyPr/>
                    <a:lstStyle/>
                    <a:p>
                      <a:pPr algn="r"/>
                      <a:r>
                        <a:rPr lang="en-US" b="1" dirty="0" smtClean="0"/>
                        <a:t>1.7</a:t>
                      </a:r>
                      <a:endParaRPr lang="cs-CZ" b="1" dirty="0"/>
                    </a:p>
                  </a:txBody>
                  <a:tcPr/>
                </a:tc>
                <a:tc>
                  <a:txBody>
                    <a:bodyPr/>
                    <a:lstStyle/>
                    <a:p>
                      <a:pPr algn="r"/>
                      <a:r>
                        <a:rPr lang="en-US" b="1" dirty="0" smtClean="0"/>
                        <a:t>0.8</a:t>
                      </a:r>
                      <a:endParaRPr lang="cs-CZ" b="1" dirty="0"/>
                    </a:p>
                  </a:txBody>
                  <a:tcPr/>
                </a:tc>
                <a:extLst>
                  <a:ext uri="{0D108BD9-81ED-4DB2-BD59-A6C34878D82A}">
                    <a16:rowId xmlns:a16="http://schemas.microsoft.com/office/drawing/2014/main" val="1321879964"/>
                  </a:ext>
                </a:extLst>
              </a:tr>
              <a:tr h="370840">
                <a:tc>
                  <a:txBody>
                    <a:bodyPr/>
                    <a:lstStyle/>
                    <a:p>
                      <a:r>
                        <a:rPr lang="en-US" dirty="0" smtClean="0"/>
                        <a:t>D</a:t>
                      </a:r>
                      <a:endParaRPr lang="cs-CZ" dirty="0"/>
                    </a:p>
                  </a:txBody>
                  <a:tcPr/>
                </a:tc>
                <a:tc>
                  <a:txBody>
                    <a:bodyPr/>
                    <a:lstStyle/>
                    <a:p>
                      <a:pPr algn="r"/>
                      <a:r>
                        <a:rPr lang="en-US" dirty="0" smtClean="0"/>
                        <a:t>1.0</a:t>
                      </a:r>
                      <a:endParaRPr lang="cs-CZ" dirty="0"/>
                    </a:p>
                  </a:txBody>
                  <a:tcPr/>
                </a:tc>
                <a:tc>
                  <a:txBody>
                    <a:bodyPr/>
                    <a:lstStyle/>
                    <a:p>
                      <a:pPr algn="r"/>
                      <a:r>
                        <a:rPr lang="en-US" dirty="0" smtClean="0"/>
                        <a:t>-5.7</a:t>
                      </a:r>
                      <a:endParaRPr lang="cs-CZ" dirty="0"/>
                    </a:p>
                  </a:txBody>
                  <a:tcPr/>
                </a:tc>
                <a:tc>
                  <a:txBody>
                    <a:bodyPr/>
                    <a:lstStyle/>
                    <a:p>
                      <a:pPr algn="r"/>
                      <a:r>
                        <a:rPr lang="en-US" dirty="0" smtClean="0"/>
                        <a:t>4.2</a:t>
                      </a:r>
                      <a:endParaRPr lang="cs-CZ" dirty="0"/>
                    </a:p>
                  </a:txBody>
                  <a:tcPr/>
                </a:tc>
                <a:tc>
                  <a:txBody>
                    <a:bodyPr/>
                    <a:lstStyle/>
                    <a:p>
                      <a:pPr algn="r"/>
                      <a:r>
                        <a:rPr lang="en-US" dirty="0" smtClean="0"/>
                        <a:t>3.9</a:t>
                      </a:r>
                      <a:endParaRPr lang="cs-CZ" dirty="0"/>
                    </a:p>
                  </a:txBody>
                  <a:tcPr/>
                </a:tc>
                <a:tc>
                  <a:txBody>
                    <a:bodyPr/>
                    <a:lstStyle/>
                    <a:p>
                      <a:pPr algn="r"/>
                      <a:r>
                        <a:rPr lang="en-US" dirty="0" smtClean="0"/>
                        <a:t>0.4</a:t>
                      </a:r>
                      <a:endParaRPr lang="cs-CZ" dirty="0"/>
                    </a:p>
                  </a:txBody>
                  <a:tcPr/>
                </a:tc>
                <a:tc>
                  <a:txBody>
                    <a:bodyPr/>
                    <a:lstStyle/>
                    <a:p>
                      <a:pPr algn="r"/>
                      <a:r>
                        <a:rPr lang="en-US" dirty="0" smtClean="0"/>
                        <a:t>0.4</a:t>
                      </a:r>
                      <a:endParaRPr lang="cs-CZ" dirty="0"/>
                    </a:p>
                  </a:txBody>
                  <a:tcPr/>
                </a:tc>
                <a:tc>
                  <a:txBody>
                    <a:bodyPr/>
                    <a:lstStyle/>
                    <a:p>
                      <a:pPr algn="r"/>
                      <a:r>
                        <a:rPr lang="en-US" dirty="0" smtClean="0"/>
                        <a:t>2.2</a:t>
                      </a:r>
                      <a:endParaRPr lang="cs-CZ" dirty="0"/>
                    </a:p>
                  </a:txBody>
                  <a:tcPr/>
                </a:tc>
                <a:tc>
                  <a:txBody>
                    <a:bodyPr/>
                    <a:lstStyle/>
                    <a:p>
                      <a:pPr algn="r"/>
                      <a:r>
                        <a:rPr lang="en-US" dirty="0" smtClean="0"/>
                        <a:t>1.7</a:t>
                      </a:r>
                      <a:endParaRPr lang="cs-CZ" dirty="0"/>
                    </a:p>
                  </a:txBody>
                  <a:tcPr/>
                </a:tc>
                <a:tc>
                  <a:txBody>
                    <a:bodyPr/>
                    <a:lstStyle/>
                    <a:p>
                      <a:pPr algn="r"/>
                      <a:r>
                        <a:rPr lang="en-US" dirty="0" smtClean="0"/>
                        <a:t>2.2</a:t>
                      </a:r>
                      <a:endParaRPr lang="cs-CZ" dirty="0"/>
                    </a:p>
                  </a:txBody>
                  <a:tcPr/>
                </a:tc>
                <a:tc>
                  <a:txBody>
                    <a:bodyPr/>
                    <a:lstStyle/>
                    <a:p>
                      <a:pPr algn="r"/>
                      <a:r>
                        <a:rPr lang="en-US" dirty="0" smtClean="0"/>
                        <a:t>2.5</a:t>
                      </a:r>
                      <a:endParaRPr lang="cs-CZ" dirty="0"/>
                    </a:p>
                  </a:txBody>
                  <a:tcPr/>
                </a:tc>
                <a:tc>
                  <a:txBody>
                    <a:bodyPr/>
                    <a:lstStyle/>
                    <a:p>
                      <a:pPr algn="r"/>
                      <a:r>
                        <a:rPr lang="en-US" dirty="0" smtClean="0"/>
                        <a:t>1.5</a:t>
                      </a:r>
                      <a:endParaRPr lang="cs-CZ" dirty="0"/>
                    </a:p>
                  </a:txBody>
                  <a:tcPr/>
                </a:tc>
                <a:extLst>
                  <a:ext uri="{0D108BD9-81ED-4DB2-BD59-A6C34878D82A}">
                    <a16:rowId xmlns:a16="http://schemas.microsoft.com/office/drawing/2014/main" val="2950957186"/>
                  </a:ext>
                </a:extLst>
              </a:tr>
              <a:tr h="370840">
                <a:tc>
                  <a:txBody>
                    <a:bodyPr/>
                    <a:lstStyle/>
                    <a:p>
                      <a:r>
                        <a:rPr lang="en-US" dirty="0" smtClean="0"/>
                        <a:t>UK</a:t>
                      </a:r>
                      <a:endParaRPr lang="cs-CZ" dirty="0"/>
                    </a:p>
                  </a:txBody>
                  <a:tcPr/>
                </a:tc>
                <a:tc>
                  <a:txBody>
                    <a:bodyPr/>
                    <a:lstStyle/>
                    <a:p>
                      <a:pPr algn="r"/>
                      <a:r>
                        <a:rPr lang="en-US" dirty="0" smtClean="0"/>
                        <a:t>-0.3</a:t>
                      </a:r>
                      <a:endParaRPr lang="cs-CZ" dirty="0"/>
                    </a:p>
                  </a:txBody>
                  <a:tcPr/>
                </a:tc>
                <a:tc>
                  <a:txBody>
                    <a:bodyPr/>
                    <a:lstStyle/>
                    <a:p>
                      <a:pPr algn="r"/>
                      <a:r>
                        <a:rPr lang="en-US" dirty="0" smtClean="0"/>
                        <a:t>-4.2</a:t>
                      </a:r>
                      <a:endParaRPr lang="cs-CZ" dirty="0"/>
                    </a:p>
                  </a:txBody>
                  <a:tcPr/>
                </a:tc>
                <a:tc>
                  <a:txBody>
                    <a:bodyPr/>
                    <a:lstStyle/>
                    <a:p>
                      <a:pPr algn="r"/>
                      <a:r>
                        <a:rPr lang="en-US" dirty="0" smtClean="0"/>
                        <a:t>1.9</a:t>
                      </a:r>
                      <a:endParaRPr lang="cs-CZ" dirty="0"/>
                    </a:p>
                  </a:txBody>
                  <a:tcPr/>
                </a:tc>
                <a:tc>
                  <a:txBody>
                    <a:bodyPr/>
                    <a:lstStyle/>
                    <a:p>
                      <a:pPr algn="r"/>
                      <a:r>
                        <a:rPr lang="en-US" dirty="0" smtClean="0"/>
                        <a:t>1.5</a:t>
                      </a:r>
                      <a:endParaRPr lang="cs-CZ" dirty="0"/>
                    </a:p>
                  </a:txBody>
                  <a:tcPr/>
                </a:tc>
                <a:tc>
                  <a:txBody>
                    <a:bodyPr/>
                    <a:lstStyle/>
                    <a:p>
                      <a:pPr algn="r"/>
                      <a:r>
                        <a:rPr lang="en-US" dirty="0" smtClean="0"/>
                        <a:t>1.5</a:t>
                      </a:r>
                      <a:endParaRPr lang="cs-CZ" dirty="0"/>
                    </a:p>
                  </a:txBody>
                  <a:tcPr/>
                </a:tc>
                <a:tc>
                  <a:txBody>
                    <a:bodyPr/>
                    <a:lstStyle/>
                    <a:p>
                      <a:pPr algn="r"/>
                      <a:r>
                        <a:rPr lang="en-US" dirty="0" smtClean="0"/>
                        <a:t>2.1</a:t>
                      </a:r>
                      <a:endParaRPr lang="cs-CZ" dirty="0"/>
                    </a:p>
                  </a:txBody>
                  <a:tcPr/>
                </a:tc>
                <a:tc>
                  <a:txBody>
                    <a:bodyPr/>
                    <a:lstStyle/>
                    <a:p>
                      <a:pPr algn="r"/>
                      <a:r>
                        <a:rPr lang="en-US" dirty="0" smtClean="0"/>
                        <a:t>2.6</a:t>
                      </a:r>
                      <a:endParaRPr lang="cs-CZ" dirty="0"/>
                    </a:p>
                  </a:txBody>
                  <a:tcPr/>
                </a:tc>
                <a:tc>
                  <a:txBody>
                    <a:bodyPr/>
                    <a:lstStyle/>
                    <a:p>
                      <a:pPr algn="r"/>
                      <a:r>
                        <a:rPr lang="en-US" dirty="0" smtClean="0"/>
                        <a:t>2.4</a:t>
                      </a:r>
                      <a:endParaRPr lang="cs-CZ" dirty="0"/>
                    </a:p>
                  </a:txBody>
                  <a:tcPr/>
                </a:tc>
                <a:tc>
                  <a:txBody>
                    <a:bodyPr/>
                    <a:lstStyle/>
                    <a:p>
                      <a:pPr algn="r"/>
                      <a:r>
                        <a:rPr lang="en-US" dirty="0" smtClean="0"/>
                        <a:t>1.9</a:t>
                      </a:r>
                      <a:endParaRPr lang="cs-CZ" dirty="0"/>
                    </a:p>
                  </a:txBody>
                  <a:tcPr/>
                </a:tc>
                <a:tc>
                  <a:txBody>
                    <a:bodyPr/>
                    <a:lstStyle/>
                    <a:p>
                      <a:pPr algn="r"/>
                      <a:r>
                        <a:rPr lang="en-US" dirty="0" smtClean="0"/>
                        <a:t>1.9</a:t>
                      </a:r>
                      <a:endParaRPr lang="cs-CZ" dirty="0"/>
                    </a:p>
                  </a:txBody>
                  <a:tcPr/>
                </a:tc>
                <a:tc>
                  <a:txBody>
                    <a:bodyPr/>
                    <a:lstStyle/>
                    <a:p>
                      <a:pPr algn="r"/>
                      <a:r>
                        <a:rPr lang="en-US" dirty="0" smtClean="0"/>
                        <a:t>1.4</a:t>
                      </a:r>
                      <a:endParaRPr lang="cs-CZ" dirty="0"/>
                    </a:p>
                  </a:txBody>
                  <a:tcPr/>
                </a:tc>
                <a:extLst>
                  <a:ext uri="{0D108BD9-81ED-4DB2-BD59-A6C34878D82A}">
                    <a16:rowId xmlns:a16="http://schemas.microsoft.com/office/drawing/2014/main" val="232541335"/>
                  </a:ext>
                </a:extLst>
              </a:tr>
              <a:tr h="370840">
                <a:tc>
                  <a:txBody>
                    <a:bodyPr/>
                    <a:lstStyle/>
                    <a:p>
                      <a:r>
                        <a:rPr lang="en-US" dirty="0" smtClean="0"/>
                        <a:t>E</a:t>
                      </a:r>
                      <a:endParaRPr lang="cs-CZ" dirty="0"/>
                    </a:p>
                  </a:txBody>
                  <a:tcPr/>
                </a:tc>
                <a:tc>
                  <a:txBody>
                    <a:bodyPr/>
                    <a:lstStyle/>
                    <a:p>
                      <a:pPr algn="r"/>
                      <a:r>
                        <a:rPr lang="en-US" dirty="0" smtClean="0"/>
                        <a:t>0.9</a:t>
                      </a:r>
                      <a:endParaRPr lang="cs-CZ" dirty="0"/>
                    </a:p>
                  </a:txBody>
                  <a:tcPr/>
                </a:tc>
                <a:tc>
                  <a:txBody>
                    <a:bodyPr/>
                    <a:lstStyle/>
                    <a:p>
                      <a:pPr algn="r"/>
                      <a:r>
                        <a:rPr lang="en-US" dirty="0" smtClean="0"/>
                        <a:t>-3.8</a:t>
                      </a:r>
                      <a:endParaRPr lang="cs-CZ" dirty="0"/>
                    </a:p>
                  </a:txBody>
                  <a:tcPr/>
                </a:tc>
                <a:tc>
                  <a:txBody>
                    <a:bodyPr/>
                    <a:lstStyle/>
                    <a:p>
                      <a:pPr algn="r"/>
                      <a:r>
                        <a:rPr lang="en-US" dirty="0" smtClean="0"/>
                        <a:t>0.2</a:t>
                      </a:r>
                      <a:endParaRPr lang="cs-CZ" dirty="0"/>
                    </a:p>
                  </a:txBody>
                  <a:tcPr/>
                </a:tc>
                <a:tc>
                  <a:txBody>
                    <a:bodyPr/>
                    <a:lstStyle/>
                    <a:p>
                      <a:pPr algn="r"/>
                      <a:r>
                        <a:rPr lang="en-US" dirty="0" smtClean="0"/>
                        <a:t>-0.8</a:t>
                      </a:r>
                      <a:endParaRPr lang="cs-CZ" dirty="0"/>
                    </a:p>
                  </a:txBody>
                  <a:tcPr/>
                </a:tc>
                <a:tc>
                  <a:txBody>
                    <a:bodyPr/>
                    <a:lstStyle/>
                    <a:p>
                      <a:pPr algn="r"/>
                      <a:r>
                        <a:rPr lang="en-US" dirty="0" smtClean="0"/>
                        <a:t>-3.0</a:t>
                      </a:r>
                      <a:endParaRPr lang="cs-CZ" dirty="0"/>
                    </a:p>
                  </a:txBody>
                  <a:tcPr/>
                </a:tc>
                <a:tc>
                  <a:txBody>
                    <a:bodyPr/>
                    <a:lstStyle/>
                    <a:p>
                      <a:pPr algn="r"/>
                      <a:r>
                        <a:rPr lang="en-US" dirty="0" smtClean="0"/>
                        <a:t>-1.4</a:t>
                      </a:r>
                      <a:endParaRPr lang="cs-CZ" dirty="0"/>
                    </a:p>
                  </a:txBody>
                  <a:tcPr/>
                </a:tc>
                <a:tc>
                  <a:txBody>
                    <a:bodyPr/>
                    <a:lstStyle/>
                    <a:p>
                      <a:pPr algn="r"/>
                      <a:r>
                        <a:rPr lang="en-US" dirty="0" smtClean="0"/>
                        <a:t>1.4</a:t>
                      </a:r>
                      <a:endParaRPr lang="cs-CZ" dirty="0"/>
                    </a:p>
                  </a:txBody>
                  <a:tcPr/>
                </a:tc>
                <a:tc>
                  <a:txBody>
                    <a:bodyPr/>
                    <a:lstStyle/>
                    <a:p>
                      <a:pPr algn="r"/>
                      <a:r>
                        <a:rPr lang="en-US" dirty="0" smtClean="0"/>
                        <a:t>3.8</a:t>
                      </a:r>
                      <a:endParaRPr lang="cs-CZ" dirty="0"/>
                    </a:p>
                  </a:txBody>
                  <a:tcPr/>
                </a:tc>
                <a:tc>
                  <a:txBody>
                    <a:bodyPr/>
                    <a:lstStyle/>
                    <a:p>
                      <a:pPr algn="r"/>
                      <a:r>
                        <a:rPr lang="en-US" dirty="0" smtClean="0"/>
                        <a:t>3.0</a:t>
                      </a:r>
                      <a:endParaRPr lang="cs-CZ" dirty="0"/>
                    </a:p>
                  </a:txBody>
                  <a:tcPr/>
                </a:tc>
                <a:tc>
                  <a:txBody>
                    <a:bodyPr/>
                    <a:lstStyle/>
                    <a:p>
                      <a:pPr algn="r"/>
                      <a:r>
                        <a:rPr lang="en-US" dirty="0" smtClean="0"/>
                        <a:t>2.9</a:t>
                      </a:r>
                      <a:endParaRPr lang="cs-CZ" dirty="0"/>
                    </a:p>
                  </a:txBody>
                  <a:tcPr/>
                </a:tc>
                <a:tc>
                  <a:txBody>
                    <a:bodyPr/>
                    <a:lstStyle/>
                    <a:p>
                      <a:pPr algn="r"/>
                      <a:r>
                        <a:rPr lang="en-US" dirty="0" smtClean="0"/>
                        <a:t>2.4</a:t>
                      </a:r>
                      <a:endParaRPr lang="cs-CZ" dirty="0"/>
                    </a:p>
                  </a:txBody>
                  <a:tcPr/>
                </a:tc>
                <a:extLst>
                  <a:ext uri="{0D108BD9-81ED-4DB2-BD59-A6C34878D82A}">
                    <a16:rowId xmlns:a16="http://schemas.microsoft.com/office/drawing/2014/main" val="1350727555"/>
                  </a:ext>
                </a:extLst>
              </a:tr>
              <a:tr h="370840">
                <a:tc>
                  <a:txBody>
                    <a:bodyPr/>
                    <a:lstStyle/>
                    <a:p>
                      <a:r>
                        <a:rPr lang="en-US" dirty="0" smtClean="0"/>
                        <a:t>NL</a:t>
                      </a:r>
                      <a:endParaRPr lang="cs-CZ" dirty="0"/>
                    </a:p>
                  </a:txBody>
                  <a:tcPr/>
                </a:tc>
                <a:tc>
                  <a:txBody>
                    <a:bodyPr/>
                    <a:lstStyle/>
                    <a:p>
                      <a:pPr algn="r"/>
                      <a:r>
                        <a:rPr lang="en-US" dirty="0" smtClean="0"/>
                        <a:t>2.2</a:t>
                      </a:r>
                      <a:endParaRPr lang="cs-CZ" dirty="0"/>
                    </a:p>
                  </a:txBody>
                  <a:tcPr/>
                </a:tc>
                <a:tc>
                  <a:txBody>
                    <a:bodyPr/>
                    <a:lstStyle/>
                    <a:p>
                      <a:pPr algn="r"/>
                      <a:r>
                        <a:rPr lang="en-US" dirty="0" smtClean="0"/>
                        <a:t>-3.7</a:t>
                      </a:r>
                      <a:endParaRPr lang="cs-CZ" dirty="0"/>
                    </a:p>
                  </a:txBody>
                  <a:tcPr/>
                </a:tc>
                <a:tc>
                  <a:txBody>
                    <a:bodyPr/>
                    <a:lstStyle/>
                    <a:p>
                      <a:pPr algn="r"/>
                      <a:r>
                        <a:rPr lang="en-US" dirty="0" smtClean="0"/>
                        <a:t>1.3</a:t>
                      </a:r>
                      <a:endParaRPr lang="cs-CZ" dirty="0"/>
                    </a:p>
                  </a:txBody>
                  <a:tcPr/>
                </a:tc>
                <a:tc>
                  <a:txBody>
                    <a:bodyPr/>
                    <a:lstStyle/>
                    <a:p>
                      <a:pPr algn="r"/>
                      <a:r>
                        <a:rPr lang="en-US" dirty="0" smtClean="0"/>
                        <a:t>1.6</a:t>
                      </a:r>
                      <a:endParaRPr lang="cs-CZ" dirty="0"/>
                    </a:p>
                  </a:txBody>
                  <a:tcPr/>
                </a:tc>
                <a:tc>
                  <a:txBody>
                    <a:bodyPr/>
                    <a:lstStyle/>
                    <a:p>
                      <a:pPr algn="r"/>
                      <a:r>
                        <a:rPr lang="en-US" dirty="0" smtClean="0"/>
                        <a:t>-1.0</a:t>
                      </a:r>
                      <a:endParaRPr lang="cs-CZ" dirty="0"/>
                    </a:p>
                  </a:txBody>
                  <a:tcPr/>
                </a:tc>
                <a:tc>
                  <a:txBody>
                    <a:bodyPr/>
                    <a:lstStyle/>
                    <a:p>
                      <a:pPr algn="r"/>
                      <a:r>
                        <a:rPr lang="en-US" dirty="0" smtClean="0"/>
                        <a:t>-0.1</a:t>
                      </a:r>
                      <a:endParaRPr lang="cs-CZ" dirty="0"/>
                    </a:p>
                  </a:txBody>
                  <a:tcPr/>
                </a:tc>
                <a:tc>
                  <a:txBody>
                    <a:bodyPr/>
                    <a:lstStyle/>
                    <a:p>
                      <a:pPr algn="r"/>
                      <a:r>
                        <a:rPr lang="en-US" dirty="0" smtClean="0"/>
                        <a:t>1.4</a:t>
                      </a:r>
                      <a:endParaRPr lang="cs-CZ" dirty="0"/>
                    </a:p>
                  </a:txBody>
                  <a:tcPr/>
                </a:tc>
                <a:tc>
                  <a:txBody>
                    <a:bodyPr/>
                    <a:lstStyle/>
                    <a:p>
                      <a:pPr algn="r"/>
                      <a:r>
                        <a:rPr lang="en-US" dirty="0" smtClean="0"/>
                        <a:t>2.0</a:t>
                      </a:r>
                      <a:endParaRPr lang="cs-CZ" dirty="0"/>
                    </a:p>
                  </a:txBody>
                  <a:tcPr/>
                </a:tc>
                <a:tc>
                  <a:txBody>
                    <a:bodyPr/>
                    <a:lstStyle/>
                    <a:p>
                      <a:pPr algn="r"/>
                      <a:r>
                        <a:rPr lang="en-US" dirty="0" smtClean="0"/>
                        <a:t>2.2</a:t>
                      </a:r>
                      <a:endParaRPr lang="cs-CZ" dirty="0"/>
                    </a:p>
                  </a:txBody>
                  <a:tcPr/>
                </a:tc>
                <a:tc>
                  <a:txBody>
                    <a:bodyPr/>
                    <a:lstStyle/>
                    <a:p>
                      <a:pPr algn="r"/>
                      <a:r>
                        <a:rPr lang="en-US" dirty="0" smtClean="0"/>
                        <a:t>2.9</a:t>
                      </a:r>
                      <a:endParaRPr lang="cs-CZ" dirty="0"/>
                    </a:p>
                  </a:txBody>
                  <a:tcPr/>
                </a:tc>
                <a:tc>
                  <a:txBody>
                    <a:bodyPr/>
                    <a:lstStyle/>
                    <a:p>
                      <a:pPr algn="r"/>
                      <a:r>
                        <a:rPr lang="en-US" dirty="0" smtClean="0"/>
                        <a:t>2.6</a:t>
                      </a:r>
                      <a:endParaRPr lang="cs-CZ" dirty="0"/>
                    </a:p>
                  </a:txBody>
                  <a:tcPr/>
                </a:tc>
                <a:extLst>
                  <a:ext uri="{0D108BD9-81ED-4DB2-BD59-A6C34878D82A}">
                    <a16:rowId xmlns:a16="http://schemas.microsoft.com/office/drawing/2014/main" val="4170474379"/>
                  </a:ext>
                </a:extLst>
              </a:tr>
              <a:tr h="370840">
                <a:tc>
                  <a:txBody>
                    <a:bodyPr/>
                    <a:lstStyle/>
                    <a:p>
                      <a:r>
                        <a:rPr lang="en-US" dirty="0" smtClean="0"/>
                        <a:t>CZ</a:t>
                      </a:r>
                      <a:endParaRPr lang="cs-CZ" dirty="0"/>
                    </a:p>
                  </a:txBody>
                  <a:tcPr/>
                </a:tc>
                <a:tc>
                  <a:txBody>
                    <a:bodyPr/>
                    <a:lstStyle/>
                    <a:p>
                      <a:pPr algn="r"/>
                      <a:r>
                        <a:rPr lang="en-US" dirty="0" smtClean="0"/>
                        <a:t>2.7</a:t>
                      </a:r>
                      <a:endParaRPr lang="cs-CZ" dirty="0"/>
                    </a:p>
                  </a:txBody>
                  <a:tcPr/>
                </a:tc>
                <a:tc>
                  <a:txBody>
                    <a:bodyPr/>
                    <a:lstStyle/>
                    <a:p>
                      <a:pPr algn="r"/>
                      <a:r>
                        <a:rPr lang="en-US" dirty="0" smtClean="0"/>
                        <a:t>-4.8</a:t>
                      </a:r>
                      <a:endParaRPr lang="cs-CZ" dirty="0"/>
                    </a:p>
                  </a:txBody>
                  <a:tcPr/>
                </a:tc>
                <a:tc>
                  <a:txBody>
                    <a:bodyPr/>
                    <a:lstStyle/>
                    <a:p>
                      <a:pPr algn="r"/>
                      <a:r>
                        <a:rPr lang="en-US" dirty="0" smtClean="0"/>
                        <a:t>2.3</a:t>
                      </a:r>
                      <a:endParaRPr lang="cs-CZ" dirty="0"/>
                    </a:p>
                  </a:txBody>
                  <a:tcPr/>
                </a:tc>
                <a:tc>
                  <a:txBody>
                    <a:bodyPr/>
                    <a:lstStyle/>
                    <a:p>
                      <a:pPr algn="r"/>
                      <a:r>
                        <a:rPr lang="en-US" dirty="0" smtClean="0"/>
                        <a:t>1.8</a:t>
                      </a:r>
                      <a:endParaRPr lang="cs-CZ" dirty="0"/>
                    </a:p>
                  </a:txBody>
                  <a:tcPr/>
                </a:tc>
                <a:tc>
                  <a:txBody>
                    <a:bodyPr/>
                    <a:lstStyle/>
                    <a:p>
                      <a:pPr algn="r"/>
                      <a:r>
                        <a:rPr lang="en-US" dirty="0" smtClean="0"/>
                        <a:t>-0.8</a:t>
                      </a:r>
                      <a:endParaRPr lang="cs-CZ" dirty="0"/>
                    </a:p>
                  </a:txBody>
                  <a:tcPr/>
                </a:tc>
                <a:tc>
                  <a:txBody>
                    <a:bodyPr/>
                    <a:lstStyle/>
                    <a:p>
                      <a:pPr algn="r"/>
                      <a:r>
                        <a:rPr lang="en-US" dirty="0" smtClean="0"/>
                        <a:t>-0.5</a:t>
                      </a:r>
                      <a:endParaRPr lang="cs-CZ" dirty="0"/>
                    </a:p>
                  </a:txBody>
                  <a:tcPr/>
                </a:tc>
                <a:tc>
                  <a:txBody>
                    <a:bodyPr/>
                    <a:lstStyle/>
                    <a:p>
                      <a:pPr algn="r"/>
                      <a:r>
                        <a:rPr lang="en-US" dirty="0" smtClean="0"/>
                        <a:t>2.7</a:t>
                      </a:r>
                      <a:endParaRPr lang="cs-CZ" dirty="0"/>
                    </a:p>
                  </a:txBody>
                  <a:tcPr/>
                </a:tc>
                <a:tc>
                  <a:txBody>
                    <a:bodyPr/>
                    <a:lstStyle/>
                    <a:p>
                      <a:pPr algn="r"/>
                      <a:r>
                        <a:rPr lang="en-US" dirty="0" smtClean="0"/>
                        <a:t>5.3</a:t>
                      </a:r>
                      <a:endParaRPr lang="cs-CZ" dirty="0"/>
                    </a:p>
                  </a:txBody>
                  <a:tcPr/>
                </a:tc>
                <a:tc>
                  <a:txBody>
                    <a:bodyPr/>
                    <a:lstStyle/>
                    <a:p>
                      <a:pPr algn="r"/>
                      <a:r>
                        <a:rPr lang="en-US" dirty="0" smtClean="0"/>
                        <a:t>2.5</a:t>
                      </a:r>
                      <a:endParaRPr lang="cs-CZ" dirty="0"/>
                    </a:p>
                  </a:txBody>
                  <a:tcPr/>
                </a:tc>
                <a:tc>
                  <a:txBody>
                    <a:bodyPr/>
                    <a:lstStyle/>
                    <a:p>
                      <a:pPr algn="r"/>
                      <a:r>
                        <a:rPr lang="en-US" dirty="0" smtClean="0"/>
                        <a:t>4.4</a:t>
                      </a:r>
                      <a:endParaRPr lang="cs-CZ" dirty="0"/>
                    </a:p>
                  </a:txBody>
                  <a:tcPr/>
                </a:tc>
                <a:tc>
                  <a:txBody>
                    <a:bodyPr/>
                    <a:lstStyle/>
                    <a:p>
                      <a:pPr algn="r"/>
                      <a:r>
                        <a:rPr lang="en-US" dirty="0" smtClean="0"/>
                        <a:t>3.0</a:t>
                      </a:r>
                      <a:endParaRPr lang="cs-CZ" dirty="0"/>
                    </a:p>
                  </a:txBody>
                  <a:tcPr/>
                </a:tc>
                <a:extLst>
                  <a:ext uri="{0D108BD9-81ED-4DB2-BD59-A6C34878D82A}">
                    <a16:rowId xmlns:a16="http://schemas.microsoft.com/office/drawing/2014/main" val="1806733313"/>
                  </a:ext>
                </a:extLst>
              </a:tr>
            </a:tbl>
          </a:graphicData>
        </a:graphic>
      </p:graphicFrame>
    </p:spTree>
    <p:extLst>
      <p:ext uri="{BB962C8B-B14F-4D97-AF65-F5344CB8AC3E}">
        <p14:creationId xmlns:p14="http://schemas.microsoft.com/office/powerpoint/2010/main" val="2377898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a:bodyPr>
          <a:lstStyle/>
          <a:p>
            <a:r>
              <a:rPr lang="it-IT" dirty="0"/>
              <a:t>GDP per capita in </a:t>
            </a:r>
            <a:r>
              <a:rPr lang="it-IT" dirty="0" smtClean="0"/>
              <a:t>PPS (Eurostat)</a:t>
            </a:r>
            <a:endParaRPr lang="it-IT" dirty="0">
              <a:effectLst/>
            </a:endParaRPr>
          </a:p>
        </p:txBody>
      </p:sp>
      <p:graphicFrame>
        <p:nvGraphicFramePr>
          <p:cNvPr id="7" name="Zástupný symbol pro obsah 6"/>
          <p:cNvGraphicFramePr>
            <a:graphicFrameLocks noGrp="1"/>
          </p:cNvGraphicFramePr>
          <p:nvPr>
            <p:ph idx="1"/>
            <p:extLst>
              <p:ext uri="{D42A27DB-BD31-4B8C-83A1-F6EECF244321}">
                <p14:modId xmlns:p14="http://schemas.microsoft.com/office/powerpoint/2010/main" val="3828214295"/>
              </p:ext>
            </p:extLst>
          </p:nvPr>
        </p:nvGraphicFramePr>
        <p:xfrm>
          <a:off x="628650" y="1825625"/>
          <a:ext cx="7886700" cy="4246880"/>
        </p:xfrm>
        <a:graphic>
          <a:graphicData uri="http://schemas.openxmlformats.org/drawingml/2006/table">
            <a:tbl>
              <a:tblPr firstRow="1" bandRow="1">
                <a:tableStyleId>{5C22544A-7EE6-4342-B048-85BDC9FD1C3A}</a:tableStyleId>
              </a:tblPr>
              <a:tblGrid>
                <a:gridCol w="657225">
                  <a:extLst>
                    <a:ext uri="{9D8B030D-6E8A-4147-A177-3AD203B41FA5}">
                      <a16:colId xmlns:a16="http://schemas.microsoft.com/office/drawing/2014/main" val="4261042591"/>
                    </a:ext>
                  </a:extLst>
                </a:gridCol>
                <a:gridCol w="657225">
                  <a:extLst>
                    <a:ext uri="{9D8B030D-6E8A-4147-A177-3AD203B41FA5}">
                      <a16:colId xmlns:a16="http://schemas.microsoft.com/office/drawing/2014/main" val="3948557500"/>
                    </a:ext>
                  </a:extLst>
                </a:gridCol>
                <a:gridCol w="657225">
                  <a:extLst>
                    <a:ext uri="{9D8B030D-6E8A-4147-A177-3AD203B41FA5}">
                      <a16:colId xmlns:a16="http://schemas.microsoft.com/office/drawing/2014/main" val="1984407688"/>
                    </a:ext>
                  </a:extLst>
                </a:gridCol>
                <a:gridCol w="657225">
                  <a:extLst>
                    <a:ext uri="{9D8B030D-6E8A-4147-A177-3AD203B41FA5}">
                      <a16:colId xmlns:a16="http://schemas.microsoft.com/office/drawing/2014/main" val="1913038690"/>
                    </a:ext>
                  </a:extLst>
                </a:gridCol>
                <a:gridCol w="657225">
                  <a:extLst>
                    <a:ext uri="{9D8B030D-6E8A-4147-A177-3AD203B41FA5}">
                      <a16:colId xmlns:a16="http://schemas.microsoft.com/office/drawing/2014/main" val="2407737152"/>
                    </a:ext>
                  </a:extLst>
                </a:gridCol>
                <a:gridCol w="657225">
                  <a:extLst>
                    <a:ext uri="{9D8B030D-6E8A-4147-A177-3AD203B41FA5}">
                      <a16:colId xmlns:a16="http://schemas.microsoft.com/office/drawing/2014/main" val="2227449832"/>
                    </a:ext>
                  </a:extLst>
                </a:gridCol>
                <a:gridCol w="657225">
                  <a:extLst>
                    <a:ext uri="{9D8B030D-6E8A-4147-A177-3AD203B41FA5}">
                      <a16:colId xmlns:a16="http://schemas.microsoft.com/office/drawing/2014/main" val="1464654247"/>
                    </a:ext>
                  </a:extLst>
                </a:gridCol>
                <a:gridCol w="657225">
                  <a:extLst>
                    <a:ext uri="{9D8B030D-6E8A-4147-A177-3AD203B41FA5}">
                      <a16:colId xmlns:a16="http://schemas.microsoft.com/office/drawing/2014/main" val="1733008120"/>
                    </a:ext>
                  </a:extLst>
                </a:gridCol>
                <a:gridCol w="657225">
                  <a:extLst>
                    <a:ext uri="{9D8B030D-6E8A-4147-A177-3AD203B41FA5}">
                      <a16:colId xmlns:a16="http://schemas.microsoft.com/office/drawing/2014/main" val="2870175732"/>
                    </a:ext>
                  </a:extLst>
                </a:gridCol>
                <a:gridCol w="657225">
                  <a:extLst>
                    <a:ext uri="{9D8B030D-6E8A-4147-A177-3AD203B41FA5}">
                      <a16:colId xmlns:a16="http://schemas.microsoft.com/office/drawing/2014/main" val="1535251254"/>
                    </a:ext>
                  </a:extLst>
                </a:gridCol>
                <a:gridCol w="657225">
                  <a:extLst>
                    <a:ext uri="{9D8B030D-6E8A-4147-A177-3AD203B41FA5}">
                      <a16:colId xmlns:a16="http://schemas.microsoft.com/office/drawing/2014/main" val="2279929719"/>
                    </a:ext>
                  </a:extLst>
                </a:gridCol>
                <a:gridCol w="657225">
                  <a:extLst>
                    <a:ext uri="{9D8B030D-6E8A-4147-A177-3AD203B41FA5}">
                      <a16:colId xmlns:a16="http://schemas.microsoft.com/office/drawing/2014/main" val="382705134"/>
                    </a:ext>
                  </a:extLst>
                </a:gridCol>
              </a:tblGrid>
              <a:tr h="370840">
                <a:tc>
                  <a:txBody>
                    <a:bodyPr/>
                    <a:lstStyle/>
                    <a:p>
                      <a:endParaRPr lang="cs-CZ" dirty="0"/>
                    </a:p>
                  </a:txBody>
                  <a:tcPr/>
                </a:tc>
                <a:tc>
                  <a:txBody>
                    <a:bodyPr/>
                    <a:lstStyle/>
                    <a:p>
                      <a:r>
                        <a:rPr lang="en-US" dirty="0" smtClean="0"/>
                        <a:t>2008</a:t>
                      </a:r>
                      <a:endParaRPr lang="cs-CZ" dirty="0"/>
                    </a:p>
                  </a:txBody>
                  <a:tcPr/>
                </a:tc>
                <a:tc>
                  <a:txBody>
                    <a:bodyPr/>
                    <a:lstStyle/>
                    <a:p>
                      <a:r>
                        <a:rPr lang="en-US" dirty="0" smtClean="0"/>
                        <a:t>2009</a:t>
                      </a:r>
                      <a:endParaRPr lang="cs-CZ" dirty="0"/>
                    </a:p>
                  </a:txBody>
                  <a:tcPr/>
                </a:tc>
                <a:tc>
                  <a:txBody>
                    <a:bodyPr/>
                    <a:lstStyle/>
                    <a:p>
                      <a:r>
                        <a:rPr lang="en-US" dirty="0" smtClean="0"/>
                        <a:t>2010</a:t>
                      </a:r>
                      <a:endParaRPr lang="cs-CZ" dirty="0"/>
                    </a:p>
                  </a:txBody>
                  <a:tcPr/>
                </a:tc>
                <a:tc>
                  <a:txBody>
                    <a:bodyPr/>
                    <a:lstStyle/>
                    <a:p>
                      <a:r>
                        <a:rPr lang="en-US" dirty="0" smtClean="0"/>
                        <a:t>2011</a:t>
                      </a:r>
                      <a:endParaRPr lang="cs-CZ" dirty="0"/>
                    </a:p>
                  </a:txBody>
                  <a:tcPr/>
                </a:tc>
                <a:tc>
                  <a:txBody>
                    <a:bodyPr/>
                    <a:lstStyle/>
                    <a:p>
                      <a:r>
                        <a:rPr lang="en-US" dirty="0" smtClean="0"/>
                        <a:t>2012</a:t>
                      </a:r>
                      <a:endParaRPr lang="cs-CZ" dirty="0"/>
                    </a:p>
                  </a:txBody>
                  <a:tcPr/>
                </a:tc>
                <a:tc>
                  <a:txBody>
                    <a:bodyPr/>
                    <a:lstStyle/>
                    <a:p>
                      <a:r>
                        <a:rPr lang="en-US" dirty="0" smtClean="0"/>
                        <a:t>2013</a:t>
                      </a:r>
                      <a:endParaRPr lang="cs-CZ" dirty="0"/>
                    </a:p>
                  </a:txBody>
                  <a:tcPr/>
                </a:tc>
                <a:tc>
                  <a:txBody>
                    <a:bodyPr/>
                    <a:lstStyle/>
                    <a:p>
                      <a:r>
                        <a:rPr lang="en-US" dirty="0" smtClean="0"/>
                        <a:t>2014</a:t>
                      </a:r>
                      <a:endParaRPr lang="cs-CZ" dirty="0"/>
                    </a:p>
                  </a:txBody>
                  <a:tcPr/>
                </a:tc>
                <a:tc>
                  <a:txBody>
                    <a:bodyPr/>
                    <a:lstStyle/>
                    <a:p>
                      <a:r>
                        <a:rPr lang="en-US" dirty="0" smtClean="0"/>
                        <a:t>2015</a:t>
                      </a:r>
                      <a:endParaRPr lang="cs-CZ" dirty="0"/>
                    </a:p>
                  </a:txBody>
                  <a:tcPr/>
                </a:tc>
                <a:tc>
                  <a:txBody>
                    <a:bodyPr/>
                    <a:lstStyle/>
                    <a:p>
                      <a:r>
                        <a:rPr lang="en-US" dirty="0" smtClean="0"/>
                        <a:t>2016</a:t>
                      </a:r>
                      <a:endParaRPr lang="cs-CZ" dirty="0"/>
                    </a:p>
                  </a:txBody>
                  <a:tcPr/>
                </a:tc>
                <a:tc>
                  <a:txBody>
                    <a:bodyPr/>
                    <a:lstStyle/>
                    <a:p>
                      <a:r>
                        <a:rPr lang="en-US" dirty="0" smtClean="0"/>
                        <a:t>2017</a:t>
                      </a:r>
                      <a:endParaRPr lang="cs-CZ" dirty="0"/>
                    </a:p>
                  </a:txBody>
                  <a:tcPr/>
                </a:tc>
                <a:tc>
                  <a:txBody>
                    <a:bodyPr/>
                    <a:lstStyle/>
                    <a:p>
                      <a:r>
                        <a:rPr lang="en-US" dirty="0" smtClean="0"/>
                        <a:t>2018</a:t>
                      </a:r>
                      <a:endParaRPr lang="cs-CZ" dirty="0"/>
                    </a:p>
                  </a:txBody>
                  <a:tcPr/>
                </a:tc>
                <a:extLst>
                  <a:ext uri="{0D108BD9-81ED-4DB2-BD59-A6C34878D82A}">
                    <a16:rowId xmlns:a16="http://schemas.microsoft.com/office/drawing/2014/main" val="3883846507"/>
                  </a:ext>
                </a:extLst>
              </a:tr>
              <a:tr h="370840">
                <a:tc>
                  <a:txBody>
                    <a:bodyPr/>
                    <a:lstStyle/>
                    <a:p>
                      <a:r>
                        <a:rPr lang="en-US" dirty="0" smtClean="0"/>
                        <a:t>EU27</a:t>
                      </a:r>
                      <a:endParaRPr lang="cs-CZ" dirty="0"/>
                    </a:p>
                  </a:txBody>
                  <a:tcPr/>
                </a:tc>
                <a:tc>
                  <a:txBody>
                    <a:bodyPr/>
                    <a:lstStyle/>
                    <a:p>
                      <a:pPr algn="r"/>
                      <a:r>
                        <a:rPr lang="en-US" dirty="0" smtClean="0"/>
                        <a:t>100</a:t>
                      </a:r>
                      <a:endParaRPr lang="cs-CZ" dirty="0"/>
                    </a:p>
                  </a:txBody>
                  <a:tcPr/>
                </a:tc>
                <a:tc>
                  <a:txBody>
                    <a:bodyPr/>
                    <a:lstStyle/>
                    <a:p>
                      <a:pPr algn="r"/>
                      <a:r>
                        <a:rPr lang="en-US" dirty="0" smtClean="0"/>
                        <a:t>100</a:t>
                      </a:r>
                      <a:endParaRPr lang="cs-CZ" dirty="0"/>
                    </a:p>
                  </a:txBody>
                  <a:tcPr/>
                </a:tc>
                <a:tc>
                  <a:txBody>
                    <a:bodyPr/>
                    <a:lstStyle/>
                    <a:p>
                      <a:pPr algn="r"/>
                      <a:r>
                        <a:rPr lang="en-US" dirty="0" smtClean="0"/>
                        <a:t>100</a:t>
                      </a:r>
                      <a:endParaRPr lang="cs-CZ" dirty="0"/>
                    </a:p>
                  </a:txBody>
                  <a:tcPr/>
                </a:tc>
                <a:tc>
                  <a:txBody>
                    <a:bodyPr/>
                    <a:lstStyle/>
                    <a:p>
                      <a:pPr algn="r"/>
                      <a:r>
                        <a:rPr lang="en-US" dirty="0" smtClean="0"/>
                        <a:t>100</a:t>
                      </a:r>
                      <a:endParaRPr lang="cs-CZ" dirty="0"/>
                    </a:p>
                  </a:txBody>
                  <a:tcPr/>
                </a:tc>
                <a:tc>
                  <a:txBody>
                    <a:bodyPr/>
                    <a:lstStyle/>
                    <a:p>
                      <a:pPr algn="r"/>
                      <a:r>
                        <a:rPr lang="en-US" dirty="0" smtClean="0"/>
                        <a:t>100</a:t>
                      </a:r>
                      <a:endParaRPr lang="cs-CZ" dirty="0"/>
                    </a:p>
                  </a:txBody>
                  <a:tcPr/>
                </a:tc>
                <a:tc>
                  <a:txBody>
                    <a:bodyPr/>
                    <a:lstStyle/>
                    <a:p>
                      <a:pPr algn="r"/>
                      <a:r>
                        <a:rPr lang="en-US" dirty="0" smtClean="0"/>
                        <a:t>100</a:t>
                      </a:r>
                      <a:endParaRPr lang="cs-CZ" dirty="0"/>
                    </a:p>
                  </a:txBody>
                  <a:tcPr/>
                </a:tc>
                <a:tc>
                  <a:txBody>
                    <a:bodyPr/>
                    <a:lstStyle/>
                    <a:p>
                      <a:pPr algn="r"/>
                      <a:r>
                        <a:rPr lang="en-US" dirty="0" smtClean="0"/>
                        <a:t>100</a:t>
                      </a:r>
                      <a:endParaRPr lang="cs-CZ" dirty="0"/>
                    </a:p>
                  </a:txBody>
                  <a:tcPr/>
                </a:tc>
                <a:tc>
                  <a:txBody>
                    <a:bodyPr/>
                    <a:lstStyle/>
                    <a:p>
                      <a:pPr algn="r"/>
                      <a:r>
                        <a:rPr lang="en-US" dirty="0" smtClean="0"/>
                        <a:t>100</a:t>
                      </a:r>
                      <a:endParaRPr lang="cs-CZ" dirty="0"/>
                    </a:p>
                  </a:txBody>
                  <a:tcPr/>
                </a:tc>
                <a:tc>
                  <a:txBody>
                    <a:bodyPr/>
                    <a:lstStyle/>
                    <a:p>
                      <a:pPr algn="r"/>
                      <a:r>
                        <a:rPr lang="en-US" dirty="0" smtClean="0"/>
                        <a:t>100</a:t>
                      </a:r>
                      <a:endParaRPr lang="cs-CZ" dirty="0"/>
                    </a:p>
                  </a:txBody>
                  <a:tcPr/>
                </a:tc>
                <a:tc>
                  <a:txBody>
                    <a:bodyPr/>
                    <a:lstStyle/>
                    <a:p>
                      <a:pPr algn="r"/>
                      <a:r>
                        <a:rPr lang="en-US" dirty="0" smtClean="0"/>
                        <a:t>100</a:t>
                      </a:r>
                      <a:endParaRPr lang="cs-CZ" dirty="0"/>
                    </a:p>
                  </a:txBody>
                  <a:tcPr/>
                </a:tc>
                <a:tc>
                  <a:txBody>
                    <a:bodyPr/>
                    <a:lstStyle/>
                    <a:p>
                      <a:pPr algn="r"/>
                      <a:r>
                        <a:rPr lang="en-US" dirty="0" smtClean="0"/>
                        <a:t>100</a:t>
                      </a:r>
                      <a:endParaRPr lang="cs-CZ" dirty="0"/>
                    </a:p>
                  </a:txBody>
                  <a:tcPr/>
                </a:tc>
                <a:extLst>
                  <a:ext uri="{0D108BD9-81ED-4DB2-BD59-A6C34878D82A}">
                    <a16:rowId xmlns:a16="http://schemas.microsoft.com/office/drawing/2014/main" val="1600270947"/>
                  </a:ext>
                </a:extLst>
              </a:tr>
              <a:tr h="370840">
                <a:tc>
                  <a:txBody>
                    <a:bodyPr/>
                    <a:lstStyle/>
                    <a:p>
                      <a:r>
                        <a:rPr lang="en-US" dirty="0" err="1" smtClean="0"/>
                        <a:t>Euroarea</a:t>
                      </a:r>
                      <a:endParaRPr lang="cs-CZ" dirty="0"/>
                    </a:p>
                  </a:txBody>
                  <a:tcPr/>
                </a:tc>
                <a:tc>
                  <a:txBody>
                    <a:bodyPr/>
                    <a:lstStyle/>
                    <a:p>
                      <a:pPr algn="r"/>
                      <a:r>
                        <a:rPr lang="en-US" dirty="0" smtClean="0"/>
                        <a:t>109</a:t>
                      </a:r>
                      <a:endParaRPr lang="cs-CZ" dirty="0"/>
                    </a:p>
                  </a:txBody>
                  <a:tcPr/>
                </a:tc>
                <a:tc>
                  <a:txBody>
                    <a:bodyPr/>
                    <a:lstStyle/>
                    <a:p>
                      <a:pPr algn="r"/>
                      <a:r>
                        <a:rPr lang="en-US" dirty="0" smtClean="0"/>
                        <a:t>109</a:t>
                      </a:r>
                      <a:endParaRPr lang="cs-CZ" dirty="0"/>
                    </a:p>
                  </a:txBody>
                  <a:tcPr/>
                </a:tc>
                <a:tc>
                  <a:txBody>
                    <a:bodyPr/>
                    <a:lstStyle/>
                    <a:p>
                      <a:pPr algn="r"/>
                      <a:r>
                        <a:rPr lang="en-US" dirty="0" smtClean="0"/>
                        <a:t>108</a:t>
                      </a:r>
                      <a:endParaRPr lang="cs-CZ" dirty="0"/>
                    </a:p>
                  </a:txBody>
                  <a:tcPr/>
                </a:tc>
                <a:tc>
                  <a:txBody>
                    <a:bodyPr/>
                    <a:lstStyle/>
                    <a:p>
                      <a:pPr algn="r"/>
                      <a:r>
                        <a:rPr lang="en-US" dirty="0" smtClean="0"/>
                        <a:t>108</a:t>
                      </a:r>
                      <a:endParaRPr lang="cs-CZ" dirty="0"/>
                    </a:p>
                  </a:txBody>
                  <a:tcPr/>
                </a:tc>
                <a:tc>
                  <a:txBody>
                    <a:bodyPr/>
                    <a:lstStyle/>
                    <a:p>
                      <a:pPr algn="r"/>
                      <a:r>
                        <a:rPr lang="en-US" dirty="0" smtClean="0"/>
                        <a:t>108</a:t>
                      </a:r>
                      <a:endParaRPr lang="cs-CZ" dirty="0"/>
                    </a:p>
                  </a:txBody>
                  <a:tcPr/>
                </a:tc>
                <a:tc>
                  <a:txBody>
                    <a:bodyPr/>
                    <a:lstStyle/>
                    <a:p>
                      <a:pPr algn="r"/>
                      <a:r>
                        <a:rPr lang="en-US" dirty="0" smtClean="0"/>
                        <a:t>107</a:t>
                      </a:r>
                      <a:endParaRPr lang="cs-CZ" dirty="0"/>
                    </a:p>
                  </a:txBody>
                  <a:tcPr/>
                </a:tc>
                <a:tc>
                  <a:txBody>
                    <a:bodyPr/>
                    <a:lstStyle/>
                    <a:p>
                      <a:pPr algn="r"/>
                      <a:r>
                        <a:rPr lang="en-US" dirty="0" smtClean="0"/>
                        <a:t>107</a:t>
                      </a:r>
                      <a:endParaRPr lang="cs-CZ" dirty="0"/>
                    </a:p>
                  </a:txBody>
                  <a:tcPr/>
                </a:tc>
                <a:tc>
                  <a:txBody>
                    <a:bodyPr/>
                    <a:lstStyle/>
                    <a:p>
                      <a:pPr algn="r"/>
                      <a:r>
                        <a:rPr lang="en-US" dirty="0" smtClean="0"/>
                        <a:t>107</a:t>
                      </a:r>
                      <a:endParaRPr lang="cs-CZ" dirty="0"/>
                    </a:p>
                  </a:txBody>
                  <a:tcPr/>
                </a:tc>
                <a:tc>
                  <a:txBody>
                    <a:bodyPr/>
                    <a:lstStyle/>
                    <a:p>
                      <a:pPr algn="r"/>
                      <a:r>
                        <a:rPr lang="en-US" dirty="0" smtClean="0"/>
                        <a:t>107</a:t>
                      </a:r>
                      <a:endParaRPr lang="cs-CZ" dirty="0"/>
                    </a:p>
                  </a:txBody>
                  <a:tcPr/>
                </a:tc>
                <a:tc>
                  <a:txBody>
                    <a:bodyPr/>
                    <a:lstStyle/>
                    <a:p>
                      <a:pPr algn="r"/>
                      <a:r>
                        <a:rPr lang="en-US" dirty="0" smtClean="0"/>
                        <a:t>106</a:t>
                      </a:r>
                      <a:endParaRPr lang="cs-CZ" dirty="0"/>
                    </a:p>
                  </a:txBody>
                  <a:tcPr/>
                </a:tc>
                <a:tc>
                  <a:txBody>
                    <a:bodyPr/>
                    <a:lstStyle/>
                    <a:p>
                      <a:pPr algn="r"/>
                      <a:r>
                        <a:rPr lang="en-US" dirty="0" smtClean="0"/>
                        <a:t>106</a:t>
                      </a:r>
                      <a:endParaRPr lang="cs-CZ" dirty="0"/>
                    </a:p>
                  </a:txBody>
                  <a:tcPr/>
                </a:tc>
                <a:extLst>
                  <a:ext uri="{0D108BD9-81ED-4DB2-BD59-A6C34878D82A}">
                    <a16:rowId xmlns:a16="http://schemas.microsoft.com/office/drawing/2014/main" val="1792812986"/>
                  </a:ext>
                </a:extLst>
              </a:tr>
              <a:tr h="370840">
                <a:tc>
                  <a:txBody>
                    <a:bodyPr/>
                    <a:lstStyle/>
                    <a:p>
                      <a:r>
                        <a:rPr lang="en-US" b="1" dirty="0" smtClean="0"/>
                        <a:t>F</a:t>
                      </a:r>
                      <a:endParaRPr lang="cs-CZ" b="1" dirty="0"/>
                    </a:p>
                  </a:txBody>
                  <a:tcPr/>
                </a:tc>
                <a:tc>
                  <a:txBody>
                    <a:bodyPr/>
                    <a:lstStyle/>
                    <a:p>
                      <a:pPr algn="r"/>
                      <a:r>
                        <a:rPr lang="en-US" b="1" dirty="0" smtClean="0"/>
                        <a:t>106</a:t>
                      </a:r>
                      <a:endParaRPr lang="cs-CZ" b="1" dirty="0"/>
                    </a:p>
                  </a:txBody>
                  <a:tcPr/>
                </a:tc>
                <a:tc>
                  <a:txBody>
                    <a:bodyPr/>
                    <a:lstStyle/>
                    <a:p>
                      <a:pPr algn="r"/>
                      <a:r>
                        <a:rPr lang="en-US" b="1" dirty="0" smtClean="0"/>
                        <a:t>108</a:t>
                      </a:r>
                      <a:endParaRPr lang="cs-CZ" b="1" dirty="0"/>
                    </a:p>
                  </a:txBody>
                  <a:tcPr/>
                </a:tc>
                <a:tc>
                  <a:txBody>
                    <a:bodyPr/>
                    <a:lstStyle/>
                    <a:p>
                      <a:pPr algn="r"/>
                      <a:r>
                        <a:rPr lang="en-US" b="1" dirty="0" smtClean="0"/>
                        <a:t>108</a:t>
                      </a:r>
                      <a:endParaRPr lang="cs-CZ" b="1" dirty="0"/>
                    </a:p>
                  </a:txBody>
                  <a:tcPr/>
                </a:tc>
                <a:tc>
                  <a:txBody>
                    <a:bodyPr/>
                    <a:lstStyle/>
                    <a:p>
                      <a:pPr algn="r"/>
                      <a:r>
                        <a:rPr lang="en-US" b="1" dirty="0" smtClean="0"/>
                        <a:t>108</a:t>
                      </a:r>
                      <a:endParaRPr lang="cs-CZ" b="1" dirty="0"/>
                    </a:p>
                  </a:txBody>
                  <a:tcPr/>
                </a:tc>
                <a:tc>
                  <a:txBody>
                    <a:bodyPr/>
                    <a:lstStyle/>
                    <a:p>
                      <a:pPr algn="r"/>
                      <a:r>
                        <a:rPr lang="en-US" b="1" dirty="0" smtClean="0"/>
                        <a:t>107</a:t>
                      </a:r>
                      <a:endParaRPr lang="cs-CZ" b="1" dirty="0"/>
                    </a:p>
                  </a:txBody>
                  <a:tcPr/>
                </a:tc>
                <a:tc>
                  <a:txBody>
                    <a:bodyPr/>
                    <a:lstStyle/>
                    <a:p>
                      <a:pPr algn="r"/>
                      <a:r>
                        <a:rPr lang="en-US" b="1" dirty="0" smtClean="0"/>
                        <a:t>108</a:t>
                      </a:r>
                      <a:endParaRPr lang="cs-CZ" b="1" dirty="0"/>
                    </a:p>
                  </a:txBody>
                  <a:tcPr/>
                </a:tc>
                <a:tc>
                  <a:txBody>
                    <a:bodyPr/>
                    <a:lstStyle/>
                    <a:p>
                      <a:pPr algn="r"/>
                      <a:r>
                        <a:rPr lang="en-US" b="1" dirty="0" smtClean="0"/>
                        <a:t>107</a:t>
                      </a:r>
                      <a:endParaRPr lang="cs-CZ" b="1" dirty="0"/>
                    </a:p>
                  </a:txBody>
                  <a:tcPr/>
                </a:tc>
                <a:tc>
                  <a:txBody>
                    <a:bodyPr/>
                    <a:lstStyle/>
                    <a:p>
                      <a:pPr algn="r"/>
                      <a:r>
                        <a:rPr lang="en-US" b="1" dirty="0" smtClean="0"/>
                        <a:t>106</a:t>
                      </a:r>
                      <a:endParaRPr lang="cs-CZ" b="1" dirty="0"/>
                    </a:p>
                  </a:txBody>
                  <a:tcPr/>
                </a:tc>
                <a:tc>
                  <a:txBody>
                    <a:bodyPr/>
                    <a:lstStyle/>
                    <a:p>
                      <a:pPr algn="r"/>
                      <a:r>
                        <a:rPr lang="en-US" b="1" dirty="0" smtClean="0"/>
                        <a:t>104</a:t>
                      </a:r>
                      <a:endParaRPr lang="cs-CZ" b="1" dirty="0"/>
                    </a:p>
                  </a:txBody>
                  <a:tcPr/>
                </a:tc>
                <a:tc>
                  <a:txBody>
                    <a:bodyPr/>
                    <a:lstStyle/>
                    <a:p>
                      <a:pPr algn="r"/>
                      <a:r>
                        <a:rPr lang="en-US" b="1" dirty="0" smtClean="0"/>
                        <a:t>104</a:t>
                      </a:r>
                      <a:endParaRPr lang="cs-CZ" b="1" dirty="0"/>
                    </a:p>
                  </a:txBody>
                  <a:tcPr/>
                </a:tc>
                <a:tc>
                  <a:txBody>
                    <a:bodyPr/>
                    <a:lstStyle/>
                    <a:p>
                      <a:pPr algn="r"/>
                      <a:r>
                        <a:rPr lang="en-US" b="1" dirty="0" smtClean="0"/>
                        <a:t>104</a:t>
                      </a:r>
                      <a:endParaRPr lang="cs-CZ" b="1" dirty="0"/>
                    </a:p>
                  </a:txBody>
                  <a:tcPr/>
                </a:tc>
                <a:extLst>
                  <a:ext uri="{0D108BD9-81ED-4DB2-BD59-A6C34878D82A}">
                    <a16:rowId xmlns:a16="http://schemas.microsoft.com/office/drawing/2014/main" val="257350242"/>
                  </a:ext>
                </a:extLst>
              </a:tr>
              <a:tr h="370840">
                <a:tc>
                  <a:txBody>
                    <a:bodyPr/>
                    <a:lstStyle/>
                    <a:p>
                      <a:r>
                        <a:rPr lang="en-US" b="1" dirty="0" smtClean="0"/>
                        <a:t>I</a:t>
                      </a:r>
                      <a:endParaRPr lang="cs-CZ" b="1" dirty="0"/>
                    </a:p>
                  </a:txBody>
                  <a:tcPr/>
                </a:tc>
                <a:tc>
                  <a:txBody>
                    <a:bodyPr/>
                    <a:lstStyle/>
                    <a:p>
                      <a:pPr algn="r"/>
                      <a:r>
                        <a:rPr lang="en-US" b="1" dirty="0" smtClean="0"/>
                        <a:t>106</a:t>
                      </a:r>
                      <a:endParaRPr lang="cs-CZ" b="1" dirty="0"/>
                    </a:p>
                  </a:txBody>
                  <a:tcPr/>
                </a:tc>
                <a:tc>
                  <a:txBody>
                    <a:bodyPr/>
                    <a:lstStyle/>
                    <a:p>
                      <a:pPr algn="r"/>
                      <a:r>
                        <a:rPr lang="en-US" b="1" dirty="0" smtClean="0"/>
                        <a:t>106</a:t>
                      </a:r>
                      <a:endParaRPr lang="cs-CZ" b="1" dirty="0"/>
                    </a:p>
                  </a:txBody>
                  <a:tcPr/>
                </a:tc>
                <a:tc>
                  <a:txBody>
                    <a:bodyPr/>
                    <a:lstStyle/>
                    <a:p>
                      <a:pPr algn="r"/>
                      <a:r>
                        <a:rPr lang="en-US" b="1" dirty="0" smtClean="0"/>
                        <a:t>104</a:t>
                      </a:r>
                      <a:endParaRPr lang="cs-CZ" b="1" dirty="0"/>
                    </a:p>
                  </a:txBody>
                  <a:tcPr/>
                </a:tc>
                <a:tc>
                  <a:txBody>
                    <a:bodyPr/>
                    <a:lstStyle/>
                    <a:p>
                      <a:pPr algn="r"/>
                      <a:r>
                        <a:rPr lang="en-US" b="1" dirty="0" smtClean="0"/>
                        <a:t>104</a:t>
                      </a:r>
                      <a:endParaRPr lang="cs-CZ" b="1" dirty="0"/>
                    </a:p>
                  </a:txBody>
                  <a:tcPr/>
                </a:tc>
                <a:tc>
                  <a:txBody>
                    <a:bodyPr/>
                    <a:lstStyle/>
                    <a:p>
                      <a:pPr algn="r"/>
                      <a:r>
                        <a:rPr lang="en-US" b="1" dirty="0" smtClean="0"/>
                        <a:t>101</a:t>
                      </a:r>
                      <a:endParaRPr lang="cs-CZ" b="1" dirty="0"/>
                    </a:p>
                  </a:txBody>
                  <a:tcPr/>
                </a:tc>
                <a:tc>
                  <a:txBody>
                    <a:bodyPr/>
                    <a:lstStyle/>
                    <a:p>
                      <a:pPr algn="r"/>
                      <a:r>
                        <a:rPr lang="en-US" b="1" dirty="0" smtClean="0"/>
                        <a:t>98</a:t>
                      </a:r>
                      <a:endParaRPr lang="cs-CZ" b="1" dirty="0"/>
                    </a:p>
                  </a:txBody>
                  <a:tcPr/>
                </a:tc>
                <a:tc>
                  <a:txBody>
                    <a:bodyPr/>
                    <a:lstStyle/>
                    <a:p>
                      <a:pPr algn="r"/>
                      <a:r>
                        <a:rPr lang="en-US" b="1" dirty="0" smtClean="0"/>
                        <a:t>96</a:t>
                      </a:r>
                      <a:endParaRPr lang="cs-CZ" b="1" dirty="0"/>
                    </a:p>
                  </a:txBody>
                  <a:tcPr/>
                </a:tc>
                <a:tc>
                  <a:txBody>
                    <a:bodyPr/>
                    <a:lstStyle/>
                    <a:p>
                      <a:pPr algn="r"/>
                      <a:r>
                        <a:rPr lang="en-US" b="1" dirty="0" smtClean="0"/>
                        <a:t>95</a:t>
                      </a:r>
                      <a:endParaRPr lang="cs-CZ" b="1" dirty="0"/>
                    </a:p>
                  </a:txBody>
                  <a:tcPr/>
                </a:tc>
                <a:tc>
                  <a:txBody>
                    <a:bodyPr/>
                    <a:lstStyle/>
                    <a:p>
                      <a:pPr algn="r"/>
                      <a:r>
                        <a:rPr lang="en-US" b="1" dirty="0" smtClean="0"/>
                        <a:t>97</a:t>
                      </a:r>
                      <a:endParaRPr lang="cs-CZ" b="1" dirty="0"/>
                    </a:p>
                  </a:txBody>
                  <a:tcPr/>
                </a:tc>
                <a:tc>
                  <a:txBody>
                    <a:bodyPr/>
                    <a:lstStyle/>
                    <a:p>
                      <a:pPr algn="r"/>
                      <a:r>
                        <a:rPr lang="en-US" b="1" dirty="0" smtClean="0"/>
                        <a:t>96</a:t>
                      </a:r>
                      <a:endParaRPr lang="cs-CZ" b="1" dirty="0"/>
                    </a:p>
                  </a:txBody>
                  <a:tcPr/>
                </a:tc>
                <a:tc>
                  <a:txBody>
                    <a:bodyPr/>
                    <a:lstStyle/>
                    <a:p>
                      <a:pPr algn="r"/>
                      <a:r>
                        <a:rPr lang="en-US" b="1" dirty="0" smtClean="0"/>
                        <a:t>95</a:t>
                      </a:r>
                      <a:endParaRPr lang="cs-CZ" b="1" dirty="0"/>
                    </a:p>
                  </a:txBody>
                  <a:tcPr/>
                </a:tc>
                <a:extLst>
                  <a:ext uri="{0D108BD9-81ED-4DB2-BD59-A6C34878D82A}">
                    <a16:rowId xmlns:a16="http://schemas.microsoft.com/office/drawing/2014/main" val="1321879964"/>
                  </a:ext>
                </a:extLst>
              </a:tr>
              <a:tr h="370840">
                <a:tc>
                  <a:txBody>
                    <a:bodyPr/>
                    <a:lstStyle/>
                    <a:p>
                      <a:r>
                        <a:rPr lang="en-US" dirty="0" smtClean="0"/>
                        <a:t>D</a:t>
                      </a:r>
                      <a:endParaRPr lang="cs-CZ" dirty="0"/>
                    </a:p>
                  </a:txBody>
                  <a:tcPr/>
                </a:tc>
                <a:tc>
                  <a:txBody>
                    <a:bodyPr/>
                    <a:lstStyle/>
                    <a:p>
                      <a:pPr algn="r"/>
                      <a:r>
                        <a:rPr lang="en-US" dirty="0" smtClean="0"/>
                        <a:t>117</a:t>
                      </a:r>
                      <a:endParaRPr lang="cs-CZ" dirty="0"/>
                    </a:p>
                  </a:txBody>
                  <a:tcPr/>
                </a:tc>
                <a:tc>
                  <a:txBody>
                    <a:bodyPr/>
                    <a:lstStyle/>
                    <a:p>
                      <a:pPr algn="r"/>
                      <a:r>
                        <a:rPr lang="en-US" dirty="0" smtClean="0"/>
                        <a:t>117</a:t>
                      </a:r>
                      <a:endParaRPr lang="cs-CZ" dirty="0"/>
                    </a:p>
                  </a:txBody>
                  <a:tcPr/>
                </a:tc>
                <a:tc>
                  <a:txBody>
                    <a:bodyPr/>
                    <a:lstStyle/>
                    <a:p>
                      <a:pPr algn="r"/>
                      <a:r>
                        <a:rPr lang="en-US" dirty="0" smtClean="0"/>
                        <a:t>120</a:t>
                      </a:r>
                      <a:endParaRPr lang="cs-CZ" dirty="0"/>
                    </a:p>
                  </a:txBody>
                  <a:tcPr/>
                </a:tc>
                <a:tc>
                  <a:txBody>
                    <a:bodyPr/>
                    <a:lstStyle/>
                    <a:p>
                      <a:pPr algn="r"/>
                      <a:r>
                        <a:rPr lang="en-US" dirty="0" smtClean="0"/>
                        <a:t>123</a:t>
                      </a:r>
                      <a:endParaRPr lang="cs-CZ" dirty="0"/>
                    </a:p>
                  </a:txBody>
                  <a:tcPr/>
                </a:tc>
                <a:tc>
                  <a:txBody>
                    <a:bodyPr/>
                    <a:lstStyle/>
                    <a:p>
                      <a:pPr algn="r"/>
                      <a:r>
                        <a:rPr lang="en-US" dirty="0" smtClean="0"/>
                        <a:t>124</a:t>
                      </a:r>
                      <a:endParaRPr lang="cs-CZ" dirty="0"/>
                    </a:p>
                  </a:txBody>
                  <a:tcPr/>
                </a:tc>
                <a:tc>
                  <a:txBody>
                    <a:bodyPr/>
                    <a:lstStyle/>
                    <a:p>
                      <a:pPr algn="r"/>
                      <a:r>
                        <a:rPr lang="en-US" dirty="0" smtClean="0"/>
                        <a:t>124</a:t>
                      </a:r>
                      <a:endParaRPr lang="cs-CZ" dirty="0"/>
                    </a:p>
                  </a:txBody>
                  <a:tcPr/>
                </a:tc>
                <a:tc>
                  <a:txBody>
                    <a:bodyPr/>
                    <a:lstStyle/>
                    <a:p>
                      <a:pPr algn="r"/>
                      <a:r>
                        <a:rPr lang="en-US" dirty="0" smtClean="0"/>
                        <a:t>126</a:t>
                      </a:r>
                      <a:endParaRPr lang="cs-CZ" dirty="0"/>
                    </a:p>
                  </a:txBody>
                  <a:tcPr/>
                </a:tc>
                <a:tc>
                  <a:txBody>
                    <a:bodyPr/>
                    <a:lstStyle/>
                    <a:p>
                      <a:pPr algn="r"/>
                      <a:r>
                        <a:rPr lang="en-US" dirty="0" smtClean="0"/>
                        <a:t>124</a:t>
                      </a:r>
                      <a:endParaRPr lang="cs-CZ" dirty="0"/>
                    </a:p>
                  </a:txBody>
                  <a:tcPr/>
                </a:tc>
                <a:tc>
                  <a:txBody>
                    <a:bodyPr/>
                    <a:lstStyle/>
                    <a:p>
                      <a:pPr algn="r"/>
                      <a:r>
                        <a:rPr lang="en-US" dirty="0" smtClean="0"/>
                        <a:t>124</a:t>
                      </a:r>
                      <a:endParaRPr lang="cs-CZ" dirty="0"/>
                    </a:p>
                  </a:txBody>
                  <a:tcPr/>
                </a:tc>
                <a:tc>
                  <a:txBody>
                    <a:bodyPr/>
                    <a:lstStyle/>
                    <a:p>
                      <a:pPr algn="r"/>
                      <a:r>
                        <a:rPr lang="en-US" dirty="0" smtClean="0"/>
                        <a:t>124</a:t>
                      </a:r>
                      <a:endParaRPr lang="cs-CZ" dirty="0"/>
                    </a:p>
                  </a:txBody>
                  <a:tcPr/>
                </a:tc>
                <a:tc>
                  <a:txBody>
                    <a:bodyPr/>
                    <a:lstStyle/>
                    <a:p>
                      <a:pPr algn="r"/>
                      <a:r>
                        <a:rPr lang="en-US" dirty="0" smtClean="0"/>
                        <a:t>123</a:t>
                      </a:r>
                      <a:endParaRPr lang="cs-CZ" dirty="0"/>
                    </a:p>
                  </a:txBody>
                  <a:tcPr/>
                </a:tc>
                <a:extLst>
                  <a:ext uri="{0D108BD9-81ED-4DB2-BD59-A6C34878D82A}">
                    <a16:rowId xmlns:a16="http://schemas.microsoft.com/office/drawing/2014/main" val="2950957186"/>
                  </a:ext>
                </a:extLst>
              </a:tr>
              <a:tr h="370840">
                <a:tc>
                  <a:txBody>
                    <a:bodyPr/>
                    <a:lstStyle/>
                    <a:p>
                      <a:r>
                        <a:rPr lang="en-US" dirty="0" smtClean="0"/>
                        <a:t>UK</a:t>
                      </a:r>
                      <a:endParaRPr lang="cs-CZ" dirty="0"/>
                    </a:p>
                  </a:txBody>
                  <a:tcPr/>
                </a:tc>
                <a:tc>
                  <a:txBody>
                    <a:bodyPr/>
                    <a:lstStyle/>
                    <a:p>
                      <a:pPr algn="r"/>
                      <a:r>
                        <a:rPr lang="en-US" dirty="0" smtClean="0"/>
                        <a:t>110</a:t>
                      </a:r>
                      <a:endParaRPr lang="cs-CZ" dirty="0"/>
                    </a:p>
                  </a:txBody>
                  <a:tcPr/>
                </a:tc>
                <a:tc>
                  <a:txBody>
                    <a:bodyPr/>
                    <a:lstStyle/>
                    <a:p>
                      <a:pPr algn="r"/>
                      <a:r>
                        <a:rPr lang="en-US" dirty="0" smtClean="0"/>
                        <a:t>108</a:t>
                      </a:r>
                      <a:endParaRPr lang="cs-CZ" dirty="0"/>
                    </a:p>
                  </a:txBody>
                  <a:tcPr/>
                </a:tc>
                <a:tc>
                  <a:txBody>
                    <a:bodyPr/>
                    <a:lstStyle/>
                    <a:p>
                      <a:pPr algn="r"/>
                      <a:r>
                        <a:rPr lang="en-US" dirty="0" smtClean="0"/>
                        <a:t>108</a:t>
                      </a:r>
                      <a:endParaRPr lang="cs-CZ" dirty="0"/>
                    </a:p>
                  </a:txBody>
                  <a:tcPr/>
                </a:tc>
                <a:tc>
                  <a:txBody>
                    <a:bodyPr/>
                    <a:lstStyle/>
                    <a:p>
                      <a:pPr algn="r"/>
                      <a:r>
                        <a:rPr lang="en-US" dirty="0" smtClean="0"/>
                        <a:t>106</a:t>
                      </a:r>
                      <a:endParaRPr lang="cs-CZ" dirty="0"/>
                    </a:p>
                  </a:txBody>
                  <a:tcPr/>
                </a:tc>
                <a:tc>
                  <a:txBody>
                    <a:bodyPr/>
                    <a:lstStyle/>
                    <a:p>
                      <a:pPr algn="r"/>
                      <a:r>
                        <a:rPr lang="en-US" dirty="0" smtClean="0"/>
                        <a:t>108</a:t>
                      </a:r>
                      <a:endParaRPr lang="cs-CZ" dirty="0"/>
                    </a:p>
                  </a:txBody>
                  <a:tcPr/>
                </a:tc>
                <a:tc>
                  <a:txBody>
                    <a:bodyPr/>
                    <a:lstStyle/>
                    <a:p>
                      <a:pPr algn="r"/>
                      <a:r>
                        <a:rPr lang="en-US" dirty="0" smtClean="0"/>
                        <a:t>108</a:t>
                      </a:r>
                      <a:endParaRPr lang="cs-CZ" dirty="0"/>
                    </a:p>
                  </a:txBody>
                  <a:tcPr/>
                </a:tc>
                <a:tc>
                  <a:txBody>
                    <a:bodyPr/>
                    <a:lstStyle/>
                    <a:p>
                      <a:pPr algn="r"/>
                      <a:r>
                        <a:rPr lang="en-US" dirty="0" smtClean="0"/>
                        <a:t>109</a:t>
                      </a:r>
                      <a:endParaRPr lang="cs-CZ" dirty="0"/>
                    </a:p>
                  </a:txBody>
                  <a:tcPr/>
                </a:tc>
                <a:tc>
                  <a:txBody>
                    <a:bodyPr/>
                    <a:lstStyle/>
                    <a:p>
                      <a:pPr algn="r"/>
                      <a:r>
                        <a:rPr lang="en-US" dirty="0" smtClean="0"/>
                        <a:t>109</a:t>
                      </a:r>
                      <a:endParaRPr lang="cs-CZ" dirty="0"/>
                    </a:p>
                  </a:txBody>
                  <a:tcPr/>
                </a:tc>
                <a:tc>
                  <a:txBody>
                    <a:bodyPr/>
                    <a:lstStyle/>
                    <a:p>
                      <a:pPr algn="r"/>
                      <a:r>
                        <a:rPr lang="en-US" dirty="0" smtClean="0"/>
                        <a:t>107</a:t>
                      </a:r>
                      <a:endParaRPr lang="cs-CZ" dirty="0"/>
                    </a:p>
                  </a:txBody>
                  <a:tcPr/>
                </a:tc>
                <a:tc>
                  <a:txBody>
                    <a:bodyPr/>
                    <a:lstStyle/>
                    <a:p>
                      <a:pPr algn="r"/>
                      <a:r>
                        <a:rPr lang="en-US" dirty="0" smtClean="0"/>
                        <a:t>106</a:t>
                      </a:r>
                      <a:endParaRPr lang="cs-CZ" dirty="0"/>
                    </a:p>
                  </a:txBody>
                  <a:tcPr/>
                </a:tc>
                <a:tc>
                  <a:txBody>
                    <a:bodyPr/>
                    <a:lstStyle/>
                    <a:p>
                      <a:pPr algn="r"/>
                      <a:r>
                        <a:rPr lang="en-US" dirty="0" smtClean="0"/>
                        <a:t>104</a:t>
                      </a:r>
                      <a:endParaRPr lang="cs-CZ" dirty="0"/>
                    </a:p>
                  </a:txBody>
                  <a:tcPr/>
                </a:tc>
                <a:extLst>
                  <a:ext uri="{0D108BD9-81ED-4DB2-BD59-A6C34878D82A}">
                    <a16:rowId xmlns:a16="http://schemas.microsoft.com/office/drawing/2014/main" val="232541335"/>
                  </a:ext>
                </a:extLst>
              </a:tr>
              <a:tr h="370840">
                <a:tc>
                  <a:txBody>
                    <a:bodyPr/>
                    <a:lstStyle/>
                    <a:p>
                      <a:r>
                        <a:rPr lang="en-US" dirty="0" smtClean="0"/>
                        <a:t>E</a:t>
                      </a:r>
                      <a:endParaRPr lang="cs-CZ" dirty="0"/>
                    </a:p>
                  </a:txBody>
                  <a:tcPr/>
                </a:tc>
                <a:tc>
                  <a:txBody>
                    <a:bodyPr/>
                    <a:lstStyle/>
                    <a:p>
                      <a:pPr algn="r"/>
                      <a:r>
                        <a:rPr lang="en-US" dirty="0" smtClean="0"/>
                        <a:t>101</a:t>
                      </a:r>
                      <a:endParaRPr lang="cs-CZ" dirty="0"/>
                    </a:p>
                  </a:txBody>
                  <a:tcPr/>
                </a:tc>
                <a:tc>
                  <a:txBody>
                    <a:bodyPr/>
                    <a:lstStyle/>
                    <a:p>
                      <a:pPr algn="r"/>
                      <a:r>
                        <a:rPr lang="en-US" dirty="0" smtClean="0"/>
                        <a:t>100</a:t>
                      </a:r>
                      <a:endParaRPr lang="cs-CZ" dirty="0"/>
                    </a:p>
                  </a:txBody>
                  <a:tcPr/>
                </a:tc>
                <a:tc>
                  <a:txBody>
                    <a:bodyPr/>
                    <a:lstStyle/>
                    <a:p>
                      <a:pPr algn="r"/>
                      <a:r>
                        <a:rPr lang="en-US" dirty="0" smtClean="0"/>
                        <a:t>96</a:t>
                      </a:r>
                      <a:endParaRPr lang="cs-CZ" dirty="0"/>
                    </a:p>
                  </a:txBody>
                  <a:tcPr/>
                </a:tc>
                <a:tc>
                  <a:txBody>
                    <a:bodyPr/>
                    <a:lstStyle/>
                    <a:p>
                      <a:pPr algn="r"/>
                      <a:r>
                        <a:rPr lang="en-US" dirty="0" smtClean="0"/>
                        <a:t>92</a:t>
                      </a:r>
                      <a:endParaRPr lang="cs-CZ" dirty="0"/>
                    </a:p>
                  </a:txBody>
                  <a:tcPr/>
                </a:tc>
                <a:tc>
                  <a:txBody>
                    <a:bodyPr/>
                    <a:lstStyle/>
                    <a:p>
                      <a:pPr algn="r"/>
                      <a:r>
                        <a:rPr lang="en-US" dirty="0" smtClean="0"/>
                        <a:t>91</a:t>
                      </a:r>
                      <a:endParaRPr lang="cs-CZ" dirty="0"/>
                    </a:p>
                  </a:txBody>
                  <a:tcPr/>
                </a:tc>
                <a:tc>
                  <a:txBody>
                    <a:bodyPr/>
                    <a:lstStyle/>
                    <a:p>
                      <a:pPr algn="r"/>
                      <a:r>
                        <a:rPr lang="en-US" dirty="0" smtClean="0"/>
                        <a:t>89</a:t>
                      </a:r>
                      <a:endParaRPr lang="cs-CZ" dirty="0"/>
                    </a:p>
                  </a:txBody>
                  <a:tcPr/>
                </a:tc>
                <a:tc>
                  <a:txBody>
                    <a:bodyPr/>
                    <a:lstStyle/>
                    <a:p>
                      <a:pPr algn="r"/>
                      <a:r>
                        <a:rPr lang="en-US" dirty="0" smtClean="0"/>
                        <a:t>90</a:t>
                      </a:r>
                      <a:endParaRPr lang="cs-CZ" dirty="0"/>
                    </a:p>
                  </a:txBody>
                  <a:tcPr/>
                </a:tc>
                <a:tc>
                  <a:txBody>
                    <a:bodyPr/>
                    <a:lstStyle/>
                    <a:p>
                      <a:pPr algn="r"/>
                      <a:r>
                        <a:rPr lang="en-US" dirty="0" smtClean="0"/>
                        <a:t>91</a:t>
                      </a:r>
                      <a:endParaRPr lang="cs-CZ" dirty="0"/>
                    </a:p>
                  </a:txBody>
                  <a:tcPr/>
                </a:tc>
                <a:tc>
                  <a:txBody>
                    <a:bodyPr/>
                    <a:lstStyle/>
                    <a:p>
                      <a:pPr algn="r"/>
                      <a:r>
                        <a:rPr lang="en-US" dirty="0" smtClean="0"/>
                        <a:t>91</a:t>
                      </a:r>
                      <a:endParaRPr lang="cs-CZ" dirty="0"/>
                    </a:p>
                  </a:txBody>
                  <a:tcPr/>
                </a:tc>
                <a:tc>
                  <a:txBody>
                    <a:bodyPr/>
                    <a:lstStyle/>
                    <a:p>
                      <a:pPr algn="r"/>
                      <a:r>
                        <a:rPr lang="en-US" dirty="0" smtClean="0"/>
                        <a:t>92</a:t>
                      </a:r>
                      <a:endParaRPr lang="cs-CZ" dirty="0"/>
                    </a:p>
                  </a:txBody>
                  <a:tcPr/>
                </a:tc>
                <a:tc>
                  <a:txBody>
                    <a:bodyPr/>
                    <a:lstStyle/>
                    <a:p>
                      <a:pPr algn="r"/>
                      <a:r>
                        <a:rPr lang="en-US" dirty="0" smtClean="0"/>
                        <a:t>91</a:t>
                      </a:r>
                      <a:endParaRPr lang="cs-CZ" dirty="0"/>
                    </a:p>
                  </a:txBody>
                  <a:tcPr/>
                </a:tc>
                <a:extLst>
                  <a:ext uri="{0D108BD9-81ED-4DB2-BD59-A6C34878D82A}">
                    <a16:rowId xmlns:a16="http://schemas.microsoft.com/office/drawing/2014/main" val="1350727555"/>
                  </a:ext>
                </a:extLst>
              </a:tr>
              <a:tr h="370840">
                <a:tc>
                  <a:txBody>
                    <a:bodyPr/>
                    <a:lstStyle/>
                    <a:p>
                      <a:r>
                        <a:rPr lang="en-US" dirty="0" smtClean="0"/>
                        <a:t>NL</a:t>
                      </a:r>
                      <a:endParaRPr lang="cs-CZ" dirty="0"/>
                    </a:p>
                  </a:txBody>
                  <a:tcPr/>
                </a:tc>
                <a:tc>
                  <a:txBody>
                    <a:bodyPr/>
                    <a:lstStyle/>
                    <a:p>
                      <a:pPr algn="r"/>
                      <a:r>
                        <a:rPr lang="en-US" dirty="0" smtClean="0"/>
                        <a:t>140</a:t>
                      </a:r>
                      <a:endParaRPr lang="cs-CZ" dirty="0"/>
                    </a:p>
                  </a:txBody>
                  <a:tcPr/>
                </a:tc>
                <a:tc>
                  <a:txBody>
                    <a:bodyPr/>
                    <a:lstStyle/>
                    <a:p>
                      <a:pPr algn="r"/>
                      <a:r>
                        <a:rPr lang="en-US" dirty="0" smtClean="0"/>
                        <a:t>138</a:t>
                      </a:r>
                      <a:endParaRPr lang="cs-CZ" dirty="0"/>
                    </a:p>
                  </a:txBody>
                  <a:tcPr/>
                </a:tc>
                <a:tc>
                  <a:txBody>
                    <a:bodyPr/>
                    <a:lstStyle/>
                    <a:p>
                      <a:pPr algn="r"/>
                      <a:r>
                        <a:rPr lang="en-US" dirty="0" smtClean="0"/>
                        <a:t>135</a:t>
                      </a:r>
                      <a:endParaRPr lang="cs-CZ" dirty="0"/>
                    </a:p>
                  </a:txBody>
                  <a:tcPr/>
                </a:tc>
                <a:tc>
                  <a:txBody>
                    <a:bodyPr/>
                    <a:lstStyle/>
                    <a:p>
                      <a:pPr algn="r"/>
                      <a:r>
                        <a:rPr lang="en-US" dirty="0" smtClean="0"/>
                        <a:t>134</a:t>
                      </a:r>
                      <a:endParaRPr lang="cs-CZ" dirty="0"/>
                    </a:p>
                  </a:txBody>
                  <a:tcPr/>
                </a:tc>
                <a:tc>
                  <a:txBody>
                    <a:bodyPr/>
                    <a:lstStyle/>
                    <a:p>
                      <a:pPr algn="r"/>
                      <a:r>
                        <a:rPr lang="en-US" dirty="0" smtClean="0"/>
                        <a:t>134</a:t>
                      </a:r>
                      <a:endParaRPr lang="cs-CZ" dirty="0"/>
                    </a:p>
                  </a:txBody>
                  <a:tcPr/>
                </a:tc>
                <a:tc>
                  <a:txBody>
                    <a:bodyPr/>
                    <a:lstStyle/>
                    <a:p>
                      <a:pPr algn="r"/>
                      <a:r>
                        <a:rPr lang="en-US" dirty="0" smtClean="0"/>
                        <a:t>135</a:t>
                      </a:r>
                      <a:endParaRPr lang="cs-CZ" dirty="0"/>
                    </a:p>
                  </a:txBody>
                  <a:tcPr/>
                </a:tc>
                <a:tc>
                  <a:txBody>
                    <a:bodyPr/>
                    <a:lstStyle/>
                    <a:p>
                      <a:pPr algn="r"/>
                      <a:r>
                        <a:rPr lang="en-US" dirty="0" smtClean="0"/>
                        <a:t>131</a:t>
                      </a:r>
                      <a:endParaRPr lang="cs-CZ" dirty="0"/>
                    </a:p>
                  </a:txBody>
                  <a:tcPr/>
                </a:tc>
                <a:tc>
                  <a:txBody>
                    <a:bodyPr/>
                    <a:lstStyle/>
                    <a:p>
                      <a:pPr algn="r"/>
                      <a:r>
                        <a:rPr lang="en-US" dirty="0" smtClean="0"/>
                        <a:t>130</a:t>
                      </a:r>
                      <a:endParaRPr lang="cs-CZ" dirty="0"/>
                    </a:p>
                  </a:txBody>
                  <a:tcPr/>
                </a:tc>
                <a:tc>
                  <a:txBody>
                    <a:bodyPr/>
                    <a:lstStyle/>
                    <a:p>
                      <a:pPr algn="r"/>
                      <a:r>
                        <a:rPr lang="en-US" dirty="0" smtClean="0"/>
                        <a:t>128</a:t>
                      </a:r>
                      <a:endParaRPr lang="cs-CZ" dirty="0"/>
                    </a:p>
                  </a:txBody>
                  <a:tcPr/>
                </a:tc>
                <a:tc>
                  <a:txBody>
                    <a:bodyPr/>
                    <a:lstStyle/>
                    <a:p>
                      <a:pPr algn="r"/>
                      <a:r>
                        <a:rPr lang="en-US" dirty="0" smtClean="0"/>
                        <a:t>128</a:t>
                      </a:r>
                      <a:endParaRPr lang="cs-CZ" dirty="0"/>
                    </a:p>
                  </a:txBody>
                  <a:tcPr/>
                </a:tc>
                <a:tc>
                  <a:txBody>
                    <a:bodyPr/>
                    <a:lstStyle/>
                    <a:p>
                      <a:pPr algn="r"/>
                      <a:r>
                        <a:rPr lang="en-US" dirty="0" smtClean="0"/>
                        <a:t>129</a:t>
                      </a:r>
                      <a:endParaRPr lang="cs-CZ" dirty="0"/>
                    </a:p>
                  </a:txBody>
                  <a:tcPr/>
                </a:tc>
                <a:extLst>
                  <a:ext uri="{0D108BD9-81ED-4DB2-BD59-A6C34878D82A}">
                    <a16:rowId xmlns:a16="http://schemas.microsoft.com/office/drawing/2014/main" val="4170474379"/>
                  </a:ext>
                </a:extLst>
              </a:tr>
              <a:tr h="370840">
                <a:tc>
                  <a:txBody>
                    <a:bodyPr/>
                    <a:lstStyle/>
                    <a:p>
                      <a:r>
                        <a:rPr lang="en-US" dirty="0" smtClean="0"/>
                        <a:t>CZ</a:t>
                      </a:r>
                      <a:endParaRPr lang="cs-CZ" dirty="0"/>
                    </a:p>
                  </a:txBody>
                  <a:tcPr/>
                </a:tc>
                <a:tc>
                  <a:txBody>
                    <a:bodyPr/>
                    <a:lstStyle/>
                    <a:p>
                      <a:pPr algn="r"/>
                      <a:r>
                        <a:rPr lang="en-US" dirty="0" smtClean="0"/>
                        <a:t>84</a:t>
                      </a:r>
                      <a:endParaRPr lang="cs-CZ" dirty="0"/>
                    </a:p>
                  </a:txBody>
                  <a:tcPr/>
                </a:tc>
                <a:tc>
                  <a:txBody>
                    <a:bodyPr/>
                    <a:lstStyle/>
                    <a:p>
                      <a:pPr algn="r"/>
                      <a:r>
                        <a:rPr lang="en-US" dirty="0" smtClean="0"/>
                        <a:t>85</a:t>
                      </a:r>
                      <a:endParaRPr lang="cs-CZ" dirty="0"/>
                    </a:p>
                  </a:txBody>
                  <a:tcPr/>
                </a:tc>
                <a:tc>
                  <a:txBody>
                    <a:bodyPr/>
                    <a:lstStyle/>
                    <a:p>
                      <a:pPr algn="r"/>
                      <a:r>
                        <a:rPr lang="en-US" dirty="0" smtClean="0"/>
                        <a:t>83</a:t>
                      </a:r>
                      <a:endParaRPr lang="cs-CZ" dirty="0"/>
                    </a:p>
                  </a:txBody>
                  <a:tcPr/>
                </a:tc>
                <a:tc>
                  <a:txBody>
                    <a:bodyPr/>
                    <a:lstStyle/>
                    <a:p>
                      <a:pPr algn="r"/>
                      <a:r>
                        <a:rPr lang="en-US" dirty="0" smtClean="0"/>
                        <a:t>83</a:t>
                      </a:r>
                      <a:endParaRPr lang="cs-CZ" dirty="0"/>
                    </a:p>
                  </a:txBody>
                  <a:tcPr/>
                </a:tc>
                <a:tc>
                  <a:txBody>
                    <a:bodyPr/>
                    <a:lstStyle/>
                    <a:p>
                      <a:pPr algn="r"/>
                      <a:r>
                        <a:rPr lang="en-US" dirty="0" smtClean="0"/>
                        <a:t>82</a:t>
                      </a:r>
                      <a:endParaRPr lang="cs-CZ" dirty="0"/>
                    </a:p>
                  </a:txBody>
                  <a:tcPr/>
                </a:tc>
                <a:tc>
                  <a:txBody>
                    <a:bodyPr/>
                    <a:lstStyle/>
                    <a:p>
                      <a:pPr algn="r"/>
                      <a:r>
                        <a:rPr lang="en-US" dirty="0" smtClean="0"/>
                        <a:t>84</a:t>
                      </a:r>
                      <a:endParaRPr lang="cs-CZ" dirty="0"/>
                    </a:p>
                  </a:txBody>
                  <a:tcPr/>
                </a:tc>
                <a:tc>
                  <a:txBody>
                    <a:bodyPr/>
                    <a:lstStyle/>
                    <a:p>
                      <a:pPr algn="r"/>
                      <a:r>
                        <a:rPr lang="en-US" dirty="0" smtClean="0"/>
                        <a:t>86</a:t>
                      </a:r>
                      <a:endParaRPr lang="cs-CZ" dirty="0"/>
                    </a:p>
                  </a:txBody>
                  <a:tcPr/>
                </a:tc>
                <a:tc>
                  <a:txBody>
                    <a:bodyPr/>
                    <a:lstStyle/>
                    <a:p>
                      <a:pPr algn="r"/>
                      <a:r>
                        <a:rPr lang="en-US" dirty="0" smtClean="0"/>
                        <a:t>87</a:t>
                      </a:r>
                      <a:endParaRPr lang="cs-CZ" dirty="0"/>
                    </a:p>
                  </a:txBody>
                  <a:tcPr/>
                </a:tc>
                <a:tc>
                  <a:txBody>
                    <a:bodyPr/>
                    <a:lstStyle/>
                    <a:p>
                      <a:pPr algn="r"/>
                      <a:r>
                        <a:rPr lang="en-US" dirty="0" smtClean="0"/>
                        <a:t>88</a:t>
                      </a:r>
                      <a:endParaRPr lang="cs-CZ" dirty="0"/>
                    </a:p>
                  </a:txBody>
                  <a:tcPr/>
                </a:tc>
                <a:tc>
                  <a:txBody>
                    <a:bodyPr/>
                    <a:lstStyle/>
                    <a:p>
                      <a:pPr algn="r"/>
                      <a:r>
                        <a:rPr lang="en-US" dirty="0" smtClean="0"/>
                        <a:t>89</a:t>
                      </a:r>
                      <a:endParaRPr lang="cs-CZ" dirty="0"/>
                    </a:p>
                  </a:txBody>
                  <a:tcPr/>
                </a:tc>
                <a:tc>
                  <a:txBody>
                    <a:bodyPr/>
                    <a:lstStyle/>
                    <a:p>
                      <a:pPr algn="r"/>
                      <a:r>
                        <a:rPr lang="en-US" dirty="0" smtClean="0"/>
                        <a:t>90</a:t>
                      </a:r>
                      <a:endParaRPr lang="cs-CZ" dirty="0"/>
                    </a:p>
                  </a:txBody>
                  <a:tcPr/>
                </a:tc>
                <a:extLst>
                  <a:ext uri="{0D108BD9-81ED-4DB2-BD59-A6C34878D82A}">
                    <a16:rowId xmlns:a16="http://schemas.microsoft.com/office/drawing/2014/main" val="1806733313"/>
                  </a:ext>
                </a:extLst>
              </a:tr>
            </a:tbl>
          </a:graphicData>
        </a:graphic>
      </p:graphicFrame>
    </p:spTree>
    <p:extLst>
      <p:ext uri="{BB962C8B-B14F-4D97-AF65-F5344CB8AC3E}">
        <p14:creationId xmlns:p14="http://schemas.microsoft.com/office/powerpoint/2010/main" val="2448822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a:bodyPr>
          <a:lstStyle/>
          <a:p>
            <a:r>
              <a:rPr lang="cs-CZ" dirty="0" err="1" smtClean="0"/>
              <a:t>Unemployment</a:t>
            </a:r>
            <a:r>
              <a:rPr lang="cs-CZ" dirty="0" smtClean="0"/>
              <a:t> </a:t>
            </a:r>
            <a:r>
              <a:rPr lang="en-US" dirty="0" smtClean="0"/>
              <a:t>as percentage of active population</a:t>
            </a:r>
            <a:r>
              <a:rPr lang="it-IT" dirty="0" smtClean="0"/>
              <a:t> (Eurostat)</a:t>
            </a:r>
            <a:endParaRPr lang="it-IT" dirty="0">
              <a:effectLst/>
            </a:endParaRPr>
          </a:p>
        </p:txBody>
      </p:sp>
      <p:graphicFrame>
        <p:nvGraphicFramePr>
          <p:cNvPr id="7" name="Zástupný symbol pro obsah 6"/>
          <p:cNvGraphicFramePr>
            <a:graphicFrameLocks noGrp="1"/>
          </p:cNvGraphicFramePr>
          <p:nvPr>
            <p:ph idx="1"/>
            <p:extLst>
              <p:ext uri="{D42A27DB-BD31-4B8C-83A1-F6EECF244321}">
                <p14:modId xmlns:p14="http://schemas.microsoft.com/office/powerpoint/2010/main" val="6914323"/>
              </p:ext>
            </p:extLst>
          </p:nvPr>
        </p:nvGraphicFramePr>
        <p:xfrm>
          <a:off x="628648" y="1825625"/>
          <a:ext cx="7886703" cy="3977640"/>
        </p:xfrm>
        <a:graphic>
          <a:graphicData uri="http://schemas.openxmlformats.org/drawingml/2006/table">
            <a:tbl>
              <a:tblPr firstRow="1" bandRow="1">
                <a:tableStyleId>{5C22544A-7EE6-4342-B048-85BDC9FD1C3A}</a:tableStyleId>
              </a:tblPr>
              <a:tblGrid>
                <a:gridCol w="716973">
                  <a:extLst>
                    <a:ext uri="{9D8B030D-6E8A-4147-A177-3AD203B41FA5}">
                      <a16:colId xmlns:a16="http://schemas.microsoft.com/office/drawing/2014/main" val="4261042591"/>
                    </a:ext>
                  </a:extLst>
                </a:gridCol>
                <a:gridCol w="716973">
                  <a:extLst>
                    <a:ext uri="{9D8B030D-6E8A-4147-A177-3AD203B41FA5}">
                      <a16:colId xmlns:a16="http://schemas.microsoft.com/office/drawing/2014/main" val="1984407688"/>
                    </a:ext>
                  </a:extLst>
                </a:gridCol>
                <a:gridCol w="716973">
                  <a:extLst>
                    <a:ext uri="{9D8B030D-6E8A-4147-A177-3AD203B41FA5}">
                      <a16:colId xmlns:a16="http://schemas.microsoft.com/office/drawing/2014/main" val="1913038690"/>
                    </a:ext>
                  </a:extLst>
                </a:gridCol>
                <a:gridCol w="716973">
                  <a:extLst>
                    <a:ext uri="{9D8B030D-6E8A-4147-A177-3AD203B41FA5}">
                      <a16:colId xmlns:a16="http://schemas.microsoft.com/office/drawing/2014/main" val="2407737152"/>
                    </a:ext>
                  </a:extLst>
                </a:gridCol>
                <a:gridCol w="716973">
                  <a:extLst>
                    <a:ext uri="{9D8B030D-6E8A-4147-A177-3AD203B41FA5}">
                      <a16:colId xmlns:a16="http://schemas.microsoft.com/office/drawing/2014/main" val="2227449832"/>
                    </a:ext>
                  </a:extLst>
                </a:gridCol>
                <a:gridCol w="716973">
                  <a:extLst>
                    <a:ext uri="{9D8B030D-6E8A-4147-A177-3AD203B41FA5}">
                      <a16:colId xmlns:a16="http://schemas.microsoft.com/office/drawing/2014/main" val="1464654247"/>
                    </a:ext>
                  </a:extLst>
                </a:gridCol>
                <a:gridCol w="716973">
                  <a:extLst>
                    <a:ext uri="{9D8B030D-6E8A-4147-A177-3AD203B41FA5}">
                      <a16:colId xmlns:a16="http://schemas.microsoft.com/office/drawing/2014/main" val="1733008120"/>
                    </a:ext>
                  </a:extLst>
                </a:gridCol>
                <a:gridCol w="716973">
                  <a:extLst>
                    <a:ext uri="{9D8B030D-6E8A-4147-A177-3AD203B41FA5}">
                      <a16:colId xmlns:a16="http://schemas.microsoft.com/office/drawing/2014/main" val="2870175732"/>
                    </a:ext>
                  </a:extLst>
                </a:gridCol>
                <a:gridCol w="716973">
                  <a:extLst>
                    <a:ext uri="{9D8B030D-6E8A-4147-A177-3AD203B41FA5}">
                      <a16:colId xmlns:a16="http://schemas.microsoft.com/office/drawing/2014/main" val="1535251254"/>
                    </a:ext>
                  </a:extLst>
                </a:gridCol>
                <a:gridCol w="716973">
                  <a:extLst>
                    <a:ext uri="{9D8B030D-6E8A-4147-A177-3AD203B41FA5}">
                      <a16:colId xmlns:a16="http://schemas.microsoft.com/office/drawing/2014/main" val="2279929719"/>
                    </a:ext>
                  </a:extLst>
                </a:gridCol>
                <a:gridCol w="716973">
                  <a:extLst>
                    <a:ext uri="{9D8B030D-6E8A-4147-A177-3AD203B41FA5}">
                      <a16:colId xmlns:a16="http://schemas.microsoft.com/office/drawing/2014/main" val="382705134"/>
                    </a:ext>
                  </a:extLst>
                </a:gridCol>
              </a:tblGrid>
              <a:tr h="370840">
                <a:tc>
                  <a:txBody>
                    <a:bodyPr/>
                    <a:lstStyle/>
                    <a:p>
                      <a:endParaRPr lang="cs-CZ" dirty="0"/>
                    </a:p>
                  </a:txBody>
                  <a:tcPr/>
                </a:tc>
                <a:tc>
                  <a:txBody>
                    <a:bodyPr/>
                    <a:lstStyle/>
                    <a:p>
                      <a:r>
                        <a:rPr lang="en-US" dirty="0" smtClean="0"/>
                        <a:t>2009</a:t>
                      </a:r>
                      <a:endParaRPr lang="cs-CZ" dirty="0"/>
                    </a:p>
                  </a:txBody>
                  <a:tcPr/>
                </a:tc>
                <a:tc>
                  <a:txBody>
                    <a:bodyPr/>
                    <a:lstStyle/>
                    <a:p>
                      <a:r>
                        <a:rPr lang="en-US" dirty="0" smtClean="0"/>
                        <a:t>2010</a:t>
                      </a:r>
                      <a:endParaRPr lang="cs-CZ" dirty="0"/>
                    </a:p>
                  </a:txBody>
                  <a:tcPr/>
                </a:tc>
                <a:tc>
                  <a:txBody>
                    <a:bodyPr/>
                    <a:lstStyle/>
                    <a:p>
                      <a:r>
                        <a:rPr lang="en-US" dirty="0" smtClean="0"/>
                        <a:t>2011</a:t>
                      </a:r>
                      <a:endParaRPr lang="cs-CZ" dirty="0"/>
                    </a:p>
                  </a:txBody>
                  <a:tcPr/>
                </a:tc>
                <a:tc>
                  <a:txBody>
                    <a:bodyPr/>
                    <a:lstStyle/>
                    <a:p>
                      <a:r>
                        <a:rPr lang="en-US" dirty="0" smtClean="0"/>
                        <a:t>2012</a:t>
                      </a:r>
                      <a:endParaRPr lang="cs-CZ" dirty="0"/>
                    </a:p>
                  </a:txBody>
                  <a:tcPr/>
                </a:tc>
                <a:tc>
                  <a:txBody>
                    <a:bodyPr/>
                    <a:lstStyle/>
                    <a:p>
                      <a:r>
                        <a:rPr lang="en-US" dirty="0" smtClean="0"/>
                        <a:t>2013</a:t>
                      </a:r>
                      <a:endParaRPr lang="cs-CZ" dirty="0"/>
                    </a:p>
                  </a:txBody>
                  <a:tcPr/>
                </a:tc>
                <a:tc>
                  <a:txBody>
                    <a:bodyPr/>
                    <a:lstStyle/>
                    <a:p>
                      <a:r>
                        <a:rPr lang="en-US" dirty="0" smtClean="0"/>
                        <a:t>2014</a:t>
                      </a:r>
                      <a:endParaRPr lang="cs-CZ" dirty="0"/>
                    </a:p>
                  </a:txBody>
                  <a:tcPr/>
                </a:tc>
                <a:tc>
                  <a:txBody>
                    <a:bodyPr/>
                    <a:lstStyle/>
                    <a:p>
                      <a:r>
                        <a:rPr lang="en-US" dirty="0" smtClean="0"/>
                        <a:t>2015</a:t>
                      </a:r>
                      <a:endParaRPr lang="cs-CZ" dirty="0"/>
                    </a:p>
                  </a:txBody>
                  <a:tcPr/>
                </a:tc>
                <a:tc>
                  <a:txBody>
                    <a:bodyPr/>
                    <a:lstStyle/>
                    <a:p>
                      <a:r>
                        <a:rPr lang="en-US" dirty="0" smtClean="0"/>
                        <a:t>2016</a:t>
                      </a:r>
                      <a:endParaRPr lang="cs-CZ" dirty="0"/>
                    </a:p>
                  </a:txBody>
                  <a:tcPr/>
                </a:tc>
                <a:tc>
                  <a:txBody>
                    <a:bodyPr/>
                    <a:lstStyle/>
                    <a:p>
                      <a:r>
                        <a:rPr lang="en-US" dirty="0" smtClean="0"/>
                        <a:t>2017</a:t>
                      </a:r>
                      <a:endParaRPr lang="cs-CZ" dirty="0"/>
                    </a:p>
                  </a:txBody>
                  <a:tcPr/>
                </a:tc>
                <a:tc>
                  <a:txBody>
                    <a:bodyPr/>
                    <a:lstStyle/>
                    <a:p>
                      <a:r>
                        <a:rPr lang="en-US" dirty="0" smtClean="0"/>
                        <a:t>2018</a:t>
                      </a:r>
                      <a:endParaRPr lang="cs-CZ" dirty="0"/>
                    </a:p>
                  </a:txBody>
                  <a:tcPr/>
                </a:tc>
                <a:extLst>
                  <a:ext uri="{0D108BD9-81ED-4DB2-BD59-A6C34878D82A}">
                    <a16:rowId xmlns:a16="http://schemas.microsoft.com/office/drawing/2014/main" val="3883846507"/>
                  </a:ext>
                </a:extLst>
              </a:tr>
              <a:tr h="370840">
                <a:tc>
                  <a:txBody>
                    <a:bodyPr/>
                    <a:lstStyle/>
                    <a:p>
                      <a:r>
                        <a:rPr lang="en-US" dirty="0" smtClean="0"/>
                        <a:t>EU27</a:t>
                      </a:r>
                      <a:endParaRPr lang="cs-CZ" dirty="0"/>
                    </a:p>
                  </a:txBody>
                  <a:tcPr/>
                </a:tc>
                <a:tc>
                  <a:txBody>
                    <a:bodyPr/>
                    <a:lstStyle/>
                    <a:p>
                      <a:pPr algn="r"/>
                      <a:r>
                        <a:rPr lang="en-US" dirty="0" smtClean="0"/>
                        <a:t>9.2</a:t>
                      </a:r>
                      <a:endParaRPr lang="cs-CZ" dirty="0"/>
                    </a:p>
                  </a:txBody>
                  <a:tcPr/>
                </a:tc>
                <a:tc>
                  <a:txBody>
                    <a:bodyPr/>
                    <a:lstStyle/>
                    <a:p>
                      <a:pPr algn="r"/>
                      <a:r>
                        <a:rPr lang="en-US" dirty="0" smtClean="0"/>
                        <a:t>9.9</a:t>
                      </a:r>
                      <a:endParaRPr lang="cs-CZ" dirty="0"/>
                    </a:p>
                  </a:txBody>
                  <a:tcPr/>
                </a:tc>
                <a:tc>
                  <a:txBody>
                    <a:bodyPr/>
                    <a:lstStyle/>
                    <a:p>
                      <a:pPr algn="r"/>
                      <a:r>
                        <a:rPr lang="en-US" dirty="0" smtClean="0"/>
                        <a:t>9.9</a:t>
                      </a:r>
                      <a:endParaRPr lang="cs-CZ" dirty="0"/>
                    </a:p>
                  </a:txBody>
                  <a:tcPr/>
                </a:tc>
                <a:tc>
                  <a:txBody>
                    <a:bodyPr/>
                    <a:lstStyle/>
                    <a:p>
                      <a:pPr algn="r"/>
                      <a:r>
                        <a:rPr lang="en-US" dirty="0" smtClean="0"/>
                        <a:t>10.9</a:t>
                      </a:r>
                      <a:endParaRPr lang="cs-CZ" dirty="0"/>
                    </a:p>
                  </a:txBody>
                  <a:tcPr/>
                </a:tc>
                <a:tc>
                  <a:txBody>
                    <a:bodyPr/>
                    <a:lstStyle/>
                    <a:p>
                      <a:pPr algn="r"/>
                      <a:r>
                        <a:rPr lang="en-US" dirty="0" smtClean="0"/>
                        <a:t>11.4</a:t>
                      </a:r>
                      <a:endParaRPr lang="cs-CZ" dirty="0"/>
                    </a:p>
                  </a:txBody>
                  <a:tcPr/>
                </a:tc>
                <a:tc>
                  <a:txBody>
                    <a:bodyPr/>
                    <a:lstStyle/>
                    <a:p>
                      <a:pPr algn="r"/>
                      <a:r>
                        <a:rPr lang="en-US" dirty="0" smtClean="0"/>
                        <a:t>10.9</a:t>
                      </a:r>
                      <a:endParaRPr lang="cs-CZ" dirty="0"/>
                    </a:p>
                  </a:txBody>
                  <a:tcPr/>
                </a:tc>
                <a:tc>
                  <a:txBody>
                    <a:bodyPr/>
                    <a:lstStyle/>
                    <a:p>
                      <a:pPr algn="r"/>
                      <a:r>
                        <a:rPr lang="en-US" dirty="0" smtClean="0"/>
                        <a:t>10.1</a:t>
                      </a:r>
                      <a:endParaRPr lang="cs-CZ" dirty="0"/>
                    </a:p>
                  </a:txBody>
                  <a:tcPr/>
                </a:tc>
                <a:tc>
                  <a:txBody>
                    <a:bodyPr/>
                    <a:lstStyle/>
                    <a:p>
                      <a:pPr algn="r"/>
                      <a:r>
                        <a:rPr lang="en-US" dirty="0" smtClean="0"/>
                        <a:t>9.1</a:t>
                      </a:r>
                      <a:endParaRPr lang="cs-CZ" dirty="0"/>
                    </a:p>
                  </a:txBody>
                  <a:tcPr/>
                </a:tc>
                <a:tc>
                  <a:txBody>
                    <a:bodyPr/>
                    <a:lstStyle/>
                    <a:p>
                      <a:pPr algn="r"/>
                      <a:r>
                        <a:rPr lang="en-US" dirty="0" smtClean="0"/>
                        <a:t>8.2</a:t>
                      </a:r>
                      <a:endParaRPr lang="cs-CZ" dirty="0"/>
                    </a:p>
                  </a:txBody>
                  <a:tcPr/>
                </a:tc>
                <a:tc>
                  <a:txBody>
                    <a:bodyPr/>
                    <a:lstStyle/>
                    <a:p>
                      <a:pPr algn="r"/>
                      <a:r>
                        <a:rPr lang="en-US" dirty="0" smtClean="0"/>
                        <a:t>7.3</a:t>
                      </a:r>
                      <a:endParaRPr lang="cs-CZ" dirty="0"/>
                    </a:p>
                  </a:txBody>
                  <a:tcPr/>
                </a:tc>
                <a:extLst>
                  <a:ext uri="{0D108BD9-81ED-4DB2-BD59-A6C34878D82A}">
                    <a16:rowId xmlns:a16="http://schemas.microsoft.com/office/drawing/2014/main" val="1600270947"/>
                  </a:ext>
                </a:extLst>
              </a:tr>
              <a:tr h="370840">
                <a:tc>
                  <a:txBody>
                    <a:bodyPr/>
                    <a:lstStyle/>
                    <a:p>
                      <a:r>
                        <a:rPr lang="en-US" dirty="0" err="1" smtClean="0"/>
                        <a:t>Euroarea</a:t>
                      </a:r>
                      <a:endParaRPr lang="cs-CZ" dirty="0"/>
                    </a:p>
                  </a:txBody>
                  <a:tcPr/>
                </a:tc>
                <a:tc>
                  <a:txBody>
                    <a:bodyPr/>
                    <a:lstStyle/>
                    <a:p>
                      <a:pPr algn="r"/>
                      <a:r>
                        <a:rPr lang="en-US" dirty="0" smtClean="0"/>
                        <a:t>9.6</a:t>
                      </a:r>
                      <a:endParaRPr lang="cs-CZ" dirty="0"/>
                    </a:p>
                  </a:txBody>
                  <a:tcPr/>
                </a:tc>
                <a:tc>
                  <a:txBody>
                    <a:bodyPr/>
                    <a:lstStyle/>
                    <a:p>
                      <a:pPr algn="r"/>
                      <a:r>
                        <a:rPr lang="en-US" dirty="0" smtClean="0"/>
                        <a:t>10.1</a:t>
                      </a:r>
                      <a:endParaRPr lang="cs-CZ" dirty="0"/>
                    </a:p>
                  </a:txBody>
                  <a:tcPr/>
                </a:tc>
                <a:tc>
                  <a:txBody>
                    <a:bodyPr/>
                    <a:lstStyle/>
                    <a:p>
                      <a:pPr algn="r"/>
                      <a:r>
                        <a:rPr lang="en-US" dirty="0" smtClean="0"/>
                        <a:t>10.2</a:t>
                      </a:r>
                      <a:endParaRPr lang="cs-CZ" dirty="0"/>
                    </a:p>
                  </a:txBody>
                  <a:tcPr/>
                </a:tc>
                <a:tc>
                  <a:txBody>
                    <a:bodyPr/>
                    <a:lstStyle/>
                    <a:p>
                      <a:pPr algn="r"/>
                      <a:r>
                        <a:rPr lang="en-US" dirty="0" smtClean="0"/>
                        <a:t>11.4</a:t>
                      </a:r>
                      <a:endParaRPr lang="cs-CZ" dirty="0"/>
                    </a:p>
                  </a:txBody>
                  <a:tcPr/>
                </a:tc>
                <a:tc>
                  <a:txBody>
                    <a:bodyPr/>
                    <a:lstStyle/>
                    <a:p>
                      <a:pPr algn="r"/>
                      <a:r>
                        <a:rPr lang="en-US" dirty="0" smtClean="0"/>
                        <a:t>12.0</a:t>
                      </a:r>
                      <a:endParaRPr lang="cs-CZ" dirty="0"/>
                    </a:p>
                  </a:txBody>
                  <a:tcPr/>
                </a:tc>
                <a:tc>
                  <a:txBody>
                    <a:bodyPr/>
                    <a:lstStyle/>
                    <a:p>
                      <a:pPr algn="r"/>
                      <a:r>
                        <a:rPr lang="en-US" dirty="0" smtClean="0"/>
                        <a:t>11.6</a:t>
                      </a:r>
                      <a:endParaRPr lang="cs-CZ" dirty="0"/>
                    </a:p>
                  </a:txBody>
                  <a:tcPr/>
                </a:tc>
                <a:tc>
                  <a:txBody>
                    <a:bodyPr/>
                    <a:lstStyle/>
                    <a:p>
                      <a:pPr algn="r"/>
                      <a:r>
                        <a:rPr lang="en-US" dirty="0" smtClean="0"/>
                        <a:t>10.9</a:t>
                      </a:r>
                      <a:endParaRPr lang="cs-CZ" dirty="0"/>
                    </a:p>
                  </a:txBody>
                  <a:tcPr/>
                </a:tc>
                <a:tc>
                  <a:txBody>
                    <a:bodyPr/>
                    <a:lstStyle/>
                    <a:p>
                      <a:pPr algn="r"/>
                      <a:r>
                        <a:rPr lang="en-US" dirty="0" smtClean="0"/>
                        <a:t>10.0</a:t>
                      </a:r>
                      <a:endParaRPr lang="cs-CZ" dirty="0"/>
                    </a:p>
                  </a:txBody>
                  <a:tcPr/>
                </a:tc>
                <a:tc>
                  <a:txBody>
                    <a:bodyPr/>
                    <a:lstStyle/>
                    <a:p>
                      <a:pPr algn="r"/>
                      <a:r>
                        <a:rPr lang="en-US" dirty="0" smtClean="0"/>
                        <a:t>9.1</a:t>
                      </a:r>
                      <a:endParaRPr lang="cs-CZ" dirty="0"/>
                    </a:p>
                  </a:txBody>
                  <a:tcPr/>
                </a:tc>
                <a:tc>
                  <a:txBody>
                    <a:bodyPr/>
                    <a:lstStyle/>
                    <a:p>
                      <a:pPr algn="r"/>
                      <a:r>
                        <a:rPr lang="en-US" dirty="0" smtClean="0"/>
                        <a:t>8.2</a:t>
                      </a:r>
                      <a:endParaRPr lang="cs-CZ" dirty="0"/>
                    </a:p>
                  </a:txBody>
                  <a:tcPr/>
                </a:tc>
                <a:extLst>
                  <a:ext uri="{0D108BD9-81ED-4DB2-BD59-A6C34878D82A}">
                    <a16:rowId xmlns:a16="http://schemas.microsoft.com/office/drawing/2014/main" val="1792812986"/>
                  </a:ext>
                </a:extLst>
              </a:tr>
              <a:tr h="370840">
                <a:tc>
                  <a:txBody>
                    <a:bodyPr/>
                    <a:lstStyle/>
                    <a:p>
                      <a:r>
                        <a:rPr lang="en-US" b="1" dirty="0" smtClean="0"/>
                        <a:t>F</a:t>
                      </a:r>
                      <a:endParaRPr lang="cs-CZ" b="1" dirty="0"/>
                    </a:p>
                  </a:txBody>
                  <a:tcPr/>
                </a:tc>
                <a:tc>
                  <a:txBody>
                    <a:bodyPr/>
                    <a:lstStyle/>
                    <a:p>
                      <a:pPr algn="r"/>
                      <a:r>
                        <a:rPr lang="en-US" b="1" dirty="0" smtClean="0"/>
                        <a:t>9.1</a:t>
                      </a:r>
                      <a:endParaRPr lang="cs-CZ" b="1" dirty="0"/>
                    </a:p>
                  </a:txBody>
                  <a:tcPr/>
                </a:tc>
                <a:tc>
                  <a:txBody>
                    <a:bodyPr/>
                    <a:lstStyle/>
                    <a:p>
                      <a:pPr algn="r"/>
                      <a:r>
                        <a:rPr lang="en-US" b="1" dirty="0" smtClean="0"/>
                        <a:t>9.3</a:t>
                      </a:r>
                      <a:endParaRPr lang="cs-CZ" b="1" dirty="0"/>
                    </a:p>
                  </a:txBody>
                  <a:tcPr/>
                </a:tc>
                <a:tc>
                  <a:txBody>
                    <a:bodyPr/>
                    <a:lstStyle/>
                    <a:p>
                      <a:pPr algn="r"/>
                      <a:r>
                        <a:rPr lang="en-US" b="1" dirty="0" smtClean="0"/>
                        <a:t>9.2</a:t>
                      </a:r>
                      <a:endParaRPr lang="cs-CZ" b="1" dirty="0"/>
                    </a:p>
                  </a:txBody>
                  <a:tcPr/>
                </a:tc>
                <a:tc>
                  <a:txBody>
                    <a:bodyPr/>
                    <a:lstStyle/>
                    <a:p>
                      <a:pPr algn="r"/>
                      <a:r>
                        <a:rPr lang="en-US" b="1" dirty="0" smtClean="0"/>
                        <a:t>9.8</a:t>
                      </a:r>
                      <a:endParaRPr lang="cs-CZ" b="1" dirty="0"/>
                    </a:p>
                  </a:txBody>
                  <a:tcPr/>
                </a:tc>
                <a:tc>
                  <a:txBody>
                    <a:bodyPr/>
                    <a:lstStyle/>
                    <a:p>
                      <a:pPr algn="r"/>
                      <a:r>
                        <a:rPr lang="en-US" b="1" dirty="0" smtClean="0"/>
                        <a:t>10.3</a:t>
                      </a:r>
                      <a:endParaRPr lang="cs-CZ" b="1" dirty="0"/>
                    </a:p>
                  </a:txBody>
                  <a:tcPr/>
                </a:tc>
                <a:tc>
                  <a:txBody>
                    <a:bodyPr/>
                    <a:lstStyle/>
                    <a:p>
                      <a:pPr algn="r"/>
                      <a:r>
                        <a:rPr lang="en-US" b="1" dirty="0" smtClean="0"/>
                        <a:t>10.3</a:t>
                      </a:r>
                      <a:endParaRPr lang="cs-CZ" b="1" dirty="0"/>
                    </a:p>
                  </a:txBody>
                  <a:tcPr/>
                </a:tc>
                <a:tc>
                  <a:txBody>
                    <a:bodyPr/>
                    <a:lstStyle/>
                    <a:p>
                      <a:pPr algn="r"/>
                      <a:r>
                        <a:rPr lang="en-US" b="1" dirty="0" smtClean="0"/>
                        <a:t>10.4</a:t>
                      </a:r>
                      <a:endParaRPr lang="cs-CZ" b="1" dirty="0"/>
                    </a:p>
                  </a:txBody>
                  <a:tcPr/>
                </a:tc>
                <a:tc>
                  <a:txBody>
                    <a:bodyPr/>
                    <a:lstStyle/>
                    <a:p>
                      <a:pPr algn="r"/>
                      <a:r>
                        <a:rPr lang="en-US" b="1" dirty="0" smtClean="0"/>
                        <a:t>10.1</a:t>
                      </a:r>
                      <a:endParaRPr lang="cs-CZ" b="1" dirty="0"/>
                    </a:p>
                  </a:txBody>
                  <a:tcPr/>
                </a:tc>
                <a:tc>
                  <a:txBody>
                    <a:bodyPr/>
                    <a:lstStyle/>
                    <a:p>
                      <a:pPr algn="r"/>
                      <a:r>
                        <a:rPr lang="en-US" b="1" dirty="0" smtClean="0"/>
                        <a:t>9.4</a:t>
                      </a:r>
                      <a:endParaRPr lang="cs-CZ" b="1" dirty="0"/>
                    </a:p>
                  </a:txBody>
                  <a:tcPr/>
                </a:tc>
                <a:tc>
                  <a:txBody>
                    <a:bodyPr/>
                    <a:lstStyle/>
                    <a:p>
                      <a:pPr algn="r"/>
                      <a:r>
                        <a:rPr lang="en-US" b="1" dirty="0" smtClean="0"/>
                        <a:t>9.1</a:t>
                      </a:r>
                      <a:endParaRPr lang="cs-CZ" b="1" dirty="0"/>
                    </a:p>
                  </a:txBody>
                  <a:tcPr/>
                </a:tc>
                <a:extLst>
                  <a:ext uri="{0D108BD9-81ED-4DB2-BD59-A6C34878D82A}">
                    <a16:rowId xmlns:a16="http://schemas.microsoft.com/office/drawing/2014/main" val="257350242"/>
                  </a:ext>
                </a:extLst>
              </a:tr>
              <a:tr h="370840">
                <a:tc>
                  <a:txBody>
                    <a:bodyPr/>
                    <a:lstStyle/>
                    <a:p>
                      <a:r>
                        <a:rPr lang="en-US" b="1" dirty="0" smtClean="0"/>
                        <a:t>I</a:t>
                      </a:r>
                      <a:endParaRPr lang="cs-CZ" b="1" dirty="0"/>
                    </a:p>
                  </a:txBody>
                  <a:tcPr/>
                </a:tc>
                <a:tc>
                  <a:txBody>
                    <a:bodyPr/>
                    <a:lstStyle/>
                    <a:p>
                      <a:pPr algn="r"/>
                      <a:r>
                        <a:rPr lang="en-US" b="1" dirty="0" smtClean="0"/>
                        <a:t>7.7</a:t>
                      </a:r>
                      <a:endParaRPr lang="cs-CZ" b="1" dirty="0"/>
                    </a:p>
                  </a:txBody>
                  <a:tcPr/>
                </a:tc>
                <a:tc>
                  <a:txBody>
                    <a:bodyPr/>
                    <a:lstStyle/>
                    <a:p>
                      <a:pPr algn="r"/>
                      <a:r>
                        <a:rPr lang="en-US" b="1" dirty="0" smtClean="0"/>
                        <a:t>8.4</a:t>
                      </a:r>
                      <a:endParaRPr lang="cs-CZ" b="1" dirty="0"/>
                    </a:p>
                  </a:txBody>
                  <a:tcPr/>
                </a:tc>
                <a:tc>
                  <a:txBody>
                    <a:bodyPr/>
                    <a:lstStyle/>
                    <a:p>
                      <a:pPr algn="r"/>
                      <a:r>
                        <a:rPr lang="en-US" b="1" dirty="0" smtClean="0"/>
                        <a:t>8.4</a:t>
                      </a:r>
                      <a:endParaRPr lang="cs-CZ" b="1" dirty="0"/>
                    </a:p>
                  </a:txBody>
                  <a:tcPr/>
                </a:tc>
                <a:tc>
                  <a:txBody>
                    <a:bodyPr/>
                    <a:lstStyle/>
                    <a:p>
                      <a:pPr algn="r"/>
                      <a:r>
                        <a:rPr lang="en-US" b="1" dirty="0" smtClean="0"/>
                        <a:t>10.7</a:t>
                      </a:r>
                      <a:endParaRPr lang="cs-CZ" b="1" dirty="0"/>
                    </a:p>
                  </a:txBody>
                  <a:tcPr/>
                </a:tc>
                <a:tc>
                  <a:txBody>
                    <a:bodyPr/>
                    <a:lstStyle/>
                    <a:p>
                      <a:pPr algn="r"/>
                      <a:r>
                        <a:rPr lang="en-US" b="1" dirty="0" smtClean="0"/>
                        <a:t>12.1</a:t>
                      </a:r>
                      <a:endParaRPr lang="cs-CZ" b="1" dirty="0"/>
                    </a:p>
                  </a:txBody>
                  <a:tcPr/>
                </a:tc>
                <a:tc>
                  <a:txBody>
                    <a:bodyPr/>
                    <a:lstStyle/>
                    <a:p>
                      <a:pPr algn="r"/>
                      <a:r>
                        <a:rPr lang="en-US" b="1" dirty="0" smtClean="0"/>
                        <a:t>12.7</a:t>
                      </a:r>
                      <a:endParaRPr lang="cs-CZ" b="1" dirty="0"/>
                    </a:p>
                  </a:txBody>
                  <a:tcPr/>
                </a:tc>
                <a:tc>
                  <a:txBody>
                    <a:bodyPr/>
                    <a:lstStyle/>
                    <a:p>
                      <a:pPr algn="r"/>
                      <a:r>
                        <a:rPr lang="en-US" b="1" dirty="0" smtClean="0"/>
                        <a:t>11.9</a:t>
                      </a:r>
                      <a:endParaRPr lang="cs-CZ" b="1" dirty="0"/>
                    </a:p>
                  </a:txBody>
                  <a:tcPr/>
                </a:tc>
                <a:tc>
                  <a:txBody>
                    <a:bodyPr/>
                    <a:lstStyle/>
                    <a:p>
                      <a:pPr algn="r"/>
                      <a:r>
                        <a:rPr lang="en-US" b="1" dirty="0" smtClean="0"/>
                        <a:t>11.7</a:t>
                      </a:r>
                      <a:endParaRPr lang="cs-CZ" b="1" dirty="0"/>
                    </a:p>
                  </a:txBody>
                  <a:tcPr/>
                </a:tc>
                <a:tc>
                  <a:txBody>
                    <a:bodyPr/>
                    <a:lstStyle/>
                    <a:p>
                      <a:pPr algn="r"/>
                      <a:r>
                        <a:rPr lang="en-US" b="1" dirty="0" smtClean="0"/>
                        <a:t>11.2</a:t>
                      </a:r>
                      <a:endParaRPr lang="cs-CZ" b="1" dirty="0"/>
                    </a:p>
                  </a:txBody>
                  <a:tcPr/>
                </a:tc>
                <a:tc>
                  <a:txBody>
                    <a:bodyPr/>
                    <a:lstStyle/>
                    <a:p>
                      <a:pPr algn="r"/>
                      <a:r>
                        <a:rPr lang="en-US" b="1" dirty="0" smtClean="0"/>
                        <a:t>10.6</a:t>
                      </a:r>
                      <a:endParaRPr lang="cs-CZ" b="1" dirty="0"/>
                    </a:p>
                  </a:txBody>
                  <a:tcPr/>
                </a:tc>
                <a:extLst>
                  <a:ext uri="{0D108BD9-81ED-4DB2-BD59-A6C34878D82A}">
                    <a16:rowId xmlns:a16="http://schemas.microsoft.com/office/drawing/2014/main" val="1321879964"/>
                  </a:ext>
                </a:extLst>
              </a:tr>
              <a:tr h="370840">
                <a:tc>
                  <a:txBody>
                    <a:bodyPr/>
                    <a:lstStyle/>
                    <a:p>
                      <a:r>
                        <a:rPr lang="en-US" dirty="0" smtClean="0"/>
                        <a:t>D</a:t>
                      </a:r>
                      <a:endParaRPr lang="cs-CZ" dirty="0"/>
                    </a:p>
                  </a:txBody>
                  <a:tcPr/>
                </a:tc>
                <a:tc>
                  <a:txBody>
                    <a:bodyPr/>
                    <a:lstStyle/>
                    <a:p>
                      <a:pPr algn="r"/>
                      <a:r>
                        <a:rPr lang="en-US" dirty="0" smtClean="0"/>
                        <a:t>7.6</a:t>
                      </a:r>
                      <a:endParaRPr lang="cs-CZ" dirty="0"/>
                    </a:p>
                  </a:txBody>
                  <a:tcPr/>
                </a:tc>
                <a:tc>
                  <a:txBody>
                    <a:bodyPr/>
                    <a:lstStyle/>
                    <a:p>
                      <a:pPr algn="r"/>
                      <a:r>
                        <a:rPr lang="en-US" dirty="0" smtClean="0"/>
                        <a:t>7.0</a:t>
                      </a:r>
                      <a:endParaRPr lang="cs-CZ" dirty="0"/>
                    </a:p>
                  </a:txBody>
                  <a:tcPr/>
                </a:tc>
                <a:tc>
                  <a:txBody>
                    <a:bodyPr/>
                    <a:lstStyle/>
                    <a:p>
                      <a:pPr algn="r"/>
                      <a:r>
                        <a:rPr lang="en-US" dirty="0" smtClean="0"/>
                        <a:t>5.8</a:t>
                      </a:r>
                      <a:endParaRPr lang="cs-CZ" dirty="0"/>
                    </a:p>
                  </a:txBody>
                  <a:tcPr/>
                </a:tc>
                <a:tc>
                  <a:txBody>
                    <a:bodyPr/>
                    <a:lstStyle/>
                    <a:p>
                      <a:pPr algn="r"/>
                      <a:r>
                        <a:rPr lang="en-US" dirty="0" smtClean="0"/>
                        <a:t>5.4</a:t>
                      </a:r>
                      <a:endParaRPr lang="cs-CZ" dirty="0"/>
                    </a:p>
                  </a:txBody>
                  <a:tcPr/>
                </a:tc>
                <a:tc>
                  <a:txBody>
                    <a:bodyPr/>
                    <a:lstStyle/>
                    <a:p>
                      <a:pPr algn="r"/>
                      <a:r>
                        <a:rPr lang="en-US" dirty="0" smtClean="0"/>
                        <a:t>5.2</a:t>
                      </a:r>
                      <a:endParaRPr lang="cs-CZ" dirty="0"/>
                    </a:p>
                  </a:txBody>
                  <a:tcPr/>
                </a:tc>
                <a:tc>
                  <a:txBody>
                    <a:bodyPr/>
                    <a:lstStyle/>
                    <a:p>
                      <a:pPr algn="r"/>
                      <a:r>
                        <a:rPr lang="en-US" dirty="0" smtClean="0"/>
                        <a:t>5.0</a:t>
                      </a:r>
                      <a:endParaRPr lang="cs-CZ" dirty="0"/>
                    </a:p>
                  </a:txBody>
                  <a:tcPr/>
                </a:tc>
                <a:tc>
                  <a:txBody>
                    <a:bodyPr/>
                    <a:lstStyle/>
                    <a:p>
                      <a:pPr algn="r"/>
                      <a:r>
                        <a:rPr lang="en-US" dirty="0" smtClean="0"/>
                        <a:t>4.6</a:t>
                      </a:r>
                      <a:endParaRPr lang="cs-CZ" dirty="0"/>
                    </a:p>
                  </a:txBody>
                  <a:tcPr/>
                </a:tc>
                <a:tc>
                  <a:txBody>
                    <a:bodyPr/>
                    <a:lstStyle/>
                    <a:p>
                      <a:pPr algn="r"/>
                      <a:r>
                        <a:rPr lang="en-US" dirty="0" smtClean="0"/>
                        <a:t>4.1</a:t>
                      </a:r>
                      <a:endParaRPr lang="cs-CZ" dirty="0"/>
                    </a:p>
                  </a:txBody>
                  <a:tcPr/>
                </a:tc>
                <a:tc>
                  <a:txBody>
                    <a:bodyPr/>
                    <a:lstStyle/>
                    <a:p>
                      <a:pPr algn="r"/>
                      <a:r>
                        <a:rPr lang="en-US" dirty="0" smtClean="0"/>
                        <a:t>3.8</a:t>
                      </a:r>
                      <a:endParaRPr lang="cs-CZ" dirty="0"/>
                    </a:p>
                  </a:txBody>
                  <a:tcPr/>
                </a:tc>
                <a:tc>
                  <a:txBody>
                    <a:bodyPr/>
                    <a:lstStyle/>
                    <a:p>
                      <a:pPr algn="r"/>
                      <a:r>
                        <a:rPr lang="en-US" dirty="0" smtClean="0"/>
                        <a:t>3.4</a:t>
                      </a:r>
                      <a:endParaRPr lang="cs-CZ" dirty="0"/>
                    </a:p>
                  </a:txBody>
                  <a:tcPr/>
                </a:tc>
                <a:extLst>
                  <a:ext uri="{0D108BD9-81ED-4DB2-BD59-A6C34878D82A}">
                    <a16:rowId xmlns:a16="http://schemas.microsoft.com/office/drawing/2014/main" val="2950957186"/>
                  </a:ext>
                </a:extLst>
              </a:tr>
              <a:tr h="370840">
                <a:tc>
                  <a:txBody>
                    <a:bodyPr/>
                    <a:lstStyle/>
                    <a:p>
                      <a:r>
                        <a:rPr lang="en-US" dirty="0" smtClean="0"/>
                        <a:t>UK</a:t>
                      </a:r>
                      <a:endParaRPr lang="cs-CZ" dirty="0"/>
                    </a:p>
                  </a:txBody>
                  <a:tcPr/>
                </a:tc>
                <a:tc>
                  <a:txBody>
                    <a:bodyPr/>
                    <a:lstStyle/>
                    <a:p>
                      <a:pPr algn="r"/>
                      <a:r>
                        <a:rPr lang="en-US" dirty="0" smtClean="0"/>
                        <a:t>7.6</a:t>
                      </a:r>
                      <a:endParaRPr lang="cs-CZ" dirty="0"/>
                    </a:p>
                  </a:txBody>
                  <a:tcPr/>
                </a:tc>
                <a:tc>
                  <a:txBody>
                    <a:bodyPr/>
                    <a:lstStyle/>
                    <a:p>
                      <a:pPr algn="r"/>
                      <a:r>
                        <a:rPr lang="en-US" dirty="0" smtClean="0"/>
                        <a:t>7.8</a:t>
                      </a:r>
                      <a:endParaRPr lang="cs-CZ" dirty="0"/>
                    </a:p>
                  </a:txBody>
                  <a:tcPr/>
                </a:tc>
                <a:tc>
                  <a:txBody>
                    <a:bodyPr/>
                    <a:lstStyle/>
                    <a:p>
                      <a:pPr algn="r"/>
                      <a:r>
                        <a:rPr lang="en-US" dirty="0" smtClean="0"/>
                        <a:t>8.1</a:t>
                      </a:r>
                      <a:endParaRPr lang="cs-CZ" dirty="0"/>
                    </a:p>
                  </a:txBody>
                  <a:tcPr/>
                </a:tc>
                <a:tc>
                  <a:txBody>
                    <a:bodyPr/>
                    <a:lstStyle/>
                    <a:p>
                      <a:pPr algn="r"/>
                      <a:r>
                        <a:rPr lang="en-US" dirty="0" smtClean="0"/>
                        <a:t>7.9</a:t>
                      </a:r>
                      <a:endParaRPr lang="cs-CZ" dirty="0"/>
                    </a:p>
                  </a:txBody>
                  <a:tcPr/>
                </a:tc>
                <a:tc>
                  <a:txBody>
                    <a:bodyPr/>
                    <a:lstStyle/>
                    <a:p>
                      <a:pPr algn="r"/>
                      <a:r>
                        <a:rPr lang="en-US" dirty="0" smtClean="0"/>
                        <a:t>7.5</a:t>
                      </a:r>
                      <a:endParaRPr lang="cs-CZ" dirty="0"/>
                    </a:p>
                  </a:txBody>
                  <a:tcPr/>
                </a:tc>
                <a:tc>
                  <a:txBody>
                    <a:bodyPr/>
                    <a:lstStyle/>
                    <a:p>
                      <a:pPr algn="r"/>
                      <a:r>
                        <a:rPr lang="en-US" dirty="0" smtClean="0"/>
                        <a:t>6.1</a:t>
                      </a:r>
                      <a:endParaRPr lang="cs-CZ" dirty="0"/>
                    </a:p>
                  </a:txBody>
                  <a:tcPr/>
                </a:tc>
                <a:tc>
                  <a:txBody>
                    <a:bodyPr/>
                    <a:lstStyle/>
                    <a:p>
                      <a:pPr algn="r"/>
                      <a:r>
                        <a:rPr lang="en-US" dirty="0" smtClean="0"/>
                        <a:t>5.3</a:t>
                      </a:r>
                      <a:endParaRPr lang="cs-CZ" dirty="0"/>
                    </a:p>
                  </a:txBody>
                  <a:tcPr/>
                </a:tc>
                <a:tc>
                  <a:txBody>
                    <a:bodyPr/>
                    <a:lstStyle/>
                    <a:p>
                      <a:pPr algn="r"/>
                      <a:r>
                        <a:rPr lang="en-US" dirty="0" smtClean="0"/>
                        <a:t>4.8</a:t>
                      </a:r>
                      <a:endParaRPr lang="cs-CZ" dirty="0"/>
                    </a:p>
                  </a:txBody>
                  <a:tcPr/>
                </a:tc>
                <a:tc>
                  <a:txBody>
                    <a:bodyPr/>
                    <a:lstStyle/>
                    <a:p>
                      <a:pPr algn="r"/>
                      <a:r>
                        <a:rPr lang="en-US" dirty="0" smtClean="0"/>
                        <a:t>4.3</a:t>
                      </a:r>
                      <a:endParaRPr lang="cs-CZ" dirty="0"/>
                    </a:p>
                  </a:txBody>
                  <a:tcPr/>
                </a:tc>
                <a:tc>
                  <a:txBody>
                    <a:bodyPr/>
                    <a:lstStyle/>
                    <a:p>
                      <a:pPr algn="r"/>
                      <a:r>
                        <a:rPr lang="en-US" dirty="0" smtClean="0"/>
                        <a:t>4.0</a:t>
                      </a:r>
                      <a:endParaRPr lang="cs-CZ" dirty="0"/>
                    </a:p>
                  </a:txBody>
                  <a:tcPr/>
                </a:tc>
                <a:extLst>
                  <a:ext uri="{0D108BD9-81ED-4DB2-BD59-A6C34878D82A}">
                    <a16:rowId xmlns:a16="http://schemas.microsoft.com/office/drawing/2014/main" val="232541335"/>
                  </a:ext>
                </a:extLst>
              </a:tr>
              <a:tr h="370840">
                <a:tc>
                  <a:txBody>
                    <a:bodyPr/>
                    <a:lstStyle/>
                    <a:p>
                      <a:r>
                        <a:rPr lang="en-US" dirty="0" smtClean="0"/>
                        <a:t>E</a:t>
                      </a:r>
                      <a:endParaRPr lang="cs-CZ" dirty="0"/>
                    </a:p>
                  </a:txBody>
                  <a:tcPr/>
                </a:tc>
                <a:tc>
                  <a:txBody>
                    <a:bodyPr/>
                    <a:lstStyle/>
                    <a:p>
                      <a:pPr algn="r"/>
                      <a:r>
                        <a:rPr lang="en-US" dirty="0" smtClean="0"/>
                        <a:t>17.9</a:t>
                      </a:r>
                      <a:endParaRPr lang="cs-CZ" dirty="0"/>
                    </a:p>
                  </a:txBody>
                  <a:tcPr/>
                </a:tc>
                <a:tc>
                  <a:txBody>
                    <a:bodyPr/>
                    <a:lstStyle/>
                    <a:p>
                      <a:pPr algn="r"/>
                      <a:r>
                        <a:rPr lang="en-US" dirty="0" smtClean="0"/>
                        <a:t>19.9</a:t>
                      </a:r>
                      <a:endParaRPr lang="cs-CZ" dirty="0"/>
                    </a:p>
                  </a:txBody>
                  <a:tcPr/>
                </a:tc>
                <a:tc>
                  <a:txBody>
                    <a:bodyPr/>
                    <a:lstStyle/>
                    <a:p>
                      <a:pPr algn="r"/>
                      <a:r>
                        <a:rPr lang="en-US" dirty="0" smtClean="0"/>
                        <a:t>21.4</a:t>
                      </a:r>
                      <a:endParaRPr lang="cs-CZ" dirty="0"/>
                    </a:p>
                  </a:txBody>
                  <a:tcPr/>
                </a:tc>
                <a:tc>
                  <a:txBody>
                    <a:bodyPr/>
                    <a:lstStyle/>
                    <a:p>
                      <a:pPr algn="r"/>
                      <a:r>
                        <a:rPr lang="en-US" dirty="0" smtClean="0"/>
                        <a:t>24.8</a:t>
                      </a:r>
                      <a:endParaRPr lang="cs-CZ" dirty="0"/>
                    </a:p>
                  </a:txBody>
                  <a:tcPr/>
                </a:tc>
                <a:tc>
                  <a:txBody>
                    <a:bodyPr/>
                    <a:lstStyle/>
                    <a:p>
                      <a:pPr algn="r"/>
                      <a:r>
                        <a:rPr lang="en-US" dirty="0" smtClean="0"/>
                        <a:t>26.1</a:t>
                      </a:r>
                      <a:endParaRPr lang="cs-CZ" dirty="0"/>
                    </a:p>
                  </a:txBody>
                  <a:tcPr/>
                </a:tc>
                <a:tc>
                  <a:txBody>
                    <a:bodyPr/>
                    <a:lstStyle/>
                    <a:p>
                      <a:pPr algn="r"/>
                      <a:r>
                        <a:rPr lang="en-US" dirty="0" smtClean="0"/>
                        <a:t>24.5</a:t>
                      </a:r>
                      <a:endParaRPr lang="cs-CZ" dirty="0"/>
                    </a:p>
                  </a:txBody>
                  <a:tcPr/>
                </a:tc>
                <a:tc>
                  <a:txBody>
                    <a:bodyPr/>
                    <a:lstStyle/>
                    <a:p>
                      <a:pPr algn="r"/>
                      <a:r>
                        <a:rPr lang="en-US" dirty="0" smtClean="0"/>
                        <a:t>22.1</a:t>
                      </a:r>
                      <a:endParaRPr lang="cs-CZ" dirty="0"/>
                    </a:p>
                  </a:txBody>
                  <a:tcPr/>
                </a:tc>
                <a:tc>
                  <a:txBody>
                    <a:bodyPr/>
                    <a:lstStyle/>
                    <a:p>
                      <a:pPr algn="r"/>
                      <a:r>
                        <a:rPr lang="en-US" dirty="0" smtClean="0"/>
                        <a:t>19.6</a:t>
                      </a:r>
                      <a:endParaRPr lang="cs-CZ" dirty="0"/>
                    </a:p>
                  </a:txBody>
                  <a:tcPr/>
                </a:tc>
                <a:tc>
                  <a:txBody>
                    <a:bodyPr/>
                    <a:lstStyle/>
                    <a:p>
                      <a:pPr algn="r"/>
                      <a:r>
                        <a:rPr lang="en-US" dirty="0" smtClean="0"/>
                        <a:t>17.2</a:t>
                      </a:r>
                      <a:endParaRPr lang="cs-CZ" dirty="0"/>
                    </a:p>
                  </a:txBody>
                  <a:tcPr/>
                </a:tc>
                <a:tc>
                  <a:txBody>
                    <a:bodyPr/>
                    <a:lstStyle/>
                    <a:p>
                      <a:pPr algn="r"/>
                      <a:r>
                        <a:rPr lang="en-US" dirty="0" smtClean="0"/>
                        <a:t>15.3</a:t>
                      </a:r>
                      <a:endParaRPr lang="cs-CZ" dirty="0"/>
                    </a:p>
                  </a:txBody>
                  <a:tcPr/>
                </a:tc>
                <a:extLst>
                  <a:ext uri="{0D108BD9-81ED-4DB2-BD59-A6C34878D82A}">
                    <a16:rowId xmlns:a16="http://schemas.microsoft.com/office/drawing/2014/main" val="1350727555"/>
                  </a:ext>
                </a:extLst>
              </a:tr>
              <a:tr h="370840">
                <a:tc>
                  <a:txBody>
                    <a:bodyPr/>
                    <a:lstStyle/>
                    <a:p>
                      <a:r>
                        <a:rPr lang="en-US" dirty="0" smtClean="0"/>
                        <a:t>NL</a:t>
                      </a:r>
                      <a:endParaRPr lang="cs-CZ" dirty="0"/>
                    </a:p>
                  </a:txBody>
                  <a:tcPr/>
                </a:tc>
                <a:tc>
                  <a:txBody>
                    <a:bodyPr/>
                    <a:lstStyle/>
                    <a:p>
                      <a:pPr algn="r"/>
                      <a:r>
                        <a:rPr lang="en-US" dirty="0" smtClean="0"/>
                        <a:t>4.4</a:t>
                      </a:r>
                      <a:endParaRPr lang="cs-CZ" dirty="0"/>
                    </a:p>
                  </a:txBody>
                  <a:tcPr/>
                </a:tc>
                <a:tc>
                  <a:txBody>
                    <a:bodyPr/>
                    <a:lstStyle/>
                    <a:p>
                      <a:pPr algn="r"/>
                      <a:r>
                        <a:rPr lang="en-US" dirty="0" smtClean="0"/>
                        <a:t>5.0</a:t>
                      </a:r>
                      <a:endParaRPr lang="cs-CZ" dirty="0"/>
                    </a:p>
                  </a:txBody>
                  <a:tcPr/>
                </a:tc>
                <a:tc>
                  <a:txBody>
                    <a:bodyPr/>
                    <a:lstStyle/>
                    <a:p>
                      <a:pPr algn="r"/>
                      <a:r>
                        <a:rPr lang="en-US" dirty="0" smtClean="0"/>
                        <a:t>5.0</a:t>
                      </a:r>
                      <a:endParaRPr lang="cs-CZ" dirty="0"/>
                    </a:p>
                  </a:txBody>
                  <a:tcPr/>
                </a:tc>
                <a:tc>
                  <a:txBody>
                    <a:bodyPr/>
                    <a:lstStyle/>
                    <a:p>
                      <a:pPr algn="r"/>
                      <a:r>
                        <a:rPr lang="en-US" dirty="0" smtClean="0"/>
                        <a:t>5.8</a:t>
                      </a:r>
                      <a:endParaRPr lang="cs-CZ" dirty="0"/>
                    </a:p>
                  </a:txBody>
                  <a:tcPr/>
                </a:tc>
                <a:tc>
                  <a:txBody>
                    <a:bodyPr/>
                    <a:lstStyle/>
                    <a:p>
                      <a:pPr algn="r"/>
                      <a:r>
                        <a:rPr lang="en-US" dirty="0" smtClean="0"/>
                        <a:t>7.3</a:t>
                      </a:r>
                      <a:endParaRPr lang="cs-CZ" dirty="0"/>
                    </a:p>
                  </a:txBody>
                  <a:tcPr/>
                </a:tc>
                <a:tc>
                  <a:txBody>
                    <a:bodyPr/>
                    <a:lstStyle/>
                    <a:p>
                      <a:pPr algn="r"/>
                      <a:r>
                        <a:rPr lang="en-US" dirty="0" smtClean="0"/>
                        <a:t>7.4</a:t>
                      </a:r>
                      <a:endParaRPr lang="cs-CZ" dirty="0"/>
                    </a:p>
                  </a:txBody>
                  <a:tcPr/>
                </a:tc>
                <a:tc>
                  <a:txBody>
                    <a:bodyPr/>
                    <a:lstStyle/>
                    <a:p>
                      <a:pPr algn="r"/>
                      <a:r>
                        <a:rPr lang="en-US" dirty="0" smtClean="0"/>
                        <a:t>6.9</a:t>
                      </a:r>
                      <a:endParaRPr lang="cs-CZ" dirty="0"/>
                    </a:p>
                  </a:txBody>
                  <a:tcPr/>
                </a:tc>
                <a:tc>
                  <a:txBody>
                    <a:bodyPr/>
                    <a:lstStyle/>
                    <a:p>
                      <a:pPr algn="r"/>
                      <a:r>
                        <a:rPr lang="en-US" dirty="0" smtClean="0"/>
                        <a:t>6.0</a:t>
                      </a:r>
                      <a:endParaRPr lang="cs-CZ" dirty="0"/>
                    </a:p>
                  </a:txBody>
                  <a:tcPr/>
                </a:tc>
                <a:tc>
                  <a:txBody>
                    <a:bodyPr/>
                    <a:lstStyle/>
                    <a:p>
                      <a:pPr algn="r"/>
                      <a:r>
                        <a:rPr lang="en-US" dirty="0" smtClean="0"/>
                        <a:t>4.9</a:t>
                      </a:r>
                      <a:endParaRPr lang="cs-CZ" dirty="0"/>
                    </a:p>
                  </a:txBody>
                  <a:tcPr/>
                </a:tc>
                <a:tc>
                  <a:txBody>
                    <a:bodyPr/>
                    <a:lstStyle/>
                    <a:p>
                      <a:pPr algn="r"/>
                      <a:r>
                        <a:rPr lang="en-US" dirty="0" smtClean="0"/>
                        <a:t>3.8</a:t>
                      </a:r>
                      <a:endParaRPr lang="cs-CZ" dirty="0"/>
                    </a:p>
                  </a:txBody>
                  <a:tcPr/>
                </a:tc>
                <a:extLst>
                  <a:ext uri="{0D108BD9-81ED-4DB2-BD59-A6C34878D82A}">
                    <a16:rowId xmlns:a16="http://schemas.microsoft.com/office/drawing/2014/main" val="4170474379"/>
                  </a:ext>
                </a:extLst>
              </a:tr>
              <a:tr h="370840">
                <a:tc>
                  <a:txBody>
                    <a:bodyPr/>
                    <a:lstStyle/>
                    <a:p>
                      <a:r>
                        <a:rPr lang="en-US" dirty="0" smtClean="0"/>
                        <a:t>CZ</a:t>
                      </a:r>
                      <a:endParaRPr lang="cs-CZ" dirty="0"/>
                    </a:p>
                  </a:txBody>
                  <a:tcPr/>
                </a:tc>
                <a:tc>
                  <a:txBody>
                    <a:bodyPr/>
                    <a:lstStyle/>
                    <a:p>
                      <a:pPr algn="r"/>
                      <a:r>
                        <a:rPr lang="en-US" dirty="0" smtClean="0"/>
                        <a:t>6.7</a:t>
                      </a:r>
                      <a:endParaRPr lang="cs-CZ" dirty="0"/>
                    </a:p>
                  </a:txBody>
                  <a:tcPr/>
                </a:tc>
                <a:tc>
                  <a:txBody>
                    <a:bodyPr/>
                    <a:lstStyle/>
                    <a:p>
                      <a:pPr algn="r"/>
                      <a:r>
                        <a:rPr lang="en-US" dirty="0" smtClean="0"/>
                        <a:t>7.3</a:t>
                      </a:r>
                      <a:endParaRPr lang="cs-CZ" dirty="0"/>
                    </a:p>
                  </a:txBody>
                  <a:tcPr/>
                </a:tc>
                <a:tc>
                  <a:txBody>
                    <a:bodyPr/>
                    <a:lstStyle/>
                    <a:p>
                      <a:pPr algn="r"/>
                      <a:r>
                        <a:rPr lang="en-US" dirty="0" smtClean="0"/>
                        <a:t>6.7</a:t>
                      </a:r>
                      <a:endParaRPr lang="cs-CZ" dirty="0"/>
                    </a:p>
                  </a:txBody>
                  <a:tcPr/>
                </a:tc>
                <a:tc>
                  <a:txBody>
                    <a:bodyPr/>
                    <a:lstStyle/>
                    <a:p>
                      <a:pPr algn="r"/>
                      <a:r>
                        <a:rPr lang="en-US" dirty="0" smtClean="0"/>
                        <a:t>7.0</a:t>
                      </a:r>
                      <a:endParaRPr lang="cs-CZ" dirty="0"/>
                    </a:p>
                  </a:txBody>
                  <a:tcPr/>
                </a:tc>
                <a:tc>
                  <a:txBody>
                    <a:bodyPr/>
                    <a:lstStyle/>
                    <a:p>
                      <a:pPr algn="r"/>
                      <a:r>
                        <a:rPr lang="en-US" dirty="0" smtClean="0"/>
                        <a:t>7.0</a:t>
                      </a:r>
                      <a:endParaRPr lang="cs-CZ" dirty="0"/>
                    </a:p>
                  </a:txBody>
                  <a:tcPr/>
                </a:tc>
                <a:tc>
                  <a:txBody>
                    <a:bodyPr/>
                    <a:lstStyle/>
                    <a:p>
                      <a:pPr algn="r"/>
                      <a:r>
                        <a:rPr lang="en-US" dirty="0" smtClean="0"/>
                        <a:t>6.1</a:t>
                      </a:r>
                      <a:endParaRPr lang="cs-CZ" dirty="0"/>
                    </a:p>
                  </a:txBody>
                  <a:tcPr/>
                </a:tc>
                <a:tc>
                  <a:txBody>
                    <a:bodyPr/>
                    <a:lstStyle/>
                    <a:p>
                      <a:pPr algn="r"/>
                      <a:r>
                        <a:rPr lang="en-US" dirty="0" smtClean="0"/>
                        <a:t>5.1</a:t>
                      </a:r>
                      <a:endParaRPr lang="cs-CZ" dirty="0"/>
                    </a:p>
                  </a:txBody>
                  <a:tcPr/>
                </a:tc>
                <a:tc>
                  <a:txBody>
                    <a:bodyPr/>
                    <a:lstStyle/>
                    <a:p>
                      <a:pPr algn="r"/>
                      <a:r>
                        <a:rPr lang="en-US" dirty="0" smtClean="0"/>
                        <a:t>4.0</a:t>
                      </a:r>
                      <a:endParaRPr lang="cs-CZ" dirty="0"/>
                    </a:p>
                  </a:txBody>
                  <a:tcPr/>
                </a:tc>
                <a:tc>
                  <a:txBody>
                    <a:bodyPr/>
                    <a:lstStyle/>
                    <a:p>
                      <a:pPr algn="r"/>
                      <a:r>
                        <a:rPr lang="en-US" dirty="0" smtClean="0"/>
                        <a:t>2.9</a:t>
                      </a:r>
                      <a:endParaRPr lang="cs-CZ" dirty="0"/>
                    </a:p>
                  </a:txBody>
                  <a:tcPr/>
                </a:tc>
                <a:tc>
                  <a:txBody>
                    <a:bodyPr/>
                    <a:lstStyle/>
                    <a:p>
                      <a:pPr algn="r"/>
                      <a:r>
                        <a:rPr lang="en-US" dirty="0" smtClean="0"/>
                        <a:t>2.2</a:t>
                      </a:r>
                      <a:endParaRPr lang="cs-CZ" dirty="0"/>
                    </a:p>
                  </a:txBody>
                  <a:tcPr/>
                </a:tc>
                <a:extLst>
                  <a:ext uri="{0D108BD9-81ED-4DB2-BD59-A6C34878D82A}">
                    <a16:rowId xmlns:a16="http://schemas.microsoft.com/office/drawing/2014/main" val="1806733313"/>
                  </a:ext>
                </a:extLst>
              </a:tr>
            </a:tbl>
          </a:graphicData>
        </a:graphic>
      </p:graphicFrame>
    </p:spTree>
    <p:extLst>
      <p:ext uri="{BB962C8B-B14F-4D97-AF65-F5344CB8AC3E}">
        <p14:creationId xmlns:p14="http://schemas.microsoft.com/office/powerpoint/2010/main" val="717090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stretch>
            <a:fillRect/>
          </a:stretch>
        </p:blipFill>
        <p:spPr>
          <a:xfrm>
            <a:off x="1" y="130629"/>
            <a:ext cx="9144000" cy="5684955"/>
          </a:xfrm>
          <a:prstGeom prst="rect">
            <a:avLst/>
          </a:prstGeom>
        </p:spPr>
      </p:pic>
      <p:sp>
        <p:nvSpPr>
          <p:cNvPr id="4" name="Nadpis 3"/>
          <p:cNvSpPr>
            <a:spLocks noGrp="1"/>
          </p:cNvSpPr>
          <p:nvPr>
            <p:ph type="title"/>
          </p:nvPr>
        </p:nvSpPr>
        <p:spPr>
          <a:xfrm>
            <a:off x="623888" y="5815584"/>
            <a:ext cx="7886700" cy="822580"/>
          </a:xfrm>
        </p:spPr>
        <p:txBody>
          <a:bodyPr>
            <a:normAutofit fontScale="90000"/>
          </a:bodyPr>
          <a:lstStyle/>
          <a:p>
            <a:r>
              <a:rPr lang="cs-CZ" dirty="0" err="1" smtClean="0"/>
              <a:t>Population</a:t>
            </a:r>
            <a:endParaRPr lang="cs-CZ" dirty="0"/>
          </a:p>
        </p:txBody>
      </p:sp>
    </p:spTree>
    <p:extLst>
      <p:ext uri="{BB962C8B-B14F-4D97-AF65-F5344CB8AC3E}">
        <p14:creationId xmlns:p14="http://schemas.microsoft.com/office/powerpoint/2010/main" val="1261712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Comparison of French and Italian basic demographic trends</a:t>
            </a:r>
            <a:endParaRPr lang="cs-CZ" dirty="0"/>
          </a:p>
        </p:txBody>
      </p:sp>
      <p:pic>
        <p:nvPicPr>
          <p:cNvPr id="4" name="Zástupný symbol pro obsah 3"/>
          <p:cNvPicPr>
            <a:picLocks noGrp="1" noChangeAspect="1"/>
          </p:cNvPicPr>
          <p:nvPr>
            <p:ph idx="1"/>
          </p:nvPr>
        </p:nvPicPr>
        <p:blipFill>
          <a:blip r:embed="rId2"/>
          <a:stretch>
            <a:fillRect/>
          </a:stretch>
        </p:blipFill>
        <p:spPr>
          <a:xfrm>
            <a:off x="2383756" y="1779905"/>
            <a:ext cx="4376488" cy="4967668"/>
          </a:xfrm>
          <a:prstGeom prst="rect">
            <a:avLst/>
          </a:prstGeom>
        </p:spPr>
      </p:pic>
    </p:spTree>
    <p:extLst>
      <p:ext uri="{BB962C8B-B14F-4D97-AF65-F5344CB8AC3E}">
        <p14:creationId xmlns:p14="http://schemas.microsoft.com/office/powerpoint/2010/main" val="2118975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err="1" smtClean="0"/>
              <a:t>Population</a:t>
            </a:r>
            <a:r>
              <a:rPr lang="en-US" sz="4000" dirty="0" smtClean="0"/>
              <a:t> (2019): Some comparison</a:t>
            </a:r>
            <a:endParaRPr lang="cs-CZ" sz="4000" dirty="0"/>
          </a:p>
        </p:txBody>
      </p:sp>
      <p:sp>
        <p:nvSpPr>
          <p:cNvPr id="4" name="Zástupný symbol pro text 3"/>
          <p:cNvSpPr>
            <a:spLocks noGrp="1"/>
          </p:cNvSpPr>
          <p:nvPr>
            <p:ph type="body" idx="1"/>
          </p:nvPr>
        </p:nvSpPr>
        <p:spPr/>
        <p:txBody>
          <a:bodyPr>
            <a:normAutofit/>
          </a:bodyPr>
          <a:lstStyle/>
          <a:p>
            <a:pPr algn="ctr"/>
            <a:r>
              <a:rPr lang="cs-CZ" sz="3600" dirty="0" smtClean="0">
                <a:solidFill>
                  <a:srgbClr val="0070C0"/>
                </a:solidFill>
              </a:rPr>
              <a:t>France</a:t>
            </a:r>
            <a:endParaRPr lang="cs-CZ" sz="3600" dirty="0">
              <a:solidFill>
                <a:srgbClr val="0070C0"/>
              </a:solidFill>
            </a:endParaRPr>
          </a:p>
        </p:txBody>
      </p:sp>
      <p:sp>
        <p:nvSpPr>
          <p:cNvPr id="5" name="Zástupný symbol pro obsah 4"/>
          <p:cNvSpPr>
            <a:spLocks noGrp="1"/>
          </p:cNvSpPr>
          <p:nvPr>
            <p:ph sz="half" idx="2"/>
          </p:nvPr>
        </p:nvSpPr>
        <p:spPr/>
        <p:txBody>
          <a:bodyPr>
            <a:normAutofit fontScale="92500"/>
          </a:bodyPr>
          <a:lstStyle/>
          <a:p>
            <a:r>
              <a:rPr lang="cs-CZ" b="1" dirty="0" smtClean="0"/>
              <a:t>67</a:t>
            </a:r>
            <a:r>
              <a:rPr lang="cs-CZ" dirty="0" smtClean="0"/>
              <a:t> mi</a:t>
            </a:r>
            <a:r>
              <a:rPr lang="en-US" dirty="0" smtClean="0"/>
              <a:t>l</a:t>
            </a:r>
            <a:r>
              <a:rPr lang="cs-CZ" dirty="0" err="1" smtClean="0"/>
              <a:t>lion</a:t>
            </a:r>
            <a:endParaRPr lang="en-US" dirty="0" smtClean="0"/>
          </a:p>
          <a:p>
            <a:r>
              <a:rPr lang="en-US" b="1" dirty="0" smtClean="0"/>
              <a:t>8.2</a:t>
            </a:r>
            <a:r>
              <a:rPr lang="en-US" dirty="0" smtClean="0"/>
              <a:t> million foreign born</a:t>
            </a:r>
          </a:p>
          <a:p>
            <a:r>
              <a:rPr lang="en-US" b="1" dirty="0" smtClean="0"/>
              <a:t>13.1</a:t>
            </a:r>
            <a:r>
              <a:rPr lang="en-US" dirty="0" smtClean="0"/>
              <a:t> per cent of the EU28</a:t>
            </a:r>
          </a:p>
          <a:p>
            <a:r>
              <a:rPr lang="en-US" b="1" dirty="0" smtClean="0"/>
              <a:t>19.7</a:t>
            </a:r>
            <a:r>
              <a:rPr lang="en-US" dirty="0" smtClean="0"/>
              <a:t> per cent of the population older than 65</a:t>
            </a:r>
          </a:p>
          <a:p>
            <a:r>
              <a:rPr lang="en-US" b="1" dirty="0" smtClean="0"/>
              <a:t>18.1</a:t>
            </a:r>
            <a:r>
              <a:rPr lang="en-US" dirty="0" smtClean="0"/>
              <a:t> per cent of the population younger than 14</a:t>
            </a:r>
          </a:p>
        </p:txBody>
      </p:sp>
      <p:sp>
        <p:nvSpPr>
          <p:cNvPr id="6" name="Zástupný symbol pro text 5"/>
          <p:cNvSpPr>
            <a:spLocks noGrp="1"/>
          </p:cNvSpPr>
          <p:nvPr>
            <p:ph type="body" sz="quarter" idx="3"/>
          </p:nvPr>
        </p:nvSpPr>
        <p:spPr/>
        <p:txBody>
          <a:bodyPr>
            <a:normAutofit/>
          </a:bodyPr>
          <a:lstStyle/>
          <a:p>
            <a:pPr algn="ctr"/>
            <a:r>
              <a:rPr lang="cs-CZ" sz="3600" dirty="0" smtClean="0">
                <a:solidFill>
                  <a:srgbClr val="0070C0"/>
                </a:solidFill>
              </a:rPr>
              <a:t>Italy</a:t>
            </a:r>
            <a:endParaRPr lang="cs-CZ" sz="3600" dirty="0">
              <a:solidFill>
                <a:srgbClr val="0070C0"/>
              </a:solidFill>
            </a:endParaRPr>
          </a:p>
        </p:txBody>
      </p:sp>
      <p:sp>
        <p:nvSpPr>
          <p:cNvPr id="7" name="Zástupný symbol pro obsah 6"/>
          <p:cNvSpPr>
            <a:spLocks noGrp="1"/>
          </p:cNvSpPr>
          <p:nvPr>
            <p:ph sz="quarter" idx="4"/>
          </p:nvPr>
        </p:nvSpPr>
        <p:spPr/>
        <p:txBody>
          <a:bodyPr>
            <a:normAutofit fontScale="92500"/>
          </a:bodyPr>
          <a:lstStyle/>
          <a:p>
            <a:r>
              <a:rPr lang="en-US" b="1" dirty="0" smtClean="0"/>
              <a:t>60</a:t>
            </a:r>
            <a:r>
              <a:rPr lang="en-US" dirty="0" smtClean="0"/>
              <a:t> million</a:t>
            </a:r>
          </a:p>
          <a:p>
            <a:r>
              <a:rPr lang="en-US" b="1" dirty="0" smtClean="0"/>
              <a:t>6.2</a:t>
            </a:r>
            <a:r>
              <a:rPr lang="en-US" dirty="0" smtClean="0"/>
              <a:t> million foreign born</a:t>
            </a:r>
          </a:p>
          <a:p>
            <a:r>
              <a:rPr lang="en-US" b="1" dirty="0" smtClean="0"/>
              <a:t>11.8</a:t>
            </a:r>
            <a:r>
              <a:rPr lang="en-US" dirty="0" smtClean="0"/>
              <a:t> per cent of the EU28</a:t>
            </a:r>
          </a:p>
          <a:p>
            <a:r>
              <a:rPr lang="en-US" b="1" dirty="0" smtClean="0"/>
              <a:t>22.6</a:t>
            </a:r>
            <a:r>
              <a:rPr lang="en-US" dirty="0" smtClean="0"/>
              <a:t> per cent of the population older than 65</a:t>
            </a:r>
          </a:p>
          <a:p>
            <a:r>
              <a:rPr lang="en-US" b="1" dirty="0" smtClean="0"/>
              <a:t>13.4</a:t>
            </a:r>
            <a:r>
              <a:rPr lang="en-US" dirty="0" smtClean="0"/>
              <a:t> per cent of the population younger than 14</a:t>
            </a:r>
          </a:p>
          <a:p>
            <a:endParaRPr lang="cs-CZ" dirty="0"/>
          </a:p>
        </p:txBody>
      </p:sp>
    </p:spTree>
    <p:extLst>
      <p:ext uri="{BB962C8B-B14F-4D97-AF65-F5344CB8AC3E}">
        <p14:creationId xmlns:p14="http://schemas.microsoft.com/office/powerpoint/2010/main" val="3718372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en-US" dirty="0" smtClean="0"/>
              <a:t>Tertiary education</a:t>
            </a:r>
            <a:endParaRPr lang="cs-CZ" dirty="0"/>
          </a:p>
        </p:txBody>
      </p:sp>
      <p:sp>
        <p:nvSpPr>
          <p:cNvPr id="8" name="Zástupný symbol pro obsah 7"/>
          <p:cNvSpPr>
            <a:spLocks noGrp="1"/>
          </p:cNvSpPr>
          <p:nvPr>
            <p:ph idx="1"/>
          </p:nvPr>
        </p:nvSpPr>
        <p:spPr/>
        <p:txBody>
          <a:bodyPr/>
          <a:lstStyle/>
          <a:p>
            <a:r>
              <a:rPr lang="cs-CZ" dirty="0">
                <a:hlinkClick r:id="rId2"/>
              </a:rPr>
              <a:t>https://</a:t>
            </a:r>
            <a:r>
              <a:rPr lang="cs-CZ" dirty="0" smtClean="0">
                <a:hlinkClick r:id="rId2"/>
              </a:rPr>
              <a:t>data.oecd.org/eduatt/population-with-tertiary-education.htm</a:t>
            </a:r>
            <a:r>
              <a:rPr lang="en-US" dirty="0" smtClean="0"/>
              <a:t> </a:t>
            </a:r>
          </a:p>
          <a:p>
            <a:endParaRPr lang="en-US" dirty="0"/>
          </a:p>
          <a:p>
            <a:r>
              <a:rPr lang="cs-CZ" dirty="0">
                <a:hlinkClick r:id="rId3"/>
              </a:rPr>
              <a:t>https://</a:t>
            </a:r>
            <a:r>
              <a:rPr lang="cs-CZ" dirty="0" smtClean="0">
                <a:hlinkClick r:id="rId3"/>
              </a:rPr>
              <a:t>data.oecd.org/eduresource/education-spending.htm</a:t>
            </a:r>
            <a:endParaRPr lang="en-US" dirty="0" smtClean="0"/>
          </a:p>
          <a:p>
            <a:endParaRPr lang="en-US" dirty="0"/>
          </a:p>
          <a:p>
            <a:r>
              <a:rPr lang="en-US" dirty="0">
                <a:hlinkClick r:id="rId4"/>
              </a:rPr>
              <a:t>https://</a:t>
            </a:r>
            <a:r>
              <a:rPr lang="en-US" dirty="0" smtClean="0">
                <a:hlinkClick r:id="rId4"/>
              </a:rPr>
              <a:t>data.oecd.org/youthinac/youth-not-in-employment-education-or-training-neet.htm</a:t>
            </a:r>
            <a:r>
              <a:rPr lang="en-US" dirty="0" smtClean="0"/>
              <a:t> </a:t>
            </a:r>
          </a:p>
          <a:p>
            <a:endParaRPr lang="en-US" dirty="0"/>
          </a:p>
          <a:p>
            <a:endParaRPr lang="cs-CZ" dirty="0"/>
          </a:p>
        </p:txBody>
      </p:sp>
    </p:spTree>
    <p:extLst>
      <p:ext uri="{BB962C8B-B14F-4D97-AF65-F5344CB8AC3E}">
        <p14:creationId xmlns:p14="http://schemas.microsoft.com/office/powerpoint/2010/main" val="3867338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365126"/>
            <a:ext cx="2388870" cy="1325563"/>
          </a:xfrm>
        </p:spPr>
        <p:txBody>
          <a:bodyPr>
            <a:normAutofit/>
          </a:bodyPr>
          <a:lstStyle/>
          <a:p>
            <a:r>
              <a:rPr lang="en-US" sz="3600" dirty="0" smtClean="0"/>
              <a:t>M</a:t>
            </a:r>
            <a:r>
              <a:rPr lang="cs-CZ" sz="3600" dirty="0" smtClean="0"/>
              <a:t>u</a:t>
            </a:r>
            <a:r>
              <a:rPr lang="en-US" sz="3600" dirty="0" err="1" smtClean="0"/>
              <a:t>sl</a:t>
            </a:r>
            <a:r>
              <a:rPr lang="cs-CZ" sz="3600" dirty="0" smtClean="0"/>
              <a:t>i</a:t>
            </a:r>
            <a:r>
              <a:rPr lang="en-US" sz="3600" dirty="0" smtClean="0"/>
              <a:t>m population</a:t>
            </a:r>
            <a:endParaRPr lang="cs-CZ" sz="3600" dirty="0"/>
          </a:p>
        </p:txBody>
      </p:sp>
      <p:pic>
        <p:nvPicPr>
          <p:cNvPr id="4" name="Zástupný symbol pro obsah 3"/>
          <p:cNvPicPr>
            <a:picLocks noGrp="1" noChangeAspect="1"/>
          </p:cNvPicPr>
          <p:nvPr>
            <p:ph idx="1"/>
          </p:nvPr>
        </p:nvPicPr>
        <p:blipFill>
          <a:blip r:embed="rId2"/>
          <a:stretch>
            <a:fillRect/>
          </a:stretch>
        </p:blipFill>
        <p:spPr>
          <a:xfrm>
            <a:off x="5586984" y="0"/>
            <a:ext cx="3447288" cy="6852842"/>
          </a:xfrm>
          <a:prstGeom prst="rect">
            <a:avLst/>
          </a:prstGeom>
        </p:spPr>
      </p:pic>
      <p:pic>
        <p:nvPicPr>
          <p:cNvPr id="5" name="Obrázek 4"/>
          <p:cNvPicPr>
            <a:picLocks noChangeAspect="1"/>
          </p:cNvPicPr>
          <p:nvPr/>
        </p:nvPicPr>
        <p:blipFill>
          <a:blip r:embed="rId3"/>
          <a:stretch>
            <a:fillRect/>
          </a:stretch>
        </p:blipFill>
        <p:spPr>
          <a:xfrm>
            <a:off x="198120" y="2404872"/>
            <a:ext cx="5244330" cy="3384232"/>
          </a:xfrm>
          <a:prstGeom prst="rect">
            <a:avLst/>
          </a:prstGeom>
        </p:spPr>
      </p:pic>
    </p:spTree>
    <p:extLst>
      <p:ext uri="{BB962C8B-B14F-4D97-AF65-F5344CB8AC3E}">
        <p14:creationId xmlns:p14="http://schemas.microsoft.com/office/powerpoint/2010/main" val="8759699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Migration</a:t>
            </a:r>
            <a:endParaRPr lang="cs-CZ" dirty="0"/>
          </a:p>
        </p:txBody>
      </p:sp>
      <p:sp>
        <p:nvSpPr>
          <p:cNvPr id="3" name="Zástupný symbol pro obsah 2"/>
          <p:cNvSpPr>
            <a:spLocks noGrp="1"/>
          </p:cNvSpPr>
          <p:nvPr>
            <p:ph idx="1"/>
          </p:nvPr>
        </p:nvSpPr>
        <p:spPr>
          <a:xfrm>
            <a:off x="628650" y="5897880"/>
            <a:ext cx="7886700" cy="749808"/>
          </a:xfrm>
        </p:spPr>
        <p:txBody>
          <a:bodyPr>
            <a:normAutofit fontScale="40000" lnSpcReduction="20000"/>
          </a:bodyPr>
          <a:lstStyle/>
          <a:p>
            <a:r>
              <a:rPr lang="cs-CZ" dirty="0">
                <a:hlinkClick r:id="rId2"/>
              </a:rPr>
              <a:t>https://</a:t>
            </a:r>
            <a:r>
              <a:rPr lang="cs-CZ" dirty="0" smtClean="0">
                <a:hlinkClick r:id="rId2"/>
              </a:rPr>
              <a:t>ec.europa.eu/eurostat/statistics-explained/index.php/Migration_and_migrant_population_statistics</a:t>
            </a:r>
            <a:endParaRPr lang="cs-CZ" dirty="0" smtClean="0"/>
          </a:p>
          <a:p>
            <a:endParaRPr lang="cs-CZ" dirty="0" smtClean="0"/>
          </a:p>
          <a:p>
            <a:r>
              <a:rPr lang="cs-CZ" dirty="0">
                <a:hlinkClick r:id="rId3"/>
              </a:rPr>
              <a:t>https://ec.europa.eu/eurostat/en/web/products-datasets/-/</a:t>
            </a:r>
            <a:r>
              <a:rPr lang="cs-CZ" dirty="0" smtClean="0">
                <a:hlinkClick r:id="rId3"/>
              </a:rPr>
              <a:t>MIGR_IMM4CTB</a:t>
            </a:r>
            <a:endParaRPr lang="cs-CZ" dirty="0" smtClean="0"/>
          </a:p>
          <a:p>
            <a:endParaRPr lang="cs-CZ" dirty="0"/>
          </a:p>
        </p:txBody>
      </p:sp>
      <p:pic>
        <p:nvPicPr>
          <p:cNvPr id="4" name="Obrázek 3"/>
          <p:cNvPicPr>
            <a:picLocks noChangeAspect="1"/>
          </p:cNvPicPr>
          <p:nvPr/>
        </p:nvPicPr>
        <p:blipFill>
          <a:blip r:embed="rId4"/>
          <a:stretch>
            <a:fillRect/>
          </a:stretch>
        </p:blipFill>
        <p:spPr>
          <a:xfrm>
            <a:off x="1213181" y="1541432"/>
            <a:ext cx="6717638" cy="4201000"/>
          </a:xfrm>
          <a:prstGeom prst="rect">
            <a:avLst/>
          </a:prstGeom>
        </p:spPr>
      </p:pic>
    </p:spTree>
    <p:extLst>
      <p:ext uri="{BB962C8B-B14F-4D97-AF65-F5344CB8AC3E}">
        <p14:creationId xmlns:p14="http://schemas.microsoft.com/office/powerpoint/2010/main" val="1329952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stretch>
            <a:fillRect/>
          </a:stretch>
        </p:blipFill>
        <p:spPr>
          <a:xfrm>
            <a:off x="58430" y="785824"/>
            <a:ext cx="9085569" cy="4767251"/>
          </a:xfrm>
          <a:prstGeom prst="rect">
            <a:avLst/>
          </a:prstGeom>
        </p:spPr>
      </p:pic>
      <p:sp>
        <p:nvSpPr>
          <p:cNvPr id="4" name="Nadpis 3"/>
          <p:cNvSpPr>
            <a:spLocks noGrp="1"/>
          </p:cNvSpPr>
          <p:nvPr>
            <p:ph type="title"/>
          </p:nvPr>
        </p:nvSpPr>
        <p:spPr>
          <a:xfrm>
            <a:off x="623888" y="5724144"/>
            <a:ext cx="7886700" cy="886588"/>
          </a:xfrm>
        </p:spPr>
        <p:txBody>
          <a:bodyPr>
            <a:normAutofit fontScale="90000"/>
          </a:bodyPr>
          <a:lstStyle/>
          <a:p>
            <a:r>
              <a:rPr lang="en-US" dirty="0" smtClean="0"/>
              <a:t>Regions and regionalism</a:t>
            </a:r>
            <a:endParaRPr lang="cs-CZ" dirty="0"/>
          </a:p>
        </p:txBody>
      </p:sp>
    </p:spTree>
    <p:extLst>
      <p:ext uri="{BB962C8B-B14F-4D97-AF65-F5344CB8AC3E}">
        <p14:creationId xmlns:p14="http://schemas.microsoft.com/office/powerpoint/2010/main" val="3021458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Italian regionalism</a:t>
            </a:r>
            <a:endParaRPr lang="cs-CZ" dirty="0"/>
          </a:p>
        </p:txBody>
      </p:sp>
      <p:sp>
        <p:nvSpPr>
          <p:cNvPr id="4" name="Zástupný symbol pro obsah 3"/>
          <p:cNvSpPr>
            <a:spLocks noGrp="1"/>
          </p:cNvSpPr>
          <p:nvPr>
            <p:ph sz="half" idx="1"/>
          </p:nvPr>
        </p:nvSpPr>
        <p:spPr/>
        <p:txBody>
          <a:bodyPr>
            <a:normAutofit fontScale="92500" lnSpcReduction="20000"/>
          </a:bodyPr>
          <a:lstStyle/>
          <a:p>
            <a:r>
              <a:rPr lang="en-US" dirty="0" smtClean="0"/>
              <a:t>Regions with “a special statute”:</a:t>
            </a:r>
          </a:p>
          <a:p>
            <a:pPr lvl="1"/>
            <a:r>
              <a:rPr lang="en-US" dirty="0" smtClean="0"/>
              <a:t>Valle d’Aosta (</a:t>
            </a:r>
            <a:r>
              <a:rPr lang="en-US" dirty="0" err="1" smtClean="0"/>
              <a:t>Aosta</a:t>
            </a:r>
            <a:r>
              <a:rPr lang="en-US" dirty="0" smtClean="0"/>
              <a:t> Valley)</a:t>
            </a:r>
          </a:p>
          <a:p>
            <a:pPr lvl="1"/>
            <a:r>
              <a:rPr lang="en-US" dirty="0" smtClean="0"/>
              <a:t>Trentino-Alto Adige (Trentino – South Tyrol)</a:t>
            </a:r>
          </a:p>
          <a:p>
            <a:pPr lvl="1"/>
            <a:r>
              <a:rPr lang="en-US" dirty="0" err="1" smtClean="0"/>
              <a:t>Sardegna</a:t>
            </a:r>
            <a:r>
              <a:rPr lang="en-US" dirty="0" smtClean="0"/>
              <a:t> (Sardinia)</a:t>
            </a:r>
          </a:p>
          <a:p>
            <a:pPr lvl="1"/>
            <a:r>
              <a:rPr lang="en-US" dirty="0" smtClean="0"/>
              <a:t>Friuli – </a:t>
            </a:r>
            <a:r>
              <a:rPr lang="en-US" dirty="0" err="1" smtClean="0"/>
              <a:t>Venezia</a:t>
            </a:r>
            <a:r>
              <a:rPr lang="en-US" dirty="0" smtClean="0"/>
              <a:t> Giulia</a:t>
            </a:r>
          </a:p>
          <a:p>
            <a:pPr lvl="1"/>
            <a:r>
              <a:rPr lang="en-US" dirty="0" smtClean="0"/>
              <a:t>Sicilia (Sicily)</a:t>
            </a:r>
          </a:p>
          <a:p>
            <a:endParaRPr lang="en-US" dirty="0"/>
          </a:p>
          <a:p>
            <a:r>
              <a:rPr lang="en-US" dirty="0" smtClean="0"/>
              <a:t>Plus other 15 “regions with ordinary statute” since the 1970</a:t>
            </a:r>
          </a:p>
          <a:p>
            <a:endParaRPr lang="en-US" dirty="0" smtClean="0"/>
          </a:p>
        </p:txBody>
      </p:sp>
      <p:pic>
        <p:nvPicPr>
          <p:cNvPr id="6" name="Zástupný symbol pro obsah 5"/>
          <p:cNvPicPr>
            <a:picLocks noGrp="1" noChangeAspect="1"/>
          </p:cNvPicPr>
          <p:nvPr>
            <p:ph sz="half" idx="2"/>
          </p:nvPr>
        </p:nvPicPr>
        <p:blipFill>
          <a:blip r:embed="rId3"/>
          <a:stretch>
            <a:fillRect/>
          </a:stretch>
        </p:blipFill>
        <p:spPr>
          <a:xfrm>
            <a:off x="4672585" y="1269868"/>
            <a:ext cx="4379976" cy="5166250"/>
          </a:xfrm>
          <a:prstGeom prst="rect">
            <a:avLst/>
          </a:prstGeom>
        </p:spPr>
      </p:pic>
    </p:spTree>
    <p:extLst>
      <p:ext uri="{BB962C8B-B14F-4D97-AF65-F5344CB8AC3E}">
        <p14:creationId xmlns:p14="http://schemas.microsoft.com/office/powerpoint/2010/main" val="436748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sz="4000" dirty="0" smtClean="0"/>
              <a:t>Economic disparities in the contemporary Italy</a:t>
            </a:r>
            <a:endParaRPr lang="cs-CZ" sz="4000" dirty="0"/>
          </a:p>
        </p:txBody>
      </p:sp>
      <p:graphicFrame>
        <p:nvGraphicFramePr>
          <p:cNvPr id="91140" name="Object 4"/>
          <p:cNvGraphicFramePr>
            <a:graphicFrameLocks noGrp="1" noChangeAspect="1"/>
          </p:cNvGraphicFramePr>
          <p:nvPr>
            <p:ph sz="quarter" idx="1"/>
            <p:extLst>
              <p:ext uri="{D42A27DB-BD31-4B8C-83A1-F6EECF244321}">
                <p14:modId xmlns:p14="http://schemas.microsoft.com/office/powerpoint/2010/main" val="736284372"/>
              </p:ext>
            </p:extLst>
          </p:nvPr>
        </p:nvGraphicFramePr>
        <p:xfrm>
          <a:off x="612775" y="1638300"/>
          <a:ext cx="8153400" cy="4419600"/>
        </p:xfrm>
        <a:graphic>
          <a:graphicData uri="http://schemas.openxmlformats.org/presentationml/2006/ole">
            <mc:AlternateContent xmlns:mc="http://schemas.openxmlformats.org/markup-compatibility/2006">
              <mc:Choice xmlns:v="urn:schemas-microsoft-com:vml" Requires="v">
                <p:oleObj spid="_x0000_s1068" name="Graf" r:id="rId3" imgW="8153530" imgH="4419552" progId="MSGraph.Chart.8">
                  <p:embed followColorScheme="full"/>
                </p:oleObj>
              </mc:Choice>
              <mc:Fallback>
                <p:oleObj name="Graf" r:id="rId3" imgW="8153530" imgH="4419552" progId="MSGraph.Chart.8">
                  <p:embed followColorScheme="full"/>
                  <p:pic>
                    <p:nvPicPr>
                      <p:cNvPr id="91140" name="Object 4"/>
                      <p:cNvPicPr>
                        <a:picLocks noChangeAspect="1" noChangeArrowheads="1"/>
                      </p:cNvPicPr>
                      <p:nvPr/>
                    </p:nvPicPr>
                    <p:blipFill>
                      <a:blip r:embed="rId4"/>
                      <a:srcRect/>
                      <a:stretch>
                        <a:fillRect/>
                      </a:stretch>
                    </p:blipFill>
                    <p:spPr bwMode="auto">
                      <a:xfrm>
                        <a:off x="612775" y="1638300"/>
                        <a:ext cx="8153400" cy="4419600"/>
                      </a:xfrm>
                      <a:prstGeom prst="rect">
                        <a:avLst/>
                      </a:prstGeom>
                    </p:spPr>
                  </p:pic>
                </p:oleObj>
              </mc:Fallback>
            </mc:AlternateContent>
          </a:graphicData>
        </a:graphic>
      </p:graphicFrame>
    </p:spTree>
    <p:extLst>
      <p:ext uri="{BB962C8B-B14F-4D97-AF65-F5344CB8AC3E}">
        <p14:creationId xmlns:p14="http://schemas.microsoft.com/office/powerpoint/2010/main" val="2564492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dirty="0" smtClean="0"/>
              <a:t>Trend of electoral support for the </a:t>
            </a:r>
            <a:r>
              <a:rPr lang="en-US" dirty="0" err="1" smtClean="0"/>
              <a:t>Lega</a:t>
            </a:r>
            <a:r>
              <a:rPr lang="en-US" dirty="0" smtClean="0"/>
              <a:t> (Nord)</a:t>
            </a:r>
            <a:endParaRPr lang="cs-CZ" dirty="0"/>
          </a:p>
        </p:txBody>
      </p:sp>
      <p:graphicFrame>
        <p:nvGraphicFramePr>
          <p:cNvPr id="101380" name="Object 4"/>
          <p:cNvGraphicFramePr>
            <a:graphicFrameLocks noGrp="1" noChangeAspect="1"/>
          </p:cNvGraphicFramePr>
          <p:nvPr>
            <p:ph sz="quarter" idx="1"/>
            <p:extLst>
              <p:ext uri="{D42A27DB-BD31-4B8C-83A1-F6EECF244321}">
                <p14:modId xmlns:p14="http://schemas.microsoft.com/office/powerpoint/2010/main" val="1143793491"/>
              </p:ext>
            </p:extLst>
          </p:nvPr>
        </p:nvGraphicFramePr>
        <p:xfrm>
          <a:off x="612775" y="1638300"/>
          <a:ext cx="8153400" cy="4419600"/>
        </p:xfrm>
        <a:graphic>
          <a:graphicData uri="http://schemas.openxmlformats.org/presentationml/2006/ole">
            <mc:AlternateContent xmlns:mc="http://schemas.openxmlformats.org/markup-compatibility/2006">
              <mc:Choice xmlns:v="urn:schemas-microsoft-com:vml" Requires="v">
                <p:oleObj spid="_x0000_s2091" name="Graf" r:id="rId3" imgW="8153530" imgH="4419552" progId="MSGraph.Chart.8">
                  <p:embed followColorScheme="full"/>
                </p:oleObj>
              </mc:Choice>
              <mc:Fallback>
                <p:oleObj name="Graf" r:id="rId3" imgW="8153530" imgH="4419552" progId="MSGraph.Chart.8">
                  <p:embed followColorScheme="full"/>
                  <p:pic>
                    <p:nvPicPr>
                      <p:cNvPr id="101380" name="Object 4"/>
                      <p:cNvPicPr>
                        <a:picLocks noChangeAspect="1" noChangeArrowheads="1"/>
                      </p:cNvPicPr>
                      <p:nvPr/>
                    </p:nvPicPr>
                    <p:blipFill>
                      <a:blip r:embed="rId4"/>
                      <a:srcRect/>
                      <a:stretch>
                        <a:fillRect/>
                      </a:stretch>
                    </p:blipFill>
                    <p:spPr bwMode="auto">
                      <a:xfrm>
                        <a:off x="612775" y="1638300"/>
                        <a:ext cx="8153400" cy="4419600"/>
                      </a:xfrm>
                      <a:prstGeom prst="rect">
                        <a:avLst/>
                      </a:prstGeom>
                    </p:spPr>
                  </p:pic>
                </p:oleObj>
              </mc:Fallback>
            </mc:AlternateContent>
          </a:graphicData>
        </a:graphic>
      </p:graphicFrame>
    </p:spTree>
    <p:extLst>
      <p:ext uri="{BB962C8B-B14F-4D97-AF65-F5344CB8AC3E}">
        <p14:creationId xmlns:p14="http://schemas.microsoft.com/office/powerpoint/2010/main" val="4249321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Regions in France</a:t>
            </a:r>
            <a:endParaRPr lang="cs-CZ" dirty="0"/>
          </a:p>
        </p:txBody>
      </p:sp>
      <p:pic>
        <p:nvPicPr>
          <p:cNvPr id="7" name="Zástupný symbol pro obsah 6"/>
          <p:cNvPicPr>
            <a:picLocks noGrp="1" noChangeAspect="1"/>
          </p:cNvPicPr>
          <p:nvPr>
            <p:ph idx="1"/>
          </p:nvPr>
        </p:nvPicPr>
        <p:blipFill>
          <a:blip r:embed="rId3"/>
          <a:stretch>
            <a:fillRect/>
          </a:stretch>
        </p:blipFill>
        <p:spPr>
          <a:xfrm>
            <a:off x="2112264" y="1299737"/>
            <a:ext cx="5010912" cy="5306282"/>
          </a:xfrm>
          <a:prstGeom prst="rect">
            <a:avLst/>
          </a:prstGeom>
        </p:spPr>
      </p:pic>
    </p:spTree>
    <p:extLst>
      <p:ext uri="{BB962C8B-B14F-4D97-AF65-F5344CB8AC3E}">
        <p14:creationId xmlns:p14="http://schemas.microsoft.com/office/powerpoint/2010/main" val="72185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stretch>
            <a:fillRect/>
          </a:stretch>
        </p:blipFill>
        <p:spPr>
          <a:xfrm>
            <a:off x="86677" y="164339"/>
            <a:ext cx="8887969" cy="5925312"/>
          </a:xfrm>
          <a:prstGeom prst="rect">
            <a:avLst/>
          </a:prstGeom>
        </p:spPr>
      </p:pic>
      <p:sp>
        <p:nvSpPr>
          <p:cNvPr id="4" name="Nadpis 3"/>
          <p:cNvSpPr>
            <a:spLocks noGrp="1"/>
          </p:cNvSpPr>
          <p:nvPr>
            <p:ph type="title"/>
          </p:nvPr>
        </p:nvSpPr>
        <p:spPr>
          <a:xfrm>
            <a:off x="486728" y="5998844"/>
            <a:ext cx="7886700" cy="859156"/>
          </a:xfrm>
        </p:spPr>
        <p:txBody>
          <a:bodyPr>
            <a:normAutofit fontScale="90000"/>
          </a:bodyPr>
          <a:lstStyle/>
          <a:p>
            <a:r>
              <a:rPr lang="en-US" dirty="0" smtClean="0">
                <a:uFill>
                  <a:solidFill>
                    <a:schemeClr val="accent2"/>
                  </a:solidFill>
                </a:uFill>
              </a:rPr>
              <a:t>Economics</a:t>
            </a:r>
            <a:endParaRPr lang="cs-CZ" dirty="0">
              <a:uFill>
                <a:solidFill>
                  <a:schemeClr val="accent2"/>
                </a:solidFill>
              </a:uFill>
            </a:endParaRPr>
          </a:p>
        </p:txBody>
      </p:sp>
      <p:sp>
        <p:nvSpPr>
          <p:cNvPr id="5" name="Zástupný symbol pro text 4"/>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661866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GB" dirty="0"/>
              <a:t>Comparison of French and Italian basic economic trends</a:t>
            </a:r>
            <a:endParaRPr lang="cs-CZ" dirty="0"/>
          </a:p>
        </p:txBody>
      </p:sp>
      <p:pic>
        <p:nvPicPr>
          <p:cNvPr id="6" name="Zástupný symbol pro obsah 5"/>
          <p:cNvPicPr>
            <a:picLocks noGrp="1" noChangeAspect="1"/>
          </p:cNvPicPr>
          <p:nvPr>
            <p:ph idx="1"/>
          </p:nvPr>
        </p:nvPicPr>
        <p:blipFill>
          <a:blip r:embed="rId2"/>
          <a:stretch>
            <a:fillRect/>
          </a:stretch>
        </p:blipFill>
        <p:spPr>
          <a:xfrm>
            <a:off x="1494811" y="1825625"/>
            <a:ext cx="6154378" cy="4351338"/>
          </a:xfrm>
          <a:prstGeom prst="rect">
            <a:avLst/>
          </a:prstGeom>
        </p:spPr>
      </p:pic>
    </p:spTree>
    <p:extLst>
      <p:ext uri="{BB962C8B-B14F-4D97-AF65-F5344CB8AC3E}">
        <p14:creationId xmlns:p14="http://schemas.microsoft.com/office/powerpoint/2010/main" val="3337364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Basic </a:t>
            </a:r>
            <a:r>
              <a:rPr lang="cs-CZ" dirty="0" err="1" smtClean="0"/>
              <a:t>survey</a:t>
            </a:r>
            <a:r>
              <a:rPr lang="cs-CZ" dirty="0" smtClean="0"/>
              <a:t> </a:t>
            </a:r>
            <a:r>
              <a:rPr lang="cs-CZ" dirty="0" err="1" smtClean="0"/>
              <a:t>based</a:t>
            </a:r>
            <a:r>
              <a:rPr lang="cs-CZ" dirty="0" smtClean="0"/>
              <a:t> on OECD</a:t>
            </a:r>
            <a:endParaRPr lang="cs-CZ" dirty="0"/>
          </a:p>
        </p:txBody>
      </p:sp>
      <p:sp>
        <p:nvSpPr>
          <p:cNvPr id="5" name="Zástupný symbol pro obsah 4"/>
          <p:cNvSpPr>
            <a:spLocks noGrp="1"/>
          </p:cNvSpPr>
          <p:nvPr>
            <p:ph idx="1"/>
          </p:nvPr>
        </p:nvSpPr>
        <p:spPr/>
        <p:txBody>
          <a:bodyPr/>
          <a:lstStyle/>
          <a:p>
            <a:r>
              <a:rPr lang="cs-CZ" dirty="0">
                <a:hlinkClick r:id="rId2"/>
              </a:rPr>
              <a:t>https://</a:t>
            </a:r>
            <a:r>
              <a:rPr lang="cs-CZ" dirty="0" smtClean="0">
                <a:hlinkClick r:id="rId2"/>
              </a:rPr>
              <a:t>data.oecd.org/italy.htm</a:t>
            </a:r>
            <a:endParaRPr lang="cs-CZ" dirty="0" smtClean="0"/>
          </a:p>
          <a:p>
            <a:r>
              <a:rPr lang="cs-CZ" dirty="0">
                <a:hlinkClick r:id="rId3"/>
              </a:rPr>
              <a:t>https://www.oecd.org/economy/italy-economic-snapshot</a:t>
            </a:r>
            <a:r>
              <a:rPr lang="cs-CZ" dirty="0" smtClean="0">
                <a:hlinkClick r:id="rId3"/>
              </a:rPr>
              <a:t>/</a:t>
            </a:r>
            <a:endParaRPr lang="cs-CZ" dirty="0" smtClean="0"/>
          </a:p>
          <a:p>
            <a:endParaRPr lang="cs-CZ" dirty="0"/>
          </a:p>
          <a:p>
            <a:r>
              <a:rPr lang="cs-CZ" dirty="0">
                <a:hlinkClick r:id="rId4"/>
              </a:rPr>
              <a:t>https://</a:t>
            </a:r>
            <a:r>
              <a:rPr lang="cs-CZ" dirty="0" smtClean="0">
                <a:hlinkClick r:id="rId4"/>
              </a:rPr>
              <a:t>data.oecd.org/france.htm</a:t>
            </a:r>
            <a:endParaRPr lang="cs-CZ" dirty="0" smtClean="0"/>
          </a:p>
          <a:p>
            <a:r>
              <a:rPr lang="cs-CZ" dirty="0">
                <a:hlinkClick r:id="rId5"/>
              </a:rPr>
              <a:t>http://www.oecd.org/economy/france-economic-snapshot</a:t>
            </a:r>
            <a:r>
              <a:rPr lang="cs-CZ" dirty="0" smtClean="0">
                <a:hlinkClick r:id="rId5"/>
              </a:rPr>
              <a:t>/</a:t>
            </a:r>
            <a:r>
              <a:rPr lang="cs-CZ" dirty="0" smtClean="0"/>
              <a:t> </a:t>
            </a:r>
          </a:p>
        </p:txBody>
      </p:sp>
    </p:spTree>
    <p:extLst>
      <p:ext uri="{BB962C8B-B14F-4D97-AF65-F5344CB8AC3E}">
        <p14:creationId xmlns:p14="http://schemas.microsoft.com/office/powerpoint/2010/main" val="3270134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2077</TotalTime>
  <Words>648</Words>
  <Application>Microsoft Office PowerPoint</Application>
  <PresentationFormat>Předvádění na obrazovce (4:3)</PresentationFormat>
  <Paragraphs>419</Paragraphs>
  <Slides>18</Slides>
  <Notes>2</Notes>
  <HiddenSlides>0</HiddenSlides>
  <MMClips>0</MMClips>
  <ScaleCrop>false</ScaleCrop>
  <HeadingPairs>
    <vt:vector size="8" baseType="variant">
      <vt:variant>
        <vt:lpstr>Použitá písma</vt:lpstr>
      </vt:variant>
      <vt:variant>
        <vt:i4>3</vt:i4>
      </vt:variant>
      <vt:variant>
        <vt:lpstr>Motiv</vt:lpstr>
      </vt:variant>
      <vt:variant>
        <vt:i4>1</vt:i4>
      </vt:variant>
      <vt:variant>
        <vt:lpstr>Vložené servery OLE</vt:lpstr>
      </vt:variant>
      <vt:variant>
        <vt:i4>1</vt:i4>
      </vt:variant>
      <vt:variant>
        <vt:lpstr>Nadpisy snímků</vt:lpstr>
      </vt:variant>
      <vt:variant>
        <vt:i4>18</vt:i4>
      </vt:variant>
    </vt:vector>
  </HeadingPairs>
  <TitlesOfParts>
    <vt:vector size="23" baseType="lpstr">
      <vt:lpstr>Arial</vt:lpstr>
      <vt:lpstr>Calibri</vt:lpstr>
      <vt:lpstr>Calibri Light</vt:lpstr>
      <vt:lpstr>Office Theme</vt:lpstr>
      <vt:lpstr>Graf Microsoft Graphu</vt:lpstr>
      <vt:lpstr>Current French and Italian Societies</vt:lpstr>
      <vt:lpstr>Regions and regionalism</vt:lpstr>
      <vt:lpstr>Italian regionalism</vt:lpstr>
      <vt:lpstr>Economic disparities in the contemporary Italy</vt:lpstr>
      <vt:lpstr>Trend of electoral support for the Lega (Nord)</vt:lpstr>
      <vt:lpstr>Regions in France</vt:lpstr>
      <vt:lpstr>Economics</vt:lpstr>
      <vt:lpstr>Comparison of French and Italian basic economic trends</vt:lpstr>
      <vt:lpstr>Basic survey based on OECD</vt:lpstr>
      <vt:lpstr>Real GDP growth rate (Eurostat)</vt:lpstr>
      <vt:lpstr>GDP per capita in PPS (Eurostat)</vt:lpstr>
      <vt:lpstr>Unemployment as percentage of active population (Eurostat)</vt:lpstr>
      <vt:lpstr>Population</vt:lpstr>
      <vt:lpstr>Comparison of French and Italian basic demographic trends</vt:lpstr>
      <vt:lpstr>Population (2019): Some comparison</vt:lpstr>
      <vt:lpstr>Tertiary education</vt:lpstr>
      <vt:lpstr>Muslim population</vt:lpstr>
      <vt:lpstr>Migration</vt:lpstr>
    </vt:vector>
  </TitlesOfParts>
  <Company>FSS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Vít Hloušek</dc:creator>
  <cp:lastModifiedBy>Vít Hloušek</cp:lastModifiedBy>
  <cp:revision>237</cp:revision>
  <dcterms:created xsi:type="dcterms:W3CDTF">2019-09-11T09:57:39Z</dcterms:created>
  <dcterms:modified xsi:type="dcterms:W3CDTF">2019-11-05T15:18:19Z</dcterms:modified>
</cp:coreProperties>
</file>