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4"/>
  </p:notesMasterIdLst>
  <p:sldIdLst>
    <p:sldId id="256" r:id="rId2"/>
    <p:sldId id="274" r:id="rId3"/>
    <p:sldId id="275" r:id="rId4"/>
    <p:sldId id="257" r:id="rId5"/>
    <p:sldId id="258" r:id="rId6"/>
    <p:sldId id="276" r:id="rId7"/>
    <p:sldId id="259" r:id="rId8"/>
    <p:sldId id="262" r:id="rId9"/>
    <p:sldId id="261" r:id="rId10"/>
    <p:sldId id="277" r:id="rId11"/>
    <p:sldId id="263" r:id="rId12"/>
    <p:sldId id="278" r:id="rId13"/>
    <p:sldId id="260" r:id="rId14"/>
    <p:sldId id="264" r:id="rId15"/>
    <p:sldId id="265" r:id="rId16"/>
    <p:sldId id="266" r:id="rId17"/>
    <p:sldId id="279" r:id="rId18"/>
    <p:sldId id="267" r:id="rId19"/>
    <p:sldId id="268" r:id="rId20"/>
    <p:sldId id="269" r:id="rId21"/>
    <p:sldId id="271" r:id="rId22"/>
    <p:sldId id="273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1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per cent of votes 1st round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</c:f>
              <c:numCache>
                <c:formatCode>General</c:formatCode>
                <c:ptCount val="1"/>
                <c:pt idx="0">
                  <c:v>2017</c:v>
                </c:pt>
              </c:numCache>
            </c:numRef>
          </c:cat>
          <c:val>
            <c:numRef>
              <c:f>List1!$B$2</c:f>
              <c:numCache>
                <c:formatCode>General</c:formatCode>
                <c:ptCount val="1"/>
                <c:pt idx="0">
                  <c:v>28.2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CE-4106-8F6A-1D82284BB004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seats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</c:f>
              <c:numCache>
                <c:formatCode>General</c:formatCode>
                <c:ptCount val="1"/>
                <c:pt idx="0">
                  <c:v>2017</c:v>
                </c:pt>
              </c:numCache>
            </c:numRef>
          </c:cat>
          <c:val>
            <c:numRef>
              <c:f>List1!$C$2</c:f>
              <c:numCache>
                <c:formatCode>General</c:formatCode>
                <c:ptCount val="1"/>
                <c:pt idx="0">
                  <c:v>308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CE-4106-8F6A-1D82284BB0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0883824"/>
        <c:axId val="410880544"/>
      </c:barChart>
      <c:catAx>
        <c:axId val="410883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10880544"/>
        <c:crosses val="autoZero"/>
        <c:auto val="1"/>
        <c:lblAlgn val="ctr"/>
        <c:lblOffset val="100"/>
        <c:noMultiLvlLbl val="0"/>
      </c:catAx>
      <c:valAx>
        <c:axId val="410880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10883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per cent of votes 1st round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List1!$A$2:$A$5</c:f>
              <c:numCache>
                <c:formatCode>General</c:formatCode>
                <c:ptCount val="4"/>
                <c:pt idx="0">
                  <c:v>2002</c:v>
                </c:pt>
                <c:pt idx="1">
                  <c:v>2007</c:v>
                </c:pt>
                <c:pt idx="2">
                  <c:v>2012</c:v>
                </c:pt>
                <c:pt idx="3">
                  <c:v>2017</c:v>
                </c:pt>
              </c:numCache>
            </c:numRef>
          </c:cat>
          <c:val>
            <c:numRef>
              <c:f>List1!$B$2:$B$5</c:f>
              <c:numCache>
                <c:formatCode>General</c:formatCode>
                <c:ptCount val="4"/>
                <c:pt idx="0">
                  <c:v>33.299999999999997</c:v>
                </c:pt>
                <c:pt idx="1">
                  <c:v>39.5</c:v>
                </c:pt>
                <c:pt idx="2">
                  <c:v>27.1</c:v>
                </c:pt>
                <c:pt idx="3">
                  <c:v>15.8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5C-4C72-AC8E-F17E5D2A587C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seats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List1!$A$2:$A$5</c:f>
              <c:numCache>
                <c:formatCode>General</c:formatCode>
                <c:ptCount val="4"/>
                <c:pt idx="0">
                  <c:v>2002</c:v>
                </c:pt>
                <c:pt idx="1">
                  <c:v>2007</c:v>
                </c:pt>
                <c:pt idx="2">
                  <c:v>2012</c:v>
                </c:pt>
                <c:pt idx="3">
                  <c:v>2017</c:v>
                </c:pt>
              </c:numCache>
            </c:numRef>
          </c:cat>
          <c:val>
            <c:numRef>
              <c:f>List1!$C$2:$C$5</c:f>
              <c:numCache>
                <c:formatCode>General</c:formatCode>
                <c:ptCount val="4"/>
                <c:pt idx="0">
                  <c:v>357</c:v>
                </c:pt>
                <c:pt idx="1">
                  <c:v>313</c:v>
                </c:pt>
                <c:pt idx="2">
                  <c:v>194</c:v>
                </c:pt>
                <c:pt idx="3">
                  <c:v>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5C-4C72-AC8E-F17E5D2A58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8868080"/>
        <c:axId val="258868408"/>
      </c:barChart>
      <c:catAx>
        <c:axId val="258868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58868408"/>
        <c:crosses val="autoZero"/>
        <c:auto val="1"/>
        <c:lblAlgn val="ctr"/>
        <c:lblOffset val="100"/>
        <c:noMultiLvlLbl val="0"/>
      </c:catAx>
      <c:valAx>
        <c:axId val="258868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58868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per cent of the vote 1st round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List1!$A$2:$A$5</c:f>
              <c:numCache>
                <c:formatCode>General</c:formatCode>
                <c:ptCount val="4"/>
                <c:pt idx="0">
                  <c:v>2002</c:v>
                </c:pt>
                <c:pt idx="1">
                  <c:v>2007</c:v>
                </c:pt>
                <c:pt idx="2">
                  <c:v>2012</c:v>
                </c:pt>
                <c:pt idx="3">
                  <c:v>2017</c:v>
                </c:pt>
              </c:numCache>
            </c:numRef>
          </c:cat>
          <c:val>
            <c:numRef>
              <c:f>List1!$B$2:$B$5</c:f>
              <c:numCache>
                <c:formatCode>General</c:formatCode>
                <c:ptCount val="4"/>
                <c:pt idx="0">
                  <c:v>11.3</c:v>
                </c:pt>
                <c:pt idx="1">
                  <c:v>4.3</c:v>
                </c:pt>
                <c:pt idx="2">
                  <c:v>13.6</c:v>
                </c:pt>
                <c:pt idx="3">
                  <c:v>13.2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86-4ADF-9BE0-7086F2F4BF6A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Seats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List1!$A$2:$A$5</c:f>
              <c:numCache>
                <c:formatCode>General</c:formatCode>
                <c:ptCount val="4"/>
                <c:pt idx="0">
                  <c:v>2002</c:v>
                </c:pt>
                <c:pt idx="1">
                  <c:v>2007</c:v>
                </c:pt>
                <c:pt idx="2">
                  <c:v>2012</c:v>
                </c:pt>
                <c:pt idx="3">
                  <c:v>2017</c:v>
                </c:pt>
              </c:numCache>
            </c:numRef>
          </c:cat>
          <c:val>
            <c:numRef>
              <c:f>List1!$C$2:$C$5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8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086-4ADF-9BE0-7086F2F4BF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8970680"/>
        <c:axId val="408971992"/>
      </c:barChart>
      <c:catAx>
        <c:axId val="408970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08971992"/>
        <c:crosses val="autoZero"/>
        <c:auto val="1"/>
        <c:lblAlgn val="ctr"/>
        <c:lblOffset val="100"/>
        <c:noMultiLvlLbl val="0"/>
      </c:catAx>
      <c:valAx>
        <c:axId val="408971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08970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per cent of the vote 1st round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List1!$A$2:$A$3</c:f>
              <c:numCache>
                <c:formatCode>General</c:formatCode>
                <c:ptCount val="2"/>
                <c:pt idx="0">
                  <c:v>2012</c:v>
                </c:pt>
                <c:pt idx="1">
                  <c:v>2017</c:v>
                </c:pt>
              </c:numCache>
            </c:numRef>
          </c:cat>
          <c:val>
            <c:numRef>
              <c:f>List1!$B$2:$B$3</c:f>
              <c:numCache>
                <c:formatCode>General</c:formatCode>
                <c:ptCount val="2"/>
                <c:pt idx="0">
                  <c:v>6.9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31-4FED-82DE-F266FE2D77AE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seats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List1!$A$2:$A$3</c:f>
              <c:numCache>
                <c:formatCode>General</c:formatCode>
                <c:ptCount val="2"/>
                <c:pt idx="0">
                  <c:v>2012</c:v>
                </c:pt>
                <c:pt idx="1">
                  <c:v>2017</c:v>
                </c:pt>
              </c:numCache>
            </c:numRef>
          </c:cat>
          <c:val>
            <c:numRef>
              <c:f>List1!$C$2:$C$3</c:f>
              <c:numCache>
                <c:formatCode>General</c:formatCode>
                <c:ptCount val="2"/>
                <c:pt idx="0">
                  <c:v>1</c:v>
                </c:pt>
                <c:pt idx="1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31-4FED-82DE-F266FE2D77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2442488"/>
        <c:axId val="412444128"/>
      </c:barChart>
      <c:catAx>
        <c:axId val="412442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12444128"/>
        <c:crosses val="autoZero"/>
        <c:auto val="1"/>
        <c:lblAlgn val="ctr"/>
        <c:lblOffset val="100"/>
        <c:noMultiLvlLbl val="0"/>
      </c:catAx>
      <c:valAx>
        <c:axId val="412444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12442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per cent of the vote 1st round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List1!$A$2:$A$5</c:f>
              <c:numCache>
                <c:formatCode>General</c:formatCode>
                <c:ptCount val="4"/>
                <c:pt idx="0">
                  <c:v>2002</c:v>
                </c:pt>
                <c:pt idx="1">
                  <c:v>2007</c:v>
                </c:pt>
                <c:pt idx="2">
                  <c:v>2012</c:v>
                </c:pt>
                <c:pt idx="3">
                  <c:v>2017</c:v>
                </c:pt>
              </c:numCache>
            </c:numRef>
          </c:cat>
          <c:val>
            <c:numRef>
              <c:f>List1!$B$2:$B$5</c:f>
              <c:numCache>
                <c:formatCode>General</c:formatCode>
                <c:ptCount val="4"/>
                <c:pt idx="0">
                  <c:v>24.1</c:v>
                </c:pt>
                <c:pt idx="1">
                  <c:v>24.7</c:v>
                </c:pt>
                <c:pt idx="2">
                  <c:v>29.4</c:v>
                </c:pt>
                <c:pt idx="3">
                  <c:v>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05-4D8B-BAB5-F67971A49F7E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seats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List1!$A$2:$A$5</c:f>
              <c:numCache>
                <c:formatCode>General</c:formatCode>
                <c:ptCount val="4"/>
                <c:pt idx="0">
                  <c:v>2002</c:v>
                </c:pt>
                <c:pt idx="1">
                  <c:v>2007</c:v>
                </c:pt>
                <c:pt idx="2">
                  <c:v>2012</c:v>
                </c:pt>
                <c:pt idx="3">
                  <c:v>2017</c:v>
                </c:pt>
              </c:numCache>
            </c:numRef>
          </c:cat>
          <c:val>
            <c:numRef>
              <c:f>List1!$C$2:$C$5</c:f>
              <c:numCache>
                <c:formatCode>General</c:formatCode>
                <c:ptCount val="4"/>
                <c:pt idx="0">
                  <c:v>140</c:v>
                </c:pt>
                <c:pt idx="1">
                  <c:v>186</c:v>
                </c:pt>
                <c:pt idx="2">
                  <c:v>280</c:v>
                </c:pt>
                <c:pt idx="3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05-4D8B-BAB5-F67971A49F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2337752"/>
        <c:axId val="412341688"/>
      </c:barChart>
      <c:catAx>
        <c:axId val="412337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12341688"/>
        <c:crosses val="autoZero"/>
        <c:auto val="1"/>
        <c:lblAlgn val="ctr"/>
        <c:lblOffset val="100"/>
        <c:noMultiLvlLbl val="0"/>
      </c:catAx>
      <c:valAx>
        <c:axId val="412341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12337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per cent of vote 1st round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List1!$A$2:$A$5</c:f>
              <c:numCache>
                <c:formatCode>General</c:formatCode>
                <c:ptCount val="4"/>
                <c:pt idx="0">
                  <c:v>2002</c:v>
                </c:pt>
                <c:pt idx="1">
                  <c:v>2007</c:v>
                </c:pt>
                <c:pt idx="2">
                  <c:v>2012</c:v>
                </c:pt>
                <c:pt idx="3">
                  <c:v>2017</c:v>
                </c:pt>
              </c:numCache>
            </c:numRef>
          </c:cat>
          <c:val>
            <c:numRef>
              <c:f>List1!$B$2:$B$5</c:f>
              <c:numCache>
                <c:formatCode>General</c:formatCode>
                <c:ptCount val="4"/>
                <c:pt idx="0">
                  <c:v>4.5</c:v>
                </c:pt>
                <c:pt idx="1">
                  <c:v>3.3</c:v>
                </c:pt>
                <c:pt idx="2">
                  <c:v>5.5</c:v>
                </c:pt>
                <c:pt idx="3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03-4AA4-BE13-139056F70229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seats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List1!$A$2:$A$5</c:f>
              <c:numCache>
                <c:formatCode>General</c:formatCode>
                <c:ptCount val="4"/>
                <c:pt idx="0">
                  <c:v>2002</c:v>
                </c:pt>
                <c:pt idx="1">
                  <c:v>2007</c:v>
                </c:pt>
                <c:pt idx="2">
                  <c:v>2012</c:v>
                </c:pt>
                <c:pt idx="3">
                  <c:v>2017</c:v>
                </c:pt>
              </c:numCache>
            </c:numRef>
          </c:cat>
          <c:val>
            <c:numRef>
              <c:f>List1!$C$2:$C$5</c:f>
              <c:numCache>
                <c:formatCode>General</c:formatCode>
                <c:ptCount val="4"/>
                <c:pt idx="0">
                  <c:v>3</c:v>
                </c:pt>
                <c:pt idx="1">
                  <c:v>4</c:v>
                </c:pt>
                <c:pt idx="2">
                  <c:v>17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03-4AA4-BE13-139056F702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8825624"/>
        <c:axId val="258828904"/>
      </c:barChart>
      <c:catAx>
        <c:axId val="258825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58828904"/>
        <c:crosses val="autoZero"/>
        <c:auto val="1"/>
        <c:lblAlgn val="ctr"/>
        <c:lblOffset val="100"/>
        <c:noMultiLvlLbl val="0"/>
      </c:catAx>
      <c:valAx>
        <c:axId val="258828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58825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per cent of vote 1st round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List1!$A$2:$A$5</c:f>
              <c:numCache>
                <c:formatCode>General</c:formatCode>
                <c:ptCount val="4"/>
                <c:pt idx="0">
                  <c:v>2002</c:v>
                </c:pt>
                <c:pt idx="1">
                  <c:v>2007</c:v>
                </c:pt>
                <c:pt idx="2">
                  <c:v>2012</c:v>
                </c:pt>
                <c:pt idx="3">
                  <c:v>2017</c:v>
                </c:pt>
              </c:numCache>
            </c:numRef>
          </c:cat>
          <c:val>
            <c:numRef>
              <c:f>List1!$B$2:$B$5</c:f>
              <c:numCache>
                <c:formatCode>General</c:formatCode>
                <c:ptCount val="4"/>
                <c:pt idx="0">
                  <c:v>4.9000000000000004</c:v>
                </c:pt>
                <c:pt idx="1">
                  <c:v>7.6</c:v>
                </c:pt>
                <c:pt idx="2">
                  <c:v>1.8</c:v>
                </c:pt>
                <c:pt idx="3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CC-4148-94E0-EB489AB33A6A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seats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List1!$A$2:$A$5</c:f>
              <c:numCache>
                <c:formatCode>General</c:formatCode>
                <c:ptCount val="4"/>
                <c:pt idx="0">
                  <c:v>2002</c:v>
                </c:pt>
                <c:pt idx="1">
                  <c:v>2007</c:v>
                </c:pt>
                <c:pt idx="2">
                  <c:v>2012</c:v>
                </c:pt>
                <c:pt idx="3">
                  <c:v>2017</c:v>
                </c:pt>
              </c:numCache>
            </c:numRef>
          </c:cat>
          <c:val>
            <c:numRef>
              <c:f>List1!$C$2:$C$5</c:f>
              <c:numCache>
                <c:formatCode>General</c:formatCode>
                <c:ptCount val="4"/>
                <c:pt idx="0">
                  <c:v>29</c:v>
                </c:pt>
                <c:pt idx="1">
                  <c:v>3</c:v>
                </c:pt>
                <c:pt idx="2">
                  <c:v>2</c:v>
                </c:pt>
                <c:pt idx="3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CC-4148-94E0-EB489AB33A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4729624"/>
        <c:axId val="514728312"/>
      </c:barChart>
      <c:catAx>
        <c:axId val="514729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728312"/>
        <c:crosses val="autoZero"/>
        <c:auto val="1"/>
        <c:lblAlgn val="ctr"/>
        <c:lblOffset val="100"/>
        <c:noMultiLvlLbl val="0"/>
      </c:catAx>
      <c:valAx>
        <c:axId val="514728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729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per cent of vote 1st round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List1!$A$2:$A$5</c:f>
              <c:numCache>
                <c:formatCode>General</c:formatCode>
                <c:ptCount val="4"/>
                <c:pt idx="0">
                  <c:v>2002</c:v>
                </c:pt>
                <c:pt idx="1">
                  <c:v>2007</c:v>
                </c:pt>
                <c:pt idx="2">
                  <c:v>2012</c:v>
                </c:pt>
                <c:pt idx="3">
                  <c:v>2017</c:v>
                </c:pt>
              </c:numCache>
            </c:numRef>
          </c:cat>
          <c:val>
            <c:numRef>
              <c:f>List1!$B$2:$B$5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6.9</c:v>
                </c:pt>
                <c:pt idx="3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E6-449F-BA16-363537D956A1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seats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List1!$A$2:$A$5</c:f>
              <c:numCache>
                <c:formatCode>General</c:formatCode>
                <c:ptCount val="4"/>
                <c:pt idx="0">
                  <c:v>2002</c:v>
                </c:pt>
                <c:pt idx="1">
                  <c:v>2007</c:v>
                </c:pt>
                <c:pt idx="2">
                  <c:v>2012</c:v>
                </c:pt>
                <c:pt idx="3">
                  <c:v>2017</c:v>
                </c:pt>
              </c:numCache>
            </c:numRef>
          </c:cat>
          <c:val>
            <c:numRef>
              <c:f>List1!$C$2:$C$5</c:f>
              <c:numCache>
                <c:formatCode>General</c:formatCode>
                <c:ptCount val="4"/>
                <c:pt idx="0">
                  <c:v>21</c:v>
                </c:pt>
                <c:pt idx="1">
                  <c:v>15</c:v>
                </c:pt>
                <c:pt idx="2">
                  <c:v>7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E6-449F-BA16-363537D956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4731920"/>
        <c:axId val="514732904"/>
      </c:barChart>
      <c:catAx>
        <c:axId val="514731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732904"/>
        <c:crosses val="autoZero"/>
        <c:auto val="1"/>
        <c:lblAlgn val="ctr"/>
        <c:lblOffset val="100"/>
        <c:noMultiLvlLbl val="0"/>
      </c:catAx>
      <c:valAx>
        <c:axId val="514732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731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per cent of vote 1st round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List1!$A$2:$A$5</c:f>
              <c:numCache>
                <c:formatCode>General</c:formatCode>
                <c:ptCount val="4"/>
                <c:pt idx="0">
                  <c:v>2002</c:v>
                </c:pt>
                <c:pt idx="1">
                  <c:v>2007</c:v>
                </c:pt>
                <c:pt idx="2">
                  <c:v>2012</c:v>
                </c:pt>
                <c:pt idx="3">
                  <c:v>2017</c:v>
                </c:pt>
              </c:numCache>
            </c:numRef>
          </c:cat>
          <c:val>
            <c:numRef>
              <c:f>List1!$B$2:$B$5</c:f>
              <c:numCache>
                <c:formatCode>General</c:formatCode>
                <c:ptCount val="4"/>
                <c:pt idx="0">
                  <c:v>1.3</c:v>
                </c:pt>
                <c:pt idx="1">
                  <c:v>1.5</c:v>
                </c:pt>
                <c:pt idx="2">
                  <c:v>1.7</c:v>
                </c:pt>
                <c:pt idx="3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68-4272-9A00-91D688B9D7C8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seats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List1!$A$2:$A$5</c:f>
              <c:numCache>
                <c:formatCode>General</c:formatCode>
                <c:ptCount val="4"/>
                <c:pt idx="0">
                  <c:v>2002</c:v>
                </c:pt>
                <c:pt idx="1">
                  <c:v>2007</c:v>
                </c:pt>
                <c:pt idx="2">
                  <c:v>2012</c:v>
                </c:pt>
                <c:pt idx="3">
                  <c:v>2017</c:v>
                </c:pt>
              </c:numCache>
            </c:numRef>
          </c:cat>
          <c:val>
            <c:numRef>
              <c:f>List1!$C$2:$C$5</c:f>
              <c:numCache>
                <c:formatCode>General</c:formatCode>
                <c:ptCount val="4"/>
                <c:pt idx="0">
                  <c:v>7</c:v>
                </c:pt>
                <c:pt idx="1">
                  <c:v>7</c:v>
                </c:pt>
                <c:pt idx="2">
                  <c:v>12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68-4272-9A00-91D688B9D7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4733560"/>
        <c:axId val="514735528"/>
      </c:barChart>
      <c:catAx>
        <c:axId val="514733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735528"/>
        <c:crosses val="autoZero"/>
        <c:auto val="1"/>
        <c:lblAlgn val="ctr"/>
        <c:lblOffset val="100"/>
        <c:noMultiLvlLbl val="0"/>
      </c:catAx>
      <c:valAx>
        <c:axId val="514735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4733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DE7CB-9131-4599-82AA-8965127EB4CE}" type="datetimeFigureOut">
              <a:rPr lang="cs-CZ" smtClean="0"/>
              <a:t>15.11.2019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4DED5-2192-4C6E-99DC-FC800C9E4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8919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E1E4-F811-4194-A6AE-4744E5097C64}" type="datetimeFigureOut">
              <a:rPr lang="cs-CZ" smtClean="0"/>
              <a:t>15.11.2019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2652-C132-460D-8ABA-0B279E5386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271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E1E4-F811-4194-A6AE-4744E5097C64}" type="datetimeFigureOut">
              <a:rPr lang="cs-CZ" smtClean="0"/>
              <a:t>15.11.2019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2652-C132-460D-8ABA-0B279E5386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3356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E1E4-F811-4194-A6AE-4744E5097C64}" type="datetimeFigureOut">
              <a:rPr lang="cs-CZ" smtClean="0"/>
              <a:t>15.11.2019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2652-C132-460D-8ABA-0B279E5386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574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E1E4-F811-4194-A6AE-4744E5097C64}" type="datetimeFigureOut">
              <a:rPr lang="cs-CZ" smtClean="0"/>
              <a:t>15.11.2019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2652-C132-460D-8ABA-0B279E5386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9256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E1E4-F811-4194-A6AE-4744E5097C64}" type="datetimeFigureOut">
              <a:rPr lang="cs-CZ" smtClean="0"/>
              <a:t>15.11.2019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2652-C132-460D-8ABA-0B279E5386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0272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E1E4-F811-4194-A6AE-4744E5097C64}" type="datetimeFigureOut">
              <a:rPr lang="cs-CZ" smtClean="0"/>
              <a:t>15.11.2019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2652-C132-460D-8ABA-0B279E5386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2516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E1E4-F811-4194-A6AE-4744E5097C64}" type="datetimeFigureOut">
              <a:rPr lang="cs-CZ" smtClean="0"/>
              <a:t>15.11.2019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2652-C132-460D-8ABA-0B279E5386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2139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E1E4-F811-4194-A6AE-4744E5097C64}" type="datetimeFigureOut">
              <a:rPr lang="cs-CZ" smtClean="0"/>
              <a:t>15.11.2019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2652-C132-460D-8ABA-0B279E5386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6545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E1E4-F811-4194-A6AE-4744E5097C64}" type="datetimeFigureOut">
              <a:rPr lang="cs-CZ" smtClean="0"/>
              <a:t>15.11.2019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2652-C132-460D-8ABA-0B279E5386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7079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E1E4-F811-4194-A6AE-4744E5097C64}" type="datetimeFigureOut">
              <a:rPr lang="cs-CZ" smtClean="0"/>
              <a:t>15.11.2019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2652-C132-460D-8ABA-0B279E5386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2014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E1E4-F811-4194-A6AE-4744E5097C64}" type="datetimeFigureOut">
              <a:rPr lang="cs-CZ" smtClean="0"/>
              <a:t>15.11.2019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2652-C132-460D-8ABA-0B279E5386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2758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CE1E4-F811-4194-A6AE-4744E5097C64}" type="datetimeFigureOut">
              <a:rPr lang="cs-CZ" smtClean="0"/>
              <a:t>15.11.2019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C2652-C132-460D-8ABA-0B279E5386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602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rties-and-elections.eu/france.html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201355"/>
            <a:ext cx="7772400" cy="2387600"/>
          </a:xfrm>
        </p:spPr>
        <p:txBody>
          <a:bodyPr/>
          <a:lstStyle/>
          <a:p>
            <a:r>
              <a:rPr lang="en-US" dirty="0" smtClean="0"/>
              <a:t>Current French Politics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80102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0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Presidency of Emmanuel Macron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25625"/>
            <a:ext cx="3925062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Graduated from ENA</a:t>
            </a:r>
          </a:p>
          <a:p>
            <a:r>
              <a:rPr lang="en-US" dirty="0" smtClean="0"/>
              <a:t>Assisted to Paul </a:t>
            </a:r>
            <a:r>
              <a:rPr lang="en-US" dirty="0" err="1" smtClean="0"/>
              <a:t>Ricoeur</a:t>
            </a:r>
            <a:endParaRPr lang="en-US" dirty="0" smtClean="0"/>
          </a:p>
          <a:p>
            <a:r>
              <a:rPr lang="en-US" dirty="0" smtClean="0"/>
              <a:t>Member of PS 2006-2009</a:t>
            </a:r>
          </a:p>
          <a:p>
            <a:r>
              <a:rPr lang="en-US" dirty="0" smtClean="0"/>
              <a:t>Worked for the Rothschild Bank</a:t>
            </a:r>
          </a:p>
          <a:p>
            <a:r>
              <a:rPr lang="en-US" dirty="0" smtClean="0"/>
              <a:t>Turning opinion on migration policies</a:t>
            </a:r>
          </a:p>
          <a:p>
            <a:r>
              <a:rPr lang="en-US" dirty="0" smtClean="0"/>
              <a:t>Plans to reform the EU</a:t>
            </a:r>
          </a:p>
          <a:p>
            <a:r>
              <a:rPr lang="en-US" dirty="0" smtClean="0"/>
              <a:t>2018-2019 Yellow Vests </a:t>
            </a:r>
          </a:p>
          <a:p>
            <a:r>
              <a:rPr lang="cs-CZ" dirty="0" smtClean="0"/>
              <a:t>É</a:t>
            </a:r>
            <a:r>
              <a:rPr lang="en-US" dirty="0" err="1" smtClean="0"/>
              <a:t>douard</a:t>
            </a:r>
            <a:r>
              <a:rPr lang="en-US" dirty="0" smtClean="0"/>
              <a:t> Philippe (</a:t>
            </a:r>
            <a:r>
              <a:rPr lang="en-US" i="1" dirty="0" smtClean="0"/>
              <a:t>Les R</a:t>
            </a:r>
            <a:r>
              <a:rPr lang="cs-CZ" i="1" dirty="0" smtClean="0"/>
              <a:t>é</a:t>
            </a:r>
            <a:r>
              <a:rPr lang="en-US" i="1" dirty="0" err="1" smtClean="0"/>
              <a:t>publicains</a:t>
            </a:r>
            <a:r>
              <a:rPr lang="en-US" i="1" dirty="0" smtClean="0"/>
              <a:t> !</a:t>
            </a:r>
            <a:r>
              <a:rPr lang="en-US" dirty="0" smtClean="0"/>
              <a:t> Member of PS 1990-1992)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712" y="3482167"/>
            <a:ext cx="4414025" cy="331051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332" y="1604156"/>
            <a:ext cx="2619375" cy="174307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8568" y="1604156"/>
            <a:ext cx="1069169" cy="150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1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4612"/>
            <a:ext cx="9144000" cy="559117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2948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European Parliament elections 2019</a:t>
            </a:r>
            <a:endParaRPr lang="cs-CZ" sz="36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6354" y="1495799"/>
            <a:ext cx="3477006" cy="529335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127" y="4780788"/>
            <a:ext cx="454342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French Party Landscape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902538"/>
            <a:ext cx="7886700" cy="419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4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02" y="1690689"/>
            <a:ext cx="9146602" cy="389423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50" y="260460"/>
            <a:ext cx="2368296" cy="76744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La </a:t>
            </a:r>
            <a:r>
              <a:rPr lang="cs-CZ" dirty="0" err="1"/>
              <a:t>République</a:t>
            </a:r>
            <a:r>
              <a:rPr lang="cs-CZ" dirty="0"/>
              <a:t> en </a:t>
            </a:r>
            <a:r>
              <a:rPr lang="cs-CZ" dirty="0" err="1"/>
              <a:t>Marche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2225167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Founded in April 2016</a:t>
            </a:r>
          </a:p>
          <a:p>
            <a:r>
              <a:rPr lang="en-US" dirty="0" err="1" smtClean="0">
                <a:solidFill>
                  <a:srgbClr val="FFFF00"/>
                </a:solidFill>
              </a:rPr>
              <a:t>Enterpreneurial</a:t>
            </a:r>
            <a:r>
              <a:rPr lang="en-US" dirty="0" smtClean="0">
                <a:solidFill>
                  <a:srgbClr val="FFFF00"/>
                </a:solidFill>
              </a:rPr>
              <a:t> party?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New </a:t>
            </a:r>
            <a:r>
              <a:rPr lang="en-US" dirty="0" err="1" smtClean="0">
                <a:solidFill>
                  <a:srgbClr val="FFFF00"/>
                </a:solidFill>
              </a:rPr>
              <a:t>centre</a:t>
            </a:r>
            <a:r>
              <a:rPr lang="en-US" dirty="0" smtClean="0">
                <a:solidFill>
                  <a:srgbClr val="FFFF00"/>
                </a:solidFill>
              </a:rPr>
              <a:t>?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New liberalism?</a:t>
            </a:r>
            <a:endParaRPr lang="cs-CZ" dirty="0">
              <a:solidFill>
                <a:srgbClr val="FFFF00"/>
              </a:solidFill>
            </a:endParaRPr>
          </a:p>
        </p:txBody>
      </p:sp>
      <p:graphicFrame>
        <p:nvGraphicFramePr>
          <p:cNvPr id="9" name="Zástupný symbol pro obsah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61864709"/>
              </p:ext>
            </p:extLst>
          </p:nvPr>
        </p:nvGraphicFramePr>
        <p:xfrm>
          <a:off x="4629150" y="1825625"/>
          <a:ext cx="38862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221" y="4050792"/>
            <a:ext cx="4196105" cy="203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Les </a:t>
            </a:r>
            <a:r>
              <a:rPr lang="cs-CZ" dirty="0" err="1"/>
              <a:t>Républicains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Post-Gaullist party</a:t>
            </a:r>
          </a:p>
          <a:p>
            <a:pPr lvl="1"/>
            <a:r>
              <a:rPr lang="fr-FR" i="1" dirty="0"/>
              <a:t>Union pour la nouvelle République </a:t>
            </a:r>
            <a:r>
              <a:rPr lang="fr-FR" dirty="0"/>
              <a:t>(UNR)1958-1967</a:t>
            </a:r>
          </a:p>
          <a:p>
            <a:pPr lvl="1"/>
            <a:r>
              <a:rPr lang="fr-FR" i="1" dirty="0"/>
              <a:t>Union des démocrates pour la République </a:t>
            </a:r>
            <a:r>
              <a:rPr lang="fr-FR" dirty="0"/>
              <a:t>(UDR) 1969-1976</a:t>
            </a:r>
          </a:p>
          <a:p>
            <a:pPr lvl="1"/>
            <a:r>
              <a:rPr lang="cs-CZ" i="1" dirty="0" err="1"/>
              <a:t>Rassemblement</a:t>
            </a:r>
            <a:r>
              <a:rPr lang="cs-CZ" i="1" dirty="0"/>
              <a:t> </a:t>
            </a:r>
            <a:r>
              <a:rPr lang="cs-CZ" i="1" dirty="0" err="1"/>
              <a:t>pour</a:t>
            </a:r>
            <a:r>
              <a:rPr lang="cs-CZ" i="1" dirty="0"/>
              <a:t> la </a:t>
            </a:r>
            <a:r>
              <a:rPr lang="cs-CZ" i="1" dirty="0" err="1"/>
              <a:t>République</a:t>
            </a:r>
            <a:r>
              <a:rPr lang="en-US" i="1" dirty="0"/>
              <a:t> </a:t>
            </a:r>
            <a:r>
              <a:rPr lang="en-US" dirty="0"/>
              <a:t>(RPR) 1976-2002</a:t>
            </a:r>
          </a:p>
          <a:p>
            <a:pPr lvl="1"/>
            <a:r>
              <a:rPr lang="fr-FR" i="1" dirty="0"/>
              <a:t>Union pour un mouvement populaire </a:t>
            </a:r>
            <a:r>
              <a:rPr lang="fr-FR" dirty="0"/>
              <a:t>(UMP) 2002-2015</a:t>
            </a:r>
          </a:p>
          <a:p>
            <a:r>
              <a:rPr lang="cs-CZ" i="1" dirty="0"/>
              <a:t>Les </a:t>
            </a:r>
            <a:r>
              <a:rPr lang="cs-CZ" i="1" dirty="0" err="1"/>
              <a:t>Républicains</a:t>
            </a:r>
            <a:r>
              <a:rPr lang="cs-CZ" i="1" dirty="0"/>
              <a:t> </a:t>
            </a:r>
            <a:r>
              <a:rPr lang="en-US" dirty="0"/>
              <a:t>(LR) 2015 </a:t>
            </a:r>
            <a:r>
              <a:rPr lang="en-US" dirty="0" smtClean="0"/>
              <a:t>onwards</a:t>
            </a:r>
          </a:p>
          <a:p>
            <a:pPr lvl="1"/>
            <a:r>
              <a:rPr lang="en-US" dirty="0" smtClean="0"/>
              <a:t>Nicolas Sarkozy</a:t>
            </a:r>
          </a:p>
          <a:p>
            <a:pPr lvl="1"/>
            <a:r>
              <a:rPr lang="en-US" dirty="0" smtClean="0"/>
              <a:t>François </a:t>
            </a:r>
            <a:r>
              <a:rPr lang="en-US" dirty="0" err="1" smtClean="0"/>
              <a:t>Fillon</a:t>
            </a:r>
            <a:endParaRPr lang="en-US" dirty="0" smtClean="0"/>
          </a:p>
          <a:p>
            <a:pPr lvl="1"/>
            <a:r>
              <a:rPr lang="en-US" dirty="0" smtClean="0"/>
              <a:t>Laurent </a:t>
            </a:r>
            <a:r>
              <a:rPr lang="en-US" dirty="0" err="1" smtClean="0"/>
              <a:t>Wauquiez</a:t>
            </a:r>
            <a:endParaRPr lang="fr-FR" dirty="0"/>
          </a:p>
          <a:p>
            <a:endParaRPr lang="cs-CZ" dirty="0"/>
          </a:p>
        </p:txBody>
      </p:sp>
      <p:graphicFrame>
        <p:nvGraphicFramePr>
          <p:cNvPr id="9" name="Zástupný symbol pro obsah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96384372"/>
              </p:ext>
            </p:extLst>
          </p:nvPr>
        </p:nvGraphicFramePr>
        <p:xfrm>
          <a:off x="4629150" y="1825625"/>
          <a:ext cx="38862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237" y="493776"/>
            <a:ext cx="2903220" cy="154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2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Rassemblement</a:t>
            </a:r>
            <a:r>
              <a:rPr lang="cs-CZ" dirty="0" smtClean="0"/>
              <a:t> </a:t>
            </a:r>
            <a:r>
              <a:rPr lang="cs-CZ" dirty="0" err="1"/>
              <a:t>National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Ex-Front </a:t>
            </a:r>
            <a:r>
              <a:rPr lang="cs-CZ" dirty="0" err="1" smtClean="0"/>
              <a:t>National</a:t>
            </a:r>
            <a:endParaRPr lang="cs-CZ" dirty="0" smtClean="0"/>
          </a:p>
          <a:p>
            <a:r>
              <a:rPr lang="cs-CZ" dirty="0" err="1" smtClean="0"/>
              <a:t>Check</a:t>
            </a:r>
            <a:r>
              <a:rPr lang="cs-CZ" dirty="0" smtClean="0"/>
              <a:t> </a:t>
            </a:r>
            <a:r>
              <a:rPr lang="en-US" dirty="0" smtClean="0"/>
              <a:t>Robin’s </a:t>
            </a:r>
            <a:r>
              <a:rPr lang="cs-CZ" dirty="0" err="1" smtClean="0"/>
              <a:t>presentation</a:t>
            </a:r>
            <a:r>
              <a:rPr lang="cs-CZ" dirty="0" smtClean="0"/>
              <a:t> </a:t>
            </a:r>
            <a:r>
              <a:rPr lang="en-US" dirty="0" smtClean="0"/>
              <a:t>for details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64951861"/>
              </p:ext>
            </p:extLst>
          </p:nvPr>
        </p:nvGraphicFramePr>
        <p:xfrm>
          <a:off x="4629150" y="1825625"/>
          <a:ext cx="38862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200" y="822960"/>
            <a:ext cx="2447775" cy="128508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79" y="4114990"/>
            <a:ext cx="3430342" cy="192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44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La France </a:t>
            </a:r>
            <a:r>
              <a:rPr lang="cs-CZ" dirty="0" err="1"/>
              <a:t>Insoumise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Founded in 2016</a:t>
            </a:r>
          </a:p>
          <a:p>
            <a:r>
              <a:rPr lang="en-US" dirty="0" smtClean="0"/>
              <a:t>(2012 as </a:t>
            </a:r>
            <a:r>
              <a:rPr lang="en-US" i="1" dirty="0" smtClean="0"/>
              <a:t>Front de Gauche</a:t>
            </a:r>
            <a:r>
              <a:rPr lang="en-US" dirty="0" smtClean="0"/>
              <a:t>)</a:t>
            </a:r>
          </a:p>
          <a:p>
            <a:r>
              <a:rPr lang="en-US" dirty="0" smtClean="0"/>
              <a:t>Jean-Luc M</a:t>
            </a:r>
            <a:r>
              <a:rPr lang="cs-CZ" dirty="0" smtClean="0"/>
              <a:t>é</a:t>
            </a:r>
            <a:r>
              <a:rPr lang="en-US" dirty="0" err="1" smtClean="0"/>
              <a:t>lenchon</a:t>
            </a:r>
            <a:r>
              <a:rPr lang="en-US" dirty="0" smtClean="0"/>
              <a:t> (ex-PS): a candidate in 2017 presidential elections</a:t>
            </a:r>
          </a:p>
          <a:p>
            <a:r>
              <a:rPr lang="en-US" dirty="0" smtClean="0"/>
              <a:t>Supported by philosopher Chantal </a:t>
            </a:r>
            <a:r>
              <a:rPr lang="en-US" dirty="0" err="1" smtClean="0"/>
              <a:t>Mouffe</a:t>
            </a:r>
            <a:endParaRPr lang="cs-CZ" dirty="0"/>
          </a:p>
        </p:txBody>
      </p:sp>
      <p:graphicFrame>
        <p:nvGraphicFramePr>
          <p:cNvPr id="9" name="Zástupný symbol pro obsah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60172030"/>
              </p:ext>
            </p:extLst>
          </p:nvPr>
        </p:nvGraphicFramePr>
        <p:xfrm>
          <a:off x="4629150" y="1825625"/>
          <a:ext cx="38862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5" y="217741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6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628650" y="365126"/>
            <a:ext cx="1511046" cy="1325563"/>
          </a:xfrm>
        </p:spPr>
        <p:txBody>
          <a:bodyPr>
            <a:noAutofit/>
          </a:bodyPr>
          <a:lstStyle/>
          <a:p>
            <a:r>
              <a:rPr lang="en-US" sz="2800" dirty="0" smtClean="0"/>
              <a:t>6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Republic</a:t>
            </a:r>
            <a:endParaRPr lang="cs-CZ" sz="28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9696" y="365126"/>
            <a:ext cx="5952744" cy="634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0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100" y="77724"/>
            <a:ext cx="2762250" cy="20574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Parti</a:t>
            </a:r>
            <a:r>
              <a:rPr lang="cs-CZ" dirty="0"/>
              <a:t> </a:t>
            </a:r>
            <a:r>
              <a:rPr lang="cs-CZ" dirty="0" err="1"/>
              <a:t>Socialiste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1905 (</a:t>
            </a:r>
            <a:r>
              <a:rPr lang="fr-FR" dirty="0"/>
              <a:t>Section française de l'Internationale </a:t>
            </a:r>
            <a:r>
              <a:rPr lang="fr-FR" dirty="0" smtClean="0"/>
              <a:t>ouvrière)</a:t>
            </a:r>
            <a:endParaRPr lang="en-US" dirty="0" smtClean="0"/>
          </a:p>
          <a:p>
            <a:r>
              <a:rPr lang="en-US" dirty="0" smtClean="0"/>
              <a:t>1969 PS</a:t>
            </a:r>
          </a:p>
          <a:p>
            <a:endParaRPr lang="en-US" dirty="0" smtClean="0"/>
          </a:p>
          <a:p>
            <a:r>
              <a:rPr lang="en-US" dirty="0" smtClean="0"/>
              <a:t>François Mitterrand</a:t>
            </a:r>
          </a:p>
          <a:p>
            <a:r>
              <a:rPr lang="en-US" dirty="0"/>
              <a:t>François </a:t>
            </a:r>
            <a:r>
              <a:rPr lang="en-US" dirty="0" smtClean="0"/>
              <a:t>Hollande</a:t>
            </a:r>
          </a:p>
          <a:p>
            <a:endParaRPr lang="en-US" dirty="0" smtClean="0"/>
          </a:p>
          <a:p>
            <a:r>
              <a:rPr lang="en-US" dirty="0" smtClean="0"/>
              <a:t>Jacques </a:t>
            </a:r>
            <a:r>
              <a:rPr lang="en-US" dirty="0" err="1" smtClean="0"/>
              <a:t>Delors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Lionel Jospin</a:t>
            </a:r>
          </a:p>
          <a:p>
            <a:r>
              <a:rPr lang="en-US" dirty="0" smtClean="0"/>
              <a:t>Pierre </a:t>
            </a:r>
            <a:r>
              <a:rPr lang="en-US" dirty="0" err="1" smtClean="0"/>
              <a:t>Mauroy</a:t>
            </a:r>
            <a:endParaRPr lang="en-US" dirty="0" smtClean="0"/>
          </a:p>
          <a:p>
            <a:r>
              <a:rPr lang="en-US" dirty="0" smtClean="0"/>
              <a:t>Michel </a:t>
            </a:r>
            <a:r>
              <a:rPr lang="en-US" dirty="0" err="1" smtClean="0"/>
              <a:t>Rocard</a:t>
            </a:r>
            <a:endParaRPr lang="en-US" dirty="0" smtClean="0"/>
          </a:p>
          <a:p>
            <a:r>
              <a:rPr lang="en-US" dirty="0" smtClean="0"/>
              <a:t>Laurent </a:t>
            </a:r>
            <a:r>
              <a:rPr lang="en-US" dirty="0" err="1" smtClean="0"/>
              <a:t>Fabius</a:t>
            </a:r>
            <a:endParaRPr lang="en-US" dirty="0" smtClean="0"/>
          </a:p>
        </p:txBody>
      </p:sp>
      <p:graphicFrame>
        <p:nvGraphicFramePr>
          <p:cNvPr id="9" name="Zástupný symbol pro obsah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79558957"/>
              </p:ext>
            </p:extLst>
          </p:nvPr>
        </p:nvGraphicFramePr>
        <p:xfrm>
          <a:off x="4629150" y="1825625"/>
          <a:ext cx="38862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723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Europe</a:t>
            </a:r>
            <a:r>
              <a:rPr lang="cs-CZ" dirty="0"/>
              <a:t> </a:t>
            </a:r>
            <a:r>
              <a:rPr lang="cs-CZ" dirty="0" err="1"/>
              <a:t>Écologie</a:t>
            </a:r>
            <a:r>
              <a:rPr lang="cs-CZ" dirty="0"/>
              <a:t> Les </a:t>
            </a:r>
            <a:r>
              <a:rPr lang="cs-CZ" dirty="0" err="1"/>
              <a:t>Verts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Founded in 2010 by merger of </a:t>
            </a:r>
            <a:r>
              <a:rPr lang="en-US" i="1" dirty="0" smtClean="0"/>
              <a:t>Europe </a:t>
            </a:r>
            <a:r>
              <a:rPr lang="cs-CZ" i="1" dirty="0" err="1" smtClean="0"/>
              <a:t>Écologie</a:t>
            </a:r>
            <a:r>
              <a:rPr lang="cs-CZ" dirty="0" smtClean="0"/>
              <a:t> (</a:t>
            </a:r>
            <a:r>
              <a:rPr lang="en-US" dirty="0"/>
              <a:t>Daniel </a:t>
            </a:r>
            <a:r>
              <a:rPr lang="en-US" dirty="0" smtClean="0"/>
              <a:t>Cohn-</a:t>
            </a:r>
            <a:r>
              <a:rPr lang="en-US" dirty="0" err="1" smtClean="0"/>
              <a:t>Bendit</a:t>
            </a:r>
            <a:r>
              <a:rPr lang="en-US" dirty="0"/>
              <a:t>)</a:t>
            </a:r>
            <a:r>
              <a:rPr lang="en-US" dirty="0" smtClean="0"/>
              <a:t> </a:t>
            </a:r>
            <a:r>
              <a:rPr lang="en-US" dirty="0" smtClean="0"/>
              <a:t>and </a:t>
            </a:r>
            <a:r>
              <a:rPr lang="en-US" i="1" dirty="0" smtClean="0"/>
              <a:t>Les </a:t>
            </a:r>
            <a:r>
              <a:rPr lang="en-US" i="1" dirty="0" err="1" smtClean="0"/>
              <a:t>Verts</a:t>
            </a:r>
            <a:r>
              <a:rPr lang="en-US" dirty="0" smtClean="0"/>
              <a:t> (1984)</a:t>
            </a:r>
          </a:p>
          <a:p>
            <a:r>
              <a:rPr lang="en-US" dirty="0" smtClean="0"/>
              <a:t>Participated at the </a:t>
            </a:r>
            <a:r>
              <a:rPr lang="en-US" dirty="0" err="1" smtClean="0"/>
              <a:t>gvt</a:t>
            </a:r>
            <a:r>
              <a:rPr lang="en-US" dirty="0" smtClean="0"/>
              <a:t>. of </a:t>
            </a:r>
            <a:r>
              <a:rPr lang="en-US" dirty="0"/>
              <a:t>Jean-Marc </a:t>
            </a:r>
            <a:r>
              <a:rPr lang="en-US" dirty="0" err="1"/>
              <a:t>Ayrault</a:t>
            </a:r>
            <a:r>
              <a:rPr lang="en-US" dirty="0"/>
              <a:t> (2012-2014)</a:t>
            </a:r>
          </a:p>
          <a:p>
            <a:r>
              <a:rPr lang="en-US" dirty="0" smtClean="0"/>
              <a:t>Jos</a:t>
            </a:r>
            <a:r>
              <a:rPr lang="cs-CZ" dirty="0" smtClean="0"/>
              <a:t>é </a:t>
            </a:r>
            <a:r>
              <a:rPr lang="cs-CZ" dirty="0" err="1" smtClean="0"/>
              <a:t>Bové</a:t>
            </a:r>
            <a:r>
              <a:rPr lang="en-US" dirty="0" smtClean="0"/>
              <a:t> </a:t>
            </a:r>
            <a:endParaRPr lang="cs-CZ" dirty="0"/>
          </a:p>
        </p:txBody>
      </p:sp>
      <p:graphicFrame>
        <p:nvGraphicFramePr>
          <p:cNvPr id="9" name="Zástupný symbol pro obsah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27246118"/>
              </p:ext>
            </p:extLst>
          </p:nvPr>
        </p:nvGraphicFramePr>
        <p:xfrm>
          <a:off x="4629150" y="1825625"/>
          <a:ext cx="38862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562" y="432594"/>
            <a:ext cx="2079314" cy="132556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15" y="2266048"/>
            <a:ext cx="636270" cy="90234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9289" y="5098094"/>
            <a:ext cx="1525927" cy="121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7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brief quiz to warm ourselves up: Who is this person?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90" y="1758016"/>
            <a:ext cx="1575014" cy="235902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980" y="1770012"/>
            <a:ext cx="1559957" cy="234702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322" y="1734383"/>
            <a:ext cx="1833420" cy="235844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128" y="1758016"/>
            <a:ext cx="1554239" cy="233481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9599" y="4184365"/>
            <a:ext cx="1647177" cy="234348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1302" y="4196361"/>
            <a:ext cx="1611090" cy="237725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1019" y="4184365"/>
            <a:ext cx="1541446" cy="237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1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519" y="365126"/>
            <a:ext cx="1703831" cy="170383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Mouvement</a:t>
            </a:r>
            <a:r>
              <a:rPr lang="cs-CZ" dirty="0"/>
              <a:t> </a:t>
            </a:r>
            <a:r>
              <a:rPr lang="cs-CZ" dirty="0" err="1"/>
              <a:t>Démocrate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303898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(2002 as UDF)</a:t>
            </a:r>
          </a:p>
          <a:p>
            <a:r>
              <a:rPr lang="en-US" dirty="0" smtClean="0"/>
              <a:t>Founded in 2007 by François </a:t>
            </a:r>
            <a:r>
              <a:rPr lang="en-US" dirty="0" err="1" smtClean="0"/>
              <a:t>Bayrou</a:t>
            </a:r>
            <a:r>
              <a:rPr lang="en-US" dirty="0" smtClean="0"/>
              <a:t> in order not to support Sarkozy</a:t>
            </a:r>
          </a:p>
          <a:p>
            <a:r>
              <a:rPr lang="en-US" dirty="0" smtClean="0"/>
              <a:t>Centrism</a:t>
            </a:r>
          </a:p>
          <a:p>
            <a:r>
              <a:rPr lang="en-US" dirty="0" smtClean="0"/>
              <a:t>Cooperation with Macron in 2017</a:t>
            </a:r>
            <a:endParaRPr lang="cs-CZ" dirty="0"/>
          </a:p>
        </p:txBody>
      </p:sp>
      <p:graphicFrame>
        <p:nvGraphicFramePr>
          <p:cNvPr id="9" name="Zástupný symbol pro obsah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99494067"/>
              </p:ext>
            </p:extLst>
          </p:nvPr>
        </p:nvGraphicFramePr>
        <p:xfrm>
          <a:off x="4629150" y="1825625"/>
          <a:ext cx="38862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481" y="4953000"/>
            <a:ext cx="142875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8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Parti</a:t>
            </a:r>
            <a:r>
              <a:rPr lang="cs-CZ" dirty="0"/>
              <a:t> </a:t>
            </a:r>
            <a:r>
              <a:rPr lang="cs-CZ" dirty="0" err="1"/>
              <a:t>Communiste</a:t>
            </a:r>
            <a:r>
              <a:rPr lang="cs-CZ" dirty="0"/>
              <a:t> </a:t>
            </a:r>
            <a:r>
              <a:rPr lang="cs-CZ" dirty="0" err="1"/>
              <a:t>Français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Founded 1920</a:t>
            </a:r>
          </a:p>
          <a:p>
            <a:r>
              <a:rPr lang="en-US" dirty="0" smtClean="0"/>
              <a:t>Popular Front 1936</a:t>
            </a:r>
          </a:p>
          <a:p>
            <a:endParaRPr lang="en-US" dirty="0" smtClean="0"/>
          </a:p>
          <a:p>
            <a:r>
              <a:rPr lang="en-US" dirty="0" smtClean="0"/>
              <a:t>Part of the government:</a:t>
            </a:r>
          </a:p>
          <a:p>
            <a:pPr lvl="1"/>
            <a:r>
              <a:rPr lang="en-US" dirty="0" smtClean="0"/>
              <a:t>1944-1947 (</a:t>
            </a:r>
            <a:r>
              <a:rPr lang="en-US" i="1" dirty="0" err="1" smtClean="0"/>
              <a:t>tripartisme</a:t>
            </a:r>
            <a:r>
              <a:rPr lang="en-US" i="1" dirty="0"/>
              <a:t> </a:t>
            </a:r>
            <a:r>
              <a:rPr lang="en-US" dirty="0" smtClean="0"/>
              <a:t>with MRP and SFIO)</a:t>
            </a:r>
          </a:p>
          <a:p>
            <a:pPr lvl="1"/>
            <a:r>
              <a:rPr lang="en-US" dirty="0" smtClean="0"/>
              <a:t>1981-1984</a:t>
            </a:r>
          </a:p>
          <a:p>
            <a:r>
              <a:rPr lang="en-US" dirty="0" smtClean="0"/>
              <a:t>Democratic centralism abandoned only in 1994</a:t>
            </a:r>
          </a:p>
          <a:p>
            <a:endParaRPr lang="en-US" dirty="0" smtClean="0"/>
          </a:p>
          <a:p>
            <a:r>
              <a:rPr lang="en-US" dirty="0" smtClean="0"/>
              <a:t>2012 run as </a:t>
            </a:r>
            <a:r>
              <a:rPr lang="en-US" dirty="0" err="1" smtClean="0"/>
              <a:t>as</a:t>
            </a:r>
            <a:r>
              <a:rPr lang="en-US" dirty="0" smtClean="0"/>
              <a:t> a part of FG (2007-2018)</a:t>
            </a:r>
            <a:endParaRPr lang="cs-CZ" dirty="0"/>
          </a:p>
        </p:txBody>
      </p:sp>
      <p:graphicFrame>
        <p:nvGraphicFramePr>
          <p:cNvPr id="9" name="Zástupný symbol pro obsah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17016257"/>
              </p:ext>
            </p:extLst>
          </p:nvPr>
        </p:nvGraphicFramePr>
        <p:xfrm>
          <a:off x="4629150" y="1825625"/>
          <a:ext cx="38862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798" y="365126"/>
            <a:ext cx="1368552" cy="13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Parti</a:t>
            </a:r>
            <a:r>
              <a:rPr lang="cs-CZ" dirty="0"/>
              <a:t> </a:t>
            </a:r>
            <a:r>
              <a:rPr lang="cs-CZ" dirty="0" err="1"/>
              <a:t>Radical</a:t>
            </a:r>
            <a:r>
              <a:rPr lang="cs-CZ" dirty="0"/>
              <a:t> de </a:t>
            </a:r>
            <a:r>
              <a:rPr lang="cs-CZ" dirty="0" err="1"/>
              <a:t>Gauche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Active since 1971</a:t>
            </a:r>
          </a:p>
          <a:p>
            <a:r>
              <a:rPr lang="en-US" dirty="0"/>
              <a:t>Roots reach to </a:t>
            </a:r>
            <a:r>
              <a:rPr lang="en-US" dirty="0" smtClean="0"/>
              <a:t>1901</a:t>
            </a:r>
            <a:endParaRPr lang="en-US" dirty="0"/>
          </a:p>
          <a:p>
            <a:r>
              <a:rPr lang="en-US" dirty="0" smtClean="0"/>
              <a:t>Tradition of the moderate left of the 3</a:t>
            </a:r>
            <a:r>
              <a:rPr lang="en-US" baseline="30000" dirty="0" smtClean="0"/>
              <a:t>rd</a:t>
            </a:r>
            <a:r>
              <a:rPr lang="en-US" dirty="0" smtClean="0"/>
              <a:t> and the 4</a:t>
            </a:r>
            <a:r>
              <a:rPr lang="en-US" baseline="30000" dirty="0" smtClean="0"/>
              <a:t>th</a:t>
            </a:r>
            <a:r>
              <a:rPr lang="en-US" dirty="0" smtClean="0"/>
              <a:t> Republic</a:t>
            </a:r>
          </a:p>
          <a:p>
            <a:r>
              <a:rPr lang="en-US" dirty="0" smtClean="0"/>
              <a:t>Republicanism</a:t>
            </a:r>
          </a:p>
          <a:p>
            <a:r>
              <a:rPr lang="en-US" dirty="0" smtClean="0"/>
              <a:t>Moderate socialism</a:t>
            </a:r>
          </a:p>
          <a:p>
            <a:r>
              <a:rPr lang="cs-CZ" i="1" dirty="0" err="1"/>
              <a:t>Laïcité</a:t>
            </a:r>
            <a:endParaRPr lang="cs-CZ" dirty="0"/>
          </a:p>
        </p:txBody>
      </p:sp>
      <p:graphicFrame>
        <p:nvGraphicFramePr>
          <p:cNvPr id="9" name="Zástupný symbol pro obsah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9959370"/>
              </p:ext>
            </p:extLst>
          </p:nvPr>
        </p:nvGraphicFramePr>
        <p:xfrm>
          <a:off x="4629150" y="1825625"/>
          <a:ext cx="38862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208" y="859536"/>
            <a:ext cx="2924633" cy="105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2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 smtClean="0"/>
              <a:t>Presidency</a:t>
            </a:r>
            <a:r>
              <a:rPr lang="cs-CZ" sz="3600" dirty="0" smtClean="0"/>
              <a:t> </a:t>
            </a:r>
            <a:r>
              <a:rPr lang="cs-CZ" sz="3600" dirty="0" err="1" smtClean="0"/>
              <a:t>of</a:t>
            </a:r>
            <a:r>
              <a:rPr lang="cs-CZ" sz="3600" dirty="0" smtClean="0"/>
              <a:t> Nicolas Sarkozy</a:t>
            </a:r>
            <a:r>
              <a:rPr lang="en-US" sz="3600" dirty="0" smtClean="0"/>
              <a:t> 2007-2012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25625"/>
            <a:ext cx="5250942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Sarkozy – minister of interior 2002-2004 and 2005-2007 (civil unrests 2005)</a:t>
            </a:r>
          </a:p>
          <a:p>
            <a:r>
              <a:rPr lang="en-US" dirty="0" smtClean="0"/>
              <a:t>Anti-immigration and securitization rhetoric in the campaign and in office</a:t>
            </a:r>
          </a:p>
          <a:p>
            <a:r>
              <a:rPr lang="en-US" dirty="0" smtClean="0"/>
              <a:t>Crisis of the Eurozone and French-German Leadership (</a:t>
            </a:r>
            <a:r>
              <a:rPr lang="en-US" i="1" dirty="0" smtClean="0"/>
              <a:t>‘</a:t>
            </a:r>
            <a:r>
              <a:rPr lang="en-US" i="1" dirty="0" err="1" smtClean="0"/>
              <a:t>Merkozy</a:t>
            </a:r>
            <a:r>
              <a:rPr lang="en-US" i="1" dirty="0" smtClean="0"/>
              <a:t>’</a:t>
            </a:r>
            <a:r>
              <a:rPr lang="en-US" dirty="0" smtClean="0"/>
              <a:t>)</a:t>
            </a:r>
          </a:p>
          <a:p>
            <a:r>
              <a:rPr lang="en-US" dirty="0" smtClean="0"/>
              <a:t>Economics of state interventionism (</a:t>
            </a:r>
            <a:r>
              <a:rPr lang="en-US" i="1" dirty="0" smtClean="0"/>
              <a:t>dirigisme</a:t>
            </a:r>
            <a:r>
              <a:rPr lang="en-US" dirty="0" smtClean="0"/>
              <a:t>)</a:t>
            </a:r>
          </a:p>
          <a:p>
            <a:r>
              <a:rPr lang="en-US" dirty="0" smtClean="0"/>
              <a:t>British and French operation in Libya 2011 turning down Kaddafi’ s regime</a:t>
            </a:r>
          </a:p>
          <a:p>
            <a:r>
              <a:rPr lang="en-US" dirty="0" smtClean="0"/>
              <a:t>Prime </a:t>
            </a:r>
            <a:r>
              <a:rPr lang="en-US" dirty="0"/>
              <a:t>minister </a:t>
            </a:r>
            <a:r>
              <a:rPr lang="cs-CZ" dirty="0" err="1"/>
              <a:t>François</a:t>
            </a:r>
            <a:r>
              <a:rPr lang="cs-CZ" dirty="0"/>
              <a:t> </a:t>
            </a:r>
            <a:r>
              <a:rPr lang="cs-CZ" dirty="0" err="1" smtClean="0"/>
              <a:t>Fillon</a:t>
            </a:r>
            <a:r>
              <a:rPr lang="en-US" dirty="0" smtClean="0"/>
              <a:t>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350" y="4001294"/>
            <a:ext cx="2913704" cy="208197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592" y="1453896"/>
            <a:ext cx="1569946" cy="240487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2568" y="1453896"/>
            <a:ext cx="1322832" cy="198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Presidential elections 2012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25625"/>
            <a:ext cx="3961638" cy="435133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Main candidates:</a:t>
            </a:r>
          </a:p>
          <a:p>
            <a:r>
              <a:rPr lang="cs-CZ" dirty="0" err="1"/>
              <a:t>François</a:t>
            </a:r>
            <a:r>
              <a:rPr lang="cs-CZ" dirty="0"/>
              <a:t> </a:t>
            </a:r>
            <a:r>
              <a:rPr lang="en-US" dirty="0" smtClean="0"/>
              <a:t>Hollande (28.6 per cent in the 1</a:t>
            </a:r>
            <a:r>
              <a:rPr lang="en-US" baseline="30000" dirty="0" smtClean="0"/>
              <a:t>st</a:t>
            </a:r>
            <a:r>
              <a:rPr lang="en-US" dirty="0" smtClean="0"/>
              <a:t> round; 51/6 in the 2</a:t>
            </a:r>
            <a:r>
              <a:rPr lang="en-US" baseline="30000" dirty="0" smtClean="0"/>
              <a:t>nd</a:t>
            </a:r>
            <a:r>
              <a:rPr lang="en-US" dirty="0" smtClean="0"/>
              <a:t> round)</a:t>
            </a:r>
          </a:p>
          <a:p>
            <a:r>
              <a:rPr lang="en-US" dirty="0" smtClean="0"/>
              <a:t>Nicolas Sarkozy (27.2 / 48.4)</a:t>
            </a:r>
          </a:p>
          <a:p>
            <a:r>
              <a:rPr lang="en-US" dirty="0" smtClean="0"/>
              <a:t>Marine Le Pen (17.9)</a:t>
            </a:r>
          </a:p>
          <a:p>
            <a:r>
              <a:rPr lang="en-US" dirty="0" smtClean="0"/>
              <a:t>Jean-Luc M</a:t>
            </a:r>
            <a:r>
              <a:rPr lang="cs-CZ" dirty="0" smtClean="0"/>
              <a:t>é</a:t>
            </a:r>
            <a:r>
              <a:rPr lang="en-US" dirty="0" err="1" smtClean="0"/>
              <a:t>lenchon</a:t>
            </a:r>
            <a:r>
              <a:rPr lang="en-US" dirty="0" smtClean="0"/>
              <a:t> (11.1)</a:t>
            </a:r>
          </a:p>
          <a:p>
            <a:r>
              <a:rPr lang="cs-CZ" dirty="0" err="1" smtClean="0"/>
              <a:t>François</a:t>
            </a:r>
            <a:r>
              <a:rPr lang="en-US" dirty="0" smtClean="0"/>
              <a:t> </a:t>
            </a:r>
            <a:r>
              <a:rPr lang="en-US" dirty="0" err="1" smtClean="0"/>
              <a:t>Bayrou</a:t>
            </a:r>
            <a:r>
              <a:rPr lang="en-US" dirty="0" smtClean="0"/>
              <a:t> (9.1)</a:t>
            </a:r>
          </a:p>
          <a:p>
            <a:endParaRPr lang="en-US" dirty="0" smtClean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81328"/>
            <a:ext cx="1378711" cy="188366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052" y="2423160"/>
            <a:ext cx="1229145" cy="188366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0355" y="3627977"/>
            <a:ext cx="762000" cy="1143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2624" y="4467795"/>
            <a:ext cx="762000" cy="1143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0830" y="5134356"/>
            <a:ext cx="78105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7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Parliamentary elections 2012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5336" y="1244248"/>
            <a:ext cx="6053328" cy="561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0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Presidency of François Hollande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25625"/>
            <a:ext cx="3925062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First secretary of PS 1997-2008</a:t>
            </a:r>
          </a:p>
          <a:p>
            <a:r>
              <a:rPr lang="en-US" dirty="0" smtClean="0"/>
              <a:t>Law on marriage of same-sex couples (2013)</a:t>
            </a:r>
          </a:p>
          <a:p>
            <a:r>
              <a:rPr lang="en-US" dirty="0" smtClean="0"/>
              <a:t>Unpopular </a:t>
            </a:r>
            <a:r>
              <a:rPr lang="en-US" dirty="0" err="1" smtClean="0"/>
              <a:t>labour</a:t>
            </a:r>
            <a:r>
              <a:rPr lang="en-US" dirty="0" smtClean="0"/>
              <a:t> reform 2013 (</a:t>
            </a:r>
            <a:r>
              <a:rPr lang="en-US" i="1" dirty="0" err="1" smtClean="0"/>
              <a:t>Kurzarbeit</a:t>
            </a:r>
            <a:r>
              <a:rPr lang="en-US" dirty="0" smtClean="0"/>
              <a:t>)</a:t>
            </a:r>
          </a:p>
          <a:p>
            <a:r>
              <a:rPr lang="en-US" dirty="0" smtClean="0"/>
              <a:t>January and November 2015 Paris and 2016 Nice terrorist acts</a:t>
            </a:r>
          </a:p>
          <a:p>
            <a:r>
              <a:rPr lang="en-US" dirty="0" smtClean="0"/>
              <a:t>Economical and social difficulties</a:t>
            </a:r>
          </a:p>
          <a:p>
            <a:r>
              <a:rPr lang="en-US" dirty="0" smtClean="0"/>
              <a:t>The least popular President of the 5</a:t>
            </a:r>
            <a:r>
              <a:rPr lang="en-US" baseline="30000" dirty="0" smtClean="0"/>
              <a:t>th</a:t>
            </a:r>
            <a:r>
              <a:rPr lang="en-US" dirty="0" smtClean="0"/>
              <a:t> Republic</a:t>
            </a:r>
          </a:p>
          <a:p>
            <a:r>
              <a:rPr lang="en-US" dirty="0" smtClean="0"/>
              <a:t>Prime ministers:</a:t>
            </a:r>
          </a:p>
          <a:p>
            <a:r>
              <a:rPr lang="en-US" dirty="0" smtClean="0"/>
              <a:t>Jean-Marc </a:t>
            </a:r>
            <a:r>
              <a:rPr lang="en-US" dirty="0" err="1" smtClean="0"/>
              <a:t>Ayrault</a:t>
            </a:r>
            <a:r>
              <a:rPr lang="en-US" dirty="0" smtClean="0"/>
              <a:t> (2012-2014)</a:t>
            </a:r>
          </a:p>
          <a:p>
            <a:r>
              <a:rPr lang="en-US" dirty="0" smtClean="0"/>
              <a:t>Manuel </a:t>
            </a:r>
            <a:r>
              <a:rPr lang="en-US" dirty="0" err="1" smtClean="0"/>
              <a:t>Valls</a:t>
            </a:r>
            <a:r>
              <a:rPr lang="en-US" dirty="0" smtClean="0"/>
              <a:t> (2014-2016)</a:t>
            </a:r>
          </a:p>
          <a:p>
            <a:r>
              <a:rPr lang="en-US" dirty="0" smtClean="0"/>
              <a:t>Bernard Cazeneuve (2016-2017)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024" y="3809491"/>
            <a:ext cx="3889418" cy="236747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184" y="1825625"/>
            <a:ext cx="1619250" cy="14763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33" y="1984121"/>
            <a:ext cx="986168" cy="131787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2712" y="1984121"/>
            <a:ext cx="977239" cy="131038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8796" y="3425698"/>
            <a:ext cx="824958" cy="115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0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0261"/>
            <a:ext cx="9144000" cy="542440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30986"/>
          </a:xfrm>
        </p:spPr>
        <p:txBody>
          <a:bodyPr>
            <a:noAutofit/>
          </a:bodyPr>
          <a:lstStyle/>
          <a:p>
            <a:r>
              <a:rPr lang="en-US" sz="3600" dirty="0" smtClean="0"/>
              <a:t>The European Parliament elections 2014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2041" y="1614519"/>
            <a:ext cx="6486525" cy="38957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1024" y="4919473"/>
            <a:ext cx="5335524" cy="177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5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Presidential elections </a:t>
            </a:r>
            <a:r>
              <a:rPr lang="en-US" dirty="0" smtClean="0"/>
              <a:t>2017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25625"/>
            <a:ext cx="4866894" cy="4351338"/>
          </a:xfrm>
        </p:spPr>
        <p:txBody>
          <a:bodyPr/>
          <a:lstStyle/>
          <a:p>
            <a:r>
              <a:rPr lang="en-US" dirty="0" smtClean="0"/>
              <a:t>Main candidates:</a:t>
            </a:r>
          </a:p>
          <a:p>
            <a:r>
              <a:rPr lang="en-US" dirty="0" smtClean="0"/>
              <a:t>Emmanuel Macron (24.0 / 66.1)</a:t>
            </a:r>
          </a:p>
          <a:p>
            <a:r>
              <a:rPr lang="en-US" dirty="0" smtClean="0"/>
              <a:t>Marine Le Pen (21.3 / 33.9)</a:t>
            </a:r>
          </a:p>
          <a:p>
            <a:r>
              <a:rPr lang="cs-CZ" dirty="0" err="1"/>
              <a:t>François</a:t>
            </a:r>
            <a:r>
              <a:rPr lang="cs-CZ" dirty="0"/>
              <a:t> </a:t>
            </a:r>
            <a:r>
              <a:rPr lang="cs-CZ" dirty="0" err="1" smtClean="0"/>
              <a:t>Fillon</a:t>
            </a:r>
            <a:r>
              <a:rPr lang="en-US" dirty="0" smtClean="0"/>
              <a:t> (20.0)</a:t>
            </a:r>
          </a:p>
          <a:p>
            <a:r>
              <a:rPr lang="en-US" dirty="0"/>
              <a:t>Jean-Luc M</a:t>
            </a:r>
            <a:r>
              <a:rPr lang="cs-CZ" dirty="0"/>
              <a:t>é</a:t>
            </a:r>
            <a:r>
              <a:rPr lang="en-US" dirty="0" err="1"/>
              <a:t>lenchon</a:t>
            </a:r>
            <a:r>
              <a:rPr lang="en-US" dirty="0"/>
              <a:t> (</a:t>
            </a:r>
            <a:r>
              <a:rPr lang="en-US" dirty="0" smtClean="0"/>
              <a:t>19.6)</a:t>
            </a:r>
          </a:p>
          <a:p>
            <a:r>
              <a:rPr lang="en-US" dirty="0" err="1" smtClean="0"/>
              <a:t>Benoît</a:t>
            </a:r>
            <a:r>
              <a:rPr lang="en-US" dirty="0" smtClean="0"/>
              <a:t> </a:t>
            </a:r>
            <a:r>
              <a:rPr lang="en-US" dirty="0" err="1" smtClean="0"/>
              <a:t>Hamon</a:t>
            </a:r>
            <a:r>
              <a:rPr lang="en-US" dirty="0" smtClean="0"/>
              <a:t> (6.4)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336" y="1690689"/>
            <a:ext cx="1247775" cy="18097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817" y="2268093"/>
            <a:ext cx="1304925" cy="18097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3223" y="3558730"/>
            <a:ext cx="762000" cy="10382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4279" y="4117084"/>
            <a:ext cx="762000" cy="10763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3223" y="4737544"/>
            <a:ext cx="762000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4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Parliamentary </a:t>
            </a:r>
            <a:r>
              <a:rPr lang="en-US" dirty="0" smtClean="0"/>
              <a:t>elections 2017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0457" y="1317559"/>
            <a:ext cx="6403086" cy="3918607"/>
          </a:xfrm>
          <a:prstGeom prst="rect">
            <a:avLst/>
          </a:prstGeom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628650" y="5468111"/>
            <a:ext cx="7886700" cy="70885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Effects of the electoral system:</a:t>
            </a:r>
          </a:p>
          <a:p>
            <a:r>
              <a:rPr lang="cs-CZ" dirty="0">
                <a:hlinkClick r:id="rId3"/>
              </a:rPr>
              <a:t>http://</a:t>
            </a:r>
            <a:r>
              <a:rPr lang="cs-CZ" dirty="0" smtClean="0">
                <a:hlinkClick r:id="rId3"/>
              </a:rPr>
              <a:t>www.parties-and-elections.eu/france.html</a:t>
            </a:r>
            <a:r>
              <a:rPr lang="en-US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805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2518</TotalTime>
  <Words>571</Words>
  <Application>Microsoft Office PowerPoint</Application>
  <PresentationFormat>Předvádění na obrazovce (4:3)</PresentationFormat>
  <Paragraphs>114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Wingdings</vt:lpstr>
      <vt:lpstr>Office Theme</vt:lpstr>
      <vt:lpstr>Current French Politics</vt:lpstr>
      <vt:lpstr>A brief quiz to warm ourselves up: Who is this person?</vt:lpstr>
      <vt:lpstr>Presidency of Nicolas Sarkozy 2007-2012</vt:lpstr>
      <vt:lpstr>Presidential elections 2012</vt:lpstr>
      <vt:lpstr>Parliamentary elections 2012</vt:lpstr>
      <vt:lpstr>Presidency of François Hollande</vt:lpstr>
      <vt:lpstr>The European Parliament elections 2014</vt:lpstr>
      <vt:lpstr>Presidential elections 2017</vt:lpstr>
      <vt:lpstr>Parliamentary elections 2017</vt:lpstr>
      <vt:lpstr>Presidency of Emmanuel Macron</vt:lpstr>
      <vt:lpstr>The European Parliament elections 2019</vt:lpstr>
      <vt:lpstr>Current French Party Landscape</vt:lpstr>
      <vt:lpstr>La République en Marche</vt:lpstr>
      <vt:lpstr>Les Républicains</vt:lpstr>
      <vt:lpstr>Rassemblement National</vt:lpstr>
      <vt:lpstr>La France Insoumise</vt:lpstr>
      <vt:lpstr>6th Republic</vt:lpstr>
      <vt:lpstr>Parti Socialiste</vt:lpstr>
      <vt:lpstr>Europe Écologie Les Verts</vt:lpstr>
      <vt:lpstr>Mouvement Démocrate</vt:lpstr>
      <vt:lpstr>Parti Communiste Français</vt:lpstr>
      <vt:lpstr>Parti Radical de Gauche</vt:lpstr>
    </vt:vector>
  </TitlesOfParts>
  <Company>FSS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Vít Hloušek</dc:creator>
  <cp:lastModifiedBy>Vít Hloušek</cp:lastModifiedBy>
  <cp:revision>308</cp:revision>
  <dcterms:created xsi:type="dcterms:W3CDTF">2019-09-11T09:57:39Z</dcterms:created>
  <dcterms:modified xsi:type="dcterms:W3CDTF">2019-11-15T09:24:16Z</dcterms:modified>
</cp:coreProperties>
</file>