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274" r:id="rId3"/>
    <p:sldId id="280" r:id="rId4"/>
    <p:sldId id="284" r:id="rId5"/>
    <p:sldId id="285" r:id="rId6"/>
    <p:sldId id="281" r:id="rId7"/>
    <p:sldId id="286" r:id="rId8"/>
    <p:sldId id="298" r:id="rId9"/>
    <p:sldId id="287" r:id="rId10"/>
    <p:sldId id="300" r:id="rId11"/>
    <p:sldId id="288" r:id="rId12"/>
    <p:sldId id="282" r:id="rId13"/>
    <p:sldId id="299" r:id="rId14"/>
    <p:sldId id="289" r:id="rId15"/>
    <p:sldId id="301" r:id="rId16"/>
    <p:sldId id="290" r:id="rId17"/>
    <p:sldId id="283" r:id="rId18"/>
    <p:sldId id="291" r:id="rId19"/>
    <p:sldId id="292" r:id="rId20"/>
    <p:sldId id="294" r:id="rId21"/>
    <p:sldId id="296" r:id="rId22"/>
    <p:sldId id="293" r:id="rId23"/>
    <p:sldId id="295" r:id="rId24"/>
    <p:sldId id="29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2008</c:v>
                </c:pt>
                <c:pt idx="2">
                  <c:v>2013</c:v>
                </c:pt>
                <c:pt idx="3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2">
                  <c:v>25.6</c:v>
                </c:pt>
                <c:pt idx="3">
                  <c:v>32.700000000000003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1E-4F36-8F86-9EB76867C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297416"/>
        <c:axId val="575300368"/>
      </c:barChart>
      <c:catAx>
        <c:axId val="575297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5300368"/>
        <c:crosses val="autoZero"/>
        <c:auto val="1"/>
        <c:lblAlgn val="ctr"/>
        <c:lblOffset val="100"/>
        <c:noMultiLvlLbl val="0"/>
      </c:catAx>
      <c:valAx>
        <c:axId val="57530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5297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2008</c:v>
                </c:pt>
                <c:pt idx="2">
                  <c:v>2013</c:v>
                </c:pt>
                <c:pt idx="3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31.3</c:v>
                </c:pt>
                <c:pt idx="1">
                  <c:v>33.200000000000003</c:v>
                </c:pt>
                <c:pt idx="2">
                  <c:v>25.4</c:v>
                </c:pt>
                <c:pt idx="3">
                  <c:v>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C9-4E7E-BE38-173BE8022F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2404400"/>
        <c:axId val="312405056"/>
      </c:barChart>
      <c:catAx>
        <c:axId val="31240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2405056"/>
        <c:crosses val="autoZero"/>
        <c:auto val="1"/>
        <c:lblAlgn val="ctr"/>
        <c:lblOffset val="100"/>
        <c:noMultiLvlLbl val="0"/>
      </c:catAx>
      <c:valAx>
        <c:axId val="31240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240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2008</c:v>
                </c:pt>
                <c:pt idx="2">
                  <c:v>2013</c:v>
                </c:pt>
                <c:pt idx="3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4.5999999999999996</c:v>
                </c:pt>
                <c:pt idx="1">
                  <c:v>8.3000000000000007</c:v>
                </c:pt>
                <c:pt idx="2">
                  <c:v>4.0999999999999996</c:v>
                </c:pt>
                <c:pt idx="3">
                  <c:v>17.399999999999999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4-46A9-AC3A-E2713030A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8806000"/>
        <c:axId val="418807312"/>
      </c:barChart>
      <c:catAx>
        <c:axId val="41880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807312"/>
        <c:crosses val="autoZero"/>
        <c:auto val="1"/>
        <c:lblAlgn val="ctr"/>
        <c:lblOffset val="100"/>
        <c:noMultiLvlLbl val="0"/>
      </c:catAx>
      <c:valAx>
        <c:axId val="41880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80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2008</c:v>
                </c:pt>
                <c:pt idx="2">
                  <c:v>2013</c:v>
                </c:pt>
                <c:pt idx="3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23.7</c:v>
                </c:pt>
                <c:pt idx="1">
                  <c:v>37.4</c:v>
                </c:pt>
                <c:pt idx="2">
                  <c:v>21.6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D1-45B0-A9EC-F6DD1E92B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5134648"/>
        <c:axId val="235136288"/>
      </c:barChart>
      <c:catAx>
        <c:axId val="23513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5136288"/>
        <c:crosses val="autoZero"/>
        <c:auto val="1"/>
        <c:lblAlgn val="ctr"/>
        <c:lblOffset val="100"/>
        <c:noMultiLvlLbl val="0"/>
      </c:catAx>
      <c:valAx>
        <c:axId val="23513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5134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2008</c:v>
                </c:pt>
                <c:pt idx="2">
                  <c:v>2013</c:v>
                </c:pt>
                <c:pt idx="3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0.5</c:v>
                </c:pt>
                <c:pt idx="1">
                  <c:v>0.5</c:v>
                </c:pt>
                <c:pt idx="2">
                  <c:v>0.4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2-4C3C-82D5-9EFE27D2C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8809936"/>
        <c:axId val="418810264"/>
      </c:barChart>
      <c:catAx>
        <c:axId val="41880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810264"/>
        <c:crosses val="autoZero"/>
        <c:auto val="1"/>
        <c:lblAlgn val="ctr"/>
        <c:lblOffset val="100"/>
        <c:noMultiLvlLbl val="0"/>
      </c:catAx>
      <c:valAx>
        <c:axId val="418810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80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2008</c:v>
                </c:pt>
                <c:pt idx="2">
                  <c:v>2013</c:v>
                </c:pt>
                <c:pt idx="3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12.3</c:v>
                </c:pt>
                <c:pt idx="2">
                  <c:v>2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2-4F50-8FC9-FC1AEB5A0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896072"/>
        <c:axId val="571890824"/>
      </c:barChart>
      <c:catAx>
        <c:axId val="571896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1890824"/>
        <c:crosses val="autoZero"/>
        <c:auto val="1"/>
        <c:lblAlgn val="ctr"/>
        <c:lblOffset val="100"/>
        <c:noMultiLvlLbl val="0"/>
      </c:catAx>
      <c:valAx>
        <c:axId val="571890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1896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2006</c:v>
                </c:pt>
                <c:pt idx="1">
                  <c:v>2008</c:v>
                </c:pt>
                <c:pt idx="2">
                  <c:v>2013</c:v>
                </c:pt>
                <c:pt idx="3">
                  <c:v>2018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3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5-4717-A102-ABDC5AB69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7792912"/>
        <c:axId val="407786352"/>
      </c:barChart>
      <c:catAx>
        <c:axId val="40779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7786352"/>
        <c:crosses val="autoZero"/>
        <c:auto val="1"/>
        <c:lblAlgn val="ctr"/>
        <c:lblOffset val="100"/>
        <c:noMultiLvlLbl val="0"/>
      </c:catAx>
      <c:valAx>
        <c:axId val="40778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779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DE7CB-9131-4599-82AA-8965127EB4CE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ED5-2192-4C6E-99DC-FC800C9E4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1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DED5-2192-4C6E-99DC-FC800C9E449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69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British</a:t>
            </a:r>
            <a:r>
              <a:rPr lang="en-US" baseline="0" dirty="0" smtClean="0"/>
              <a:t> movie 1969, </a:t>
            </a:r>
            <a:r>
              <a:rPr lang="en-US" baseline="0" smtClean="0"/>
              <a:t>American remake 2003.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DED5-2192-4C6E-99DC-FC800C9E449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0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7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35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2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27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5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3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54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7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01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75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E1E4-F811-4194-A6AE-4744E5097C64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0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201355"/>
            <a:ext cx="7772400" cy="2387600"/>
          </a:xfrm>
        </p:spPr>
        <p:txBody>
          <a:bodyPr/>
          <a:lstStyle/>
          <a:p>
            <a:r>
              <a:rPr lang="en-US" dirty="0" smtClean="0"/>
              <a:t>Current Italian Politics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8010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6928" y="554608"/>
            <a:ext cx="7990604" cy="58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Government of Paolo </a:t>
            </a:r>
            <a:r>
              <a:rPr lang="en-US" sz="3200" dirty="0" err="1" smtClean="0"/>
              <a:t>Gentiloni</a:t>
            </a:r>
            <a:r>
              <a:rPr lang="en-US" sz="3200" dirty="0" smtClean="0"/>
              <a:t> 2016-2018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486689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MFA under Renzi</a:t>
            </a:r>
          </a:p>
          <a:p>
            <a:r>
              <a:rPr lang="en-US" dirty="0" smtClean="0"/>
              <a:t>PD plus small centrist parties</a:t>
            </a:r>
          </a:p>
          <a:p>
            <a:r>
              <a:rPr lang="en-US" dirty="0" smtClean="0"/>
              <a:t>Return to Letta’ s moderate reform course</a:t>
            </a:r>
          </a:p>
          <a:p>
            <a:r>
              <a:rPr lang="en-US" dirty="0" smtClean="0"/>
              <a:t>Some economic recovery</a:t>
            </a:r>
          </a:p>
          <a:p>
            <a:r>
              <a:rPr lang="en-US" dirty="0" smtClean="0"/>
              <a:t>Ongoing problems with migration</a:t>
            </a:r>
          </a:p>
          <a:p>
            <a:r>
              <a:rPr lang="en-US" dirty="0" smtClean="0"/>
              <a:t>New electoral system of </a:t>
            </a:r>
            <a:r>
              <a:rPr lang="en-US" i="1" dirty="0" err="1" smtClean="0"/>
              <a:t>Rosatellum</a:t>
            </a:r>
            <a:endParaRPr lang="cs-CZ" dirty="0"/>
          </a:p>
          <a:p>
            <a:pPr lvl="1"/>
            <a:r>
              <a:rPr lang="en-US" sz="1600" dirty="0"/>
              <a:t>31 per cent FPTP</a:t>
            </a:r>
          </a:p>
          <a:p>
            <a:pPr lvl="1"/>
            <a:r>
              <a:rPr lang="en-US" sz="1600" dirty="0"/>
              <a:t>61 per cent PR (one district, 3 per cent threshold)</a:t>
            </a:r>
          </a:p>
          <a:p>
            <a:pPr lvl="1"/>
            <a:r>
              <a:rPr lang="en-US" sz="1600" dirty="0"/>
              <a:t>The rest reserved for Italians living abroad</a:t>
            </a:r>
          </a:p>
          <a:p>
            <a:endParaRPr lang="cs-CZ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1825625"/>
            <a:ext cx="2095500" cy="30003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4960936"/>
            <a:ext cx="23812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Parliamentary Elections 2018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612"/>
            <a:ext cx="9144000" cy="55911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948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European Parliament elections 2019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583" y="1406429"/>
            <a:ext cx="7423785" cy="3821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401" y="5113686"/>
            <a:ext cx="5419725" cy="12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First government of Giuseppe Conte 2018-2019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5827014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Luigi Di </a:t>
            </a:r>
            <a:r>
              <a:rPr lang="en-US" dirty="0" err="1" smtClean="0"/>
              <a:t>Maio</a:t>
            </a:r>
            <a:r>
              <a:rPr lang="en-US" dirty="0" smtClean="0"/>
              <a:t> (M5S) </a:t>
            </a:r>
            <a:r>
              <a:rPr lang="cs-CZ" dirty="0" smtClean="0"/>
              <a:t>plus and </a:t>
            </a:r>
            <a:r>
              <a:rPr lang="en-US" dirty="0" smtClean="0"/>
              <a:t>versus </a:t>
            </a:r>
            <a:r>
              <a:rPr lang="en-US" dirty="0" smtClean="0"/>
              <a:t>Matteo </a:t>
            </a:r>
            <a:r>
              <a:rPr lang="en-US" dirty="0" err="1" smtClean="0"/>
              <a:t>Salvini</a:t>
            </a:r>
            <a:r>
              <a:rPr lang="en-US" dirty="0" smtClean="0"/>
              <a:t> (L), </a:t>
            </a:r>
            <a:r>
              <a:rPr lang="en-US" dirty="0" smtClean="0"/>
              <a:t>some technocrats</a:t>
            </a:r>
            <a:r>
              <a:rPr lang="cs-CZ" dirty="0" smtClean="0"/>
              <a:t> </a:t>
            </a:r>
            <a:r>
              <a:rPr lang="cs-CZ" dirty="0" err="1" smtClean="0"/>
              <a:t>included</a:t>
            </a:r>
            <a:endParaRPr lang="en-US" dirty="0" smtClean="0"/>
          </a:p>
          <a:p>
            <a:r>
              <a:rPr lang="en-US" dirty="0" smtClean="0"/>
              <a:t>Di </a:t>
            </a:r>
            <a:r>
              <a:rPr lang="en-US" dirty="0" err="1" smtClean="0"/>
              <a:t>Maio</a:t>
            </a:r>
            <a:r>
              <a:rPr lang="en-US" dirty="0" smtClean="0"/>
              <a:t> – Minister of Economics and </a:t>
            </a:r>
            <a:r>
              <a:rPr lang="en-US" dirty="0" err="1" smtClean="0"/>
              <a:t>Labour</a:t>
            </a:r>
            <a:endParaRPr lang="en-US" dirty="0" smtClean="0"/>
          </a:p>
          <a:p>
            <a:r>
              <a:rPr lang="en-US" dirty="0" err="1" smtClean="0"/>
              <a:t>Salvini</a:t>
            </a:r>
            <a:r>
              <a:rPr lang="en-US" dirty="0" smtClean="0"/>
              <a:t> – Minister of Interior (anti-immigration measures)</a:t>
            </a:r>
          </a:p>
          <a:p>
            <a:r>
              <a:rPr lang="en-US" dirty="0" smtClean="0"/>
              <a:t>Tax reform</a:t>
            </a:r>
          </a:p>
          <a:p>
            <a:r>
              <a:rPr lang="en-US" dirty="0" smtClean="0"/>
              <a:t>Reduction of the seats of Chamber of Deputies (630/400) and Senate (315/200)</a:t>
            </a:r>
          </a:p>
          <a:p>
            <a:r>
              <a:rPr lang="en-US" dirty="0" smtClean="0"/>
              <a:t>August 2019 – </a:t>
            </a:r>
            <a:r>
              <a:rPr lang="en-US" dirty="0" err="1" smtClean="0"/>
              <a:t>Salvini</a:t>
            </a:r>
            <a:r>
              <a:rPr lang="en-US" dirty="0" smtClean="0"/>
              <a:t> launched a motion of non-confidence hoping in snap elections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02" y="1825625"/>
            <a:ext cx="2095500" cy="2857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302" y="4818061"/>
            <a:ext cx="2476500" cy="1666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074" y="3538728"/>
            <a:ext cx="1073728" cy="14904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302" y="3565970"/>
            <a:ext cx="1028468" cy="14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86" y="1252539"/>
            <a:ext cx="6974428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Second government of Giuseppe Conte 2018-2019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5433822" cy="4351338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M5S </a:t>
            </a:r>
            <a:r>
              <a:rPr lang="en-US" dirty="0" smtClean="0"/>
              <a:t>plus PD</a:t>
            </a:r>
          </a:p>
          <a:p>
            <a:endParaRPr lang="en-US" dirty="0" smtClean="0"/>
          </a:p>
          <a:p>
            <a:r>
              <a:rPr lang="en-US" dirty="0" smtClean="0"/>
              <a:t>Nicola </a:t>
            </a:r>
            <a:r>
              <a:rPr lang="en-US" dirty="0" err="1" smtClean="0"/>
              <a:t>Zingaretti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86" y="1690689"/>
            <a:ext cx="2095500" cy="2752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161" y="5040314"/>
            <a:ext cx="219075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Italian Party Landscape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719" y="1825625"/>
            <a:ext cx="60685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Movimento</a:t>
            </a:r>
            <a:r>
              <a:rPr lang="cs-CZ" dirty="0"/>
              <a:t> 5 Stelle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547872" y="1825625"/>
            <a:ext cx="2286000" cy="30938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Protest populist movement</a:t>
            </a:r>
          </a:p>
          <a:p>
            <a:r>
              <a:rPr lang="en-US" dirty="0" smtClean="0"/>
              <a:t>Specific forms of campaigning</a:t>
            </a:r>
          </a:p>
          <a:p>
            <a:r>
              <a:rPr lang="en-US" dirty="0" err="1" smtClean="0"/>
              <a:t>Gianrioberto</a:t>
            </a:r>
            <a:r>
              <a:rPr lang="en-US" dirty="0" smtClean="0"/>
              <a:t> </a:t>
            </a:r>
            <a:r>
              <a:rPr lang="en-US" dirty="0" err="1" smtClean="0"/>
              <a:t>Casaleggio</a:t>
            </a:r>
            <a:r>
              <a:rPr lang="en-US" dirty="0" smtClean="0"/>
              <a:t> and </a:t>
            </a:r>
            <a:r>
              <a:rPr lang="en-US" dirty="0" err="1" smtClean="0"/>
              <a:t>Casaleggio</a:t>
            </a:r>
            <a:r>
              <a:rPr lang="en-US" dirty="0" smtClean="0"/>
              <a:t> </a:t>
            </a:r>
            <a:r>
              <a:rPr lang="en-US" dirty="0" err="1" smtClean="0"/>
              <a:t>Associati</a:t>
            </a:r>
            <a:r>
              <a:rPr lang="en-US" dirty="0" smtClean="0"/>
              <a:t> </a:t>
            </a:r>
            <a:r>
              <a:rPr lang="en-US" dirty="0" err="1" smtClean="0"/>
              <a:t>srl</a:t>
            </a:r>
            <a:endParaRPr lang="en-US" dirty="0" smtClean="0"/>
          </a:p>
          <a:p>
            <a:r>
              <a:rPr lang="en-US" i="1" dirty="0" smtClean="0"/>
              <a:t>Rousseau </a:t>
            </a:r>
            <a:r>
              <a:rPr lang="en-US" dirty="0" smtClean="0"/>
              <a:t>platform</a:t>
            </a:r>
            <a:endParaRPr lang="cs-CZ" i="1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1587825"/>
              </p:ext>
            </p:extLst>
          </p:nvPr>
        </p:nvGraphicFramePr>
        <p:xfrm>
          <a:off x="6199632" y="1825625"/>
          <a:ext cx="231571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674" y="230190"/>
            <a:ext cx="1979676" cy="13197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533" y="5157216"/>
            <a:ext cx="1376934" cy="13644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13" y="2114225"/>
            <a:ext cx="3100951" cy="377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Partito </a:t>
            </a:r>
            <a:r>
              <a:rPr lang="cs-CZ" dirty="0" err="1" smtClean="0"/>
              <a:t>Democratico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82696" y="1822450"/>
            <a:ext cx="261518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Transformed coalitions </a:t>
            </a:r>
            <a:r>
              <a:rPr lang="en-US" i="1" dirty="0" err="1" smtClean="0"/>
              <a:t>L’Ulivo</a:t>
            </a:r>
            <a:r>
              <a:rPr lang="en-US" dirty="0" smtClean="0"/>
              <a:t> and </a:t>
            </a:r>
            <a:r>
              <a:rPr lang="en-US" i="1" dirty="0" err="1" smtClean="0"/>
              <a:t>L’Unione</a:t>
            </a:r>
            <a:r>
              <a:rPr lang="en-US" i="1" dirty="0" smtClean="0"/>
              <a:t> </a:t>
            </a:r>
            <a:r>
              <a:rPr lang="en-US" dirty="0" smtClean="0"/>
              <a:t>(2007)</a:t>
            </a:r>
          </a:p>
          <a:p>
            <a:pPr lvl="1"/>
            <a:r>
              <a:rPr lang="en-US" dirty="0" smtClean="0"/>
              <a:t>Ex-social democrats</a:t>
            </a:r>
          </a:p>
          <a:p>
            <a:pPr lvl="1"/>
            <a:r>
              <a:rPr lang="en-US" dirty="0" smtClean="0"/>
              <a:t>Ex-reformed communists</a:t>
            </a:r>
          </a:p>
          <a:p>
            <a:pPr lvl="1"/>
            <a:r>
              <a:rPr lang="en-US" dirty="0" smtClean="0"/>
              <a:t>Ex-centrist Christian democrats</a:t>
            </a:r>
          </a:p>
          <a:p>
            <a:r>
              <a:rPr lang="en-US" dirty="0" err="1" smtClean="0"/>
              <a:t>Progressist</a:t>
            </a:r>
            <a:r>
              <a:rPr lang="en-US" dirty="0" smtClean="0"/>
              <a:t>, liberal, left center</a:t>
            </a:r>
          </a:p>
          <a:p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6047391"/>
              </p:ext>
            </p:extLst>
          </p:nvPr>
        </p:nvGraphicFramePr>
        <p:xfrm>
          <a:off x="6181344" y="1825625"/>
          <a:ext cx="233400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34" y="292608"/>
            <a:ext cx="2199616" cy="14655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8" y="1921476"/>
            <a:ext cx="3076857" cy="39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quiz to warm ourselves up: Who is this person?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12226"/>
            <a:ext cx="1885950" cy="24288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527" y="1812226"/>
            <a:ext cx="1763936" cy="2428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155" y="1825799"/>
            <a:ext cx="1783080" cy="244244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927" y="1812226"/>
            <a:ext cx="1757254" cy="24288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261" y="4362638"/>
            <a:ext cx="1485479" cy="21175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663" y="4403357"/>
            <a:ext cx="1499088" cy="212598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674" y="4362638"/>
            <a:ext cx="1393018" cy="21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Lega </a:t>
            </a:r>
            <a:r>
              <a:rPr lang="en-US" dirty="0" smtClean="0"/>
              <a:t>(</a:t>
            </a:r>
            <a:r>
              <a:rPr lang="cs-CZ" dirty="0" err="1" smtClean="0"/>
              <a:t>Nord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072384" y="1825625"/>
            <a:ext cx="3282696" cy="31009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Founded 1987</a:t>
            </a:r>
          </a:p>
          <a:p>
            <a:r>
              <a:rPr lang="en-US" dirty="0" err="1" smtClean="0"/>
              <a:t>Padanian</a:t>
            </a:r>
            <a:r>
              <a:rPr lang="en-US" dirty="0" smtClean="0"/>
              <a:t> separatism and populist protest of Umberto </a:t>
            </a:r>
            <a:r>
              <a:rPr lang="en-US" dirty="0" err="1" smtClean="0"/>
              <a:t>Bossi</a:t>
            </a:r>
            <a:endParaRPr lang="en-US" dirty="0" smtClean="0"/>
          </a:p>
          <a:p>
            <a:r>
              <a:rPr lang="en-US" dirty="0" err="1" smtClean="0"/>
              <a:t>Salvini</a:t>
            </a:r>
            <a:r>
              <a:rPr lang="en-US" dirty="0" smtClean="0"/>
              <a:t> and the migration card</a:t>
            </a:r>
          </a:p>
          <a:p>
            <a:r>
              <a:rPr lang="en-US" dirty="0" smtClean="0"/>
              <a:t>Euroscepticism instead of “federalist libertarianism”</a:t>
            </a:r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81646259"/>
              </p:ext>
            </p:extLst>
          </p:nvPr>
        </p:nvGraphicFramePr>
        <p:xfrm>
          <a:off x="6537960" y="1825625"/>
          <a:ext cx="197739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442" y="365126"/>
            <a:ext cx="2693605" cy="13243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5" y="1825625"/>
            <a:ext cx="2998554" cy="3875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919" y="4926563"/>
            <a:ext cx="2707900" cy="16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Forza</a:t>
            </a:r>
            <a:r>
              <a:rPr lang="cs-CZ" dirty="0"/>
              <a:t> Italia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455276" y="106404"/>
            <a:ext cx="2948472" cy="6605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30" dirty="0" smtClean="0"/>
              <a:t>A blueprint of an</a:t>
            </a:r>
            <a:r>
              <a:rPr lang="cs-CZ" sz="1630" dirty="0" smtClean="0"/>
              <a:t> </a:t>
            </a:r>
            <a:r>
              <a:rPr lang="en-US" sz="1630" b="1" dirty="0" smtClean="0"/>
              <a:t>entrepreneurial</a:t>
            </a:r>
            <a:r>
              <a:rPr lang="cs-CZ" sz="1630" b="1" dirty="0" smtClean="0"/>
              <a:t> party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30" dirty="0"/>
              <a:t>Central role of the leader and his private initiative.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30" dirty="0"/>
              <a:t>Party as a personal vehicle to carry primarily his or her personal business and political interests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30" dirty="0"/>
              <a:t>Leader wields a crucial formative influence over ‘his’ political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30" dirty="0"/>
              <a:t>An entrepreneurial party is not a ‘product’ of a promoter/sponsor organisation or social movement, as had been the case with mass parties.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30" dirty="0"/>
              <a:t>An entrepreneurial party is not connected with parliament, as the cadre party was, and it is not founded by a group of MPs seceding from another party</a:t>
            </a:r>
            <a:r>
              <a:rPr lang="en-GB" sz="1630" dirty="0" smtClean="0"/>
              <a:t>.</a:t>
            </a:r>
            <a:endParaRPr lang="cs-CZ" sz="1630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1540340"/>
              </p:ext>
            </p:extLst>
          </p:nvPr>
        </p:nvGraphicFramePr>
        <p:xfrm>
          <a:off x="6690048" y="1825625"/>
          <a:ext cx="182530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48" y="106404"/>
            <a:ext cx="2298391" cy="171922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21" y="1825625"/>
            <a:ext cx="3215855" cy="41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Südtiroler</a:t>
            </a:r>
            <a:r>
              <a:rPr lang="cs-CZ" dirty="0"/>
              <a:t> </a:t>
            </a:r>
            <a:r>
              <a:rPr lang="cs-CZ" dirty="0" err="1"/>
              <a:t>Volkspartei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Founded in May 1945</a:t>
            </a:r>
          </a:p>
          <a:p>
            <a:r>
              <a:rPr lang="en-US" dirty="0" smtClean="0"/>
              <a:t>Christian democratic profile the strongest but a catch-all party with factions</a:t>
            </a:r>
          </a:p>
          <a:p>
            <a:r>
              <a:rPr lang="en-US" dirty="0" smtClean="0"/>
              <a:t>Regionalism</a:t>
            </a:r>
          </a:p>
          <a:p>
            <a:r>
              <a:rPr lang="en-US" dirty="0" smtClean="0"/>
              <a:t>Pro-European</a:t>
            </a:r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8455975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37" y="113946"/>
            <a:ext cx="1555813" cy="15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Fratelli</a:t>
            </a:r>
            <a:r>
              <a:rPr lang="cs-CZ" dirty="0"/>
              <a:t> </a:t>
            </a:r>
            <a:r>
              <a:rPr lang="cs-CZ" dirty="0" err="1" smtClean="0"/>
              <a:t>d'Italia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2698243" y="1825625"/>
            <a:ext cx="3647693" cy="4351338"/>
          </a:xfrm>
        </p:spPr>
        <p:txBody>
          <a:bodyPr/>
          <a:lstStyle/>
          <a:p>
            <a:r>
              <a:rPr lang="cs-CZ" dirty="0" err="1" smtClean="0"/>
              <a:t>Founded</a:t>
            </a:r>
            <a:r>
              <a:rPr lang="cs-CZ" dirty="0" smtClean="0"/>
              <a:t> in</a:t>
            </a:r>
            <a:r>
              <a:rPr lang="en-US" dirty="0" smtClean="0"/>
              <a:t> 2012 as a split from </a:t>
            </a:r>
            <a:r>
              <a:rPr lang="en-US" dirty="0" err="1" smtClean="0"/>
              <a:t>PdL</a:t>
            </a:r>
            <a:endParaRPr lang="cs-CZ" dirty="0" smtClean="0"/>
          </a:p>
          <a:p>
            <a:r>
              <a:rPr lang="cs-CZ" dirty="0" err="1" smtClean="0"/>
              <a:t>National-conservative</a:t>
            </a:r>
            <a:endParaRPr lang="en-US" dirty="0" smtClean="0"/>
          </a:p>
          <a:p>
            <a:r>
              <a:rPr lang="en-US" dirty="0" smtClean="0"/>
              <a:t>Softly Eurosceptic</a:t>
            </a:r>
            <a:endParaRPr lang="cs-CZ" dirty="0" smtClean="0"/>
          </a:p>
          <a:p>
            <a:r>
              <a:rPr lang="cs-CZ" dirty="0" smtClean="0"/>
              <a:t>(</a:t>
            </a:r>
            <a:r>
              <a:rPr lang="cs-CZ" dirty="0" err="1" smtClean="0"/>
              <a:t>electoral</a:t>
            </a:r>
            <a:r>
              <a:rPr lang="cs-CZ" dirty="0" smtClean="0"/>
              <a:t> </a:t>
            </a:r>
            <a:r>
              <a:rPr lang="cs-CZ" dirty="0" err="1" smtClean="0"/>
              <a:t>result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Alleanza</a:t>
            </a:r>
            <a:r>
              <a:rPr lang="cs-CZ" dirty="0" smtClean="0"/>
              <a:t> </a:t>
            </a:r>
            <a:r>
              <a:rPr lang="cs-CZ" dirty="0" err="1" smtClean="0"/>
              <a:t>Nazionale</a:t>
            </a:r>
            <a:r>
              <a:rPr lang="cs-CZ" dirty="0" smtClean="0"/>
              <a:t> in </a:t>
            </a:r>
            <a:r>
              <a:rPr lang="cs-CZ" dirty="0" smtClean="0"/>
              <a:t>2006)</a:t>
            </a:r>
            <a:endParaRPr lang="cs-CZ" dirty="0"/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3902948"/>
              </p:ext>
            </p:extLst>
          </p:nvPr>
        </p:nvGraphicFramePr>
        <p:xfrm>
          <a:off x="6345936" y="1825625"/>
          <a:ext cx="216941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998" y="56819"/>
            <a:ext cx="1664352" cy="16338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998996"/>
            <a:ext cx="2454403" cy="35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Liberi</a:t>
            </a:r>
            <a:r>
              <a:rPr lang="cs-CZ" dirty="0"/>
              <a:t> e </a:t>
            </a:r>
            <a:r>
              <a:rPr lang="cs-CZ" dirty="0" err="1"/>
              <a:t>Uguali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639312" y="1825625"/>
            <a:ext cx="2496312" cy="4351338"/>
          </a:xfrm>
        </p:spPr>
        <p:txBody>
          <a:bodyPr/>
          <a:lstStyle/>
          <a:p>
            <a:r>
              <a:rPr lang="en-US" dirty="0" smtClean="0"/>
              <a:t>Founded in 2017 as a leftist splinter from Renzi’s centrist PD</a:t>
            </a:r>
          </a:p>
          <a:p>
            <a:r>
              <a:rPr lang="en-US" dirty="0" smtClean="0"/>
              <a:t>Pietro Grasso</a:t>
            </a:r>
          </a:p>
          <a:p>
            <a:r>
              <a:rPr lang="en-US" dirty="0" smtClean="0"/>
              <a:t>Ex-anti-mafia fighter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802786"/>
              </p:ext>
            </p:extLst>
          </p:nvPr>
        </p:nvGraphicFramePr>
        <p:xfrm>
          <a:off x="6793992" y="1825625"/>
          <a:ext cx="172135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64" y="265971"/>
            <a:ext cx="1492186" cy="14921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44" y="2265426"/>
            <a:ext cx="2095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Parliamentary election 2008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947" y="1825625"/>
            <a:ext cx="33601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Cabinet of Berlusconi 2008-2011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743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Coalition of People of Freedom and </a:t>
            </a:r>
            <a:r>
              <a:rPr lang="en-US" dirty="0" err="1" smtClean="0"/>
              <a:t>Lega</a:t>
            </a:r>
            <a:r>
              <a:rPr lang="en-US" dirty="0" smtClean="0"/>
              <a:t> Nord</a:t>
            </a:r>
            <a:r>
              <a:rPr lang="cs-CZ" dirty="0" smtClean="0"/>
              <a:t> </a:t>
            </a:r>
            <a:r>
              <a:rPr lang="cs-CZ" dirty="0" err="1" smtClean="0"/>
              <a:t>following</a:t>
            </a:r>
            <a:r>
              <a:rPr lang="cs-CZ" dirty="0" smtClean="0"/>
              <a:t> </a:t>
            </a:r>
            <a:r>
              <a:rPr lang="cs-CZ" dirty="0" err="1" smtClean="0"/>
              <a:t>fall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Prodi´s</a:t>
            </a:r>
            <a:r>
              <a:rPr lang="cs-CZ" dirty="0" smtClean="0"/>
              <a:t> </a:t>
            </a:r>
            <a:r>
              <a:rPr lang="cs-CZ" dirty="0" err="1" smtClean="0"/>
              <a:t>government</a:t>
            </a:r>
            <a:r>
              <a:rPr lang="cs-CZ" dirty="0" smtClean="0"/>
              <a:t> and </a:t>
            </a:r>
            <a:r>
              <a:rPr lang="cs-CZ" dirty="0" err="1" smtClean="0"/>
              <a:t>snap</a:t>
            </a:r>
            <a:r>
              <a:rPr lang="cs-CZ" dirty="0" smtClean="0"/>
              <a:t> </a:t>
            </a:r>
            <a:r>
              <a:rPr lang="en-US" dirty="0" smtClean="0"/>
              <a:t>election</a:t>
            </a:r>
          </a:p>
          <a:p>
            <a:r>
              <a:rPr lang="en-US" dirty="0" smtClean="0"/>
              <a:t>Plagued by trials against Berlusconi for corruption, sex offenses and frauds</a:t>
            </a:r>
          </a:p>
          <a:p>
            <a:r>
              <a:rPr lang="en-US" dirty="0" smtClean="0"/>
              <a:t>Austerity package adopted in 2011</a:t>
            </a:r>
          </a:p>
          <a:p>
            <a:r>
              <a:rPr lang="en-US" dirty="0" smtClean="0"/>
              <a:t>Berlusconi sentenced in 2012 for fraud, sentence included 5 years ban on running for public office for 5 years.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4846510"/>
            <a:ext cx="2381250" cy="1590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2" y="4834952"/>
            <a:ext cx="2407727" cy="160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 smtClean="0"/>
              <a:t>Governo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tecnico</a:t>
            </a:r>
            <a:r>
              <a:rPr lang="en-US" sz="3200" i="1" dirty="0" smtClean="0"/>
              <a:t> </a:t>
            </a:r>
            <a:r>
              <a:rPr lang="en-US" sz="3200" dirty="0" smtClean="0"/>
              <a:t>of Mario Monti 2011-2013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610133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Unpolitical rather than caretaker cabinet</a:t>
            </a:r>
          </a:p>
          <a:p>
            <a:r>
              <a:rPr lang="en-US" dirty="0" smtClean="0"/>
              <a:t>Formation assisted by President Napolitano</a:t>
            </a:r>
          </a:p>
          <a:p>
            <a:pPr lvl="1"/>
            <a:r>
              <a:rPr lang="en-US" dirty="0" smtClean="0"/>
              <a:t>Implementation of austerity measures to fight the debt crisis</a:t>
            </a:r>
          </a:p>
          <a:p>
            <a:pPr lvl="1"/>
            <a:r>
              <a:rPr lang="en-US" dirty="0" smtClean="0"/>
              <a:t>Effort to proceed with the </a:t>
            </a:r>
            <a:r>
              <a:rPr lang="en-US" dirty="0" err="1" smtClean="0"/>
              <a:t>labour</a:t>
            </a:r>
            <a:r>
              <a:rPr lang="en-US" dirty="0" smtClean="0"/>
              <a:t> market reform unsuccessful </a:t>
            </a:r>
          </a:p>
          <a:p>
            <a:r>
              <a:rPr lang="en-US" dirty="0" smtClean="0"/>
              <a:t>Mario Monti</a:t>
            </a:r>
          </a:p>
          <a:p>
            <a:pPr lvl="1"/>
            <a:r>
              <a:rPr lang="en-US" dirty="0" smtClean="0"/>
              <a:t>Economist</a:t>
            </a:r>
          </a:p>
          <a:p>
            <a:pPr lvl="1"/>
            <a:r>
              <a:rPr lang="en-US" dirty="0" smtClean="0"/>
              <a:t>University Professor</a:t>
            </a:r>
          </a:p>
          <a:p>
            <a:pPr lvl="1"/>
            <a:r>
              <a:rPr lang="en-US" dirty="0" smtClean="0"/>
              <a:t>European Commissioner 1995-2004 (under </a:t>
            </a:r>
            <a:r>
              <a:rPr lang="en-US" dirty="0" err="1" smtClean="0"/>
              <a:t>Santer</a:t>
            </a:r>
            <a:r>
              <a:rPr lang="en-US" dirty="0" smtClean="0"/>
              <a:t>, Prodi, and Barroso)</a:t>
            </a:r>
          </a:p>
          <a:p>
            <a:pPr lvl="1"/>
            <a:r>
              <a:rPr lang="en-US" dirty="0" smtClean="0"/>
              <a:t>2013 unsuccessful run with a party </a:t>
            </a:r>
            <a:r>
              <a:rPr lang="en-US" i="1" dirty="0" err="1" smtClean="0"/>
              <a:t>Scelta</a:t>
            </a:r>
            <a:r>
              <a:rPr lang="en-US" i="1" dirty="0" smtClean="0"/>
              <a:t> </a:t>
            </a:r>
            <a:r>
              <a:rPr lang="en-US" i="1" dirty="0" err="1" smtClean="0"/>
              <a:t>Civica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42" y="4767263"/>
            <a:ext cx="2095500" cy="14097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42" y="2015808"/>
            <a:ext cx="1409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Parliamentary</a:t>
            </a:r>
            <a:r>
              <a:rPr lang="cs-CZ" dirty="0" smtClean="0"/>
              <a:t> </a:t>
            </a:r>
            <a:r>
              <a:rPr lang="cs-CZ" dirty="0" err="1" smtClean="0"/>
              <a:t>Elections</a:t>
            </a:r>
            <a:r>
              <a:rPr lang="cs-CZ" dirty="0" smtClean="0"/>
              <a:t> 2013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305844"/>
            <a:ext cx="6096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Government of Enrico Letta 2013-2014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5945886" cy="4351338"/>
          </a:xfrm>
        </p:spPr>
        <p:txBody>
          <a:bodyPr/>
          <a:lstStyle/>
          <a:p>
            <a:r>
              <a:rPr lang="en-US" i="1" dirty="0" smtClean="0"/>
              <a:t>Grande </a:t>
            </a:r>
            <a:r>
              <a:rPr lang="en-US" i="1" dirty="0" err="1" smtClean="0"/>
              <a:t>coalizione</a:t>
            </a:r>
            <a:r>
              <a:rPr lang="en-US" i="1" dirty="0" smtClean="0"/>
              <a:t> </a:t>
            </a:r>
            <a:r>
              <a:rPr lang="en-US" dirty="0" smtClean="0"/>
              <a:t>composed of PD, </a:t>
            </a:r>
            <a:r>
              <a:rPr lang="en-US" dirty="0" err="1" smtClean="0"/>
              <a:t>PdL</a:t>
            </a:r>
            <a:r>
              <a:rPr lang="en-US" dirty="0" smtClean="0"/>
              <a:t>, </a:t>
            </a:r>
            <a:r>
              <a:rPr lang="en-US" dirty="0" err="1" smtClean="0"/>
              <a:t>Scelta</a:t>
            </a:r>
            <a:r>
              <a:rPr lang="en-US" dirty="0" smtClean="0"/>
              <a:t> </a:t>
            </a:r>
            <a:r>
              <a:rPr lang="en-US" dirty="0" err="1" smtClean="0"/>
              <a:t>civica</a:t>
            </a:r>
            <a:r>
              <a:rPr lang="en-US" dirty="0" smtClean="0"/>
              <a:t>, </a:t>
            </a:r>
            <a:r>
              <a:rPr lang="en-US" dirty="0" err="1" smtClean="0"/>
              <a:t>Unione</a:t>
            </a:r>
            <a:r>
              <a:rPr lang="en-US" dirty="0" smtClean="0"/>
              <a:t> di Centro and </a:t>
            </a:r>
            <a:r>
              <a:rPr lang="en-US" dirty="0" err="1" smtClean="0"/>
              <a:t>Radicali</a:t>
            </a:r>
            <a:r>
              <a:rPr lang="en-US" dirty="0" smtClean="0"/>
              <a:t> </a:t>
            </a:r>
            <a:r>
              <a:rPr lang="en-US" dirty="0" err="1" smtClean="0"/>
              <a:t>Italiani</a:t>
            </a:r>
            <a:endParaRPr lang="en-US" dirty="0" smtClean="0"/>
          </a:p>
          <a:p>
            <a:r>
              <a:rPr lang="en-US" dirty="0" smtClean="0"/>
              <a:t>Critique of the slow pace of economic reforms</a:t>
            </a:r>
            <a:endParaRPr lang="cs-CZ" dirty="0" smtClean="0"/>
          </a:p>
          <a:p>
            <a:r>
              <a:rPr lang="cs-CZ" dirty="0" smtClean="0"/>
              <a:t>PD </a:t>
            </a:r>
            <a:r>
              <a:rPr lang="cs-CZ" dirty="0" err="1" smtClean="0"/>
              <a:t>resigned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cabinet support chaired by Matteo Renzi since 2014: “new phase” and “radical program of reforms”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0" y="1825625"/>
            <a:ext cx="1333500" cy="1895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4576763"/>
            <a:ext cx="23812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261"/>
            <a:ext cx="9144000" cy="54244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0986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European Parliament elections 2014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588" y="1000261"/>
            <a:ext cx="5715000" cy="381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392" y="4395025"/>
            <a:ext cx="59436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Government of Matteo Renzi 2014-2016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561670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Ex-mayor of Florence</a:t>
            </a:r>
          </a:p>
          <a:p>
            <a:r>
              <a:rPr lang="en-US" dirty="0" smtClean="0"/>
              <a:t>Moderate reform of </a:t>
            </a:r>
            <a:r>
              <a:rPr lang="en-US" dirty="0" err="1" smtClean="0"/>
              <a:t>labour</a:t>
            </a:r>
            <a:r>
              <a:rPr lang="en-US" dirty="0" smtClean="0"/>
              <a:t> market faced huge protests of trade unions</a:t>
            </a:r>
          </a:p>
          <a:p>
            <a:r>
              <a:rPr lang="en-US" dirty="0" smtClean="0"/>
              <a:t>Failed to boost more substantial economic growth</a:t>
            </a:r>
          </a:p>
          <a:p>
            <a:r>
              <a:rPr lang="en-US" dirty="0" smtClean="0"/>
              <a:t>Problems with immigration</a:t>
            </a:r>
          </a:p>
          <a:p>
            <a:r>
              <a:rPr lang="en-US" dirty="0" smtClean="0"/>
              <a:t>Ambitious (failed) plan of reform of political system:</a:t>
            </a:r>
          </a:p>
          <a:p>
            <a:pPr lvl="1"/>
            <a:r>
              <a:rPr lang="en-US" dirty="0" smtClean="0"/>
              <a:t>Abolishment of a perfect bicameralism (Senate into </a:t>
            </a:r>
            <a:r>
              <a:rPr lang="en-US" i="1" dirty="0" err="1" smtClean="0"/>
              <a:t>Bunderat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Italicum</a:t>
            </a:r>
            <a:r>
              <a:rPr lang="en-US" dirty="0" smtClean="0"/>
              <a:t> – PR with a majority bonus</a:t>
            </a:r>
          </a:p>
          <a:p>
            <a:pPr lvl="1"/>
            <a:r>
              <a:rPr lang="en-US" dirty="0" smtClean="0"/>
              <a:t>Reform rejected in referendum Dec. 2016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202" y="1825625"/>
            <a:ext cx="2095500" cy="2733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327" y="4708143"/>
            <a:ext cx="23812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3008</TotalTime>
  <Words>657</Words>
  <Application>Microsoft Office PowerPoint</Application>
  <PresentationFormat>Předvádění na obrazovce (4:3)</PresentationFormat>
  <Paragraphs>99</Paragraphs>
  <Slides>24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Current Italian Politics</vt:lpstr>
      <vt:lpstr>A brief quiz to warm ourselves up: Who is this person?</vt:lpstr>
      <vt:lpstr>Parliamentary election 2008</vt:lpstr>
      <vt:lpstr>The Cabinet of Berlusconi 2008-2011</vt:lpstr>
      <vt:lpstr>Governo tecnico of Mario Monti 2011-2013</vt:lpstr>
      <vt:lpstr>Parliamentary Elections 2013</vt:lpstr>
      <vt:lpstr>Government of Enrico Letta 2013-2014</vt:lpstr>
      <vt:lpstr>The European Parliament elections 2014</vt:lpstr>
      <vt:lpstr>Government of Matteo Renzi 2014-2016</vt:lpstr>
      <vt:lpstr>Prezentace aplikace PowerPoint</vt:lpstr>
      <vt:lpstr>Government of Paolo Gentiloni 2016-2018</vt:lpstr>
      <vt:lpstr>Parliamentary Elections 2018</vt:lpstr>
      <vt:lpstr>The European Parliament elections 2019</vt:lpstr>
      <vt:lpstr>First government of Giuseppe Conte 2018-2019</vt:lpstr>
      <vt:lpstr>Prezentace aplikace PowerPoint</vt:lpstr>
      <vt:lpstr>Second government of Giuseppe Conte 2018-2019</vt:lpstr>
      <vt:lpstr>Current Italian Party Landscape</vt:lpstr>
      <vt:lpstr>Movimento 5 Stelle</vt:lpstr>
      <vt:lpstr>Partito Democratico</vt:lpstr>
      <vt:lpstr>Lega (Nord)</vt:lpstr>
      <vt:lpstr>Forza Italia</vt:lpstr>
      <vt:lpstr>Südtiroler Volkspartei</vt:lpstr>
      <vt:lpstr>Fratelli d'Italia</vt:lpstr>
      <vt:lpstr>Liberi e Uguali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Vít Hloušek</dc:creator>
  <cp:lastModifiedBy>Vít Hloušek</cp:lastModifiedBy>
  <cp:revision>359</cp:revision>
  <dcterms:created xsi:type="dcterms:W3CDTF">2019-09-11T09:57:39Z</dcterms:created>
  <dcterms:modified xsi:type="dcterms:W3CDTF">2019-11-14T09:16:36Z</dcterms:modified>
</cp:coreProperties>
</file>