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7" r:id="rId5"/>
    <p:sldId id="269" r:id="rId6"/>
    <p:sldId id="266" r:id="rId7"/>
    <p:sldId id="277" r:id="rId8"/>
    <p:sldId id="286" r:id="rId9"/>
    <p:sldId id="260" r:id="rId10"/>
    <p:sldId id="265" r:id="rId11"/>
    <p:sldId id="258" r:id="rId12"/>
    <p:sldId id="259" r:id="rId13"/>
    <p:sldId id="279" r:id="rId14"/>
    <p:sldId id="262" r:id="rId15"/>
    <p:sldId id="278" r:id="rId16"/>
    <p:sldId id="263" r:id="rId17"/>
    <p:sldId id="283" r:id="rId18"/>
    <p:sldId id="280" r:id="rId19"/>
    <p:sldId id="274" r:id="rId20"/>
    <p:sldId id="275" r:id="rId21"/>
    <p:sldId id="276" r:id="rId22"/>
    <p:sldId id="285" r:id="rId23"/>
    <p:sldId id="270" r:id="rId24"/>
    <p:sldId id="284" r:id="rId25"/>
    <p:sldId id="264" r:id="rId26"/>
    <p:sldId id="282" r:id="rId27"/>
    <p:sldId id="27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4" autoAdjust="0"/>
    <p:restoredTop sz="94660"/>
  </p:normalViewPr>
  <p:slideViewPr>
    <p:cSldViewPr>
      <p:cViewPr varScale="1">
        <p:scale>
          <a:sx n="83" d="100"/>
          <a:sy n="83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DBBBDD8-F24A-49FD-8E80-6D11D3E4540A}" type="datetimeFigureOut">
              <a:rPr lang="cs-CZ" smtClean="0"/>
              <a:pPr/>
              <a:t>17.10.2019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B2E999-3311-4FC1-845B-D064E346578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země BRIC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 2019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32865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Politika vůči zemím BRIC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nepotřebuje ucelenou politiku – skupina není koherentní</a:t>
            </a:r>
          </a:p>
          <a:p>
            <a:r>
              <a:rPr lang="cs-CZ" dirty="0" smtClean="0"/>
              <a:t>Hlubší integrace mezi zeměmi BRIC je velmi nepravděpodobná</a:t>
            </a:r>
          </a:p>
          <a:p>
            <a:r>
              <a:rPr lang="cs-CZ" dirty="0" smtClean="0"/>
              <a:t>EU přistupuje k jednotlivým zemím individuálně - summity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88684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Nástupnický stát SSSR – stíny minulosti</a:t>
            </a:r>
          </a:p>
          <a:p>
            <a:r>
              <a:rPr lang="cs-CZ" dirty="0" smtClean="0"/>
              <a:t>ES bylo jednou z prvních entit, které podporovaly Gorbačovovu „</a:t>
            </a:r>
            <a:r>
              <a:rPr lang="cs-CZ" dirty="0" err="1" smtClean="0"/>
              <a:t>perestroiku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 90. letech EU možná propásla možnost svázat Rusko blíže s evropským integračním procesem</a:t>
            </a:r>
          </a:p>
          <a:p>
            <a:r>
              <a:rPr lang="cs-CZ" dirty="0" smtClean="0"/>
              <a:t>Část stávajících členů EU se dříve nacházelo v sovětské sféře vlivu</a:t>
            </a:r>
          </a:p>
          <a:p>
            <a:r>
              <a:rPr lang="cs-CZ" dirty="0" smtClean="0"/>
              <a:t>Některé státy (Polsko) otevřeně nepřátelské – nepravděpodobný vznik skutečného společného postupu směrem k Rusku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75978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EU a Ruska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Mnohdy připomínají spíše strategickou soutěž než strategické partnerství</a:t>
            </a:r>
          </a:p>
          <a:p>
            <a:r>
              <a:rPr lang="cs-CZ" dirty="0" smtClean="0"/>
              <a:t>Problematika budování sfér vlivu v postsovětských zemích</a:t>
            </a:r>
          </a:p>
          <a:p>
            <a:r>
              <a:rPr lang="cs-CZ" dirty="0" smtClean="0"/>
              <a:t>Neshoda ohledně Východního partnerství</a:t>
            </a:r>
          </a:p>
          <a:p>
            <a:r>
              <a:rPr lang="cs-CZ" dirty="0" smtClean="0"/>
              <a:t>Války v Čečensku blokovaly rozvoj vzájemných vztahů</a:t>
            </a:r>
          </a:p>
          <a:p>
            <a:r>
              <a:rPr lang="cs-CZ" dirty="0" smtClean="0"/>
              <a:t>Rozdílné názory na Kosovo v roce 1999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40833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Rusko zvolilo hospodářsky cestu exportu primárních surovin, průmysl se příliš nerozvíjel</a:t>
            </a:r>
          </a:p>
          <a:p>
            <a:r>
              <a:rPr lang="cs-CZ" dirty="0" smtClean="0"/>
              <a:t>Konsolidace moci a výrazné oslabení opozice</a:t>
            </a:r>
          </a:p>
          <a:p>
            <a:r>
              <a:rPr lang="cs-CZ" dirty="0" smtClean="0"/>
              <a:t>Vnitřní změnu v zemi nelze pravděpodobně v brzké době očekávat</a:t>
            </a:r>
          </a:p>
          <a:p>
            <a:r>
              <a:rPr lang="cs-CZ" dirty="0" smtClean="0"/>
              <a:t>Vztahy s Evropou chladly již před konfliktem na Ukrajině, nyní u bodu mrazu</a:t>
            </a:r>
          </a:p>
          <a:p>
            <a:r>
              <a:rPr lang="cs-CZ" dirty="0" smtClean="0"/>
              <a:t>Otázka, jak vnímá Evropu?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98656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Smluvní podoba vzájemných vztahů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Základ tvoří dohoda o partnerství a spolupráci z roku 1994</a:t>
            </a:r>
          </a:p>
          <a:p>
            <a:r>
              <a:rPr lang="cs-CZ" dirty="0" smtClean="0"/>
              <a:t>Od roku 2007 vyjednávána nová dohoda, vyjednávání nakrátko přerušené kvůli Gruzii</a:t>
            </a:r>
          </a:p>
          <a:p>
            <a:r>
              <a:rPr lang="cs-CZ" dirty="0" smtClean="0"/>
              <a:t>Rusko odmítlo stát se součástí východního partnerství </a:t>
            </a:r>
          </a:p>
          <a:p>
            <a:r>
              <a:rPr lang="cs-CZ" dirty="0" smtClean="0"/>
              <a:t>Přesto finanční prostředky z ENPI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64741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Ruské 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Zavedeny ze strany EU a USA, nedávno </a:t>
            </a:r>
            <a:r>
              <a:rPr lang="cs-CZ" dirty="0" smtClean="0"/>
              <a:t>prodlužovány do března 2020</a:t>
            </a:r>
            <a:endParaRPr lang="cs-CZ" dirty="0" smtClean="0"/>
          </a:p>
          <a:p>
            <a:r>
              <a:rPr lang="cs-CZ" dirty="0" smtClean="0"/>
              <a:t>Např. omezení kapitálového trhu (dluhopisy), zbraní či některých technologií</a:t>
            </a:r>
          </a:p>
          <a:p>
            <a:r>
              <a:rPr lang="cs-CZ" dirty="0" smtClean="0"/>
              <a:t>Rusko odvetně zakázalo například dovoz potravin z EU </a:t>
            </a:r>
            <a:endParaRPr lang="cs-CZ" dirty="0"/>
          </a:p>
          <a:p>
            <a:r>
              <a:rPr lang="cs-CZ" dirty="0" smtClean="0"/>
              <a:t>Výsledkem propad rublu a inflace</a:t>
            </a:r>
          </a:p>
          <a:p>
            <a:r>
              <a:rPr lang="cs-CZ" dirty="0" smtClean="0"/>
              <a:t>Dalším faktorem nízké ceny ropy</a:t>
            </a:r>
          </a:p>
          <a:p>
            <a:r>
              <a:rPr lang="cs-CZ" dirty="0" smtClean="0"/>
              <a:t>Přes 10% obyvatel žije v chudobě</a:t>
            </a:r>
          </a:p>
          <a:p>
            <a:r>
              <a:rPr lang="cs-CZ" dirty="0" smtClean="0"/>
              <a:t>V roce 2015 propad hospodářství o více než 3 procenta, 2016 -0,2</a:t>
            </a:r>
            <a:r>
              <a:rPr lang="cs-CZ" dirty="0" smtClean="0"/>
              <a:t>%, 2017 již růst 1,5% a 2018 2,3%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8268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Energetika ve vztazích EU a Ruska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Rusko představuje 25 procent dodávek ropy do EU a 28 procent plynu</a:t>
            </a:r>
          </a:p>
          <a:p>
            <a:r>
              <a:rPr lang="cs-CZ" dirty="0" smtClean="0"/>
              <a:t>Na druhou stranu Rusko potřebuje trh EU (exportuje sem přes 70% své produkce) – závislost vzájemná</a:t>
            </a:r>
          </a:p>
          <a:p>
            <a:r>
              <a:rPr lang="cs-CZ" dirty="0" smtClean="0"/>
              <a:t>Na Rusku více závisí nové ČS než ty staré</a:t>
            </a:r>
            <a:endParaRPr lang="cs-CZ" dirty="0"/>
          </a:p>
          <a:p>
            <a:r>
              <a:rPr lang="cs-CZ" dirty="0" err="1" smtClean="0"/>
              <a:t>Nabucco</a:t>
            </a:r>
            <a:r>
              <a:rPr lang="cs-CZ" dirty="0" smtClean="0"/>
              <a:t> – jižní plynovod z </a:t>
            </a:r>
            <a:r>
              <a:rPr lang="cs-CZ" dirty="0" err="1" smtClean="0"/>
              <a:t>Kaspiku</a:t>
            </a:r>
            <a:r>
              <a:rPr lang="cs-CZ" dirty="0" smtClean="0"/>
              <a:t> – proti němu </a:t>
            </a:r>
            <a:r>
              <a:rPr lang="cs-CZ" dirty="0" err="1" smtClean="0"/>
              <a:t>South</a:t>
            </a:r>
            <a:r>
              <a:rPr lang="cs-CZ" dirty="0" smtClean="0"/>
              <a:t> </a:t>
            </a:r>
            <a:r>
              <a:rPr lang="cs-CZ" dirty="0" err="1" smtClean="0"/>
              <a:t>Stream</a:t>
            </a:r>
            <a:r>
              <a:rPr lang="cs-CZ" dirty="0" smtClean="0"/>
              <a:t> z Ruska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08916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symbol pro obsah 7" descr="20140405_EBM145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060848"/>
            <a:ext cx="8210390" cy="336695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Historicky bezprecedentní růst ekonomiky</a:t>
            </a:r>
          </a:p>
          <a:p>
            <a:r>
              <a:rPr lang="cs-CZ" dirty="0" smtClean="0"/>
              <a:t>Nárůst vnitřních diferencí</a:t>
            </a:r>
          </a:p>
          <a:p>
            <a:r>
              <a:rPr lang="cs-CZ" dirty="0" smtClean="0"/>
              <a:t>Otázka, jakým aktérem vlastně Čína je</a:t>
            </a:r>
          </a:p>
          <a:p>
            <a:r>
              <a:rPr lang="cs-CZ" dirty="0" smtClean="0"/>
              <a:t>Jaké jsou ambice Číny v blízkém okolí a ve světě?</a:t>
            </a:r>
          </a:p>
          <a:p>
            <a:r>
              <a:rPr lang="cs-CZ" dirty="0" smtClean="0"/>
              <a:t>Může Čína ohrozit dominanci USA ve světě?</a:t>
            </a:r>
          </a:p>
          <a:p>
            <a:r>
              <a:rPr lang="cs-CZ" dirty="0" smtClean="0"/>
              <a:t>Ekonomika nyní zpomaluje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94363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Čína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Formální vztahy od 1975, od 1985 smlouva o obchodu a spolupráci </a:t>
            </a:r>
          </a:p>
          <a:p>
            <a:r>
              <a:rPr lang="cs-CZ" dirty="0" smtClean="0"/>
              <a:t>1989 – masakr na </a:t>
            </a:r>
            <a:r>
              <a:rPr lang="cs-CZ" dirty="0" err="1" smtClean="0"/>
              <a:t>Tiananmen</a:t>
            </a:r>
            <a:r>
              <a:rPr lang="cs-CZ" dirty="0" smtClean="0"/>
              <a:t> – zbrojní embargo a zhoršení vztahů </a:t>
            </a:r>
          </a:p>
          <a:p>
            <a:r>
              <a:rPr lang="cs-CZ" dirty="0" smtClean="0"/>
              <a:t>Čína je od 2001 členem WTO</a:t>
            </a:r>
          </a:p>
          <a:p>
            <a:r>
              <a:rPr lang="cs-CZ" dirty="0" smtClean="0"/>
              <a:t>Po několik let sbližování mezi EU a Čínou </a:t>
            </a:r>
          </a:p>
          <a:p>
            <a:r>
              <a:rPr lang="cs-CZ" dirty="0" smtClean="0"/>
              <a:t>Nyní je „milostná aféra“ </a:t>
            </a:r>
            <a:r>
              <a:rPr lang="cs-CZ" dirty="0" smtClean="0"/>
              <a:t>pryč</a:t>
            </a:r>
          </a:p>
          <a:p>
            <a:r>
              <a:rPr lang="cs-CZ" dirty="0" smtClean="0"/>
              <a:t>Neexistence geopolitické soutěže, EU nemá silné zájmy v Asii (na rozdíl od USA)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824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Brazílie, Rusko, Indie, Čína</a:t>
            </a:r>
          </a:p>
          <a:p>
            <a:r>
              <a:rPr lang="cs-CZ" dirty="0" smtClean="0"/>
              <a:t>Někdy BRICS – zahrnuje i Jižní Afriku</a:t>
            </a:r>
          </a:p>
          <a:p>
            <a:r>
              <a:rPr lang="cs-CZ" dirty="0" smtClean="0"/>
              <a:t>Termín </a:t>
            </a:r>
            <a:r>
              <a:rPr lang="cs-CZ" dirty="0" err="1" smtClean="0"/>
              <a:t>Goldman</a:t>
            </a:r>
            <a:r>
              <a:rPr lang="cs-CZ" dirty="0" smtClean="0"/>
              <a:t> </a:t>
            </a:r>
            <a:r>
              <a:rPr lang="cs-CZ" dirty="0" err="1" smtClean="0"/>
              <a:t>Sachs</a:t>
            </a:r>
            <a:r>
              <a:rPr lang="cs-CZ" dirty="0" smtClean="0"/>
              <a:t> z roku 2001</a:t>
            </a:r>
          </a:p>
          <a:p>
            <a:r>
              <a:rPr lang="cs-CZ" dirty="0" smtClean="0"/>
              <a:t>4 ekonomiky, které v budoucnosti budou velmi významné</a:t>
            </a:r>
          </a:p>
          <a:p>
            <a:r>
              <a:rPr lang="cs-CZ" dirty="0" smtClean="0"/>
              <a:t>Od roku 2006 kooperují, ale nepříliš úzce</a:t>
            </a:r>
          </a:p>
          <a:p>
            <a:r>
              <a:rPr lang="cs-CZ" dirty="0" smtClean="0"/>
              <a:t>Liší se v mnoha ohledech – populace, velikost, ekonomiky, HDP na hlavu, politické a společenské systémy, mezinárodní ambice</a:t>
            </a:r>
          </a:p>
          <a:p>
            <a:r>
              <a:rPr lang="cs-CZ" dirty="0" smtClean="0"/>
              <a:t>Společné mají to, že představují vyzyvatele pro stávající „</a:t>
            </a:r>
            <a:r>
              <a:rPr lang="cs-CZ" dirty="0" err="1" smtClean="0"/>
              <a:t>rulemakers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22033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Německo a Čína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vztah</a:t>
            </a:r>
          </a:p>
          <a:p>
            <a:r>
              <a:rPr lang="cs-CZ" dirty="0" smtClean="0"/>
              <a:t>Čína pro Německo představuje pro Německo stále důležitější trh (</a:t>
            </a:r>
            <a:r>
              <a:rPr lang="cs-CZ" dirty="0" smtClean="0"/>
              <a:t>14 </a:t>
            </a:r>
            <a:r>
              <a:rPr lang="cs-CZ" dirty="0" smtClean="0"/>
              <a:t>procent exportu</a:t>
            </a:r>
            <a:r>
              <a:rPr lang="cs-CZ" dirty="0" smtClean="0"/>
              <a:t>) a celkově největšího obchodního partnera</a:t>
            </a:r>
            <a:endParaRPr lang="cs-CZ" dirty="0" smtClean="0"/>
          </a:p>
          <a:p>
            <a:r>
              <a:rPr lang="cs-CZ" dirty="0" smtClean="0"/>
              <a:t>Čína potřebuje technologii, Německo trhy </a:t>
            </a:r>
          </a:p>
          <a:p>
            <a:r>
              <a:rPr lang="cs-CZ" dirty="0" smtClean="0"/>
              <a:t>Německá zahraniční politika je tržně orientovaná – ekonomický rozvoj vede k politickým a </a:t>
            </a:r>
            <a:r>
              <a:rPr lang="cs-CZ" dirty="0" err="1" smtClean="0"/>
              <a:t>societálním</a:t>
            </a:r>
            <a:r>
              <a:rPr lang="cs-CZ" dirty="0" smtClean="0"/>
              <a:t> změnám </a:t>
            </a:r>
          </a:p>
          <a:p>
            <a:r>
              <a:rPr lang="cs-CZ" dirty="0" smtClean="0"/>
              <a:t>Pro Čínu je Německo důležité pro svou dominantní roli v EU </a:t>
            </a:r>
          </a:p>
          <a:p>
            <a:r>
              <a:rPr lang="cs-CZ" dirty="0" smtClean="0"/>
              <a:t>Může Německo vytvořit opravdovou evropskou strategii vůči Číně?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22008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– Čína FTA?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Navržena UK v 2013</a:t>
            </a:r>
          </a:p>
          <a:p>
            <a:r>
              <a:rPr lang="cs-CZ" sz="2800" dirty="0" smtClean="0"/>
              <a:t>Čína souhlasí </a:t>
            </a:r>
          </a:p>
          <a:p>
            <a:r>
              <a:rPr lang="cs-CZ" sz="2800" dirty="0" smtClean="0"/>
              <a:t>Opozice EK – strach z laciných importů</a:t>
            </a:r>
          </a:p>
          <a:p>
            <a:r>
              <a:rPr lang="cs-CZ" sz="2800" dirty="0" smtClean="0"/>
              <a:t>V současné době předčasné</a:t>
            </a:r>
            <a:endParaRPr lang="cs-CZ" sz="2800" dirty="0"/>
          </a:p>
          <a:p>
            <a:r>
              <a:rPr lang="cs-CZ" sz="2800" dirty="0" smtClean="0"/>
              <a:t>Opozice – Francie, </a:t>
            </a:r>
            <a:r>
              <a:rPr lang="cs-CZ" sz="2800" dirty="0" smtClean="0"/>
              <a:t>Itálie</a:t>
            </a:r>
          </a:p>
          <a:p>
            <a:r>
              <a:rPr lang="cs-CZ" sz="2800" dirty="0" smtClean="0"/>
              <a:t>Úvahy o možnosti oživení tématu v souvislosti s obchodní válkou s USA</a:t>
            </a: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4142019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OBOR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692696"/>
            <a:ext cx="7351180" cy="5204693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EU a Indie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Bývalá kolonie Británie, vztahy se začaly hodně rozvíjet po vstupu Britů do EU</a:t>
            </a:r>
          </a:p>
          <a:p>
            <a:r>
              <a:rPr lang="cs-CZ" dirty="0" smtClean="0"/>
              <a:t>Ze zemí BRIC do Indie plyne z EU nejvíc prostředků na rozvojovou pomoc, ale ty dlouhodobě klesají</a:t>
            </a:r>
          </a:p>
          <a:p>
            <a:r>
              <a:rPr lang="cs-CZ" dirty="0" smtClean="0"/>
              <a:t>Investice z EU poměrně malé</a:t>
            </a:r>
          </a:p>
          <a:p>
            <a:r>
              <a:rPr lang="cs-CZ" dirty="0" smtClean="0"/>
              <a:t>Rozhovory ohledně FTA selhaly – zemědělství, služby </a:t>
            </a:r>
            <a:r>
              <a:rPr lang="cs-CZ" dirty="0" smtClean="0"/>
              <a:t>– v roce 2013 pozastaveny, ale 2018 znovu rozjety</a:t>
            </a:r>
          </a:p>
          <a:p>
            <a:r>
              <a:rPr lang="cs-CZ" dirty="0" smtClean="0"/>
              <a:t>Další překážky práva duševního vlastnictví či environmentální část udržitelného rozvoje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4182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IMG graph news Eu India summi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556792"/>
            <a:ext cx="6479510" cy="4873625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vztahů EU-Indie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Neschopnost dohodnout se na strategických prioritách</a:t>
            </a:r>
          </a:p>
          <a:p>
            <a:r>
              <a:rPr lang="cs-CZ" dirty="0" smtClean="0"/>
              <a:t>Indie výrazně staví na národní suverenitě</a:t>
            </a:r>
          </a:p>
          <a:p>
            <a:r>
              <a:rPr lang="cs-CZ" dirty="0" smtClean="0"/>
              <a:t>Preference jiných forem mezinárodních závazků (závazné vs. </a:t>
            </a:r>
            <a:r>
              <a:rPr lang="cs-CZ" dirty="0"/>
              <a:t>n</a:t>
            </a:r>
            <a:r>
              <a:rPr lang="cs-CZ" dirty="0" smtClean="0"/>
              <a:t>ezávazné) </a:t>
            </a:r>
          </a:p>
          <a:p>
            <a:r>
              <a:rPr lang="cs-CZ" dirty="0" smtClean="0"/>
              <a:t>Neshody v rámci WTO</a:t>
            </a:r>
          </a:p>
          <a:p>
            <a:r>
              <a:rPr lang="cs-CZ" dirty="0" smtClean="0"/>
              <a:t>USA chápány jako strategičtější partner</a:t>
            </a:r>
            <a:endParaRPr lang="cs-CZ" dirty="0"/>
          </a:p>
          <a:p>
            <a:r>
              <a:rPr lang="cs-CZ" dirty="0" smtClean="0"/>
              <a:t>EU není v Indii vnímána příliš pozitivně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51042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Brazílie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Zdaleka největší ekonomika </a:t>
            </a:r>
            <a:r>
              <a:rPr lang="cs-CZ" dirty="0" err="1" smtClean="0"/>
              <a:t>LatAm</a:t>
            </a:r>
            <a:endParaRPr lang="cs-CZ" dirty="0" smtClean="0"/>
          </a:p>
          <a:p>
            <a:r>
              <a:rPr lang="cs-CZ" dirty="0" smtClean="0"/>
              <a:t>Regionální lídr, ale s </a:t>
            </a:r>
            <a:r>
              <a:rPr lang="cs-CZ" dirty="0" smtClean="0"/>
              <a:t>problémy</a:t>
            </a:r>
          </a:p>
          <a:p>
            <a:r>
              <a:rPr lang="cs-CZ" dirty="0" smtClean="0"/>
              <a:t>V nedávné době poměrně hluboká hospodářská krize</a:t>
            </a:r>
            <a:endParaRPr lang="cs-CZ" dirty="0" smtClean="0"/>
          </a:p>
          <a:p>
            <a:r>
              <a:rPr lang="cs-CZ" dirty="0" smtClean="0"/>
              <a:t>Ambice na globální úrovni, především v multilaterálních </a:t>
            </a:r>
            <a:r>
              <a:rPr lang="cs-CZ" dirty="0" smtClean="0"/>
              <a:t>platformách jako je WTO, ale i v OSN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790773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Brazílie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důležitosti narostla po roce 1986 po vstupu Portugalska</a:t>
            </a:r>
          </a:p>
          <a:p>
            <a:r>
              <a:rPr lang="cs-CZ" dirty="0" err="1" smtClean="0"/>
              <a:t>LatAm</a:t>
            </a:r>
            <a:r>
              <a:rPr lang="cs-CZ" dirty="0" smtClean="0"/>
              <a:t> vynechána z rozvojové pomoci</a:t>
            </a:r>
          </a:p>
          <a:p>
            <a:r>
              <a:rPr lang="cs-CZ" dirty="0" smtClean="0"/>
              <a:t>Sdílení určitých společných hodnot – multilateralismus, udržitelná energetika, </a:t>
            </a:r>
            <a:r>
              <a:rPr lang="cs-CZ" dirty="0" smtClean="0"/>
              <a:t>klima – narušení přišlo po zvolení </a:t>
            </a:r>
            <a:r>
              <a:rPr lang="cs-CZ" dirty="0" err="1" smtClean="0"/>
              <a:t>Bolsonara</a:t>
            </a:r>
            <a:endParaRPr lang="cs-CZ" dirty="0" smtClean="0"/>
          </a:p>
          <a:p>
            <a:r>
              <a:rPr lang="cs-CZ" dirty="0" smtClean="0"/>
              <a:t>Rozdílný názor na </a:t>
            </a:r>
            <a:r>
              <a:rPr lang="cs-CZ" smtClean="0"/>
              <a:t>zemědělství – spory brání FTA EU-MERCOSUR</a:t>
            </a:r>
            <a:endParaRPr lang="cs-CZ" dirty="0" smtClean="0"/>
          </a:p>
          <a:p>
            <a:r>
              <a:rPr lang="cs-CZ" dirty="0" smtClean="0"/>
              <a:t>Brazílie vedoucí stát v boji proti chudobě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2005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spolupráce BRICS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Společné mají to, že představují vyzyvatele pro stávající „</a:t>
            </a:r>
            <a:r>
              <a:rPr lang="cs-CZ" dirty="0" err="1" smtClean="0"/>
              <a:t>rulemakers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Požadují změny v mezinárodních organizacích jako je OSN, MMF, Světová banka či WTO</a:t>
            </a:r>
          </a:p>
          <a:p>
            <a:r>
              <a:rPr lang="cs-CZ" dirty="0" smtClean="0"/>
              <a:t>Spolupráce značně účelová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2818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BRICS v číslech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roce 1980 představovaly Čína a Indie jen 5 procent světového HDP, nyní téměř 20</a:t>
            </a:r>
          </a:p>
          <a:p>
            <a:r>
              <a:rPr lang="cs-CZ" dirty="0" smtClean="0"/>
              <a:t>BRIC země dohromady představují čtvrtinu světového HDP</a:t>
            </a:r>
          </a:p>
          <a:p>
            <a:r>
              <a:rPr lang="cs-CZ" dirty="0" smtClean="0"/>
              <a:t>Vysoký </a:t>
            </a:r>
            <a:r>
              <a:rPr lang="cs-CZ" dirty="0" err="1" smtClean="0"/>
              <a:t>Giniho</a:t>
            </a:r>
            <a:r>
              <a:rPr lang="cs-CZ" dirty="0" smtClean="0"/>
              <a:t> koeficient</a:t>
            </a:r>
          </a:p>
          <a:p>
            <a:r>
              <a:rPr lang="cs-CZ" dirty="0" smtClean="0"/>
              <a:t>Otázka společenské, ekonomické a politické stability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1890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56792"/>
            <a:ext cx="7920880" cy="4401932"/>
          </a:xfrm>
        </p:spPr>
      </p:pic>
    </p:spTree>
    <p:extLst>
      <p:ext uri="{BB962C8B-B14F-4D97-AF65-F5344CB8AC3E}">
        <p14:creationId xmlns="" xmlns:p14="http://schemas.microsoft.com/office/powerpoint/2010/main" val="3465156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BRICS-rus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916832"/>
            <a:ext cx="7467600" cy="4267200"/>
          </a:xfrm>
        </p:spPr>
      </p:pic>
    </p:spTree>
    <p:extLst>
      <p:ext uri="{BB962C8B-B14F-4D97-AF65-F5344CB8AC3E}">
        <p14:creationId xmlns="" xmlns:p14="http://schemas.microsoft.com/office/powerpoint/2010/main" val="2885930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92852"/>
            <a:ext cx="7704855" cy="5778641"/>
          </a:xfrm>
        </p:spPr>
      </p:pic>
    </p:spTree>
    <p:extLst>
      <p:ext uri="{BB962C8B-B14F-4D97-AF65-F5344CB8AC3E}">
        <p14:creationId xmlns="" xmlns:p14="http://schemas.microsoft.com/office/powerpoint/2010/main" val="1915999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4016204e10fbd5482a23a02c898e671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476672"/>
            <a:ext cx="8567875" cy="53365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20150625GDP_article_main_image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772816"/>
            <a:ext cx="6552728" cy="4383550"/>
          </a:xfrm>
        </p:spPr>
      </p:pic>
    </p:spTree>
    <p:extLst>
      <p:ext uri="{BB962C8B-B14F-4D97-AF65-F5344CB8AC3E}">
        <p14:creationId xmlns="" xmlns:p14="http://schemas.microsoft.com/office/powerpoint/2010/main" val="3611857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astní 4">
      <a:dk1>
        <a:sysClr val="windowText" lastClr="000000"/>
      </a:dk1>
      <a:lt1>
        <a:sysClr val="window" lastClr="FFFFFF"/>
      </a:lt1>
      <a:dk2>
        <a:srgbClr val="212745"/>
      </a:dk2>
      <a:lt2>
        <a:srgbClr val="A7EA52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2076</TotalTime>
  <Words>898</Words>
  <Application>Microsoft Office PowerPoint</Application>
  <PresentationFormat>Předvádění na obrazovce (4:3)</PresentationFormat>
  <Paragraphs>112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Arkýř</vt:lpstr>
      <vt:lpstr>EU a země BRIC</vt:lpstr>
      <vt:lpstr>BRIC</vt:lpstr>
      <vt:lpstr>Důvody spolupráce BRICS</vt:lpstr>
      <vt:lpstr>BRICS v číslech</vt:lpstr>
      <vt:lpstr>Snímek 5</vt:lpstr>
      <vt:lpstr>Snímek 6</vt:lpstr>
      <vt:lpstr>Snímek 7</vt:lpstr>
      <vt:lpstr>Snímek 8</vt:lpstr>
      <vt:lpstr>Snímek 9</vt:lpstr>
      <vt:lpstr>Politika vůči zemím BRIC</vt:lpstr>
      <vt:lpstr>Rusko</vt:lpstr>
      <vt:lpstr>Vztahy EU a Ruska</vt:lpstr>
      <vt:lpstr>Současná situace</vt:lpstr>
      <vt:lpstr>Smluvní podoba vzájemných vztahů</vt:lpstr>
      <vt:lpstr>Ruské sankce</vt:lpstr>
      <vt:lpstr>Energetika ve vztazích EU a Ruska</vt:lpstr>
      <vt:lpstr>Snímek 17</vt:lpstr>
      <vt:lpstr>Čína</vt:lpstr>
      <vt:lpstr>EU a Čína</vt:lpstr>
      <vt:lpstr>Německo a Čína</vt:lpstr>
      <vt:lpstr>EU – Čína FTA?</vt:lpstr>
      <vt:lpstr>Snímek 22</vt:lpstr>
      <vt:lpstr>Vztahy EU a Indie</vt:lpstr>
      <vt:lpstr>Snímek 24</vt:lpstr>
      <vt:lpstr>Problémy vztahů EU-Indie</vt:lpstr>
      <vt:lpstr>Brazílie</vt:lpstr>
      <vt:lpstr>EU a Brazílie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 země BRIC</dc:title>
  <dc:creator>Martin</dc:creator>
  <cp:lastModifiedBy>Martin</cp:lastModifiedBy>
  <cp:revision>47</cp:revision>
  <dcterms:created xsi:type="dcterms:W3CDTF">2014-03-26T21:55:51Z</dcterms:created>
  <dcterms:modified xsi:type="dcterms:W3CDTF">2019-10-17T11:41:52Z</dcterms:modified>
</cp:coreProperties>
</file>