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4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20"/>
  </p:normalViewPr>
  <p:slideViewPr>
    <p:cSldViewPr snapToGrid="0" snapToObjects="1">
      <p:cViewPr varScale="1">
        <p:scale>
          <a:sx n="121" d="100"/>
          <a:sy n="121" d="100"/>
        </p:scale>
        <p:origin x="20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10/10/19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europarl.europa.eu/factsheets/cs/sheet/168/zeme-zapadniho-balkan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arl.europa.eu/factsheets/cs/sheet/168/zeme-zapadniho-balkanu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azon.com/dp/363174603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CDC7D-EFB4-9940-8B63-93447F260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2513" y="1019861"/>
            <a:ext cx="12696497" cy="2098226"/>
          </a:xfrm>
        </p:spPr>
        <p:txBody>
          <a:bodyPr/>
          <a:lstStyle/>
          <a:p>
            <a:r>
              <a:rPr lang="cs-CZ" sz="5300" dirty="0"/>
              <a:t>BALKANIZACE </a:t>
            </a:r>
            <a:r>
              <a:rPr lang="cs-CZ" sz="3500" dirty="0"/>
              <a:t>vs.</a:t>
            </a:r>
            <a:r>
              <a:rPr lang="cs-CZ" sz="3000" dirty="0"/>
              <a:t> </a:t>
            </a:r>
            <a:r>
              <a:rPr lang="cs-CZ" sz="5300" dirty="0"/>
              <a:t>EVROPEIZACE: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DE1090-7A79-9F49-B2DE-D00CF6C3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3488" y="3273489"/>
            <a:ext cx="8944493" cy="1086237"/>
          </a:xfrm>
        </p:spPr>
        <p:txBody>
          <a:bodyPr>
            <a:noAutofit/>
          </a:bodyPr>
          <a:lstStyle/>
          <a:p>
            <a:r>
              <a:rPr lang="cs-CZ" sz="3600" b="1" dirty="0"/>
              <a:t>Boj proti korupci a regionální vztahy na Západním Balkáně</a:t>
            </a:r>
          </a:p>
        </p:txBody>
      </p:sp>
    </p:spTree>
    <p:extLst>
      <p:ext uri="{BB962C8B-B14F-4D97-AF65-F5344CB8AC3E}">
        <p14:creationId xmlns:p14="http://schemas.microsoft.com/office/powerpoint/2010/main" val="2190331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BF48-2910-5043-9E82-47192997B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963" y="199505"/>
            <a:ext cx="10997739" cy="6267797"/>
          </a:xfrm>
        </p:spPr>
        <p:txBody>
          <a:bodyPr>
            <a:noAutofit/>
          </a:bodyPr>
          <a:lstStyle/>
          <a:p>
            <a:r>
              <a:rPr lang="cs-CZ" sz="2800" b="1" dirty="0"/>
              <a:t>Důkazy skutečných domácích reforem jsou proto vzácné</a:t>
            </a:r>
            <a:r>
              <a:rPr lang="cs-CZ" sz="2800" dirty="0"/>
              <a:t>, zatímco </a:t>
            </a:r>
            <a:r>
              <a:rPr lang="cs-CZ" sz="2800" b="1" dirty="0"/>
              <a:t>domácí politické elity pokračují v deklarativní podpoře integračního procesu ke vstupu do EU</a:t>
            </a:r>
            <a:r>
              <a:rPr lang="cs-CZ" sz="2800" dirty="0"/>
              <a:t> a jsou hrdí na to, že </a:t>
            </a:r>
            <a:r>
              <a:rPr lang="cs-CZ" sz="2800" b="1" dirty="0"/>
              <a:t>jsou považováni za reformisty</a:t>
            </a:r>
            <a:r>
              <a:rPr lang="cs-CZ" sz="2800" dirty="0"/>
              <a:t> </a:t>
            </a:r>
          </a:p>
          <a:p>
            <a:endParaRPr lang="cs-CZ" sz="2800" dirty="0"/>
          </a:p>
          <a:p>
            <a:r>
              <a:rPr lang="cs-CZ" sz="2800" dirty="0"/>
              <a:t>To je důvod, proč jsme dospěli k závěru, </a:t>
            </a:r>
            <a:r>
              <a:rPr lang="cs-CZ" sz="2800" b="1" dirty="0"/>
              <a:t>že transformační síla EU v regionu je malá a omezená </a:t>
            </a:r>
          </a:p>
          <a:p>
            <a:endParaRPr lang="cs-CZ" sz="2800" dirty="0"/>
          </a:p>
          <a:p>
            <a:r>
              <a:rPr lang="cs-CZ" sz="2800" dirty="0"/>
              <a:t> </a:t>
            </a:r>
            <a:r>
              <a:rPr lang="cs-CZ" sz="2800" b="1" dirty="0"/>
              <a:t>Státy Západního Balkánu opravdu budují komplexnější vzájemné vztahy a otevírají cesty vzájemné spolupráce</a:t>
            </a:r>
            <a:r>
              <a:rPr lang="cs-CZ" sz="2800" dirty="0"/>
              <a:t>, ale tento proces je stále v ohrožení kvůli minulosti (zneužití v politickém diskurzu)</a:t>
            </a:r>
          </a:p>
          <a:p>
            <a:endParaRPr lang="cs-CZ" sz="2800" dirty="0"/>
          </a:p>
          <a:p>
            <a:r>
              <a:rPr lang="cs-CZ" sz="2800" dirty="0"/>
              <a:t>Bez ohledu na svůj úspěch v této oblasti, zůstává tento region </a:t>
            </a:r>
            <a:r>
              <a:rPr lang="cs-CZ" sz="2800" b="1" dirty="0"/>
              <a:t>sužován otázkami minulosti</a:t>
            </a:r>
          </a:p>
          <a:p>
            <a:pPr marL="0" indent="0">
              <a:buNone/>
            </a:pPr>
            <a:endParaRPr lang="cs-CZ" sz="28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329123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BF48-2910-5043-9E82-47192997B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589" y="0"/>
            <a:ext cx="10997739" cy="6267797"/>
          </a:xfrm>
        </p:spPr>
        <p:txBody>
          <a:bodyPr>
            <a:noAutofit/>
          </a:bodyPr>
          <a:lstStyle/>
          <a:p>
            <a:endParaRPr lang="cs-CZ" dirty="0"/>
          </a:p>
          <a:p>
            <a:r>
              <a:rPr lang="cs-CZ" sz="2800" dirty="0"/>
              <a:t>Zdá se, že ani v tomto ohledu </a:t>
            </a:r>
            <a:r>
              <a:rPr lang="cs-CZ" sz="2800" b="1" dirty="0"/>
              <a:t>EU nezvolila správný postup</a:t>
            </a:r>
            <a:r>
              <a:rPr lang="cs-CZ" sz="2800" dirty="0"/>
              <a:t>: zatímco domácí </a:t>
            </a:r>
            <a:r>
              <a:rPr lang="cs-CZ" sz="2800" b="1" dirty="0"/>
              <a:t>politické elity skutečně udržují region „stabilním</a:t>
            </a:r>
            <a:r>
              <a:rPr lang="cs-CZ" sz="2800" dirty="0"/>
              <a:t>“, přesto sahají po nacionalistickém diskursu, kdykoli to považují za vhodné, protože potřebují dokázat svým voličům, že jsou skutečně vlastenečtí</a:t>
            </a:r>
          </a:p>
          <a:p>
            <a:endParaRPr lang="cs-CZ" sz="2800" dirty="0"/>
          </a:p>
          <a:p>
            <a:r>
              <a:rPr lang="cs-CZ" sz="2800" dirty="0"/>
              <a:t>A i když tyto </a:t>
            </a:r>
            <a:r>
              <a:rPr lang="cs-CZ" sz="2800" b="1" dirty="0"/>
              <a:t>úpadky do nacionalistické minulosti </a:t>
            </a:r>
            <a:r>
              <a:rPr lang="cs-CZ" sz="2800" dirty="0"/>
              <a:t>nemusí být ničím jiným než dočasnými úpadky (vztah Srbsko-Kosovo), </a:t>
            </a:r>
            <a:r>
              <a:rPr lang="cs-CZ" sz="2800" b="1" dirty="0"/>
              <a:t>přesto v regionu vyvolávají napětí</a:t>
            </a:r>
          </a:p>
          <a:p>
            <a:endParaRPr lang="cs-CZ" sz="2800" dirty="0"/>
          </a:p>
          <a:p>
            <a:r>
              <a:rPr lang="cs-CZ" sz="2800" i="1" dirty="0"/>
              <a:t>Mohou skutečně </a:t>
            </a:r>
            <a:r>
              <a:rPr lang="cs-CZ" sz="2800" b="1" i="1" dirty="0"/>
              <a:t>nedemokratičtí a stále autoritářští domácí politici </a:t>
            </a:r>
            <a:r>
              <a:rPr lang="cs-CZ" sz="2800" i="1" dirty="0"/>
              <a:t>na Balkáně, jejichž agendy se často prolínají mezi nacionalistickou minulostí a předpokládanou evropskou budoucností </a:t>
            </a:r>
            <a:r>
              <a:rPr lang="cs-CZ" sz="2800" b="1" i="1" dirty="0"/>
              <a:t>opravdu úspěšně vést své země až k členství v EU?</a:t>
            </a:r>
          </a:p>
          <a:p>
            <a:endParaRPr lang="cs-CZ" sz="2800" dirty="0"/>
          </a:p>
          <a:p>
            <a:endParaRPr lang="cs-CZ" dirty="0"/>
          </a:p>
          <a:p>
            <a:endParaRPr lang="cs-CZ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933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5FA3DF-5FB3-0A46-9618-E88206146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5545" y="1173223"/>
            <a:ext cx="3310523" cy="467646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796600-B738-A242-ADE7-5F8732BD1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85545" cy="34473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171878-2957-7247-9443-F942F2BB1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2" y="3447393"/>
            <a:ext cx="2548607" cy="3410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B6CF26-3E68-1244-894C-EB389024B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6068" y="0"/>
            <a:ext cx="6295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2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A2A015-FDBA-C34D-93CE-125DB6175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274676" cy="3436883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157579-E906-3842-B374-7A255BE88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055" y="3436883"/>
            <a:ext cx="8071945" cy="34211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F322A3-7E3F-0143-BF9B-E26BB59EC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064" y="399963"/>
            <a:ext cx="3781025" cy="252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2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F0328-63E5-484C-8812-5EBBA24C4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504" y="6279931"/>
            <a:ext cx="9601200" cy="3581400"/>
          </a:xfrm>
        </p:spPr>
        <p:txBody>
          <a:bodyPr/>
          <a:lstStyle/>
          <a:p>
            <a:r>
              <a:rPr lang="cs-CZ" dirty="0">
                <a:hlinkClick r:id="rId2"/>
              </a:rPr>
              <a:t>http://www.europarl.europa.eu/factsheets/cs/sheet/168/zeme-zapadniho-balkanu</a:t>
            </a:r>
            <a:endParaRPr lang="cs-C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0ABDD3-680D-064C-A501-3C47D8E71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56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22A0A6-F293-C347-86F6-1AD8A5132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18008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17839E-3983-7F47-B18C-4141EBAC5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504" y="6279931"/>
            <a:ext cx="9601200" cy="3581400"/>
          </a:xfrm>
        </p:spPr>
        <p:txBody>
          <a:bodyPr/>
          <a:lstStyle/>
          <a:p>
            <a:r>
              <a:rPr lang="cs-CZ" dirty="0">
                <a:hlinkClick r:id="rId3"/>
              </a:rPr>
              <a:t>http://www.europarl.europa.eu/factsheets/cs/sheet/168/zeme-zapadniho-balkanu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4590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BF48-2910-5043-9E82-47192997B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963" y="199505"/>
            <a:ext cx="10997739" cy="6267797"/>
          </a:xfrm>
        </p:spPr>
        <p:txBody>
          <a:bodyPr>
            <a:noAutofit/>
          </a:bodyPr>
          <a:lstStyle/>
          <a:p>
            <a:r>
              <a:rPr lang="cs-CZ" sz="2800" dirty="0"/>
              <a:t>Rozhodli jsme se pro tyto dvě perspektivy přístupu do EU hlavně proto, </a:t>
            </a:r>
            <a:r>
              <a:rPr lang="cs-CZ" sz="2800"/>
              <a:t>že jsme </a:t>
            </a:r>
            <a:r>
              <a:rPr lang="cs-CZ" sz="2800" dirty="0"/>
              <a:t>byli a jsme si jistí, že </a:t>
            </a:r>
            <a:r>
              <a:rPr lang="cs-CZ" sz="2800" b="1" dirty="0"/>
              <a:t>evropeizace regionu selhala</a:t>
            </a:r>
            <a:r>
              <a:rPr lang="cs-CZ" sz="2800" dirty="0"/>
              <a:t> kvůli </a:t>
            </a:r>
            <a:r>
              <a:rPr lang="cs-CZ" sz="2800" b="1" dirty="0"/>
              <a:t>systémové korupci a stále ještě křehkých regionálních vztahů </a:t>
            </a:r>
            <a:r>
              <a:rPr lang="cs-CZ" sz="2800" dirty="0"/>
              <a:t>na Západním Balkáně</a:t>
            </a:r>
          </a:p>
          <a:p>
            <a:endParaRPr lang="cs-CZ" sz="2800" dirty="0"/>
          </a:p>
          <a:p>
            <a:r>
              <a:rPr lang="cs-CZ" sz="2800" dirty="0"/>
              <a:t>Naše kniha </a:t>
            </a:r>
            <a:r>
              <a:rPr lang="cs-CZ" sz="2800" b="1" dirty="0"/>
              <a:t>odhaluje problematické aspekty teorie evropeizace </a:t>
            </a:r>
            <a:r>
              <a:rPr lang="cs-CZ" sz="2800" dirty="0"/>
              <a:t>a </a:t>
            </a:r>
            <a:r>
              <a:rPr lang="cs-CZ" sz="2800" b="1" dirty="0"/>
              <a:t>slabiny a omezení </a:t>
            </a:r>
            <a:r>
              <a:rPr lang="cs-CZ" sz="2800" dirty="0"/>
              <a:t>v případě západního Balkánu</a:t>
            </a:r>
          </a:p>
          <a:p>
            <a:endParaRPr lang="cs-CZ" sz="2800" dirty="0"/>
          </a:p>
          <a:p>
            <a:r>
              <a:rPr lang="cs-CZ" sz="2800" dirty="0"/>
              <a:t>Zaměřili jsme se především na poskytnutí </a:t>
            </a:r>
            <a:r>
              <a:rPr lang="cs-CZ" sz="2800" b="1" dirty="0"/>
              <a:t>komplexní empirické analýzy</a:t>
            </a:r>
            <a:r>
              <a:rPr lang="cs-CZ" sz="2800" dirty="0"/>
              <a:t>, která před pár měsíci ještě neexistovala</a:t>
            </a:r>
          </a:p>
          <a:p>
            <a:endParaRPr lang="cs-CZ" sz="2800" dirty="0"/>
          </a:p>
          <a:p>
            <a:r>
              <a:rPr lang="cs-CZ" sz="2800" dirty="0">
                <a:hlinkClick r:id="rId2"/>
              </a:rPr>
              <a:t>https://www.amazon.com/dp/3631746032</a:t>
            </a:r>
            <a:r>
              <a:rPr lang="cs-CZ" sz="2800" dirty="0"/>
              <a:t> 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6385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BF48-2910-5043-9E82-47192997B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963" y="199505"/>
            <a:ext cx="10997739" cy="6267797"/>
          </a:xfrm>
        </p:spPr>
        <p:txBody>
          <a:bodyPr>
            <a:noAutofit/>
          </a:bodyPr>
          <a:lstStyle/>
          <a:p>
            <a:r>
              <a:rPr lang="cs-CZ" sz="2800" dirty="0"/>
              <a:t>Zatímco </a:t>
            </a:r>
            <a:r>
              <a:rPr lang="cs-CZ" sz="2800" b="1" dirty="0"/>
              <a:t>systémová korupce ohrožuje stabilitu a integritu státních institucí a podrývá důvěru občanů </a:t>
            </a:r>
            <a:r>
              <a:rPr lang="cs-CZ" sz="2800" dirty="0"/>
              <a:t>ve státní služby a existující instituce, </a:t>
            </a:r>
            <a:r>
              <a:rPr lang="cs-CZ" sz="2800" b="1" dirty="0"/>
              <a:t>křehké regionální vztahy mají neustále nacionalistickou podobu politického diskursu </a:t>
            </a:r>
            <a:r>
              <a:rPr lang="cs-CZ" sz="2800" dirty="0"/>
              <a:t>(dočasné cíle každodenní politiky)</a:t>
            </a:r>
          </a:p>
          <a:p>
            <a:endParaRPr lang="cs-CZ" sz="2800" dirty="0"/>
          </a:p>
          <a:p>
            <a:r>
              <a:rPr lang="cs-CZ" sz="2800" dirty="0"/>
              <a:t>Zatímco </a:t>
            </a:r>
            <a:r>
              <a:rPr lang="cs-CZ" sz="2800" b="1" dirty="0"/>
              <a:t>svoboda médií se v tomto regionu snižuje</a:t>
            </a:r>
            <a:r>
              <a:rPr lang="cs-CZ" sz="2800" dirty="0"/>
              <a:t>, domácí </a:t>
            </a:r>
            <a:r>
              <a:rPr lang="cs-CZ" sz="2800" b="1" dirty="0"/>
              <a:t>politické</a:t>
            </a:r>
            <a:r>
              <a:rPr lang="cs-CZ" sz="2800" dirty="0"/>
              <a:t> </a:t>
            </a:r>
            <a:r>
              <a:rPr lang="cs-CZ" sz="2800" b="1" dirty="0"/>
              <a:t>elity stále neprovádí skutečné změny</a:t>
            </a:r>
            <a:r>
              <a:rPr lang="cs-CZ" sz="2800" dirty="0"/>
              <a:t>, které by státům opravdu otevřely cestu k dosažení členství v EU </a:t>
            </a:r>
          </a:p>
          <a:p>
            <a:endParaRPr lang="cs-CZ" sz="2800" dirty="0"/>
          </a:p>
          <a:p>
            <a:r>
              <a:rPr lang="cs-CZ" sz="2800" dirty="0"/>
              <a:t>Při analýze situace v BiH, NMKD, MNE, SRB a KS upozorňujeme na </a:t>
            </a:r>
            <a:r>
              <a:rPr lang="cs-CZ" sz="2800" b="1" dirty="0"/>
              <a:t>neschopnost a neochotu politických elit skutečně bojovat proti korupci</a:t>
            </a:r>
            <a:r>
              <a:rPr lang="cs-CZ" sz="2800" dirty="0"/>
              <a:t> v regionu, často ovlivňované různými domácími veto hráči - formálními i neformálními - jejichž zájmy by jinak byly ohroženy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1941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EC1C2-F9A4-9947-8364-FB9756FC1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C72DD0-D618-0849-A396-907CFFBC3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63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BF48-2910-5043-9E82-47192997B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963" y="199505"/>
            <a:ext cx="10997739" cy="6267797"/>
          </a:xfrm>
        </p:spPr>
        <p:txBody>
          <a:bodyPr>
            <a:noAutofit/>
          </a:bodyPr>
          <a:lstStyle/>
          <a:p>
            <a:r>
              <a:rPr lang="cs-CZ" sz="2800" b="1" dirty="0"/>
              <a:t>Politické elity jsou často ovlivňované různými domácími veto hráči </a:t>
            </a:r>
            <a:r>
              <a:rPr lang="cs-CZ" sz="2800" dirty="0"/>
              <a:t>- formálními i neformálními - jejichž zájmy jsou ohroženy</a:t>
            </a:r>
          </a:p>
          <a:p>
            <a:endParaRPr lang="cs-CZ" sz="2800" dirty="0"/>
          </a:p>
          <a:p>
            <a:r>
              <a:rPr lang="cs-CZ" sz="2800" dirty="0"/>
              <a:t>„</a:t>
            </a:r>
            <a:r>
              <a:rPr lang="cs-CZ" sz="2800" b="1" dirty="0"/>
              <a:t>Veto hráči“ z kruhů blízkých politickým strukturám, </a:t>
            </a:r>
            <a:r>
              <a:rPr lang="cs-CZ" sz="2800" dirty="0"/>
              <a:t>jakým jsou podnikatelé, také lidé patřící k organizovanému zločinu až po bývalé úředníky policejních, vojenských a bezpečnostních sil, brzdí boj proti korupci a její pokrok</a:t>
            </a:r>
          </a:p>
          <a:p>
            <a:endParaRPr lang="cs-CZ" sz="2800" dirty="0"/>
          </a:p>
          <a:p>
            <a:r>
              <a:rPr lang="cs-CZ" sz="2800" b="1" dirty="0"/>
              <a:t>Brusel a jeho široce kritizovaný „</a:t>
            </a:r>
            <a:r>
              <a:rPr lang="cs-CZ" sz="2800" b="1" dirty="0" err="1"/>
              <a:t>stabilitokratický</a:t>
            </a:r>
            <a:r>
              <a:rPr lang="cs-CZ" sz="2800" b="1" dirty="0"/>
              <a:t>“ přístup </a:t>
            </a:r>
            <a:r>
              <a:rPr lang="cs-CZ" sz="2800" dirty="0"/>
              <a:t>k regionu ohrožuje demokracii a upřednostňuje stabilitu nad demokracií</a:t>
            </a:r>
          </a:p>
          <a:p>
            <a:endParaRPr lang="cs-CZ" sz="2800" dirty="0"/>
          </a:p>
          <a:p>
            <a:r>
              <a:rPr lang="cs-CZ" sz="2800" b="1" dirty="0"/>
              <a:t>Vliv EU </a:t>
            </a:r>
            <a:r>
              <a:rPr lang="cs-CZ" sz="2800" dirty="0"/>
              <a:t>v tomto regionu bohužel nadále přináší většinou </a:t>
            </a:r>
            <a:r>
              <a:rPr lang="cs-CZ" sz="2800" b="1" dirty="0"/>
              <a:t>pouze formální a tedy velmi omezené a povrchní domácí strukturální změny</a:t>
            </a:r>
          </a:p>
          <a:p>
            <a:pPr marL="0" indent="0">
              <a:buNone/>
            </a:pPr>
            <a:endParaRPr lang="cs-CZ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2281641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115</TotalTime>
  <Words>486</Words>
  <Application>Microsoft Macintosh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Franklin Gothic Book</vt:lpstr>
      <vt:lpstr>Crop</vt:lpstr>
      <vt:lpstr>BALKANIZACE vs. EVROPEIZACE: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BALKANIZACE vs. EVROPEIZACE:</dc:title>
  <dc:creator>Vladimir Đorđević</dc:creator>
  <cp:lastModifiedBy>Vladimir Đorđević</cp:lastModifiedBy>
  <cp:revision>24</cp:revision>
  <dcterms:created xsi:type="dcterms:W3CDTF">2019-10-01T08:05:46Z</dcterms:created>
  <dcterms:modified xsi:type="dcterms:W3CDTF">2019-10-10T09:18:54Z</dcterms:modified>
</cp:coreProperties>
</file>