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54"/>
  </p:notesMasterIdLst>
  <p:handoutMasterIdLst>
    <p:handoutMasterId r:id="rId55"/>
  </p:handoutMasterIdLst>
  <p:sldIdLst>
    <p:sldId id="256" r:id="rId3"/>
    <p:sldId id="340" r:id="rId4"/>
    <p:sldId id="274" r:id="rId5"/>
    <p:sldId id="388" r:id="rId6"/>
    <p:sldId id="258" r:id="rId7"/>
    <p:sldId id="385" r:id="rId8"/>
    <p:sldId id="386" r:id="rId9"/>
    <p:sldId id="387" r:id="rId10"/>
    <p:sldId id="295" r:id="rId11"/>
    <p:sldId id="320" r:id="rId12"/>
    <p:sldId id="305" r:id="rId13"/>
    <p:sldId id="327" r:id="rId14"/>
    <p:sldId id="328" r:id="rId15"/>
    <p:sldId id="311" r:id="rId16"/>
    <p:sldId id="326" r:id="rId17"/>
    <p:sldId id="313" r:id="rId18"/>
    <p:sldId id="314" r:id="rId19"/>
    <p:sldId id="312" r:id="rId20"/>
    <p:sldId id="329" r:id="rId21"/>
    <p:sldId id="338" r:id="rId22"/>
    <p:sldId id="278" r:id="rId23"/>
    <p:sldId id="345" r:id="rId24"/>
    <p:sldId id="346" r:id="rId25"/>
    <p:sldId id="347" r:id="rId26"/>
    <p:sldId id="348" r:id="rId27"/>
    <p:sldId id="349" r:id="rId28"/>
    <p:sldId id="350" r:id="rId29"/>
    <p:sldId id="351" r:id="rId30"/>
    <p:sldId id="352" r:id="rId31"/>
    <p:sldId id="379" r:id="rId32"/>
    <p:sldId id="389" r:id="rId33"/>
    <p:sldId id="373" r:id="rId34"/>
    <p:sldId id="374" r:id="rId35"/>
    <p:sldId id="375" r:id="rId36"/>
    <p:sldId id="377" r:id="rId37"/>
    <p:sldId id="383" r:id="rId38"/>
    <p:sldId id="381" r:id="rId39"/>
    <p:sldId id="356" r:id="rId40"/>
    <p:sldId id="359" r:id="rId41"/>
    <p:sldId id="360" r:id="rId42"/>
    <p:sldId id="361" r:id="rId43"/>
    <p:sldId id="362" r:id="rId44"/>
    <p:sldId id="363" r:id="rId45"/>
    <p:sldId id="384" r:id="rId46"/>
    <p:sldId id="364" r:id="rId47"/>
    <p:sldId id="365" r:id="rId48"/>
    <p:sldId id="366" r:id="rId49"/>
    <p:sldId id="367" r:id="rId50"/>
    <p:sldId id="368" r:id="rId51"/>
    <p:sldId id="370" r:id="rId52"/>
    <p:sldId id="372" r:id="rId5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E798"/>
    <a:srgbClr val="FA44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4605" autoAdjust="0"/>
    <p:restoredTop sz="90797" autoAdjust="0"/>
  </p:normalViewPr>
  <p:slideViewPr>
    <p:cSldViewPr snapToGrid="0" snapToObjects="1">
      <p:cViewPr varScale="1">
        <p:scale>
          <a:sx n="115" d="100"/>
          <a:sy n="115" d="100"/>
        </p:scale>
        <p:origin x="245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92"/>
    </p:cViewPr>
  </p:sorterViewPr>
  <p:notesViewPr>
    <p:cSldViewPr snapToGrid="0" snapToObjects="1">
      <p:cViewPr>
        <p:scale>
          <a:sx n="75" d="100"/>
          <a:sy n="75" d="100"/>
        </p:scale>
        <p:origin x="-3736" y="-8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874193A-B0F3-477D-BE27-8823A866EB86}" type="datetimeFigureOut">
              <a:rPr lang="es-ES" smtClean="0"/>
              <a:t>20/11/19</a:t>
            </a:fld>
            <a:endParaRPr lang="es-ES"/>
          </a:p>
        </p:txBody>
      </p:sp>
      <p:sp>
        <p:nvSpPr>
          <p:cNvPr id="4" name="3 Marcador de pie de página"/>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81231B8-47F4-40A0-ABDD-2B2A08FE9451}" type="slidenum">
              <a:rPr lang="es-ES" smtClean="0"/>
              <a:t>‹#›</a:t>
            </a:fld>
            <a:endParaRPr lang="es-ES"/>
          </a:p>
        </p:txBody>
      </p:sp>
    </p:spTree>
    <p:extLst>
      <p:ext uri="{BB962C8B-B14F-4D97-AF65-F5344CB8AC3E}">
        <p14:creationId xmlns:p14="http://schemas.microsoft.com/office/powerpoint/2010/main" val="25961485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5C8D91B-1EB5-4D37-B13E-1BF406B24600}" type="datetimeFigureOut">
              <a:rPr lang="es-ES" smtClean="0"/>
              <a:t>20/11/19</a:t>
            </a:fld>
            <a:endParaRPr lang="es-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6E7BF4B-530C-42A2-B5DB-29ECB55D1717}" type="slidenum">
              <a:rPr lang="es-ES" smtClean="0"/>
              <a:t>‹#›</a:t>
            </a:fld>
            <a:endParaRPr lang="es-ES"/>
          </a:p>
        </p:txBody>
      </p:sp>
    </p:spTree>
    <p:extLst>
      <p:ext uri="{BB962C8B-B14F-4D97-AF65-F5344CB8AC3E}">
        <p14:creationId xmlns:p14="http://schemas.microsoft.com/office/powerpoint/2010/main" val="201908193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mst.umd.edu/Research/cultland/annotations/Worster1.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a:t>
            </a:fld>
            <a:endParaRPr lang="es-ES"/>
          </a:p>
        </p:txBody>
      </p:sp>
    </p:spTree>
    <p:extLst>
      <p:ext uri="{BB962C8B-B14F-4D97-AF65-F5344CB8AC3E}">
        <p14:creationId xmlns:p14="http://schemas.microsoft.com/office/powerpoint/2010/main" val="925164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493963" cy="1871662"/>
          </a:xfrm>
        </p:spPr>
      </p:sp>
      <p:sp>
        <p:nvSpPr>
          <p:cNvPr id="3" name="Notes Placeholder 2"/>
          <p:cNvSpPr>
            <a:spLocks noGrp="1"/>
          </p:cNvSpPr>
          <p:nvPr>
            <p:ph type="body" idx="1"/>
          </p:nvPr>
        </p:nvSpPr>
        <p:spPr>
          <a:xfrm>
            <a:off x="679768" y="2615710"/>
            <a:ext cx="5438140" cy="6705711"/>
          </a:xfrm>
        </p:spPr>
        <p:txBody>
          <a:bodyPr/>
          <a:lstStyle/>
          <a:p>
            <a:pPr marL="0" lvl="1" indent="0">
              <a:buNone/>
            </a:pPr>
            <a:r>
              <a:rPr lang="en-US" dirty="0"/>
              <a:t>Main ones used in course. B</a:t>
            </a:r>
            <a:r>
              <a:rPr lang="en-US" sz="1200" dirty="0"/>
              <a:t>oth study: interaction humans – environment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u="sng" dirty="0"/>
              <a:t>Environmental History</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dirty="0"/>
              <a:t>Study of human interaction with natural world over time. </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dirty="0"/>
              <a:t>In contrast to other historical disciplines, it emphasizes the active role nature plays in influencing human affairs (nature’s agency). </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dirty="0"/>
              <a:t>Environmental historians study how humans both shape their environment (WORSTER) and are shaped by it (MCNEILL). – </a:t>
            </a:r>
          </a:p>
          <a:p>
            <a:pPr marL="0" marR="0" lvl="1" algn="l" defTabSz="914400" rtl="0" eaLnBrk="1" fontAlgn="auto" latinLnBrk="0" hangingPunct="1">
              <a:lnSpc>
                <a:spcPct val="100000"/>
              </a:lnSpc>
              <a:spcBef>
                <a:spcPts val="0"/>
              </a:spcBef>
              <a:spcAft>
                <a:spcPts val="0"/>
              </a:spcAft>
              <a:buClrTx/>
              <a:buSzTx/>
              <a:tabLst/>
              <a:defRPr/>
            </a:pPr>
            <a:endParaRPr lang="en-US" dirty="0"/>
          </a:p>
          <a:p>
            <a:pPr marL="0" marR="0" lvl="1" indent="0" algn="l" defTabSz="914400" rtl="0" eaLnBrk="1" fontAlgn="auto" latinLnBrk="0" hangingPunct="1">
              <a:lnSpc>
                <a:spcPct val="100000"/>
              </a:lnSpc>
              <a:spcBef>
                <a:spcPts val="0"/>
              </a:spcBef>
              <a:spcAft>
                <a:spcPts val="0"/>
              </a:spcAft>
              <a:buClrTx/>
              <a:buSzTx/>
              <a:buFont typeface="Arial"/>
              <a:buNone/>
              <a:tabLst/>
              <a:defRPr/>
            </a:pPr>
            <a:r>
              <a:rPr lang="en-US" dirty="0"/>
              <a:t>Examples</a:t>
            </a:r>
            <a:r>
              <a:rPr lang="en-US" baseline="0" dirty="0"/>
              <a:t> of studies and books</a:t>
            </a:r>
          </a:p>
          <a:p>
            <a:pPr marL="171450" lvl="1" indent="-171450">
              <a:buFont typeface="Arial"/>
              <a:buChar char="•"/>
              <a:defRPr/>
            </a:pPr>
            <a:r>
              <a:rPr lang="en-US" baseline="0" dirty="0"/>
              <a:t>Donald </a:t>
            </a:r>
            <a:r>
              <a:rPr lang="en-US" baseline="0" dirty="0" err="1"/>
              <a:t>Worster</a:t>
            </a:r>
            <a:r>
              <a:rPr lang="en-US" baseline="0" dirty="0"/>
              <a:t> ‘Dust Bowl’ – tells story of the Dust Bowl in </a:t>
            </a:r>
            <a:r>
              <a:rPr lang="en-US" b="1" baseline="0" dirty="0"/>
              <a:t>ecological</a:t>
            </a:r>
            <a:r>
              <a:rPr lang="en-US" baseline="0" dirty="0"/>
              <a:t> as well as human terms. A story on the subject of the land and how humans interact with </a:t>
            </a:r>
            <a:r>
              <a:rPr lang="en-US" dirty="0"/>
              <a:t>it. </a:t>
            </a:r>
          </a:p>
          <a:p>
            <a:pPr marL="628650" lvl="2" indent="-171450">
              <a:buFont typeface="Arial"/>
              <a:buChar char="•"/>
              <a:defRPr/>
            </a:pPr>
            <a:r>
              <a:rPr lang="en-US" dirty="0" err="1"/>
              <a:t>Worster</a:t>
            </a:r>
            <a:r>
              <a:rPr lang="en-US" dirty="0"/>
              <a:t> links the </a:t>
            </a:r>
            <a:r>
              <a:rPr lang="en-US" b="1" dirty="0"/>
              <a:t>American livestock industry's exploitation of the Great Plains</a:t>
            </a:r>
            <a:r>
              <a:rPr lang="en-US" dirty="0"/>
              <a:t>, and the on-going </a:t>
            </a:r>
            <a:r>
              <a:rPr lang="en-US" b="1" dirty="0"/>
              <a:t>problem of desertification</a:t>
            </a:r>
            <a:r>
              <a:rPr lang="en-US" dirty="0"/>
              <a:t> (Google books)</a:t>
            </a:r>
            <a:endParaRPr lang="en-US" b="1" dirty="0"/>
          </a:p>
          <a:p>
            <a:pPr marL="628650" lvl="2" indent="-171450">
              <a:buFont typeface="Arial"/>
              <a:buChar char="•"/>
              <a:defRPr/>
            </a:pPr>
            <a:r>
              <a:rPr lang="en-US" dirty="0" err="1"/>
              <a:t>Worster</a:t>
            </a:r>
            <a:r>
              <a:rPr lang="en-US" dirty="0"/>
              <a:t> argues that the </a:t>
            </a:r>
            <a:r>
              <a:rPr lang="en-US" b="1" dirty="0"/>
              <a:t>logic of maximum productivity </a:t>
            </a:r>
            <a:r>
              <a:rPr lang="en-US" dirty="0"/>
              <a:t>and desire to replicate the material landscape of the industrial east </a:t>
            </a:r>
            <a:r>
              <a:rPr lang="en-US" b="1" dirty="0"/>
              <a:t>prevented farmers from adopting soil conservation measures </a:t>
            </a:r>
            <a:r>
              <a:rPr lang="en-US" dirty="0"/>
              <a:t>that might have spared their farms and families. (</a:t>
            </a:r>
            <a:r>
              <a:rPr lang="en-US" sz="700" dirty="0"/>
              <a:t>L. Kennedy, </a:t>
            </a:r>
            <a:r>
              <a:rPr lang="en-US" sz="700" dirty="0">
                <a:hlinkClick r:id="rId3"/>
              </a:rPr>
              <a:t>https://www.amst.umd.edu/Research/cultland/annotations/Worster1.html</a:t>
            </a:r>
            <a:r>
              <a:rPr lang="en-US" sz="700" dirty="0"/>
              <a:t>) </a:t>
            </a:r>
            <a:endParaRPr lang="en-US" sz="700" baseline="0" dirty="0"/>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dirty="0"/>
              <a:t>John McNeil ‘Mosquito</a:t>
            </a:r>
            <a:r>
              <a:rPr lang="en-US" baseline="0" dirty="0"/>
              <a:t> Empires’ (we’ll see) – how mosquitoes have helped defend and then overthrow Spanish Empire in the Caribbean </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050" baseline="0" dirty="0"/>
              <a:t>Sam White ‘Climate of Rebellion’ - </a:t>
            </a:r>
            <a:r>
              <a:rPr lang="en-US" sz="1050" kern="1200" dirty="0">
                <a:solidFill>
                  <a:schemeClr val="tx1"/>
                </a:solidFill>
                <a:effectLst/>
              </a:rPr>
              <a:t>how imperial </a:t>
            </a:r>
            <a:r>
              <a:rPr lang="en-US" sz="1050" b="1" kern="1200" dirty="0">
                <a:solidFill>
                  <a:schemeClr val="tx1"/>
                </a:solidFill>
                <a:effectLst/>
              </a:rPr>
              <a:t>systems of provisioning and settlemen</a:t>
            </a:r>
            <a:r>
              <a:rPr lang="en-US" sz="1050" kern="1200" dirty="0">
                <a:solidFill>
                  <a:schemeClr val="tx1"/>
                </a:solidFill>
                <a:effectLst/>
              </a:rPr>
              <a:t>t that </a:t>
            </a:r>
            <a:r>
              <a:rPr lang="en-US" sz="1050" b="1" kern="1200" dirty="0">
                <a:solidFill>
                  <a:schemeClr val="tx1"/>
                </a:solidFill>
                <a:effectLst/>
              </a:rPr>
              <a:t>defined</a:t>
            </a:r>
            <a:r>
              <a:rPr lang="en-US" sz="1050" kern="1200" dirty="0">
                <a:solidFill>
                  <a:schemeClr val="tx1"/>
                </a:solidFill>
                <a:effectLst/>
              </a:rPr>
              <a:t> Ottoman power in the 1500s </a:t>
            </a:r>
            <a:r>
              <a:rPr lang="en-US" sz="1050" b="1" kern="1200" dirty="0">
                <a:solidFill>
                  <a:schemeClr val="tx1"/>
                </a:solidFill>
                <a:effectLst/>
              </a:rPr>
              <a:t>came unraveled </a:t>
            </a:r>
            <a:r>
              <a:rPr lang="en-US" sz="1050" kern="1200" dirty="0">
                <a:solidFill>
                  <a:schemeClr val="tx1"/>
                </a:solidFill>
                <a:effectLst/>
              </a:rPr>
              <a:t>in the face of ecological pressures and extreme cold and drought, leading to the </a:t>
            </a:r>
            <a:r>
              <a:rPr lang="en-US" sz="1050" b="1" kern="1200" dirty="0">
                <a:solidFill>
                  <a:schemeClr val="tx1"/>
                </a:solidFill>
                <a:effectLst/>
              </a:rPr>
              <a:t>outbreak of the destructive </a:t>
            </a:r>
            <a:r>
              <a:rPr lang="en-US" sz="1050" b="1" kern="1200" dirty="0" err="1">
                <a:solidFill>
                  <a:schemeClr val="tx1"/>
                </a:solidFill>
                <a:effectLst/>
              </a:rPr>
              <a:t>Celali</a:t>
            </a:r>
            <a:r>
              <a:rPr lang="en-US" sz="1050" b="1" kern="1200" dirty="0">
                <a:solidFill>
                  <a:schemeClr val="tx1"/>
                </a:solidFill>
                <a:effectLst/>
              </a:rPr>
              <a:t> Rebellion </a:t>
            </a:r>
            <a:r>
              <a:rPr lang="en-US" sz="1050" kern="1200" dirty="0">
                <a:solidFill>
                  <a:schemeClr val="tx1"/>
                </a:solidFill>
                <a:effectLst/>
              </a:rPr>
              <a:t>(1596–1610). This rebellion marked a </a:t>
            </a:r>
            <a:r>
              <a:rPr lang="en-US" sz="1050" b="1" kern="1200" dirty="0">
                <a:solidFill>
                  <a:schemeClr val="tx1"/>
                </a:solidFill>
                <a:effectLst/>
              </a:rPr>
              <a:t>turning point</a:t>
            </a:r>
            <a:r>
              <a:rPr lang="en-US" sz="1050" kern="1200" dirty="0">
                <a:solidFill>
                  <a:schemeClr val="tx1"/>
                </a:solidFill>
                <a:effectLst/>
              </a:rPr>
              <a:t> in Ottoman fortunes, as a </a:t>
            </a:r>
            <a:r>
              <a:rPr lang="en-US" sz="1050" b="1" kern="1200" dirty="0">
                <a:solidFill>
                  <a:schemeClr val="tx1"/>
                </a:solidFill>
                <a:effectLst/>
              </a:rPr>
              <a:t>combination</a:t>
            </a:r>
            <a:r>
              <a:rPr lang="en-US" sz="1050" kern="1200" dirty="0">
                <a:solidFill>
                  <a:schemeClr val="tx1"/>
                </a:solidFill>
                <a:effectLst/>
              </a:rPr>
              <a:t> of ongoing Little Ice Age climate fluctuations, nomad incursions, and rural disorder </a:t>
            </a:r>
            <a:r>
              <a:rPr lang="en-US" sz="1050" b="1" kern="1200" dirty="0">
                <a:solidFill>
                  <a:schemeClr val="tx1"/>
                </a:solidFill>
                <a:effectLst/>
              </a:rPr>
              <a:t>postponed Ottoman recovery </a:t>
            </a:r>
            <a:r>
              <a:rPr lang="en-US" sz="1050" kern="1200" dirty="0">
                <a:solidFill>
                  <a:schemeClr val="tx1"/>
                </a:solidFill>
                <a:effectLst/>
              </a:rPr>
              <a:t>over the following century, with enduring </a:t>
            </a:r>
            <a:r>
              <a:rPr lang="en-US" sz="1050" b="1" kern="1200" dirty="0">
                <a:solidFill>
                  <a:schemeClr val="tx1"/>
                </a:solidFill>
                <a:effectLst/>
              </a:rPr>
              <a:t>impacts</a:t>
            </a:r>
            <a:r>
              <a:rPr lang="en-US" sz="1050" kern="1200" dirty="0">
                <a:solidFill>
                  <a:schemeClr val="tx1"/>
                </a:solidFill>
                <a:effectLst/>
              </a:rPr>
              <a:t> on the region’s </a:t>
            </a:r>
            <a:r>
              <a:rPr lang="en-US" sz="1050" b="1" kern="1200" dirty="0">
                <a:solidFill>
                  <a:schemeClr val="tx1"/>
                </a:solidFill>
                <a:effectLst/>
              </a:rPr>
              <a:t>population</a:t>
            </a:r>
            <a:r>
              <a:rPr lang="en-US" sz="1050" kern="1200" dirty="0">
                <a:solidFill>
                  <a:schemeClr val="tx1"/>
                </a:solidFill>
                <a:effectLst/>
              </a:rPr>
              <a:t>, </a:t>
            </a:r>
            <a:r>
              <a:rPr lang="en-US" sz="1050" b="1" kern="1200" dirty="0">
                <a:solidFill>
                  <a:schemeClr val="tx1"/>
                </a:solidFill>
                <a:effectLst/>
              </a:rPr>
              <a:t>land use</a:t>
            </a:r>
            <a:r>
              <a:rPr lang="en-US" sz="1050" kern="1200" dirty="0">
                <a:solidFill>
                  <a:schemeClr val="tx1"/>
                </a:solidFill>
                <a:effectLst/>
              </a:rPr>
              <a:t>, and </a:t>
            </a:r>
            <a:r>
              <a:rPr lang="en-US" sz="1050" b="1" kern="1200" dirty="0">
                <a:solidFill>
                  <a:schemeClr val="tx1"/>
                </a:solidFill>
                <a:effectLst/>
              </a:rPr>
              <a:t>economy </a:t>
            </a:r>
            <a:endParaRPr lang="en-US" sz="1050" b="1" dirty="0"/>
          </a:p>
          <a:p>
            <a:pPr marL="0" lvl="1">
              <a:defRPr/>
            </a:pPr>
            <a:r>
              <a:rPr lang="en-US" sz="1000" dirty="0"/>
              <a:t>Three components; study:</a:t>
            </a:r>
          </a:p>
          <a:p>
            <a:pPr marL="228600" lvl="1" indent="-228600">
              <a:buFont typeface="Arial"/>
              <a:buAutoNum type="arabicPeriod"/>
              <a:defRPr/>
            </a:pPr>
            <a:r>
              <a:rPr lang="en-US" sz="1000" dirty="0"/>
              <a:t>Nature itself and its change over time</a:t>
            </a:r>
          </a:p>
          <a:p>
            <a:pPr marL="228600" lvl="1" indent="-228600">
              <a:buFont typeface="+mj-lt"/>
              <a:buAutoNum type="arabicPeriod"/>
              <a:defRPr/>
            </a:pPr>
            <a:r>
              <a:rPr lang="en-US" sz="1000" dirty="0"/>
              <a:t>Includes physical impact of humans on the Earth's land, water, atmosphere and biosphere</a:t>
            </a:r>
          </a:p>
          <a:p>
            <a:pPr marL="228600" lvl="1" indent="-228600">
              <a:buFont typeface="Arial"/>
              <a:buChar char="•"/>
              <a:defRPr/>
            </a:pPr>
            <a:r>
              <a:rPr lang="en-US" sz="1000" dirty="0"/>
              <a:t>How humans use nature</a:t>
            </a:r>
          </a:p>
          <a:p>
            <a:pPr marL="228600" lvl="1" indent="-228600">
              <a:buFont typeface="Arial"/>
              <a:buChar char="•"/>
              <a:defRPr/>
            </a:pPr>
            <a:r>
              <a:rPr lang="en-US" sz="1000" dirty="0"/>
              <a:t>the environmental consequences of increasing population, more effective technology and changing patterns of production and consumption</a:t>
            </a:r>
          </a:p>
          <a:p>
            <a:pPr marL="228600" lvl="1" indent="-228600">
              <a:buFont typeface="Arial"/>
              <a:buChar char="•"/>
              <a:defRPr/>
            </a:pPr>
            <a:r>
              <a:rPr lang="en-US" sz="1000" dirty="0"/>
              <a:t>transition from nomadic hunter-gatherer communities to settled agriculture in the </a:t>
            </a:r>
            <a:r>
              <a:rPr lang="en-US" sz="1000" dirty="0" err="1"/>
              <a:t>neolithic</a:t>
            </a:r>
            <a:r>
              <a:rPr lang="en-US" sz="1000" dirty="0"/>
              <a:t> revolution</a:t>
            </a:r>
          </a:p>
          <a:p>
            <a:pPr marL="228600" lvl="1" indent="-228600">
              <a:buFont typeface="Arial"/>
              <a:buChar char="•"/>
              <a:defRPr/>
            </a:pPr>
            <a:r>
              <a:rPr lang="en-US" sz="1000" dirty="0"/>
              <a:t>effects of colonial expansion and settlements, and the environmental and human consequences of the industrial and technological revolutions</a:t>
            </a:r>
          </a:p>
          <a:p>
            <a:pPr marL="0" lvl="1">
              <a:defRPr/>
            </a:pPr>
            <a:r>
              <a:rPr lang="en-US" sz="1000" dirty="0"/>
              <a:t>3. Study how people think about nature - way attitudes, beliefs and values influence interaction with nature especially in form of myths, religion, science</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baseline="0" dirty="0"/>
          </a:p>
        </p:txBody>
      </p:sp>
      <p:sp>
        <p:nvSpPr>
          <p:cNvPr id="4" name="Slide Number Placeholder 3"/>
          <p:cNvSpPr>
            <a:spLocks noGrp="1"/>
          </p:cNvSpPr>
          <p:nvPr>
            <p:ph type="sldNum" sz="quarter" idx="10"/>
          </p:nvPr>
        </p:nvSpPr>
        <p:spPr/>
        <p:txBody>
          <a:bodyPr/>
          <a:lstStyle/>
          <a:p>
            <a:fld id="{C6E7BF4B-530C-42A2-B5DB-29ECB55D1717}" type="slidenum">
              <a:rPr lang="es-ES" smtClean="0"/>
              <a:t>10</a:t>
            </a:fld>
            <a:endParaRPr lang="es-ES"/>
          </a:p>
        </p:txBody>
      </p:sp>
    </p:spTree>
    <p:extLst>
      <p:ext uri="{BB962C8B-B14F-4D97-AF65-F5344CB8AC3E}">
        <p14:creationId xmlns:p14="http://schemas.microsoft.com/office/powerpoint/2010/main" val="274723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eaLnBrk="1" hangingPunct="1"/>
            <a:r>
              <a:rPr lang="en-US" altLang="es-ES" dirty="0"/>
              <a:t>I</a:t>
            </a:r>
            <a:r>
              <a:rPr lang="en-GB" altLang="es-ES" dirty="0" err="1"/>
              <a:t>nstead</a:t>
            </a:r>
            <a:r>
              <a:rPr lang="en-GB" altLang="es-ES" dirty="0"/>
              <a:t> of apolitical explanations of environmental change  (e.g. there are conflicts around natural resources, because those resources are scarce) </a:t>
            </a:r>
          </a:p>
          <a:p>
            <a:pPr eaLnBrk="1" hangingPunct="1"/>
            <a:endParaRPr lang="en-GB" altLang="es-ES" dirty="0"/>
          </a:p>
          <a:p>
            <a:pPr marL="342900" indent="-342900" eaLnBrk="1" hangingPunct="1">
              <a:buFont typeface="Arial"/>
              <a:buChar char="•"/>
            </a:pPr>
            <a:r>
              <a:rPr lang="en-GB" altLang="es-ES" dirty="0"/>
              <a:t>Use </a:t>
            </a:r>
            <a:r>
              <a:rPr lang="en-GB" altLang="es-ES" b="1" dirty="0"/>
              <a:t>political ecology </a:t>
            </a:r>
            <a:r>
              <a:rPr lang="en-GB" altLang="es-ES" dirty="0"/>
              <a:t>to study environmental change</a:t>
            </a:r>
          </a:p>
          <a:p>
            <a:pPr marL="342900" indent="-342900" eaLnBrk="1" hangingPunct="1">
              <a:buFont typeface="Arial"/>
              <a:buChar char="•"/>
            </a:pPr>
            <a:r>
              <a:rPr lang="en-GB" altLang="es-ES" dirty="0"/>
              <a:t>Academic field that seeks to understand relationship human societies – nature</a:t>
            </a:r>
          </a:p>
          <a:p>
            <a:pPr marL="342900" indent="-342900" eaLnBrk="1" hangingPunct="1">
              <a:buFont typeface="Arial"/>
              <a:buChar char="•"/>
            </a:pPr>
            <a:r>
              <a:rPr lang="en-GB" altLang="es-ES" dirty="0"/>
              <a:t>Posits that environmental change is intrinsically </a:t>
            </a:r>
            <a:r>
              <a:rPr lang="en-GB" altLang="es-ES" b="1" dirty="0"/>
              <a:t>political</a:t>
            </a:r>
          </a:p>
          <a:p>
            <a:pPr marL="800100" lvl="1" indent="-342900" eaLnBrk="1" hangingPunct="1">
              <a:buFont typeface="Arial"/>
              <a:buChar char="•"/>
            </a:pPr>
            <a:r>
              <a:rPr lang="en-GB" altLang="es-ES" dirty="0"/>
              <a:t>And so are the decisions taken to produce environmental change (environmental governance) </a:t>
            </a:r>
          </a:p>
          <a:p>
            <a:pPr marL="800100" lvl="1" indent="-342900" eaLnBrk="1" hangingPunct="1">
              <a:buFont typeface="Arial"/>
              <a:buChar char="•"/>
            </a:pPr>
            <a:r>
              <a:rPr lang="en-US" altLang="es-ES" dirty="0"/>
              <a:t>A</a:t>
            </a:r>
            <a:r>
              <a:rPr lang="en-GB" altLang="es-ES" dirty="0" err="1"/>
              <a:t>nd</a:t>
            </a:r>
            <a:r>
              <a:rPr lang="en-GB" altLang="es-ES" dirty="0"/>
              <a:t> the implications or consequences of environmental change, e.g. conflict</a:t>
            </a:r>
          </a:p>
          <a:p>
            <a:pPr marL="171450" indent="-171450">
              <a:buFont typeface="Arial"/>
              <a:buChar char="•"/>
            </a:pPr>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11</a:t>
            </a:fld>
            <a:endParaRPr lang="es-ES"/>
          </a:p>
        </p:txBody>
      </p:sp>
    </p:spTree>
    <p:extLst>
      <p:ext uri="{BB962C8B-B14F-4D97-AF65-F5344CB8AC3E}">
        <p14:creationId xmlns:p14="http://schemas.microsoft.com/office/powerpoint/2010/main" val="147465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a:t>Yield: “give up control or responsibility of something” (Cambridge Dictionary)</a:t>
            </a:r>
          </a:p>
          <a:p>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12</a:t>
            </a:fld>
            <a:endParaRPr lang="es-ES"/>
          </a:p>
        </p:txBody>
      </p:sp>
    </p:spTree>
    <p:extLst>
      <p:ext uri="{BB962C8B-B14F-4D97-AF65-F5344CB8AC3E}">
        <p14:creationId xmlns:p14="http://schemas.microsoft.com/office/powerpoint/2010/main" val="3097131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ＭＳ Ｐゴシック" pitchFamily="-112" charset="-128"/>
              </a:rPr>
              <a:t>This is part of “introduction to key concepts”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ＭＳ Ｐゴシック" pitchFamily="-112" charset="-128"/>
              </a:rPr>
              <a:t>Will then move on (next hour) to presenting a political understanding of environmental change</a:t>
            </a:r>
          </a:p>
          <a:p>
            <a:endParaRPr lang="es-ES" sz="1200"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13</a:t>
            </a:fld>
            <a:endParaRPr lang="es-ES"/>
          </a:p>
        </p:txBody>
      </p:sp>
    </p:spTree>
    <p:extLst>
      <p:ext uri="{BB962C8B-B14F-4D97-AF65-F5344CB8AC3E}">
        <p14:creationId xmlns:p14="http://schemas.microsoft.com/office/powerpoint/2010/main" val="3234529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altLang="es-ES" sz="1200" dirty="0"/>
              <a:t>Let me make a</a:t>
            </a:r>
            <a:r>
              <a:rPr lang="en-GB" altLang="es-ES" sz="1200" baseline="0" dirty="0"/>
              <a:t> detour for a minute, in what I see as an effort to try and link this course (and its approach to the ‘political’) to the rest of your degree</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GB" altLang="es-ES" sz="1200" baseline="0" dirty="0"/>
          </a:p>
          <a:p>
            <a:pPr marL="171450" indent="-171450">
              <a:buFont typeface="Arial"/>
              <a:buChar char="•"/>
            </a:pPr>
            <a:r>
              <a:rPr lang="en-GB" sz="1200" dirty="0"/>
              <a:t>Politics: the study of power (</a:t>
            </a:r>
            <a:r>
              <a:rPr lang="en-GB" sz="1200" u="sng" dirty="0"/>
              <a:t>Heywood, 2002</a:t>
            </a:r>
            <a:r>
              <a:rPr lang="en-GB" sz="1200" dirty="0"/>
              <a:t>):</a:t>
            </a:r>
          </a:p>
          <a:p>
            <a:pPr marL="628650" lvl="1" indent="-171450">
              <a:buFont typeface="Arial"/>
              <a:buChar char="•"/>
            </a:pPr>
            <a:r>
              <a:rPr lang="en-GB" sz="1200" dirty="0"/>
              <a:t>Politics: the art of government</a:t>
            </a:r>
          </a:p>
          <a:p>
            <a:pPr marL="628650" lvl="1" indent="-171450">
              <a:buFont typeface="Arial"/>
              <a:buChar char="•"/>
            </a:pPr>
            <a:r>
              <a:rPr lang="en-GB" sz="1200" dirty="0"/>
              <a:t>Politics: public affairs</a:t>
            </a:r>
          </a:p>
          <a:p>
            <a:pPr marL="628650" lvl="1" indent="-171450">
              <a:buFont typeface="Arial"/>
              <a:buChar char="•"/>
            </a:pPr>
            <a:r>
              <a:rPr lang="en-GB" sz="1200" dirty="0"/>
              <a:t>Politics: compromise and consensus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GB" sz="1200" dirty="0"/>
              <a:t>Politics as power: t</a:t>
            </a:r>
            <a:r>
              <a:rPr lang="en-GB" altLang="es-ES" sz="1200" dirty="0"/>
              <a:t>he 4</a:t>
            </a:r>
            <a:r>
              <a:rPr lang="en-GB" altLang="es-ES" sz="1200" baseline="30000" dirty="0"/>
              <a:t>th</a:t>
            </a:r>
            <a:r>
              <a:rPr lang="en-GB" altLang="es-ES" sz="1200" dirty="0"/>
              <a:t> definition of politics: Power as a key </a:t>
            </a:r>
            <a:r>
              <a:rPr lang="en-GB" altLang="es-ES" sz="1200" b="1" i="1" dirty="0"/>
              <a:t>analytical</a:t>
            </a:r>
            <a:r>
              <a:rPr lang="en-GB" altLang="es-ES" sz="1200" dirty="0"/>
              <a:t> term for studying politics</a:t>
            </a:r>
          </a:p>
          <a:p>
            <a:pPr marL="628650" lvl="1" indent="-171450">
              <a:buFont typeface="Arial"/>
              <a:buChar char="•"/>
            </a:pPr>
            <a:endParaRPr lang="en-GB" sz="1200" dirty="0"/>
          </a:p>
          <a:p>
            <a:pPr>
              <a:buFont typeface="Wingdings" charset="2"/>
              <a:buChar char="²"/>
            </a:pPr>
            <a:r>
              <a:rPr lang="en-US" sz="1200" dirty="0"/>
              <a:t>S</a:t>
            </a:r>
            <a:r>
              <a:rPr lang="en-GB" sz="1200" dirty="0"/>
              <a:t>imply present these to situate you</a:t>
            </a:r>
          </a:p>
          <a:p>
            <a:pPr marL="628650" lvl="1" indent="-171450">
              <a:buFont typeface="Arial"/>
              <a:buChar char="•"/>
            </a:pPr>
            <a:r>
              <a:rPr lang="en-GB" sz="1200" dirty="0"/>
              <a:t>not comment on strengths and limitations of each</a:t>
            </a:r>
            <a:endParaRPr lang="es-ES" sz="1200" dirty="0"/>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en-GB" altLang="es-ES" sz="1200"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14</a:t>
            </a:fld>
            <a:endParaRPr lang="es-ES"/>
          </a:p>
        </p:txBody>
      </p:sp>
    </p:spTree>
    <p:extLst>
      <p:ext uri="{BB962C8B-B14F-4D97-AF65-F5344CB8AC3E}">
        <p14:creationId xmlns:p14="http://schemas.microsoft.com/office/powerpoint/2010/main" val="1297505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2498725" cy="1874837"/>
          </a:xfrm>
        </p:spPr>
      </p:sp>
      <p:sp>
        <p:nvSpPr>
          <p:cNvPr id="3" name="2 Marcador de notas"/>
          <p:cNvSpPr>
            <a:spLocks noGrp="1"/>
          </p:cNvSpPr>
          <p:nvPr>
            <p:ph type="body" idx="1"/>
          </p:nvPr>
        </p:nvSpPr>
        <p:spPr>
          <a:xfrm>
            <a:off x="679768" y="2768601"/>
            <a:ext cx="5438140" cy="6413540"/>
          </a:xfrm>
        </p:spPr>
        <p:txBody>
          <a:bodyPr/>
          <a:lstStyle/>
          <a:p>
            <a:r>
              <a:rPr lang="en-US" sz="1200" dirty="0"/>
              <a:t>TO STUDY POLITICS = TO STUDY </a:t>
            </a:r>
            <a:r>
              <a:rPr lang="en-US" sz="1200" b="1" dirty="0"/>
              <a:t>GOVERNMENT</a:t>
            </a:r>
            <a:r>
              <a:rPr lang="en-US" sz="1200" dirty="0"/>
              <a:t> OR THE EXERCISE OF AUTHORITY</a:t>
            </a:r>
          </a:p>
          <a:p>
            <a:pPr marL="800100" lvl="1" indent="-342900">
              <a:buFont typeface="Arial"/>
              <a:buChar char="•"/>
            </a:pPr>
            <a:r>
              <a:rPr lang="en-US" sz="1200" dirty="0"/>
              <a:t>Study</a:t>
            </a:r>
            <a:r>
              <a:rPr lang="en-US" sz="1200" baseline="0" dirty="0"/>
              <a:t> </a:t>
            </a:r>
            <a:r>
              <a:rPr lang="en-US" sz="1200" dirty="0"/>
              <a:t>processes through which government responds to pressures from larger society</a:t>
            </a:r>
          </a:p>
          <a:p>
            <a:pPr marL="800100" lvl="1" indent="-342900">
              <a:buFont typeface="Arial"/>
              <a:buChar char="•"/>
            </a:pPr>
            <a:r>
              <a:rPr lang="en-US" sz="1200" dirty="0"/>
              <a:t>By allocating benefits, rewards/penalties</a:t>
            </a:r>
          </a:p>
          <a:p>
            <a:pPr marL="800100" lvl="1" indent="-342900">
              <a:buFont typeface="Arial"/>
              <a:buChar char="•"/>
            </a:pPr>
            <a:r>
              <a:rPr lang="en-US" sz="1200" dirty="0"/>
              <a:t>Which are accepted in society, and considered binding by mass of citizens</a:t>
            </a:r>
          </a:p>
          <a:p>
            <a:r>
              <a:rPr lang="en-US" sz="1200" dirty="0"/>
              <a:t>POLITICS ASSOCIATED WITH 'POLICY’: </a:t>
            </a:r>
          </a:p>
          <a:p>
            <a:pPr marL="342900" indent="-342900">
              <a:buFont typeface="Arial"/>
              <a:buChar char="•"/>
            </a:pPr>
            <a:r>
              <a:rPr lang="en-US" sz="1200" dirty="0"/>
              <a:t>i.e. with formal decisions that establish a plan of action for the community</a:t>
            </a:r>
            <a:endParaRPr lang="en-GB" altLang="es-ES" sz="1200"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en-GB" altLang="es-ES" sz="1200" u="none"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en-GB" altLang="es-ES" sz="1200" u="none" dirty="0"/>
          </a:p>
          <a:p>
            <a:pPr marL="0" marR="0" lvl="2" indent="0" algn="l" defTabSz="914400" rtl="0" eaLnBrk="1" fontAlgn="auto" latinLnBrk="0" hangingPunct="1">
              <a:lnSpc>
                <a:spcPct val="100000"/>
              </a:lnSpc>
              <a:spcBef>
                <a:spcPts val="0"/>
              </a:spcBef>
              <a:spcAft>
                <a:spcPts val="0"/>
              </a:spcAft>
              <a:buClrTx/>
              <a:buSzTx/>
              <a:buFontTx/>
              <a:buNone/>
              <a:tabLst/>
              <a:defRPr/>
            </a:pPr>
            <a:r>
              <a:rPr lang="en-GB" altLang="es-ES" sz="1200" b="1" u="sng" dirty="0"/>
              <a:t>FULL</a:t>
            </a:r>
            <a:r>
              <a:rPr lang="en-GB" altLang="es-ES" sz="1200" b="1" u="sng" baseline="0" dirty="0"/>
              <a:t> TEXT</a:t>
            </a:r>
            <a:endParaRPr lang="en-GB" altLang="es-ES" sz="1200" u="sng" dirty="0"/>
          </a:p>
          <a:p>
            <a:r>
              <a:rPr lang="en-US" sz="1200" b="0" i="0" u="none" strike="noStrike" kern="1200" baseline="0" dirty="0">
                <a:solidFill>
                  <a:schemeClr val="tx1"/>
                </a:solidFill>
                <a:latin typeface="+mn-lt"/>
                <a:ea typeface="+mn-ea"/>
                <a:cs typeface="+mn-cs"/>
              </a:rPr>
              <a:t>In many ways, the notion that politics amounts to 'what concerns the state' is the traditional view of the discipline, reflected in the tendency for academic study to focus upon the personnel and machinery of government. To study politics is in essence to study government, or, more broadly, to study the exercise of authority. This view is advanced in the writings of the influential US political scientist David Easton (1979, 1981), who defined politics as the 'authoritative allocation of values'. By this he meant that politics encompasses the various processes through which government responds to pressures from the larger society, in particular by allocating benefits, rewards or penalties. 'Authoritative values' are therefore ones that are widely accepted in society, and are considered binding by the mass of citizens. In this view, politics is associated with 'policy' (see p. 400): that is, with formal or authoritative decisions that establish a plan of action for the community.</a:t>
            </a:r>
          </a:p>
          <a:p>
            <a:endParaRPr lang="en-US" altLang="es-ES" sz="1200" b="0" i="0" u="none" strike="noStrike" kern="1200" baseline="0" dirty="0">
              <a:solidFill>
                <a:schemeClr val="tx1"/>
              </a:solidFill>
              <a:latin typeface="+mn-lt"/>
              <a:ea typeface="+mn-ea"/>
              <a:cs typeface="+mn-cs"/>
            </a:endParaRPr>
          </a:p>
          <a:p>
            <a:r>
              <a:rPr lang="en-US" altLang="es-ES" sz="1200" b="0" i="0" u="none" strike="noStrike" kern="1200" baseline="0" dirty="0">
                <a:solidFill>
                  <a:schemeClr val="tx1"/>
                </a:solidFill>
                <a:latin typeface="+mn-lt"/>
                <a:ea typeface="+mn-ea"/>
                <a:cs typeface="+mn-cs"/>
              </a:rPr>
              <a:t>Focus of study on: </a:t>
            </a:r>
            <a:r>
              <a:rPr lang="en-US" sz="1200" i="1" dirty="0"/>
              <a:t>personnel</a:t>
            </a:r>
            <a:r>
              <a:rPr lang="en-US" sz="1200" dirty="0"/>
              <a:t> and </a:t>
            </a:r>
            <a:r>
              <a:rPr lang="en-US" sz="1200" i="1" dirty="0"/>
              <a:t>machinery</a:t>
            </a:r>
            <a:r>
              <a:rPr lang="en-US" sz="1200" dirty="0"/>
              <a:t> of </a:t>
            </a:r>
            <a:r>
              <a:rPr lang="en-US" sz="1200" b="1" dirty="0"/>
              <a:t>government</a:t>
            </a:r>
          </a:p>
          <a:p>
            <a:endParaRPr lang="en-GB" altLang="es-ES" sz="1200" dirty="0"/>
          </a:p>
          <a:p>
            <a:r>
              <a:rPr lang="en-GB" altLang="es-ES" sz="1100" dirty="0"/>
              <a:t>FOTO: </a:t>
            </a:r>
            <a:r>
              <a:rPr lang="en-US" altLang="es-ES" sz="1100" dirty="0"/>
              <a:t>President Trump on Thursday signed legislation ending a key Obama administration coal mining rule. The bill quashes the Office of Surface Mining's Stream Protection Rule, a regulation to protect waterways from coal mining waste that officials finalized in December. The legislation is the second Trump has signed into law ending an Obama-era environmental regulation. On Tuesday, he signed a Congressional Review Act (CRA) resolution undoing a financial disclosure requirement for energy companies</a:t>
            </a:r>
            <a:r>
              <a:rPr lang="en-US" altLang="es-ES" sz="1100" baseline="0" dirty="0"/>
              <a:t> (https://</a:t>
            </a:r>
            <a:r>
              <a:rPr lang="en-US" altLang="es-ES" sz="1100" baseline="0" dirty="0" err="1"/>
              <a:t>thehill.com</a:t>
            </a:r>
            <a:r>
              <a:rPr lang="en-US" altLang="es-ES" sz="1100" baseline="0" dirty="0"/>
              <a:t>/policy/energy-environment/319938-trump-signs-bill-undoing-obama-coal-mining-rule) </a:t>
            </a:r>
            <a:endParaRPr lang="en-GB" altLang="es-ES" sz="1100"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15</a:t>
            </a:fld>
            <a:endParaRPr lang="es-ES"/>
          </a:p>
        </p:txBody>
      </p:sp>
    </p:spTree>
    <p:extLst>
      <p:ext uri="{BB962C8B-B14F-4D97-AF65-F5344CB8AC3E}">
        <p14:creationId xmlns:p14="http://schemas.microsoft.com/office/powerpoint/2010/main" val="1297505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dirty="0"/>
              <a:t>BEYOND THE NARROW REALM OF GOVERNMENT: POLITICS ARE ABOUT THE ‘PUBLIC LIFE’ OR ‘PUBLIC AFFAIRS’</a:t>
            </a:r>
          </a:p>
          <a:p>
            <a:pPr marL="171450" indent="-171450">
              <a:buFont typeface="Arial"/>
              <a:buChar char="•"/>
            </a:pPr>
            <a:r>
              <a:rPr lang="en-US" dirty="0"/>
              <a:t>Distinction between 'the political' – ‘the nonpolitical’ corresponds to a division between the </a:t>
            </a:r>
            <a:r>
              <a:rPr lang="en-US" i="1" dirty="0"/>
              <a:t>public </a:t>
            </a:r>
            <a:r>
              <a:rPr lang="en-US" dirty="0"/>
              <a:t>sphere of life vs. the </a:t>
            </a:r>
            <a:r>
              <a:rPr lang="en-US" i="1" dirty="0"/>
              <a:t>private </a:t>
            </a:r>
            <a:r>
              <a:rPr lang="en-US" dirty="0"/>
              <a:t>sphere</a:t>
            </a:r>
          </a:p>
          <a:p>
            <a:pPr marL="171450" indent="-171450">
              <a:buFont typeface="Arial"/>
              <a:buChar char="•"/>
            </a:pPr>
            <a:r>
              <a:rPr lang="en-US" dirty="0"/>
              <a:t>This translates to a (traditional) distinction between the public and the private realm of life that =&gt; division state – civil society </a:t>
            </a:r>
          </a:p>
          <a:p>
            <a:pPr marL="171450" indent="-171450">
              <a:buFont typeface="Arial"/>
              <a:buChar char="•"/>
            </a:pPr>
            <a:endParaRPr lang="en-US" dirty="0"/>
          </a:p>
          <a:p>
            <a:r>
              <a:rPr lang="en-US" sz="1200" dirty="0"/>
              <a:t>STATE = PUBLIC (‘THE POLITICAL’)</a:t>
            </a:r>
          </a:p>
          <a:p>
            <a:pPr marL="285750" indent="-285750">
              <a:buFont typeface="Arial"/>
              <a:buChar char="•"/>
            </a:pPr>
            <a:r>
              <a:rPr lang="en-US" dirty="0"/>
              <a:t>institutions of state: government, courts, police, army, social-security system</a:t>
            </a:r>
          </a:p>
          <a:p>
            <a:pPr marL="285750" indent="-285750">
              <a:buFont typeface="Arial"/>
              <a:buChar char="•"/>
            </a:pPr>
            <a:r>
              <a:rPr lang="en-US" dirty="0"/>
              <a:t>Public: responsible for collective </a:t>
            </a:r>
            <a:r>
              <a:rPr lang="en-US" dirty="0" err="1"/>
              <a:t>organisation</a:t>
            </a:r>
            <a:r>
              <a:rPr lang="en-US" dirty="0"/>
              <a:t> of life, because funded at the by public’s expenses (taxes)</a:t>
            </a:r>
          </a:p>
          <a:p>
            <a:r>
              <a:rPr lang="en-US" sz="1200" dirty="0"/>
              <a:t>CIVIL SOCIETY = PRIVATE (‘THE NON-POLITICAL’)</a:t>
            </a:r>
          </a:p>
          <a:p>
            <a:pPr marL="285750" indent="-285750">
              <a:buFont typeface="Arial"/>
              <a:buChar char="•"/>
            </a:pPr>
            <a:r>
              <a:rPr lang="en-US" dirty="0"/>
              <a:t>Institutions: family/ kinship groups, private businesses, trade unions, clubs, community groups, NGOs, social movements, etc. </a:t>
            </a:r>
          </a:p>
          <a:p>
            <a:pPr marL="285750" indent="-285750">
              <a:buFont typeface="Arial"/>
              <a:buChar char="•"/>
            </a:pPr>
            <a:r>
              <a:rPr lang="en-US" dirty="0"/>
              <a:t>Set to: satisfy own (private) interests, rather than those of larger society</a:t>
            </a:r>
          </a:p>
          <a:p>
            <a:endParaRPr lang="en-US" sz="1200" dirty="0"/>
          </a:p>
          <a:p>
            <a:endParaRPr lang="en-US" sz="1200" dirty="0"/>
          </a:p>
          <a:p>
            <a:r>
              <a:rPr lang="en-US" sz="1200" dirty="0"/>
              <a:t>POLITICS = RESTRICTED TO THE </a:t>
            </a:r>
            <a:r>
              <a:rPr lang="en-US" sz="1200" b="1" dirty="0"/>
              <a:t>ACTIVITIES</a:t>
            </a:r>
            <a:r>
              <a:rPr lang="en-US" sz="1200" dirty="0"/>
              <a:t> OF STATE ITSELF AND THE </a:t>
            </a:r>
            <a:r>
              <a:rPr lang="en-US" sz="1200" b="1" dirty="0"/>
              <a:t>RESPONSIBILITIES</a:t>
            </a:r>
            <a:r>
              <a:rPr lang="en-US" sz="1200" dirty="0"/>
              <a:t> EXERCISED BY </a:t>
            </a:r>
            <a:r>
              <a:rPr lang="en-US" sz="1200" b="1" dirty="0"/>
              <a:t>PUBLIC BODIES</a:t>
            </a:r>
          </a:p>
          <a:p>
            <a:pPr marL="285750" lvl="0" indent="-285750">
              <a:buFont typeface="Arial" panose="020B0604020202020204" pitchFamily="34" charset="0"/>
              <a:buChar char="•"/>
            </a:pPr>
            <a:r>
              <a:rPr lang="en-US" sz="1200" dirty="0"/>
              <a:t>Areas of life that individuals can and do manage for themselves (the economic, social, domestic, personal, cultural and artistic spheres, etc.) are 'nonpolitical’</a:t>
            </a:r>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16</a:t>
            </a:fld>
            <a:endParaRPr lang="es-ES"/>
          </a:p>
        </p:txBody>
      </p:sp>
    </p:spTree>
    <p:extLst>
      <p:ext uri="{BB962C8B-B14F-4D97-AF65-F5344CB8AC3E}">
        <p14:creationId xmlns:p14="http://schemas.microsoft.com/office/powerpoint/2010/main" val="4053953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a:xfrm>
            <a:off x="679768" y="4521817"/>
            <a:ext cx="5438140" cy="4961358"/>
          </a:xfrm>
        </p:spPr>
        <p:txBody>
          <a:bodyPr/>
          <a:lstStyle/>
          <a:p>
            <a:r>
              <a:rPr lang="en-US" dirty="0"/>
              <a:t>NOT SO MUCH ARENA WITHIN WHICH POLITICS IS CONDUCTED BUT </a:t>
            </a:r>
            <a:r>
              <a:rPr lang="en-US" b="1" dirty="0"/>
              <a:t>WAY IN WHICH DECISIONS ARE MADE</a:t>
            </a:r>
          </a:p>
          <a:p>
            <a:pPr marL="285750" indent="-285750">
              <a:buFont typeface="Arial" panose="020B0604020202020204" pitchFamily="34" charset="0"/>
              <a:buChar char="•"/>
            </a:pPr>
            <a:r>
              <a:rPr lang="en-US" dirty="0"/>
              <a:t>Politics = a particular </a:t>
            </a:r>
            <a:r>
              <a:rPr lang="en-US" b="1" dirty="0"/>
              <a:t>means of resolving conflict</a:t>
            </a:r>
            <a:r>
              <a:rPr lang="en-US" dirty="0"/>
              <a:t>: by compromise, conciliation and negotiation, rather than through force</a:t>
            </a:r>
          </a:p>
          <a:p>
            <a:endParaRPr lang="en-US" dirty="0"/>
          </a:p>
          <a:p>
            <a:r>
              <a:rPr lang="en-US" dirty="0"/>
              <a:t>POLITICS = 'THE </a:t>
            </a:r>
            <a:r>
              <a:rPr lang="en-US" b="1" dirty="0"/>
              <a:t>ART OF THE POSSIBLE</a:t>
            </a:r>
            <a:r>
              <a:rPr lang="en-US" dirty="0"/>
              <a:t>’ </a:t>
            </a:r>
          </a:p>
          <a:p>
            <a:pPr marL="742950" lvl="1" indent="-285750">
              <a:buFont typeface="Arial" panose="020B0604020202020204" pitchFamily="34" charset="0"/>
              <a:buChar char="•"/>
            </a:pPr>
            <a:r>
              <a:rPr lang="en-US" dirty="0"/>
              <a:t>Also everyday use of term, e.g. when we say that a solution to a problem is  a 'political' solution = through debate and arbitration, as opposed to e.g. a 'military' solution</a:t>
            </a:r>
          </a:p>
          <a:p>
            <a:endParaRPr lang="en-US" dirty="0"/>
          </a:p>
          <a:p>
            <a:r>
              <a:rPr lang="en-US" dirty="0"/>
              <a:t>CRICK 1962: </a:t>
            </a:r>
          </a:p>
          <a:p>
            <a:pPr marL="628650" lvl="1" indent="-171450">
              <a:buFont typeface="Arial" panose="020B0604020202020204" pitchFamily="34" charset="0"/>
              <a:buChar char="•"/>
            </a:pPr>
            <a:r>
              <a:rPr lang="en-US" dirty="0"/>
              <a:t>Conflict is inevitable so when social groups and interests possess power they must be conciliated, cannot merely be crushed </a:t>
            </a:r>
          </a:p>
          <a:p>
            <a:pPr marL="628650" lvl="1" indent="-171450">
              <a:buFont typeface="Arial" panose="020B0604020202020204" pitchFamily="34" charset="0"/>
              <a:buChar char="•"/>
            </a:pPr>
            <a:r>
              <a:rPr lang="en-US" dirty="0"/>
              <a:t>Politics = 'that solution to the problem of order which chooses conciliation rather than violence and coercion’  </a:t>
            </a:r>
          </a:p>
          <a:p>
            <a:pPr marL="628650" lvl="1" indent="-171450">
              <a:buFont typeface="Arial" panose="020B0604020202020204" pitchFamily="34" charset="0"/>
              <a:buChar char="•"/>
            </a:pPr>
            <a:r>
              <a:rPr lang="en-US" dirty="0"/>
              <a:t>*NOTE: </a:t>
            </a:r>
            <a:r>
              <a:rPr lang="en-US" u="sng" dirty="0"/>
              <a:t>The</a:t>
            </a:r>
            <a:r>
              <a:rPr lang="en-US" u="sng" baseline="0" dirty="0"/>
              <a:t> Problem of Order </a:t>
            </a:r>
            <a:r>
              <a:rPr lang="en-US" baseline="0" dirty="0"/>
              <a:t>= </a:t>
            </a:r>
            <a:r>
              <a:rPr lang="en-US" sz="1200" b="0" i="0" kern="1200" dirty="0">
                <a:solidFill>
                  <a:schemeClr val="tx1"/>
                </a:solidFill>
                <a:effectLst/>
                <a:latin typeface="+mn-lt"/>
                <a:ea typeface="+mn-ea"/>
                <a:cs typeface="+mn-cs"/>
              </a:rPr>
              <a:t>question </a:t>
            </a:r>
            <a:r>
              <a:rPr lang="en-US" sz="1400" b="1" i="1" kern="1200" dirty="0">
                <a:solidFill>
                  <a:srgbClr val="FF0000"/>
                </a:solidFill>
                <a:effectLst>
                  <a:outerShdw blurRad="38100" dist="38100" dir="2700000" algn="tl">
                    <a:srgbClr val="000000">
                      <a:alpha val="43137"/>
                    </a:srgbClr>
                  </a:outerShdw>
                </a:effectLst>
                <a:latin typeface="+mn-lt"/>
                <a:ea typeface="+mn-ea"/>
                <a:cs typeface="+mn-cs"/>
              </a:rPr>
              <a:t>how and why it is that social orders exist at all </a:t>
            </a:r>
            <a:r>
              <a:rPr lang="en-US" sz="1200" b="0" i="0" kern="1200" dirty="0">
                <a:solidFill>
                  <a:schemeClr val="tx1"/>
                </a:solidFill>
                <a:effectLst/>
                <a:latin typeface="+mn-lt"/>
                <a:ea typeface="+mn-ea"/>
                <a:cs typeface="+mn-cs"/>
              </a:rPr>
              <a:t>(Hobbes</a:t>
            </a:r>
            <a:r>
              <a:rPr lang="en-US" sz="1200" b="0" i="0" kern="1200" baseline="0" dirty="0">
                <a:solidFill>
                  <a:schemeClr val="tx1"/>
                </a:solidFill>
                <a:effectLst/>
                <a:latin typeface="+mn-lt"/>
                <a:ea typeface="+mn-ea"/>
                <a:cs typeface="+mn-cs"/>
              </a:rPr>
              <a:t> formulated the question, to answer that it is because of the Social Contract) </a:t>
            </a:r>
            <a:endParaRPr lang="en-US" dirty="0"/>
          </a:p>
          <a:p>
            <a:endParaRPr lang="en-US" dirty="0"/>
          </a:p>
          <a:p>
            <a:pPr lvl="0"/>
            <a:r>
              <a:rPr lang="en-US" dirty="0"/>
              <a:t>KEY TO POLITICS = WIDE </a:t>
            </a:r>
            <a:r>
              <a:rPr lang="en-US" b="1" dirty="0"/>
              <a:t>DISPERSAL OF POWER</a:t>
            </a:r>
          </a:p>
          <a:p>
            <a:r>
              <a:rPr lang="en-US" dirty="0"/>
              <a:t>View based on resolute </a:t>
            </a:r>
            <a:r>
              <a:rPr lang="en-US" b="1" dirty="0"/>
              <a:t>faith in the efficacy of debate and discussion</a:t>
            </a:r>
            <a:r>
              <a:rPr lang="en-US" dirty="0"/>
              <a:t>, as well as on belief that </a:t>
            </a:r>
            <a:r>
              <a:rPr lang="en-US" b="1" dirty="0"/>
              <a:t>society is characterized by consensus </a:t>
            </a:r>
            <a:r>
              <a:rPr lang="en-US" dirty="0"/>
              <a:t>rather than by irreconcilable conflict</a:t>
            </a:r>
          </a:p>
          <a:p>
            <a:pPr marL="628650" lvl="1" indent="-171450">
              <a:buFont typeface="Arial" panose="020B0604020202020204" pitchFamily="34" charset="0"/>
              <a:buChar char="•"/>
            </a:pPr>
            <a:r>
              <a:rPr lang="en-US" dirty="0"/>
              <a:t>Disagreements that exist </a:t>
            </a:r>
            <a:r>
              <a:rPr lang="en-US" i="1" dirty="0"/>
              <a:t>can </a:t>
            </a:r>
            <a:r>
              <a:rPr lang="en-US" dirty="0"/>
              <a:t>be resolved without resort to intimidation and violence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17</a:t>
            </a:fld>
            <a:endParaRPr lang="es-ES"/>
          </a:p>
        </p:txBody>
      </p:sp>
    </p:spTree>
    <p:extLst>
      <p:ext uri="{BB962C8B-B14F-4D97-AF65-F5344CB8AC3E}">
        <p14:creationId xmlns:p14="http://schemas.microsoft.com/office/powerpoint/2010/main" val="3976817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2551113" cy="1914525"/>
          </a:xfrm>
        </p:spPr>
      </p:sp>
      <p:sp>
        <p:nvSpPr>
          <p:cNvPr id="3" name="2 Marcador de notas"/>
          <p:cNvSpPr>
            <a:spLocks noGrp="1"/>
          </p:cNvSpPr>
          <p:nvPr>
            <p:ph type="body" idx="1"/>
          </p:nvPr>
        </p:nvSpPr>
        <p:spPr>
          <a:xfrm>
            <a:off x="679768" y="2912378"/>
            <a:ext cx="5438140" cy="6516205"/>
          </a:xfrm>
        </p:spPr>
        <p:txBody>
          <a:bodyPr/>
          <a:lstStyle/>
          <a:p>
            <a:r>
              <a:rPr lang="en-US" b="1" i="0" u="sng" strike="noStrike" kern="1200" baseline="0" dirty="0">
                <a:solidFill>
                  <a:schemeClr val="tx1"/>
                </a:solidFill>
              </a:rPr>
              <a:t>FULL TEXT</a:t>
            </a:r>
          </a:p>
          <a:p>
            <a:r>
              <a:rPr lang="en-US" b="0" i="0" u="none" strike="noStrike" kern="1200" baseline="0" dirty="0">
                <a:solidFill>
                  <a:schemeClr val="tx1"/>
                </a:solidFill>
              </a:rPr>
              <a:t>The fourth definition of politics is both the broadest and the most radical. Rather than confining politics to a particular sphere (the government, the state or the 'public‘ realm) this view sees politics at work in all social activities and in every corner of human existence. As Adrian </a:t>
            </a:r>
            <a:r>
              <a:rPr lang="en-US" b="0" i="0" u="none" strike="noStrike" kern="1200" baseline="0" dirty="0" err="1">
                <a:solidFill>
                  <a:schemeClr val="tx1"/>
                </a:solidFill>
              </a:rPr>
              <a:t>Leftwich</a:t>
            </a:r>
            <a:r>
              <a:rPr lang="en-US" b="0" i="0" u="none" strike="noStrike" kern="1200" baseline="0" dirty="0">
                <a:solidFill>
                  <a:schemeClr val="tx1"/>
                </a:solidFill>
              </a:rPr>
              <a:t> proclaimed in </a:t>
            </a:r>
            <a:r>
              <a:rPr lang="en-US" b="0" i="1" u="none" strike="noStrike" kern="1200" baseline="0" dirty="0">
                <a:solidFill>
                  <a:schemeClr val="tx1"/>
                </a:solidFill>
              </a:rPr>
              <a:t>What is Politics? The Activity and Its Study </a:t>
            </a:r>
            <a:r>
              <a:rPr lang="en-US" b="0" i="0" u="none" strike="noStrike" kern="1200" baseline="0" dirty="0">
                <a:solidFill>
                  <a:schemeClr val="tx1"/>
                </a:solidFill>
              </a:rPr>
              <a:t>(1984:64), 'politics is at the heart of </a:t>
            </a:r>
            <a:r>
              <a:rPr lang="en-US" b="0" i="1" u="none" strike="noStrike" kern="1200" baseline="0" dirty="0">
                <a:solidFill>
                  <a:schemeClr val="tx1"/>
                </a:solidFill>
              </a:rPr>
              <a:t>all </a:t>
            </a:r>
            <a:r>
              <a:rPr lang="en-US" b="0" i="0" u="none" strike="noStrike" kern="1200" baseline="0" dirty="0">
                <a:solidFill>
                  <a:schemeClr val="tx1"/>
                </a:solidFill>
              </a:rPr>
              <a:t>collective social activity, formal and informal, public and private, in </a:t>
            </a:r>
            <a:r>
              <a:rPr lang="en-US" b="0" i="1" u="none" strike="noStrike" kern="1200" baseline="0" dirty="0">
                <a:solidFill>
                  <a:schemeClr val="tx1"/>
                </a:solidFill>
              </a:rPr>
              <a:t>all </a:t>
            </a:r>
            <a:r>
              <a:rPr lang="en-US" b="0" i="0" u="none" strike="noStrike" kern="1200" baseline="0" dirty="0">
                <a:solidFill>
                  <a:schemeClr val="tx1"/>
                </a:solidFill>
              </a:rPr>
              <a:t>human groups, institutions and societies'. In this sense, politics takes place at every level of social interaction; it can be found within families and amongst small groups of friends just as much as amongst nations and on the global stage. </a:t>
            </a:r>
          </a:p>
          <a:p>
            <a:endParaRPr lang="en-US" b="0" i="0" u="none" strike="noStrike" kern="1200" baseline="0" dirty="0">
              <a:solidFill>
                <a:schemeClr val="tx1"/>
              </a:solidFill>
            </a:endParaRPr>
          </a:p>
          <a:p>
            <a:r>
              <a:rPr lang="en-US" b="0" i="0" u="none" strike="noStrike" kern="1200" baseline="0" dirty="0">
                <a:solidFill>
                  <a:schemeClr val="tx1"/>
                </a:solidFill>
              </a:rPr>
              <a:t>At its broadest, politics concerns the production, distribution and use of</a:t>
            </a:r>
          </a:p>
          <a:p>
            <a:r>
              <a:rPr lang="en-US" b="0" i="0" u="none" strike="noStrike" kern="1200" baseline="0" dirty="0">
                <a:solidFill>
                  <a:schemeClr val="tx1"/>
                </a:solidFill>
              </a:rPr>
              <a:t>resources in the course of social existence. Politics is, in essence, power</a:t>
            </a:r>
            <a:r>
              <a:rPr lang="en-US" b="1" i="0" u="none" strike="noStrike" kern="1200" baseline="0" dirty="0">
                <a:solidFill>
                  <a:schemeClr val="tx1"/>
                </a:solidFill>
              </a:rPr>
              <a:t>: the ability</a:t>
            </a:r>
          </a:p>
          <a:p>
            <a:r>
              <a:rPr lang="en-US" b="1" i="0" u="none" strike="noStrike" kern="1200" baseline="0" dirty="0">
                <a:solidFill>
                  <a:schemeClr val="tx1"/>
                </a:solidFill>
              </a:rPr>
              <a:t>to achieve a desired outcome, through whatever means.</a:t>
            </a:r>
            <a:r>
              <a:rPr lang="en-US" b="0" i="0" u="none" strike="noStrike" kern="1200" baseline="0" dirty="0">
                <a:solidFill>
                  <a:schemeClr val="tx1"/>
                </a:solidFill>
              </a:rPr>
              <a:t> </a:t>
            </a:r>
          </a:p>
          <a:p>
            <a:endParaRPr lang="en-US" dirty="0"/>
          </a:p>
          <a:p>
            <a:r>
              <a:rPr lang="en-US" b="0" i="0" u="none" strike="noStrike" kern="1200" baseline="0" dirty="0">
                <a:solidFill>
                  <a:schemeClr val="tx1"/>
                </a:solidFill>
              </a:rPr>
              <a:t>This notion was neatly that 'the personal is the political'. This slogan neatly encapsulates the </a:t>
            </a:r>
            <a:r>
              <a:rPr lang="en-US" b="0" i="0" u="none" strike="noStrike" kern="1200" baseline="0" dirty="0" err="1">
                <a:solidFill>
                  <a:schemeClr val="tx1"/>
                </a:solidFill>
              </a:rPr>
              <a:t>radicalfeminist</a:t>
            </a:r>
            <a:endParaRPr lang="en-US" b="0" i="0" u="none" strike="noStrike" kern="1200" baseline="0" dirty="0">
              <a:solidFill>
                <a:schemeClr val="tx1"/>
              </a:solidFill>
            </a:endParaRPr>
          </a:p>
          <a:p>
            <a:r>
              <a:rPr lang="en-US" b="0" i="0" u="none" strike="noStrike" kern="1200" baseline="0" dirty="0">
                <a:solidFill>
                  <a:schemeClr val="tx1"/>
                </a:solidFill>
              </a:rPr>
              <a:t>belief that what goes on in domestic, family and personal life is intensely</a:t>
            </a:r>
          </a:p>
          <a:p>
            <a:r>
              <a:rPr lang="en-US" b="0" i="0" u="none" strike="noStrike" kern="1200" baseline="0" dirty="0">
                <a:solidFill>
                  <a:schemeClr val="tx1"/>
                </a:solidFill>
              </a:rPr>
              <a:t>political, and indeed that it is the basis of all other political struggles. Clearly, a more</a:t>
            </a:r>
          </a:p>
          <a:p>
            <a:r>
              <a:rPr lang="en-US" b="0" i="0" u="none" strike="noStrike" kern="1200" baseline="0" dirty="0">
                <a:solidFill>
                  <a:schemeClr val="tx1"/>
                </a:solidFill>
              </a:rPr>
              <a:t>radical notion of politics underlies this position. This view was summed up by Kate</a:t>
            </a:r>
          </a:p>
          <a:p>
            <a:r>
              <a:rPr lang="en-US" b="0" i="0" u="none" strike="noStrike" kern="1200" baseline="0" dirty="0">
                <a:solidFill>
                  <a:schemeClr val="tx1"/>
                </a:solidFill>
              </a:rPr>
              <a:t>Millett in </a:t>
            </a:r>
            <a:r>
              <a:rPr lang="en-US" b="0" i="1" u="none" strike="noStrike" kern="1200" baseline="0" dirty="0">
                <a:solidFill>
                  <a:schemeClr val="tx1"/>
                </a:solidFill>
              </a:rPr>
              <a:t>Sexual Politics </a:t>
            </a:r>
            <a:r>
              <a:rPr lang="en-US" b="0" i="0" u="none" strike="noStrike" kern="1200" baseline="0" dirty="0">
                <a:solidFill>
                  <a:schemeClr val="tx1"/>
                </a:solidFill>
              </a:rPr>
              <a:t>(1969:23), in which she defined politics as '</a:t>
            </a:r>
            <a:r>
              <a:rPr lang="en-US" b="0" i="0" u="none" strike="noStrike" kern="1200" baseline="0" dirty="0" err="1">
                <a:solidFill>
                  <a:schemeClr val="tx1"/>
                </a:solidFill>
              </a:rPr>
              <a:t>powerstructured</a:t>
            </a:r>
            <a:endParaRPr lang="en-US" b="0" i="0" u="none" strike="noStrike" kern="1200" baseline="0" dirty="0">
              <a:solidFill>
                <a:schemeClr val="tx1"/>
              </a:solidFill>
            </a:endParaRPr>
          </a:p>
          <a:p>
            <a:r>
              <a:rPr lang="en-US" b="0" i="0" u="none" strike="noStrike" kern="1200" baseline="0" dirty="0">
                <a:solidFill>
                  <a:schemeClr val="tx1"/>
                </a:solidFill>
              </a:rPr>
              <a:t>relationships, arrangements whereby one group of persons is controlled</a:t>
            </a:r>
          </a:p>
          <a:p>
            <a:r>
              <a:rPr lang="en-US" b="0" i="0" u="none" strike="noStrike" kern="1200" baseline="0" dirty="0">
                <a:solidFill>
                  <a:schemeClr val="tx1"/>
                </a:solidFill>
              </a:rPr>
              <a:t>by another'. Feminists can therefore be said to be concerned with 'the politics of</a:t>
            </a:r>
          </a:p>
          <a:p>
            <a:r>
              <a:rPr lang="en-US" b="0" i="0" u="none" strike="noStrike" kern="1200" baseline="0" dirty="0">
                <a:solidFill>
                  <a:schemeClr val="tx1"/>
                </a:solidFill>
              </a:rPr>
              <a:t>everyday life'. In their view, relationships within the family, between husbands and</a:t>
            </a:r>
          </a:p>
          <a:p>
            <a:r>
              <a:rPr lang="en-US" b="0" i="0" u="none" strike="noStrike" kern="1200" baseline="0" dirty="0">
                <a:solidFill>
                  <a:schemeClr val="tx1"/>
                </a:solidFill>
              </a:rPr>
              <a:t>wives, and between parents and children, are every bit as political as relationships</a:t>
            </a:r>
          </a:p>
          <a:p>
            <a:r>
              <a:rPr lang="en-US" b="0" i="0" u="none" strike="noStrike" kern="1200" baseline="0" dirty="0">
                <a:solidFill>
                  <a:schemeClr val="tx1"/>
                </a:solidFill>
              </a:rPr>
              <a:t>between employers and workers, or between governments and citizens.</a:t>
            </a:r>
          </a:p>
          <a:p>
            <a:endParaRPr lang="en-US" b="0" i="0" u="none" strike="noStrike" kern="1200" baseline="0" dirty="0">
              <a:solidFill>
                <a:schemeClr val="tx1"/>
              </a:solidFill>
            </a:endParaRPr>
          </a:p>
          <a:p>
            <a:r>
              <a:rPr lang="en-US" b="1" u="sng" dirty="0"/>
              <a:t>BP TEXT: </a:t>
            </a:r>
            <a:r>
              <a:rPr lang="en-US" dirty="0"/>
              <a:t>RADICAL FEMINIST ASSERTION: 'THE PERSONAL IS THE POLITICAL’ means:</a:t>
            </a:r>
          </a:p>
          <a:p>
            <a:pPr marL="285750" indent="-285750">
              <a:buFont typeface="Arial"/>
              <a:buChar char="•"/>
            </a:pPr>
            <a:r>
              <a:rPr lang="en-US" dirty="0"/>
              <a:t>what goes on in domestic, family and personal life </a:t>
            </a:r>
            <a:r>
              <a:rPr lang="en-US" b="1" dirty="0"/>
              <a:t>is intensely political</a:t>
            </a:r>
            <a:r>
              <a:rPr lang="en-US" dirty="0"/>
              <a:t> - and indeed is the basis of all other political struggles</a:t>
            </a:r>
            <a:endParaRPr lang="en-GB" dirty="0"/>
          </a:p>
          <a:p>
            <a:pPr marL="285750" indent="-285750">
              <a:buFont typeface="Arial"/>
              <a:buChar char="•"/>
            </a:pPr>
            <a:r>
              <a:rPr lang="en-US" dirty="0"/>
              <a:t>'the politics of everyday life’: relationships within family, between husbands and wives, and between parents and children, are </a:t>
            </a:r>
            <a:r>
              <a:rPr lang="en-US" b="1" dirty="0"/>
              <a:t>every bit as political </a:t>
            </a:r>
            <a:r>
              <a:rPr lang="en-US" dirty="0"/>
              <a:t>as relationships between employers and workers, or between governments and citizens</a:t>
            </a:r>
            <a:endParaRPr lang="en-GB"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18</a:t>
            </a:fld>
            <a:endParaRPr lang="es-ES"/>
          </a:p>
        </p:txBody>
      </p:sp>
    </p:spTree>
    <p:extLst>
      <p:ext uri="{BB962C8B-B14F-4D97-AF65-F5344CB8AC3E}">
        <p14:creationId xmlns:p14="http://schemas.microsoft.com/office/powerpoint/2010/main" val="3097131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19</a:t>
            </a:fld>
            <a:endParaRPr lang="es-ES"/>
          </a:p>
        </p:txBody>
      </p:sp>
    </p:spTree>
    <p:extLst>
      <p:ext uri="{BB962C8B-B14F-4D97-AF65-F5344CB8AC3E}">
        <p14:creationId xmlns:p14="http://schemas.microsoft.com/office/powerpoint/2010/main" val="3097131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dirty="0"/>
              <a:t>INTRODUCE</a:t>
            </a:r>
            <a:r>
              <a:rPr lang="en-US" sz="1200" baseline="0" dirty="0"/>
              <a:t> MYSELF</a:t>
            </a:r>
          </a:p>
          <a:p>
            <a:pPr marL="171450" indent="-171450">
              <a:buFont typeface="Arial"/>
              <a:buChar char="•"/>
            </a:pPr>
            <a:r>
              <a:rPr lang="en-US" sz="1200" dirty="0"/>
              <a:t>Profile: a bit about me</a:t>
            </a:r>
          </a:p>
          <a:p>
            <a:pPr marL="628650" lvl="1" indent="-171450">
              <a:buFont typeface="Arial"/>
              <a:buChar char="•"/>
            </a:pPr>
            <a:r>
              <a:rPr lang="en-US" sz="1200" dirty="0"/>
              <a:t>Current post</a:t>
            </a:r>
          </a:p>
          <a:p>
            <a:pPr marL="628650" lvl="1" indent="-171450">
              <a:buFont typeface="Arial"/>
              <a:buChar char="•"/>
            </a:pPr>
            <a:r>
              <a:rPr lang="en-US" sz="1200" dirty="0"/>
              <a:t>Background: studies</a:t>
            </a:r>
          </a:p>
          <a:p>
            <a:pPr marL="628650" lvl="1" indent="-171450">
              <a:buFont typeface="Arial"/>
              <a:buChar char="•"/>
            </a:pPr>
            <a:r>
              <a:rPr lang="en-US" sz="1200" dirty="0"/>
              <a:t>Professional record (work)</a:t>
            </a:r>
          </a:p>
          <a:p>
            <a:pPr marL="628650" lvl="1" indent="-171450">
              <a:buFont typeface="Arial"/>
              <a:buChar char="•"/>
            </a:pPr>
            <a:r>
              <a:rPr lang="en-US" sz="1200" dirty="0"/>
              <a:t>Areas of research interest</a:t>
            </a:r>
          </a:p>
          <a:p>
            <a:pPr marL="171450" indent="-171450">
              <a:buFont typeface="Arial"/>
              <a:buChar char="•"/>
            </a:pPr>
            <a:endParaRPr lang="en-US" sz="1200" dirty="0"/>
          </a:p>
        </p:txBody>
      </p:sp>
      <p:sp>
        <p:nvSpPr>
          <p:cNvPr id="4" name="Slide Number Placeholder 3"/>
          <p:cNvSpPr>
            <a:spLocks noGrp="1"/>
          </p:cNvSpPr>
          <p:nvPr>
            <p:ph type="sldNum" sz="quarter" idx="10"/>
          </p:nvPr>
        </p:nvSpPr>
        <p:spPr/>
        <p:txBody>
          <a:bodyPr/>
          <a:lstStyle/>
          <a:p>
            <a:fld id="{C6E7BF4B-530C-42A2-B5DB-29ECB55D1717}" type="slidenum">
              <a:rPr lang="es-ES" smtClean="0"/>
              <a:t>2</a:t>
            </a:fld>
            <a:endParaRPr lang="es-ES"/>
          </a:p>
        </p:txBody>
      </p:sp>
    </p:spTree>
    <p:extLst>
      <p:ext uri="{BB962C8B-B14F-4D97-AF65-F5344CB8AC3E}">
        <p14:creationId xmlns:p14="http://schemas.microsoft.com/office/powerpoint/2010/main" val="3109166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a:t>Class</a:t>
            </a:r>
            <a:r>
              <a:rPr lang="en-US" baseline="0" dirty="0"/>
              <a:t>es 2 and 3 will show examples of both sovereign and </a:t>
            </a:r>
            <a:r>
              <a:rPr lang="en-US" baseline="0" dirty="0" err="1"/>
              <a:t>internalised</a:t>
            </a:r>
            <a:r>
              <a:rPr lang="en-US" baseline="0" dirty="0"/>
              <a:t> power </a:t>
            </a:r>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20</a:t>
            </a:fld>
            <a:endParaRPr lang="es-ES"/>
          </a:p>
        </p:txBody>
      </p:sp>
    </p:spTree>
    <p:extLst>
      <p:ext uri="{BB962C8B-B14F-4D97-AF65-F5344CB8AC3E}">
        <p14:creationId xmlns:p14="http://schemas.microsoft.com/office/powerpoint/2010/main" val="3743808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C6E7BF4B-530C-42A2-B5DB-29ECB55D1717}" type="slidenum">
              <a:rPr lang="es-ES" smtClean="0"/>
              <a:t>21</a:t>
            </a:fld>
            <a:endParaRPr lang="es-ES"/>
          </a:p>
        </p:txBody>
      </p:sp>
    </p:spTree>
    <p:extLst>
      <p:ext uri="{BB962C8B-B14F-4D97-AF65-F5344CB8AC3E}">
        <p14:creationId xmlns:p14="http://schemas.microsoft.com/office/powerpoint/2010/main" val="3403022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idor d'imatge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9939" name="Contenidor de not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
              <a:latin typeface="Calibri" charset="0"/>
              <a:ea typeface="ＭＳ Ｐゴシック" charset="0"/>
              <a:cs typeface="ＭＳ Ｐゴシック" charset="0"/>
            </a:endParaRPr>
          </a:p>
        </p:txBody>
      </p:sp>
      <p:sp>
        <p:nvSpPr>
          <p:cNvPr id="39940" name="Conteni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23CBA01-DE95-3D47-A21A-A103BAE41406}" type="slidenum">
              <a:rPr lang="en-GB" sz="1300"/>
              <a:pPr/>
              <a:t>22</a:t>
            </a:fld>
            <a:endParaRPr lang="en-GB"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idor d'imatge de diapositiva 1"/>
          <p:cNvSpPr>
            <a:spLocks noGrp="1" noRot="1" noChangeAspect="1" noTextEdit="1"/>
          </p:cNvSpPr>
          <p:nvPr>
            <p:ph type="sldImg"/>
          </p:nvPr>
        </p:nvSpPr>
        <p:spPr bwMode="auto">
          <a:xfrm>
            <a:off x="1909763" y="744538"/>
            <a:ext cx="2978150" cy="223361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3" name="Contenidor de notes 2"/>
          <p:cNvSpPr>
            <a:spLocks noGrp="1"/>
          </p:cNvSpPr>
          <p:nvPr>
            <p:ph type="body" idx="1"/>
          </p:nvPr>
        </p:nvSpPr>
        <p:spPr bwMode="auto">
          <a:xfrm>
            <a:off x="679450" y="3308350"/>
            <a:ext cx="5438775" cy="58737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150000"/>
              </a:lnSpc>
              <a:spcAft>
                <a:spcPts val="600"/>
              </a:spcAft>
            </a:pPr>
            <a:endParaRPr lang="en-GB" dirty="0"/>
          </a:p>
          <a:p>
            <a:pPr eaLnBrk="1" hangingPunct="1">
              <a:lnSpc>
                <a:spcPct val="150000"/>
              </a:lnSpc>
              <a:spcAft>
                <a:spcPts val="600"/>
              </a:spcAft>
            </a:pPr>
            <a:r>
              <a:rPr lang="en-GB" dirty="0"/>
              <a:t>Because capitalism requires the extraction of value surplus from labour and nature</a:t>
            </a:r>
          </a:p>
          <a:p>
            <a:pPr lvl="1" eaLnBrk="1" hangingPunct="1">
              <a:lnSpc>
                <a:spcPct val="150000"/>
              </a:lnSpc>
              <a:spcAft>
                <a:spcPts val="600"/>
              </a:spcAft>
            </a:pPr>
            <a:r>
              <a:rPr lang="en-GB" dirty="0"/>
              <a:t>which involves extracting more than what you re-invest in nature (and compensate labour)</a:t>
            </a:r>
          </a:p>
          <a:p>
            <a:pPr>
              <a:lnSpc>
                <a:spcPct val="150000"/>
              </a:lnSpc>
              <a:spcAft>
                <a:spcPts val="600"/>
              </a:spcAft>
            </a:pPr>
            <a:endParaRPr lang="en-GB" dirty="0"/>
          </a:p>
        </p:txBody>
      </p:sp>
      <p:sp>
        <p:nvSpPr>
          <p:cNvPr id="40964" name="Conteni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809C516-B839-2D46-BB4D-D2B9C23C2B03}" type="slidenum">
              <a:rPr lang="en-GB" sz="1300"/>
              <a:pPr/>
              <a:t>23</a:t>
            </a:fld>
            <a:endParaRPr lang="en-GB"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987"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
              <a:latin typeface="Calibri" charset="0"/>
              <a:ea typeface="ＭＳ Ｐゴシック" charset="0"/>
              <a:cs typeface="ＭＳ Ｐゴシック" charset="0"/>
            </a:endParaRPr>
          </a:p>
        </p:txBody>
      </p:sp>
      <p:sp>
        <p:nvSpPr>
          <p:cNvPr id="41988"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BB54FE8-4F14-0C42-8D68-11F57029EE9F}" type="slidenum">
              <a:rPr lang="en-GB" sz="1300"/>
              <a:pPr/>
              <a:t>24</a:t>
            </a:fld>
            <a:endParaRPr lang="en-GB"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011"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nSpc>
                <a:spcPct val="150000"/>
              </a:lnSpc>
              <a:spcAft>
                <a:spcPts val="600"/>
              </a:spcAft>
            </a:pPr>
            <a:r>
              <a:rPr lang="en-GB" dirty="0"/>
              <a:t>ELEMENTS TO THE ANSWER:</a:t>
            </a:r>
          </a:p>
          <a:p>
            <a:pPr marL="171450" indent="-171450">
              <a:lnSpc>
                <a:spcPct val="150000"/>
              </a:lnSpc>
              <a:spcAft>
                <a:spcPts val="600"/>
              </a:spcAft>
              <a:buFont typeface="Arial"/>
              <a:buChar char="•"/>
            </a:pPr>
            <a:r>
              <a:rPr lang="en-GB" dirty="0"/>
              <a:t>Value surplus (with labour example)</a:t>
            </a:r>
          </a:p>
          <a:p>
            <a:pPr marL="171450" indent="-171450">
              <a:lnSpc>
                <a:spcPct val="150000"/>
              </a:lnSpc>
              <a:spcAft>
                <a:spcPts val="600"/>
              </a:spcAft>
              <a:buFont typeface="Arial"/>
              <a:buChar char="•"/>
            </a:pPr>
            <a:r>
              <a:rPr lang="en-GB" dirty="0"/>
              <a:t>Capital accumulation (with labour e.g.)</a:t>
            </a:r>
          </a:p>
          <a:p>
            <a:pPr marL="171450" indent="-171450">
              <a:lnSpc>
                <a:spcPct val="150000"/>
              </a:lnSpc>
              <a:spcAft>
                <a:spcPts val="600"/>
              </a:spcAft>
              <a:buFont typeface="Arial"/>
              <a:buChar char="•"/>
            </a:pPr>
            <a:r>
              <a:rPr lang="en-GB" dirty="0"/>
              <a:t>Extracting surplus from nature</a:t>
            </a: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WHY DEGRADATION IS INEVITABLE:</a:t>
            </a:r>
            <a:r>
              <a:rPr lang="en-US" baseline="0" dirty="0">
                <a:latin typeface="Calibri" charset="0"/>
                <a:ea typeface="ＭＳ Ｐゴシック" charset="0"/>
                <a:cs typeface="ＭＳ Ｐゴシック" charset="0"/>
              </a:rPr>
              <a:t> </a:t>
            </a:r>
            <a:r>
              <a:rPr lang="en-US" dirty="0">
                <a:latin typeface="Calibri" charset="0"/>
                <a:ea typeface="ＭＳ Ｐゴシック" charset="0"/>
              </a:rPr>
              <a:t>The second contradiction of capitalism </a:t>
            </a:r>
          </a:p>
          <a:p>
            <a:endParaRPr lang="es-ES" dirty="0">
              <a:latin typeface="Calibri" charset="0"/>
              <a:ea typeface="ＭＳ Ｐゴシック" charset="0"/>
              <a:cs typeface="ＭＳ Ｐゴシック" charset="0"/>
            </a:endParaRPr>
          </a:p>
        </p:txBody>
      </p:sp>
      <p:sp>
        <p:nvSpPr>
          <p:cNvPr id="43012"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92A3867-7F7F-BA46-B09D-1295C0D75A4D}" type="slidenum">
              <a:rPr lang="en-GB" sz="1300"/>
              <a:pPr/>
              <a:t>25</a:t>
            </a:fld>
            <a:endParaRPr lang="en-GB"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idor d'imatge de diapositiva 1"/>
          <p:cNvSpPr>
            <a:spLocks noGrp="1" noRot="1" noChangeAspect="1" noTextEdit="1"/>
          </p:cNvSpPr>
          <p:nvPr>
            <p:ph type="sldImg"/>
          </p:nvPr>
        </p:nvSpPr>
        <p:spPr bwMode="auto">
          <a:xfrm>
            <a:off x="917575" y="744538"/>
            <a:ext cx="2596596" cy="194786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4035" name="Contenidor de notes 2"/>
          <p:cNvSpPr>
            <a:spLocks noGrp="1"/>
          </p:cNvSpPr>
          <p:nvPr>
            <p:ph type="body" idx="1"/>
          </p:nvPr>
        </p:nvSpPr>
        <p:spPr bwMode="auto">
          <a:xfrm>
            <a:off x="679768" y="3441701"/>
            <a:ext cx="5438140" cy="574044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Aft>
                <a:spcPts val="1263"/>
              </a:spcAft>
            </a:pPr>
            <a:r>
              <a:rPr lang="en-US" sz="1200" b="1" dirty="0">
                <a:latin typeface="+mj-lt"/>
                <a:ea typeface="ＭＳ Ｐゴシック" charset="0"/>
                <a:cs typeface="ＭＳ Ｐゴシック" charset="0"/>
              </a:rPr>
              <a:t>Surplus value </a:t>
            </a:r>
            <a:r>
              <a:rPr lang="en-US" sz="1200" dirty="0">
                <a:latin typeface="+mj-lt"/>
                <a:ea typeface="ＭＳ Ｐゴシック" charset="0"/>
                <a:cs typeface="ＭＳ Ｐゴシック" charset="0"/>
              </a:rPr>
              <a:t>= new value created by workers </a:t>
            </a:r>
            <a:r>
              <a:rPr lang="en-US" sz="1200" b="1" dirty="0">
                <a:latin typeface="+mj-lt"/>
                <a:ea typeface="ＭＳ Ｐゴシック" charset="0"/>
                <a:cs typeface="ＭＳ Ｐゴシック" charset="0"/>
              </a:rPr>
              <a:t>in excess of </a:t>
            </a:r>
            <a:r>
              <a:rPr lang="en-US" sz="1200" dirty="0">
                <a:latin typeface="+mj-lt"/>
                <a:ea typeface="ＭＳ Ｐゴシック" charset="0"/>
                <a:cs typeface="ＭＳ Ｐゴシック" charset="0"/>
              </a:rPr>
              <a:t>the cost of their own </a:t>
            </a:r>
            <a:r>
              <a:rPr lang="en-US" sz="1200" dirty="0" err="1">
                <a:latin typeface="+mj-lt"/>
                <a:ea typeface="ＭＳ Ｐゴシック" charset="0"/>
                <a:cs typeface="ＭＳ Ｐゴシック" charset="0"/>
              </a:rPr>
              <a:t>labour</a:t>
            </a:r>
            <a:r>
              <a:rPr lang="en-US" sz="1200" dirty="0">
                <a:latin typeface="+mj-lt"/>
                <a:ea typeface="ＭＳ Ｐゴシック" charset="0"/>
                <a:cs typeface="ＭＳ Ｐゴシック" charset="0"/>
              </a:rPr>
              <a:t> in the production process; excess: appropriated by capitalist as profit when products are sold</a:t>
            </a:r>
            <a:endParaRPr lang="en-GB" sz="1200" dirty="0">
              <a:latin typeface="+mj-lt"/>
              <a:ea typeface="ＭＳ Ｐゴシック" charset="0"/>
            </a:endParaRPr>
          </a:p>
          <a:p>
            <a:r>
              <a:rPr lang="en-GB" sz="1200" dirty="0">
                <a:latin typeface="+mj-lt"/>
                <a:ea typeface="ＭＳ Ｐゴシック" charset="0"/>
                <a:cs typeface="ＭＳ Ｐゴシック" charset="0"/>
              </a:rPr>
              <a:t>GENERAL FORMULA FOR CAPITAL (Spark</a:t>
            </a:r>
            <a:r>
              <a:rPr lang="en-GB" sz="1200" baseline="0" dirty="0">
                <a:latin typeface="+mj-lt"/>
                <a:ea typeface="ＭＳ Ｐゴシック" charset="0"/>
                <a:cs typeface="ＭＳ Ｐゴシック" charset="0"/>
              </a:rPr>
              <a:t> Notes)</a:t>
            </a:r>
            <a:endParaRPr lang="en-GB" sz="1200" dirty="0">
              <a:latin typeface="+mj-lt"/>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j-lt"/>
                <a:ea typeface="+mn-ea"/>
                <a:cs typeface="+mn-cs"/>
              </a:rPr>
              <a:t>Marx says that capital's starting point is with the circulation of commodities. The ultimate product of this commodity circulation is money. We see this every day, when capital enters various markets in the form of money. Marx distinguishes two kinds of circulation. C-M-C (commodities transformed into money which is transformed back into commodities) is the direct form of circulation. In this case we sell commodities in order to buy more, and money acts as a kind of middle-man. However, there is also another form, M-C-M. In this case, we buy in order to sell; </a:t>
            </a:r>
            <a:r>
              <a:rPr lang="en-US" sz="1200" b="1" kern="1200" dirty="0">
                <a:solidFill>
                  <a:schemeClr val="tx1"/>
                </a:solidFill>
                <a:effectLst/>
                <a:latin typeface="+mj-lt"/>
                <a:ea typeface="+mn-ea"/>
                <a:cs typeface="+mn-cs"/>
              </a:rPr>
              <a:t>money is capital</a:t>
            </a:r>
            <a:r>
              <a:rPr lang="en-US" sz="1200" kern="1200" dirty="0">
                <a:solidFill>
                  <a:schemeClr val="tx1"/>
                </a:solidFill>
                <a:effectLst/>
                <a:latin typeface="+mj-lt"/>
                <a:ea typeface="+mn-ea"/>
                <a:cs typeface="+mn-cs"/>
              </a:rPr>
              <a:t>. The first phase transforms money into a commodity, the second transforms a commodity into money. Ultimately, then, we exchange money for money. </a:t>
            </a:r>
            <a:endParaRPr lang="en-US" sz="1200" dirty="0">
              <a:effectLst/>
              <a:latin typeface="+mj-lt"/>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j-lt"/>
                <a:ea typeface="+mn-ea"/>
                <a:cs typeface="+mn-cs"/>
              </a:rPr>
              <a:t>Use-value is the purpose of C-M-C, while exchange-value is the purpose of M-C-M. Money is indistinguishable, and it seems absurd to exchange it for itself. It is distinguishable only in amount. Thus, in M-C-M what really occurs is M-C-M', where M' = M + excess. This excess is </a:t>
            </a:r>
            <a:r>
              <a:rPr lang="en-US" sz="1200" b="1" kern="1200" dirty="0">
                <a:solidFill>
                  <a:schemeClr val="tx1"/>
                </a:solidFill>
                <a:effectLst/>
                <a:latin typeface="+mj-lt"/>
                <a:ea typeface="+mn-ea"/>
                <a:cs typeface="+mn-cs"/>
              </a:rPr>
              <a:t>called surplus-value</a:t>
            </a:r>
            <a:r>
              <a:rPr lang="en-US" sz="1200" kern="1200" dirty="0">
                <a:solidFill>
                  <a:schemeClr val="tx1"/>
                </a:solidFill>
                <a:effectLst/>
                <a:latin typeface="+mj-lt"/>
                <a:ea typeface="+mn-ea"/>
                <a:cs typeface="+mn-cs"/>
              </a:rPr>
              <a:t>. The original value adds to itself and converts the surplus value to capital.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j-lt"/>
                <a:ea typeface="+mn-ea"/>
                <a:cs typeface="+mn-cs"/>
              </a:rPr>
              <a:t>In the end, money is again the starting point, and from M' we go to M'' and so on. Thus, </a:t>
            </a:r>
            <a:r>
              <a:rPr lang="en-US" sz="1200" b="1" kern="1200" dirty="0">
                <a:solidFill>
                  <a:schemeClr val="tx1"/>
                </a:solidFill>
                <a:effectLst/>
                <a:latin typeface="+mj-lt"/>
                <a:ea typeface="+mn-ea"/>
                <a:cs typeface="+mn-cs"/>
              </a:rPr>
              <a:t>the possessor of money becomes the capitalist. He is a capitalist in so far as the increase of wealth is the sole force behind his actions</a:t>
            </a:r>
            <a:r>
              <a:rPr lang="en-US" sz="1200" kern="1200" dirty="0">
                <a:solidFill>
                  <a:schemeClr val="tx1"/>
                </a:solidFill>
                <a:effectLst/>
                <a:latin typeface="+mj-lt"/>
                <a:ea typeface="+mn-ea"/>
                <a:cs typeface="+mn-cs"/>
              </a:rPr>
              <a:t>—in this role he is "capital personified and endowed with consciousness and a will." His aim is boundless enrichment. M-C-M' is the general formula for capital, as it appears in the sphere of circulation. </a:t>
            </a:r>
            <a:endParaRPr lang="en-US" sz="1200" dirty="0">
              <a:effectLst/>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ndParaRPr>
          </a:p>
          <a:p>
            <a:endParaRPr lang="en-GB" sz="1200" dirty="0">
              <a:latin typeface="+mj-lt"/>
              <a:ea typeface="ＭＳ Ｐゴシック" charset="0"/>
              <a:cs typeface="ＭＳ Ｐゴシック" charset="0"/>
            </a:endParaRPr>
          </a:p>
        </p:txBody>
      </p:sp>
      <p:sp>
        <p:nvSpPr>
          <p:cNvPr id="44036" name="Conteni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326B629F-5A30-A849-9982-F7A7D177C71B}" type="slidenum">
              <a:rPr lang="en-GB" sz="1300"/>
              <a:pPr/>
              <a:t>26</a:t>
            </a:fld>
            <a:endParaRPr lang="en-GB"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039813" y="744538"/>
            <a:ext cx="2149475" cy="1612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59" name="Notes Placeholder 2"/>
          <p:cNvSpPr>
            <a:spLocks noGrp="1"/>
          </p:cNvSpPr>
          <p:nvPr>
            <p:ph type="body" idx="1"/>
          </p:nvPr>
        </p:nvSpPr>
        <p:spPr bwMode="auto">
          <a:xfrm>
            <a:off x="679450" y="2357438"/>
            <a:ext cx="5438775" cy="68246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900">
                <a:latin typeface="Calibri" charset="0"/>
                <a:ea typeface="ＭＳ Ｐゴシック" charset="0"/>
                <a:cs typeface="ＭＳ Ｐゴシック" charset="0"/>
              </a:rPr>
              <a:t>Example: shoe production with a machine that produces shoes</a:t>
            </a:r>
          </a:p>
          <a:p>
            <a:endParaRPr lang="en-US" sz="1100">
              <a:latin typeface="Calibri" charset="0"/>
              <a:ea typeface="ＭＳ Ｐゴシック" charset="0"/>
              <a:cs typeface="ＭＳ Ｐゴシック" charset="0"/>
            </a:endParaRPr>
          </a:p>
          <a:p>
            <a:r>
              <a:rPr lang="en-GB" sz="1900">
                <a:latin typeface="Calibri" charset="0"/>
                <a:ea typeface="ＭＳ Ｐゴシック" charset="0"/>
                <a:cs typeface="ＭＳ Ｐゴシック" charset="0"/>
              </a:rPr>
              <a:t>Worker wage: 10 €/ hour</a:t>
            </a:r>
          </a:p>
          <a:p>
            <a:endParaRPr lang="en-GB" sz="1100">
              <a:latin typeface="Calibri" charset="0"/>
              <a:ea typeface="ＭＳ Ｐゴシック" charset="0"/>
              <a:cs typeface="ＭＳ Ｐゴシック" charset="0"/>
            </a:endParaRPr>
          </a:p>
          <a:p>
            <a:r>
              <a:rPr lang="en-GB" sz="1900">
                <a:latin typeface="Calibri" charset="0"/>
                <a:ea typeface="ＭＳ Ｐゴシック" charset="0"/>
                <a:cs typeface="ＭＳ Ｐゴシック" charset="0"/>
              </a:rPr>
              <a:t>Worker produces product worth = 10 € every 15 min = 40 €/hour </a:t>
            </a:r>
          </a:p>
          <a:p>
            <a:pPr lvl="1">
              <a:buFont typeface="Wingdings" charset="0"/>
              <a:buChar char="u"/>
            </a:pPr>
            <a:r>
              <a:rPr lang="en-GB" sz="1900">
                <a:latin typeface="Calibri" charset="0"/>
                <a:ea typeface="ＭＳ Ｐゴシック" charset="0"/>
              </a:rPr>
              <a:t>Because worker is productive, can produce an output value &gt; what it costs to hire him</a:t>
            </a:r>
          </a:p>
          <a:p>
            <a:pPr lvl="1">
              <a:buFont typeface="Wingdings" charset="0"/>
              <a:buChar char="u"/>
            </a:pPr>
            <a:endParaRPr lang="en-GB" sz="1100">
              <a:latin typeface="Calibri" charset="0"/>
              <a:ea typeface="ＭＳ Ｐゴシック" charset="0"/>
            </a:endParaRPr>
          </a:p>
          <a:p>
            <a:r>
              <a:rPr lang="en-GB" sz="1900">
                <a:latin typeface="Calibri" charset="0"/>
                <a:ea typeface="ＭＳ Ｐゴシック" charset="0"/>
                <a:cs typeface="ＭＳ Ｐゴシック" charset="0"/>
              </a:rPr>
              <a:t>i.e. capitalist is paid 40 € when trading final product in market</a:t>
            </a:r>
          </a:p>
          <a:p>
            <a:endParaRPr lang="en-GB" sz="1100">
              <a:latin typeface="Calibri" charset="0"/>
              <a:ea typeface="ＭＳ Ｐゴシック" charset="0"/>
              <a:cs typeface="ＭＳ Ｐゴシック" charset="0"/>
            </a:endParaRPr>
          </a:p>
          <a:p>
            <a:r>
              <a:rPr lang="en-GB" sz="1900">
                <a:latin typeface="Calibri" charset="0"/>
                <a:ea typeface="ＭＳ Ｐゴシック" charset="0"/>
                <a:cs typeface="ＭＳ Ｐゴシック" charset="0"/>
              </a:rPr>
              <a:t>Operational costs (e.g. machine depreciation, materials) = 20 €/ h</a:t>
            </a:r>
          </a:p>
          <a:p>
            <a:endParaRPr lang="en-GB" sz="1100">
              <a:latin typeface="Calibri" charset="0"/>
              <a:ea typeface="ＭＳ Ｐゴシック" charset="0"/>
              <a:cs typeface="ＭＳ Ｐゴシック" charset="0"/>
            </a:endParaRPr>
          </a:p>
          <a:p>
            <a:r>
              <a:rPr lang="en-GB" sz="1900">
                <a:latin typeface="Calibri" charset="0"/>
                <a:ea typeface="ＭＳ Ｐゴシック" charset="0"/>
                <a:cs typeface="ＭＳ Ｐゴシック" charset="0"/>
              </a:rPr>
              <a:t>i.e. Investor puts 50 € in process (includes depreciation), e.g. to buy the factory buildings, machinery, etc. and gets 80 € out of process</a:t>
            </a:r>
          </a:p>
          <a:p>
            <a:endParaRPr lang="en-GB" sz="1100">
              <a:latin typeface="Calibri" charset="0"/>
              <a:ea typeface="ＭＳ Ｐゴシック" charset="0"/>
              <a:cs typeface="ＭＳ Ｐゴシック" charset="0"/>
            </a:endParaRPr>
          </a:p>
          <a:p>
            <a:r>
              <a:rPr lang="en-GB" sz="1900">
                <a:latin typeface="Calibri" charset="0"/>
                <a:ea typeface="ＭＳ Ｐゴシック" charset="0"/>
                <a:cs typeface="ＭＳ Ｐゴシック" charset="0"/>
              </a:rPr>
              <a:t>Profit for capitalist: 80 €/ hour; i.e. has made 30 €&gt; than value of his investment</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ADA94C15-8E0C-344A-9059-30E3D9737EC9}" type="slidenum">
              <a:rPr lang="en-GB" sz="1300"/>
              <a:pPr/>
              <a:t>27</a:t>
            </a:fld>
            <a:endParaRPr lang="en-GB"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idor d'imatge de diapositiva 1"/>
          <p:cNvSpPr>
            <a:spLocks noGrp="1" noRot="1" noChangeAspect="1" noTextEdit="1"/>
          </p:cNvSpPr>
          <p:nvPr>
            <p:ph type="sldImg"/>
          </p:nvPr>
        </p:nvSpPr>
        <p:spPr bwMode="auto">
          <a:xfrm>
            <a:off x="2406650" y="744538"/>
            <a:ext cx="1984375" cy="1489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3" name="Contenidor de notes 2"/>
          <p:cNvSpPr>
            <a:spLocks noGrp="1"/>
          </p:cNvSpPr>
          <p:nvPr>
            <p:ph type="body" idx="1"/>
          </p:nvPr>
        </p:nvSpPr>
        <p:spPr bwMode="auto">
          <a:xfrm>
            <a:off x="679450" y="2233613"/>
            <a:ext cx="5438775" cy="69484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pPr>
            <a:r>
              <a:rPr lang="en-GB" sz="2100" b="1">
                <a:latin typeface="Calibri" charset="0"/>
                <a:ea typeface="ＭＳ Ｐゴシック" charset="0"/>
                <a:cs typeface="ＭＳ Ｐゴシック" charset="0"/>
              </a:rPr>
              <a:t>Value surplus 3/4 </a:t>
            </a:r>
            <a:endParaRPr lang="en-GB" sz="3700" b="1">
              <a:latin typeface="Calibri" charset="0"/>
              <a:ea typeface="ＭＳ Ｐゴシック" charset="0"/>
              <a:cs typeface="ＭＳ Ｐゴシック" charset="0"/>
            </a:endParaRPr>
          </a:p>
          <a:p>
            <a:pPr eaLnBrk="1" hangingPunct="1">
              <a:lnSpc>
                <a:spcPct val="90000"/>
              </a:lnSpc>
              <a:buFont typeface="Arial" charset="0"/>
              <a:buChar char="–"/>
            </a:pPr>
            <a:r>
              <a:rPr lang="en-GB" sz="1900">
                <a:latin typeface="Calibri" charset="0"/>
                <a:ea typeface="ＭＳ Ｐゴシック" charset="0"/>
                <a:cs typeface="ＭＳ Ｐゴシック" charset="0"/>
              </a:rPr>
              <a:t>Making such easy money (appropriating work of others) is attractive for capitalist</a:t>
            </a:r>
          </a:p>
          <a:p>
            <a:pPr eaLnBrk="1" hangingPunct="1">
              <a:lnSpc>
                <a:spcPct val="90000"/>
              </a:lnSpc>
              <a:buFont typeface="Arial" charset="0"/>
              <a:buChar char="–"/>
            </a:pPr>
            <a:endParaRPr lang="en-GB" sz="1900">
              <a:latin typeface="Calibri" charset="0"/>
              <a:ea typeface="ＭＳ Ｐゴシック" charset="0"/>
              <a:cs typeface="ＭＳ Ｐゴシック" charset="0"/>
            </a:endParaRPr>
          </a:p>
          <a:p>
            <a:pPr eaLnBrk="1" hangingPunct="1">
              <a:lnSpc>
                <a:spcPct val="90000"/>
              </a:lnSpc>
              <a:buFont typeface="Arial" charset="0"/>
              <a:buChar char="–"/>
            </a:pPr>
            <a:r>
              <a:rPr lang="en-GB" sz="1900">
                <a:latin typeface="Calibri" charset="0"/>
                <a:ea typeface="ＭＳ Ｐゴシック" charset="0"/>
                <a:cs typeface="ＭＳ Ｐゴシック" charset="0"/>
              </a:rPr>
              <a:t>But is also necessary for maintaining system (Kism)</a:t>
            </a:r>
          </a:p>
          <a:p>
            <a:pPr lvl="1" eaLnBrk="1" hangingPunct="1">
              <a:lnSpc>
                <a:spcPct val="90000"/>
              </a:lnSpc>
              <a:buFont typeface="Wingdings" charset="0"/>
              <a:buChar char="u"/>
            </a:pPr>
            <a:r>
              <a:rPr lang="en-GB" sz="1900">
                <a:latin typeface="Calibri" charset="0"/>
                <a:ea typeface="ＭＳ Ｐゴシック" charset="0"/>
              </a:rPr>
              <a:t>It leads to </a:t>
            </a:r>
            <a:r>
              <a:rPr lang="en-GB" sz="1900" b="1">
                <a:latin typeface="Calibri" charset="0"/>
                <a:ea typeface="ＭＳ Ｐゴシック" charset="0"/>
              </a:rPr>
              <a:t>capital accumulation </a:t>
            </a:r>
            <a:r>
              <a:rPr lang="en-GB" sz="1900">
                <a:latin typeface="Calibri" charset="0"/>
                <a:ea typeface="ＭＳ Ｐゴシック" charset="0"/>
              </a:rPr>
              <a:t>= net addition to existing wealth + a re-distribution (from labourer to capitalist) of (created) wealth</a:t>
            </a:r>
          </a:p>
          <a:p>
            <a:pPr lvl="1" eaLnBrk="1" hangingPunct="1">
              <a:lnSpc>
                <a:spcPct val="90000"/>
              </a:lnSpc>
              <a:buFont typeface="Wingdings" charset="0"/>
              <a:buChar char="u"/>
            </a:pPr>
            <a:endParaRPr lang="en-GB" sz="1900">
              <a:latin typeface="Calibri" charset="0"/>
              <a:ea typeface="ＭＳ Ｐゴシック" charset="0"/>
            </a:endParaRPr>
          </a:p>
          <a:p>
            <a:pPr lvl="1" eaLnBrk="1" hangingPunct="1">
              <a:lnSpc>
                <a:spcPct val="90000"/>
              </a:lnSpc>
              <a:buFont typeface="Wingdings" charset="0"/>
              <a:buChar char="u"/>
            </a:pPr>
            <a:r>
              <a:rPr lang="en-GB" sz="1900">
                <a:latin typeface="Calibri" charset="0"/>
                <a:ea typeface="ＭＳ Ｐゴシック" charset="0"/>
              </a:rPr>
              <a:t>New K is used to accumulate more K by re-investing in production process, financial assets, non-productive assets (e.g. works of art), human K, infrastructure, etc., i.e. on assets that permit creating more K</a:t>
            </a:r>
          </a:p>
          <a:p>
            <a:pPr lvl="1" eaLnBrk="1" hangingPunct="1">
              <a:lnSpc>
                <a:spcPct val="90000"/>
              </a:lnSpc>
              <a:buFont typeface="Wingdings" charset="0"/>
              <a:buChar char="u"/>
            </a:pPr>
            <a:endParaRPr lang="en-GB" sz="1900">
              <a:latin typeface="Calibri" charset="0"/>
              <a:ea typeface="ＭＳ Ｐゴシック" charset="0"/>
            </a:endParaRPr>
          </a:p>
          <a:p>
            <a:pPr lvl="1" eaLnBrk="1" hangingPunct="1">
              <a:lnSpc>
                <a:spcPct val="90000"/>
              </a:lnSpc>
              <a:buFont typeface="Wingdings" charset="0"/>
              <a:buChar char="u"/>
            </a:pPr>
            <a:r>
              <a:rPr lang="en-GB" sz="1900">
                <a:latin typeface="Calibri" charset="0"/>
                <a:ea typeface="ＭＳ Ｐゴシック" charset="0"/>
              </a:rPr>
              <a:t>K accumulation is motor in engine of capitalist economy </a:t>
            </a:r>
          </a:p>
          <a:p>
            <a:pPr>
              <a:lnSpc>
                <a:spcPct val="90000"/>
              </a:lnSpc>
            </a:pPr>
            <a:endParaRPr lang="en-GB" sz="2500">
              <a:latin typeface="Calibri" charset="0"/>
              <a:ea typeface="ＭＳ Ｐゴシック" charset="0"/>
              <a:cs typeface="ＭＳ Ｐゴシック" charset="0"/>
            </a:endParaRPr>
          </a:p>
        </p:txBody>
      </p:sp>
      <p:sp>
        <p:nvSpPr>
          <p:cNvPr id="46084" name="Conteni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BEA27B9-3EAC-BC42-9C00-88FDE3A7D088}" type="slidenum">
              <a:rPr lang="en-GB" sz="1300"/>
              <a:pPr/>
              <a:t>28</a:t>
            </a:fld>
            <a:endParaRPr lang="en-GB"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idor d'imatge de diapositiva 1"/>
          <p:cNvSpPr>
            <a:spLocks noGrp="1" noRot="1" noChangeAspect="1" noTextEdit="1"/>
          </p:cNvSpPr>
          <p:nvPr>
            <p:ph type="sldImg"/>
          </p:nvPr>
        </p:nvSpPr>
        <p:spPr bwMode="auto">
          <a:xfrm>
            <a:off x="2185988" y="744538"/>
            <a:ext cx="2425700" cy="182086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7" name="Contenidor de notes 2"/>
          <p:cNvSpPr>
            <a:spLocks noGrp="1"/>
          </p:cNvSpPr>
          <p:nvPr>
            <p:ph type="body" idx="1"/>
          </p:nvPr>
        </p:nvSpPr>
        <p:spPr bwMode="auto">
          <a:xfrm>
            <a:off x="679450" y="2895600"/>
            <a:ext cx="5438775" cy="6286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GB" sz="1900" dirty="0">
                <a:latin typeface="Calibri" charset="0"/>
                <a:ea typeface="ＭＳ Ｐゴシック" charset="0"/>
                <a:cs typeface="ＭＳ Ｐゴシック" charset="0"/>
              </a:rPr>
              <a:t>REASONING</a:t>
            </a:r>
          </a:p>
          <a:p>
            <a:pPr eaLnBrk="1" hangingPunct="1"/>
            <a:r>
              <a:rPr lang="en-GB" sz="1900" dirty="0">
                <a:latin typeface="Calibri" charset="0"/>
                <a:ea typeface="ＭＳ Ｐゴシック" charset="0"/>
                <a:cs typeface="ＭＳ Ｐゴシック" charset="0"/>
              </a:rPr>
              <a:t>When (because) the rate and intensity of extraction &gt; restoration</a:t>
            </a:r>
          </a:p>
          <a:p>
            <a:pPr eaLnBrk="1" hangingPunct="1"/>
            <a:endParaRPr lang="en-GB" sz="1900" dirty="0">
              <a:latin typeface="Calibri" charset="0"/>
              <a:ea typeface="ＭＳ Ｐゴシック" charset="0"/>
              <a:cs typeface="ＭＳ Ｐゴシック" charset="0"/>
            </a:endParaRPr>
          </a:p>
          <a:p>
            <a:pPr lvl="1" eaLnBrk="1" hangingPunct="1">
              <a:buFont typeface="Wingdings" charset="0"/>
              <a:buChar char="u"/>
            </a:pPr>
            <a:r>
              <a:rPr lang="en-GB" sz="1900" dirty="0">
                <a:latin typeface="Calibri" charset="0"/>
                <a:ea typeface="ＭＳ Ｐゴシック" charset="0"/>
              </a:rPr>
              <a:t>By expropriating nature</a:t>
            </a:r>
            <a:r>
              <a:rPr lang="ja-JP" altLang="en-GB" sz="1900" dirty="0">
                <a:latin typeface="Calibri" charset="0"/>
                <a:ea typeface="ＭＳ Ｐゴシック" charset="0"/>
              </a:rPr>
              <a:t>’</a:t>
            </a:r>
            <a:r>
              <a:rPr lang="en-GB" altLang="ja-JP" sz="1900" dirty="0">
                <a:latin typeface="Calibri" charset="0"/>
                <a:ea typeface="ＭＳ Ｐゴシック" charset="0"/>
              </a:rPr>
              <a:t>s capital and underinvesting in restoration or repair of impacted ecological systems</a:t>
            </a:r>
          </a:p>
          <a:p>
            <a:pPr lvl="1" eaLnBrk="1" hangingPunct="1">
              <a:buFont typeface="Wingdings" charset="0"/>
              <a:buChar char="u"/>
            </a:pPr>
            <a:endParaRPr lang="en-GB" sz="1900" dirty="0">
              <a:latin typeface="Calibri" charset="0"/>
              <a:ea typeface="ＭＳ Ｐゴシック" charset="0"/>
            </a:endParaRPr>
          </a:p>
          <a:p>
            <a:pPr lvl="1" eaLnBrk="1" hangingPunct="1">
              <a:buFont typeface="Wingdings" charset="0"/>
              <a:buChar char="u"/>
            </a:pPr>
            <a:r>
              <a:rPr lang="en-GB" sz="1900" dirty="0">
                <a:latin typeface="Calibri" charset="0"/>
                <a:ea typeface="ＭＳ Ｐゴシック" charset="0"/>
              </a:rPr>
              <a:t>To make necessary profit (i.e. at the level needed for surplus accumulation): </a:t>
            </a:r>
          </a:p>
          <a:p>
            <a:pPr lvl="1" eaLnBrk="1" hangingPunct="1">
              <a:buFont typeface="Wingdings" charset="0"/>
              <a:buChar char="u"/>
            </a:pPr>
            <a:endParaRPr lang="en-GB" sz="1900" dirty="0">
              <a:latin typeface="Calibri" charset="0"/>
              <a:ea typeface="ＭＳ Ｐゴシック" charset="0"/>
            </a:endParaRPr>
          </a:p>
          <a:p>
            <a:pPr lvl="1" eaLnBrk="1" hangingPunct="1">
              <a:spcAft>
                <a:spcPts val="1875"/>
              </a:spcAft>
              <a:buFont typeface="Wingdings" charset="0"/>
              <a:buChar char="u"/>
            </a:pPr>
            <a:r>
              <a:rPr lang="en-GB" sz="1900" dirty="0">
                <a:latin typeface="Calibri" charset="0"/>
                <a:ea typeface="ＭＳ Ｐゴシック" charset="0"/>
              </a:rPr>
              <a:t>Capitalist firm squeezes surplus from ecology </a:t>
            </a:r>
            <a:r>
              <a:rPr lang="en-US" sz="1900" dirty="0">
                <a:latin typeface="Calibri" charset="0"/>
                <a:ea typeface="ＭＳ Ｐゴシック" charset="0"/>
              </a:rPr>
              <a:t>–</a:t>
            </a:r>
            <a:r>
              <a:rPr lang="en-GB" sz="1900" dirty="0">
                <a:latin typeface="Calibri" charset="0"/>
                <a:ea typeface="ＭＳ Ｐゴシック" charset="0"/>
              </a:rPr>
              <a:t> just as it squeezes surplus from labour (workers)</a:t>
            </a:r>
          </a:p>
          <a:p>
            <a:pPr eaLnBrk="1" hangingPunct="1">
              <a:spcAft>
                <a:spcPts val="625"/>
              </a:spcAft>
            </a:pPr>
            <a:endParaRPr lang="en-GB" sz="1900" dirty="0">
              <a:latin typeface="Calibri" charset="0"/>
              <a:ea typeface="ＭＳ Ｐゴシック" charset="0"/>
              <a:cs typeface="ＭＳ Ｐゴシック" charset="0"/>
            </a:endParaRPr>
          </a:p>
          <a:p>
            <a:pPr eaLnBrk="1" hangingPunct="1">
              <a:spcAft>
                <a:spcPts val="625"/>
              </a:spcAft>
            </a:pPr>
            <a:r>
              <a:rPr lang="en-GB" sz="1900" dirty="0">
                <a:latin typeface="Calibri" charset="0"/>
                <a:ea typeface="ＭＳ Ｐゴシック" charset="0"/>
                <a:cs typeface="ＭＳ Ｐゴシック" charset="0"/>
              </a:rPr>
              <a:t>i.e. </a:t>
            </a:r>
            <a:r>
              <a:rPr lang="en-GB" sz="1900" b="1" dirty="0">
                <a:latin typeface="Calibri" charset="0"/>
                <a:ea typeface="ＭＳ Ｐゴシック" charset="0"/>
                <a:cs typeface="ＭＳ Ｐゴシック" charset="0"/>
              </a:rPr>
              <a:t>degradation</a:t>
            </a:r>
            <a:r>
              <a:rPr lang="en-GB" sz="1900" dirty="0">
                <a:latin typeface="Calibri" charset="0"/>
                <a:ea typeface="ＭＳ Ｐゴシック" charset="0"/>
                <a:cs typeface="ＭＳ Ｐゴシック" charset="0"/>
              </a:rPr>
              <a:t> is inevitable result of capital accumulation, when it becomes (as </a:t>
            </a:r>
            <a:r>
              <a:rPr lang="en-US" sz="1900" dirty="0">
                <a:latin typeface="Calibri" charset="0"/>
                <a:ea typeface="ＭＳ Ｐゴシック" charset="0"/>
                <a:cs typeface="ＭＳ Ｐゴシック" charset="0"/>
              </a:rPr>
              <a:t>it</a:t>
            </a:r>
            <a:r>
              <a:rPr lang="en-US" sz="1900" baseline="0" dirty="0">
                <a:latin typeface="Calibri" charset="0"/>
                <a:ea typeface="ＭＳ Ｐゴシック" charset="0"/>
                <a:cs typeface="ＭＳ Ｐゴシック" charset="0"/>
              </a:rPr>
              <a:t> regularly does) a </a:t>
            </a:r>
            <a:r>
              <a:rPr lang="en-GB" sz="1900" dirty="0">
                <a:latin typeface="Calibri" charset="0"/>
                <a:ea typeface="ＭＳ Ｐゴシック" charset="0"/>
                <a:cs typeface="ＭＳ Ｐゴシック" charset="0"/>
              </a:rPr>
              <a:t>necessary condition to achieve surplus (profit), and capital accumulation </a:t>
            </a:r>
          </a:p>
          <a:p>
            <a:endParaRPr lang="en-GB" sz="1900" dirty="0">
              <a:latin typeface="Calibri" charset="0"/>
              <a:ea typeface="ＭＳ Ｐゴシック" charset="0"/>
              <a:cs typeface="ＭＳ Ｐゴシック" charset="0"/>
            </a:endParaRPr>
          </a:p>
        </p:txBody>
      </p:sp>
      <p:sp>
        <p:nvSpPr>
          <p:cNvPr id="47108" name="Conteni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40AC09C0-8524-E548-BACE-5727EF7A5CA9}" type="slidenum">
              <a:rPr lang="en-GB" sz="1300"/>
              <a:pPr/>
              <a:t>29</a:t>
            </a:fld>
            <a:endParaRPr lang="en-GB"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sz="1200" kern="1200" dirty="0">
                <a:solidFill>
                  <a:schemeClr val="tx1"/>
                </a:solidFill>
                <a:effectLst/>
                <a:latin typeface="+mn-lt"/>
                <a:ea typeface="+mn-ea"/>
                <a:cs typeface="+mn-cs"/>
              </a:rPr>
              <a:t>16.05. Introductions. 1, 2</a:t>
            </a:r>
            <a:endParaRPr lang="es-E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Me: 2 min</a:t>
            </a:r>
            <a:endParaRPr lang="es-E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Them: 8 min (20 seconds per student)</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16.15. The course. 3-8</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16.25. Key terms. 10-20</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16.50. Capitalist natures: why inevitable (the reasoning). 21-31</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17.20. When policies fail: Privatising wetlands + Environmental movement. 42, 43</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[17.30. 10-min LEEWAY]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17.40. BREAK – 20 mins </a:t>
            </a:r>
            <a:endParaRPr lang="es-ES"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18.00. Evidence: the case of soil erosion. 32-35</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18.20. Degradation as a condition for capitalism. Classroom activity. 45-46: </a:t>
            </a:r>
            <a:endParaRPr lang="es-ES"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15 min: read</a:t>
            </a:r>
            <a:endParaRPr lang="es-ES"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15 min: discuss and prepare answers</a:t>
            </a:r>
            <a:endParaRPr lang="es-ES"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12 min: each group presents </a:t>
            </a:r>
            <a:endParaRPr lang="es-ES"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3 min: I explain</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19.10. Degradation as a condition for capitalism. 47-49</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19.15. Summarising. 51</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19.20. End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[19.30. 10-min LEEWAY]</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C6E7BF4B-530C-42A2-B5DB-29ECB55D1717}" type="slidenum">
              <a:rPr lang="es-ES" smtClean="0"/>
              <a:t>3</a:t>
            </a:fld>
            <a:endParaRPr lang="es-ES"/>
          </a:p>
        </p:txBody>
      </p:sp>
    </p:spTree>
    <p:extLst>
      <p:ext uri="{BB962C8B-B14F-4D97-AF65-F5344CB8AC3E}">
        <p14:creationId xmlns:p14="http://schemas.microsoft.com/office/powerpoint/2010/main" val="21832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917575" y="744538"/>
            <a:ext cx="1101725" cy="8270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xfrm>
            <a:off x="679450" y="1701800"/>
            <a:ext cx="5438775" cy="78613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pPr>
            <a:r>
              <a:rPr lang="en-US" dirty="0">
                <a:latin typeface="Calibri" charset="0"/>
                <a:ea typeface="ＭＳ Ｐゴシック" charset="0"/>
                <a:cs typeface="ＭＳ Ｐゴシック" charset="0"/>
              </a:rPr>
              <a:t>What James O’Connor called second contradiction of capitalism</a:t>
            </a:r>
          </a:p>
          <a:p>
            <a:pPr marL="0" lvl="1">
              <a:lnSpc>
                <a:spcPct val="90000"/>
              </a:lnSpc>
            </a:pPr>
            <a:r>
              <a:rPr lang="en-US" dirty="0">
                <a:latin typeface="Calibri" charset="0"/>
                <a:ea typeface="ＭＳ Ｐゴシック" charset="0"/>
              </a:rPr>
              <a:t>Which is a contradiction between K accumulation and production conditions</a:t>
            </a:r>
          </a:p>
          <a:p>
            <a:pPr marL="0" lvl="1">
              <a:lnSpc>
                <a:spcPct val="90000"/>
              </a:lnSpc>
            </a:pPr>
            <a:endParaRPr lang="en-US" dirty="0">
              <a:latin typeface="Calibri" charset="0"/>
              <a:ea typeface="ＭＳ Ｐゴシック" charset="0"/>
            </a:endParaRPr>
          </a:p>
          <a:p>
            <a:pPr marL="0" lvl="1">
              <a:lnSpc>
                <a:spcPct val="90000"/>
              </a:lnSpc>
            </a:pPr>
            <a:r>
              <a:rPr lang="en-US" dirty="0">
                <a:latin typeface="Calibri" charset="0"/>
                <a:ea typeface="ＭＳ Ｐゴシック" charset="0"/>
              </a:rPr>
              <a:t>Marx says that there are </a:t>
            </a:r>
            <a:r>
              <a:rPr lang="en-US" b="1" dirty="0">
                <a:latin typeface="Calibri" charset="0"/>
                <a:ea typeface="ＭＳ Ｐゴシック" charset="0"/>
              </a:rPr>
              <a:t>THREE TYPES OF PRODUCTION CONDITIONS</a:t>
            </a:r>
            <a:r>
              <a:rPr lang="en-US" dirty="0">
                <a:latin typeface="Calibri" charset="0"/>
                <a:ea typeface="ＭＳ Ｐゴシック" charset="0"/>
              </a:rPr>
              <a:t>: </a:t>
            </a:r>
          </a:p>
          <a:p>
            <a:pPr marL="228600" lvl="1" indent="-228600">
              <a:lnSpc>
                <a:spcPct val="90000"/>
              </a:lnSpc>
              <a:buFont typeface="+mj-lt"/>
              <a:buAutoNum type="arabicPeriod"/>
            </a:pPr>
            <a:r>
              <a:rPr lang="en-US" b="1" dirty="0">
                <a:latin typeface="Calibri" charset="0"/>
                <a:ea typeface="ＭＳ Ｐゴシック" charset="0"/>
              </a:rPr>
              <a:t>External physical </a:t>
            </a:r>
            <a:r>
              <a:rPr lang="en-US" dirty="0">
                <a:latin typeface="Calibri" charset="0"/>
                <a:ea typeface="ＭＳ Ｐゴシック" charset="0"/>
              </a:rPr>
              <a:t>conditions: viability of eco-systems, the adequacy of atmospheric ozone levels, the stability of coastlines and watersheds; soil, air and water quality </a:t>
            </a:r>
          </a:p>
          <a:p>
            <a:pPr marL="228600" lvl="1" indent="-228600">
              <a:lnSpc>
                <a:spcPct val="90000"/>
              </a:lnSpc>
              <a:buFont typeface="+mj-lt"/>
              <a:buAutoNum type="arabicPeriod"/>
            </a:pPr>
            <a:r>
              <a:rPr lang="en-US" b="1" dirty="0" err="1">
                <a:latin typeface="Calibri" charset="0"/>
                <a:ea typeface="ＭＳ Ｐゴシック" charset="0"/>
              </a:rPr>
              <a:t>Labourpower</a:t>
            </a:r>
            <a:r>
              <a:rPr lang="en-US" dirty="0">
                <a:latin typeface="Calibri" charset="0"/>
                <a:ea typeface="ＭＳ Ｐゴシック" charset="0"/>
              </a:rPr>
              <a:t>: physical and mental well- being of workers; the kind and degree of socialization; toxicity of work relations and the workers' ability to cope; and human beings as social productive forces and biological organisms generally </a:t>
            </a:r>
          </a:p>
          <a:p>
            <a:pPr marL="228600" lvl="1" indent="-228600">
              <a:lnSpc>
                <a:spcPct val="90000"/>
              </a:lnSpc>
              <a:buFont typeface="+mj-lt"/>
              <a:buAutoNum type="arabicPeriod"/>
            </a:pPr>
            <a:r>
              <a:rPr lang="en-US" b="1" dirty="0">
                <a:latin typeface="Calibri" charset="0"/>
                <a:ea typeface="ＭＳ Ｐゴシック" charset="0"/>
              </a:rPr>
              <a:t>Communal</a:t>
            </a:r>
            <a:r>
              <a:rPr lang="en-US" dirty="0">
                <a:latin typeface="Calibri" charset="0"/>
                <a:ea typeface="ＭＳ Ｐゴシック" charset="0"/>
              </a:rPr>
              <a:t> conditions: social capital," "infrastructure” </a:t>
            </a:r>
          </a:p>
          <a:p>
            <a:pPr marL="0" lvl="1">
              <a:lnSpc>
                <a:spcPct val="90000"/>
              </a:lnSpc>
            </a:pPr>
            <a:endParaRPr lang="en-US" dirty="0">
              <a:latin typeface="Calibri" charset="0"/>
              <a:ea typeface="ＭＳ Ｐゴシック" charset="0"/>
            </a:endParaRPr>
          </a:p>
          <a:p>
            <a:pPr marL="0" lvl="1">
              <a:lnSpc>
                <a:spcPct val="90000"/>
              </a:lnSpc>
            </a:pPr>
            <a:r>
              <a:rPr lang="en-US" dirty="0">
                <a:latin typeface="Calibri" charset="0"/>
                <a:ea typeface="ＭＳ Ｐゴシック" charset="0"/>
              </a:rPr>
              <a:t>BACKGROUND INFO</a:t>
            </a:r>
          </a:p>
          <a:p>
            <a:pPr>
              <a:lnSpc>
                <a:spcPct val="90000"/>
              </a:lnSpc>
            </a:pPr>
            <a:r>
              <a:rPr lang="en-US" dirty="0">
                <a:latin typeface="Calibri" charset="0"/>
                <a:ea typeface="ＭＳ Ｐゴシック" charset="0"/>
                <a:cs typeface="ＭＳ Ｐゴシック" charset="0"/>
              </a:rPr>
              <a:t>The contradiction: Capitalism degrades the material basis (production conditions) upon which it depends </a:t>
            </a:r>
          </a:p>
          <a:p>
            <a:pPr>
              <a:lnSpc>
                <a:spcPct val="90000"/>
              </a:lnSpc>
              <a:buFontTx/>
              <a:buChar char="•"/>
            </a:pPr>
            <a:r>
              <a:rPr lang="en-US" dirty="0">
                <a:latin typeface="Calibri" charset="0"/>
                <a:ea typeface="ＭＳ Ｐゴシック" charset="0"/>
                <a:cs typeface="ＭＳ Ｐゴシック" charset="0"/>
              </a:rPr>
              <a:t> Acid rain; soil erosion; pesticide overuse; climate change, etc. </a:t>
            </a:r>
          </a:p>
          <a:p>
            <a:pPr>
              <a:lnSpc>
                <a:spcPct val="90000"/>
              </a:lnSpc>
              <a:buFontTx/>
              <a:buChar char="•"/>
            </a:pPr>
            <a:r>
              <a:rPr lang="en-US" dirty="0">
                <a:latin typeface="Calibri" charset="0"/>
                <a:ea typeface="ＭＳ Ｐゴシック" charset="0"/>
                <a:cs typeface="ＭＳ Ｐゴシック" charset="0"/>
              </a:rPr>
              <a:t> The health of workers, social K (e.g. community relation cohesion)</a:t>
            </a:r>
          </a:p>
          <a:p>
            <a:pPr marL="0" lvl="1">
              <a:lnSpc>
                <a:spcPct val="90000"/>
              </a:lnSpc>
            </a:pPr>
            <a:endParaRPr lang="en-US" dirty="0">
              <a:latin typeface="Calibri" charset="0"/>
              <a:ea typeface="ＭＳ Ｐゴシック" charset="0"/>
            </a:endParaRPr>
          </a:p>
          <a:p>
            <a:pPr marL="0" lvl="1">
              <a:lnSpc>
                <a:spcPct val="90000"/>
              </a:lnSpc>
            </a:pPr>
            <a:r>
              <a:rPr lang="en-US" dirty="0">
                <a:latin typeface="Calibri" charset="0"/>
                <a:ea typeface="ＭＳ Ｐゴシック" charset="0"/>
              </a:rPr>
              <a:t>K makes use of those conditions, </a:t>
            </a:r>
            <a:r>
              <a:rPr lang="en-US" b="1" dirty="0">
                <a:latin typeface="Calibri" charset="0"/>
                <a:ea typeface="ＭＳ Ｐゴシック" charset="0"/>
              </a:rPr>
              <a:t>but it doesn’t produce them</a:t>
            </a:r>
            <a:r>
              <a:rPr lang="en-US" dirty="0">
                <a:latin typeface="Calibri" charset="0"/>
                <a:ea typeface="ＭＳ Ｐゴシック" charset="0"/>
              </a:rPr>
              <a:t>. The </a:t>
            </a:r>
            <a:r>
              <a:rPr lang="en-US" b="1" dirty="0">
                <a:latin typeface="Calibri" charset="0"/>
                <a:ea typeface="ＭＳ Ｐゴシック" charset="0"/>
              </a:rPr>
              <a:t>state</a:t>
            </a:r>
            <a:r>
              <a:rPr lang="en-US" dirty="0">
                <a:latin typeface="Calibri" charset="0"/>
                <a:ea typeface="ＭＳ Ｐゴシック" charset="0"/>
              </a:rPr>
              <a:t> either produces (e.g. infrastructure) or maintains (e.g. viability of ecosystems) them</a:t>
            </a:r>
          </a:p>
          <a:p>
            <a:pPr marL="0" lvl="1">
              <a:lnSpc>
                <a:spcPct val="90000"/>
              </a:lnSpc>
            </a:pPr>
            <a:r>
              <a:rPr lang="en-US" b="1" dirty="0">
                <a:latin typeface="Calibri" charset="0"/>
                <a:ea typeface="ＭＳ Ｐゴシック" charset="0"/>
              </a:rPr>
              <a:t>Without those conditions in place, K cannot be accumulated</a:t>
            </a:r>
            <a:r>
              <a:rPr lang="en-US" dirty="0">
                <a:latin typeface="Calibri" charset="0"/>
                <a:ea typeface="ＭＳ Ｐゴシック" charset="0"/>
              </a:rPr>
              <a:t>. </a:t>
            </a:r>
          </a:p>
          <a:p>
            <a:pPr marL="0" lvl="1">
              <a:lnSpc>
                <a:spcPct val="90000"/>
              </a:lnSpc>
            </a:pPr>
            <a:endParaRPr lang="en-US" dirty="0">
              <a:latin typeface="Calibri" charset="0"/>
              <a:ea typeface="ＭＳ Ｐゴシック" charset="0"/>
            </a:endParaRPr>
          </a:p>
          <a:p>
            <a:pPr>
              <a:lnSpc>
                <a:spcPct val="90000"/>
              </a:lnSpc>
            </a:pPr>
            <a:r>
              <a:rPr lang="en-US" dirty="0">
                <a:latin typeface="Calibri" charset="0"/>
                <a:ea typeface="ＭＳ Ｐゴシック" charset="0"/>
                <a:cs typeface="ＭＳ Ｐゴシック" charset="0"/>
              </a:rPr>
              <a:t>Two implications </a:t>
            </a:r>
          </a:p>
          <a:p>
            <a:pPr>
              <a:lnSpc>
                <a:spcPct val="90000"/>
              </a:lnSpc>
              <a:buFontTx/>
              <a:buChar char="•"/>
            </a:pPr>
            <a:r>
              <a:rPr lang="en-US" dirty="0">
                <a:latin typeface="Calibri" charset="0"/>
                <a:ea typeface="ＭＳ Ｐゴシック" charset="0"/>
                <a:cs typeface="ＭＳ Ｐゴシック" charset="0"/>
              </a:rPr>
              <a:t> Capitalism carries within it, seeds of own destruction</a:t>
            </a:r>
          </a:p>
          <a:p>
            <a:pPr>
              <a:lnSpc>
                <a:spcPct val="90000"/>
              </a:lnSpc>
              <a:buFontTx/>
              <a:buChar char="•"/>
            </a:pPr>
            <a:r>
              <a:rPr lang="en-US" dirty="0">
                <a:latin typeface="Calibri" charset="0"/>
                <a:ea typeface="ＭＳ Ｐゴシック" charset="0"/>
                <a:cs typeface="ＭＳ Ｐゴシック" charset="0"/>
              </a:rPr>
              <a:t> Degrading production conditions is inevitable </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141B3B5A-9A6E-E049-A957-E244FC89B5C1}" type="slidenum">
              <a:rPr lang="en-GB" sz="1300"/>
              <a:pPr/>
              <a:t>30</a:t>
            </a:fld>
            <a:endParaRPr lang="en-GB"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nSpc>
                <a:spcPct val="90000"/>
              </a:lnSpc>
            </a:pPr>
            <a:r>
              <a:rPr lang="en-US" dirty="0">
                <a:latin typeface="Calibri" charset="0"/>
                <a:ea typeface="ＭＳ Ｐゴシック" charset="0"/>
              </a:rPr>
              <a:t>NOTE 1: O’Connor </a:t>
            </a:r>
            <a:r>
              <a:rPr lang="en-US" dirty="0"/>
              <a:t>DESCRIBES A‘TRAGEDY OF COMMONS’ LOGIC</a:t>
            </a:r>
          </a:p>
          <a:p>
            <a:pPr marL="0" lvl="1">
              <a:lnSpc>
                <a:spcPct val="90000"/>
              </a:lnSpc>
            </a:pPr>
            <a:endParaRPr lang="en-US" dirty="0">
              <a:latin typeface="Calibri" charset="0"/>
              <a:ea typeface="ＭＳ Ｐゴシック" charset="0"/>
            </a:endParaRPr>
          </a:p>
          <a:p>
            <a:pPr marL="0" lvl="1">
              <a:lnSpc>
                <a:spcPct val="90000"/>
              </a:lnSpc>
            </a:pPr>
            <a:r>
              <a:rPr lang="en-US" dirty="0">
                <a:latin typeface="Calibri" charset="0"/>
                <a:ea typeface="ＭＳ Ｐゴシック" charset="0"/>
              </a:rPr>
              <a:t>NOTE 2:</a:t>
            </a:r>
          </a:p>
          <a:p>
            <a:pPr marL="0" lvl="1">
              <a:lnSpc>
                <a:spcPct val="90000"/>
              </a:lnSpc>
            </a:pPr>
            <a:r>
              <a:rPr lang="en-US" dirty="0">
                <a:latin typeface="Calibri" charset="0"/>
                <a:ea typeface="ＭＳ Ｐゴシック" charset="0"/>
              </a:rPr>
              <a:t>As concerns the system, i.e. capitalism, the second contradiction is thus a challenge of under-production (not producing enough to accumulate K) vs. the first contradiction which is a contradiction of over-production and over-accumulation </a:t>
            </a:r>
          </a:p>
          <a:p>
            <a:pPr marL="0" lvl="1">
              <a:lnSpc>
                <a:spcPct val="90000"/>
              </a:lnSpc>
              <a:buFontTx/>
              <a:buChar char="•"/>
            </a:pPr>
            <a:r>
              <a:rPr lang="en-US" dirty="0">
                <a:latin typeface="Calibri" charset="0"/>
                <a:ea typeface="ＭＳ Ｐゴシック" charset="0"/>
              </a:rPr>
              <a:t> 1</a:t>
            </a:r>
            <a:r>
              <a:rPr lang="en-US" baseline="30000" dirty="0">
                <a:latin typeface="Calibri" charset="0"/>
                <a:ea typeface="ＭＳ Ｐゴシック" charset="0"/>
              </a:rPr>
              <a:t>st</a:t>
            </a:r>
            <a:r>
              <a:rPr lang="en-US" dirty="0">
                <a:latin typeface="Calibri" charset="0"/>
                <a:ea typeface="ＭＳ Ｐゴシック" charset="0"/>
              </a:rPr>
              <a:t> contradiction: not being able to </a:t>
            </a:r>
            <a:r>
              <a:rPr lang="en-US" i="1" dirty="0" err="1">
                <a:latin typeface="Calibri" charset="0"/>
                <a:ea typeface="ＭＳ Ｐゴシック" charset="0"/>
              </a:rPr>
              <a:t>realise</a:t>
            </a:r>
            <a:r>
              <a:rPr lang="en-US" dirty="0">
                <a:latin typeface="Calibri" charset="0"/>
                <a:ea typeface="ＭＳ Ｐゴシック" charset="0"/>
              </a:rPr>
              <a:t> (i.e. pocket) the surplus value which you have already extracted from workers</a:t>
            </a:r>
          </a:p>
          <a:p>
            <a:pPr marL="0" lvl="1">
              <a:lnSpc>
                <a:spcPct val="90000"/>
              </a:lnSpc>
              <a:buFontTx/>
              <a:buChar char="•"/>
            </a:pPr>
            <a:r>
              <a:rPr lang="en-US" dirty="0">
                <a:latin typeface="Calibri" charset="0"/>
                <a:ea typeface="ＭＳ Ｐゴシック" charset="0"/>
              </a:rPr>
              <a:t> A problem, because (as a capitalist) you stay with K which you cannot put into ‘productive’ use, i.e. invest into something that will provide you with profit (surplus value), hence more K and so keep the treadmill (system) going</a:t>
            </a:r>
          </a:p>
          <a:p>
            <a:pPr marL="0" lvl="1">
              <a:lnSpc>
                <a:spcPct val="90000"/>
              </a:lnSpc>
              <a:buFontTx/>
              <a:buChar char="•"/>
            </a:pPr>
            <a:r>
              <a:rPr lang="en-US" dirty="0">
                <a:latin typeface="Calibri" charset="0"/>
                <a:ea typeface="ＭＳ Ｐゴシック" charset="0"/>
              </a:rPr>
              <a:t> E.g. so the question (</a:t>
            </a:r>
            <a:r>
              <a:rPr lang="en-US" b="1" dirty="0">
                <a:latin typeface="Calibri" charset="0"/>
                <a:ea typeface="ＭＳ Ｐゴシック" charset="0"/>
              </a:rPr>
              <a:t>basic question in Km</a:t>
            </a:r>
            <a:r>
              <a:rPr lang="en-US" dirty="0">
                <a:latin typeface="Calibri" charset="0"/>
                <a:ea typeface="ＭＳ Ｐゴシック" charset="0"/>
              </a:rPr>
              <a:t>) becomes: </a:t>
            </a:r>
            <a:r>
              <a:rPr lang="en-GB" sz="1400" i="1" u="sng" dirty="0">
                <a:latin typeface="Calibri" charset="0"/>
                <a:ea typeface="ＭＳ Ｐゴシック" charset="0"/>
              </a:rPr>
              <a:t>where to find extra demand to sell product</a:t>
            </a:r>
            <a:r>
              <a:rPr lang="en-GB" dirty="0">
                <a:latin typeface="Calibri" charset="0"/>
                <a:ea typeface="ＭＳ Ｐゴシック" charset="0"/>
              </a:rPr>
              <a:t> you need to extract in order to squeeze surplus of labour/ nature/ infrastructure, in a way that </a:t>
            </a:r>
            <a:r>
              <a:rPr lang="en-GB" b="1" dirty="0">
                <a:latin typeface="Calibri" charset="0"/>
                <a:ea typeface="ＭＳ Ｐゴシック" charset="0"/>
              </a:rPr>
              <a:t>permits reproducing </a:t>
            </a:r>
            <a:r>
              <a:rPr lang="en-GB" dirty="0">
                <a:latin typeface="Calibri" charset="0"/>
                <a:ea typeface="ＭＳ Ｐゴシック" charset="0"/>
              </a:rPr>
              <a:t>K?</a:t>
            </a:r>
          </a:p>
          <a:p>
            <a:endParaRPr lang="en-GB" dirty="0"/>
          </a:p>
        </p:txBody>
      </p:sp>
      <p:sp>
        <p:nvSpPr>
          <p:cNvPr id="4" name="Slide Number Placeholder 3"/>
          <p:cNvSpPr>
            <a:spLocks noGrp="1"/>
          </p:cNvSpPr>
          <p:nvPr>
            <p:ph type="sldNum" sz="quarter" idx="5"/>
          </p:nvPr>
        </p:nvSpPr>
        <p:spPr/>
        <p:txBody>
          <a:bodyPr/>
          <a:lstStyle/>
          <a:p>
            <a:fld id="{C6E7BF4B-530C-42A2-B5DB-29ECB55D1717}" type="slidenum">
              <a:rPr lang="es-ES" smtClean="0"/>
              <a:t>31</a:t>
            </a:fld>
            <a:endParaRPr lang="es-ES"/>
          </a:p>
        </p:txBody>
      </p:sp>
    </p:spTree>
    <p:extLst>
      <p:ext uri="{BB962C8B-B14F-4D97-AF65-F5344CB8AC3E}">
        <p14:creationId xmlns:p14="http://schemas.microsoft.com/office/powerpoint/2010/main" val="2962121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i="0" u="sng" dirty="0"/>
          </a:p>
          <a:p>
            <a:r>
              <a:rPr lang="en-GB" i="0" u="sng" dirty="0"/>
              <a:t>Food production</a:t>
            </a:r>
          </a:p>
          <a:p>
            <a:r>
              <a:rPr lang="en-GB" dirty="0"/>
              <a:t>Soil</a:t>
            </a:r>
            <a:r>
              <a:rPr lang="en-GB" baseline="0" dirty="0"/>
              <a:t> erosion </a:t>
            </a:r>
            <a:r>
              <a:rPr lang="en-GB" dirty="0"/>
              <a:t>makes farming impossible -&gt;</a:t>
            </a:r>
            <a:r>
              <a:rPr lang="en-GB" baseline="0" dirty="0"/>
              <a:t> famine, large migration, etc.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Approximately </a:t>
            </a:r>
            <a:r>
              <a:rPr lang="en-US" b="1" dirty="0"/>
              <a:t>40% of the world's agricultural land </a:t>
            </a:r>
            <a:r>
              <a:rPr lang="en-US" dirty="0"/>
              <a:t>is seriously degraded</a:t>
            </a:r>
          </a:p>
          <a:p>
            <a:pPr marL="171450" indent="-171450">
              <a:buFont typeface="Arial" panose="020B0604020202020204" pitchFamily="34" charset="0"/>
              <a:buChar char="•"/>
            </a:pPr>
            <a:r>
              <a:rPr lang="en-US" dirty="0"/>
              <a:t>In Africa, if current trends of soil degradation continue, the continent might be able to </a:t>
            </a:r>
            <a:r>
              <a:rPr lang="en-US" b="1" dirty="0"/>
              <a:t>feed just 25% of its population by 2025 </a:t>
            </a:r>
            <a:r>
              <a:rPr lang="en-US" dirty="0"/>
              <a:t>(UN Institute for Natural Resources in Africa)</a:t>
            </a:r>
          </a:p>
          <a:p>
            <a:endParaRPr lang="en-US" dirty="0"/>
          </a:p>
          <a:p>
            <a:r>
              <a:rPr lang="en-US" b="0" u="sng" dirty="0"/>
              <a:t>Diffuse water pollution</a:t>
            </a:r>
          </a:p>
          <a:p>
            <a:pPr marL="171450" indent="-171450">
              <a:buFont typeface="Arial" panose="020B0604020202020204" pitchFamily="34" charset="0"/>
              <a:buChar char="•"/>
            </a:pPr>
            <a:r>
              <a:rPr lang="en-US" dirty="0"/>
              <a:t>Soil erosion (especially from agricultural activity) is considered to be the </a:t>
            </a:r>
            <a:r>
              <a:rPr lang="en-US" b="1" dirty="0"/>
              <a:t>leading global cause of diffuse water pollution</a:t>
            </a:r>
            <a:r>
              <a:rPr lang="en-US" dirty="0"/>
              <a:t>, due to the effects of the </a:t>
            </a:r>
            <a:r>
              <a:rPr lang="en-US" b="1" dirty="0"/>
              <a:t>excess sediments flowing into </a:t>
            </a:r>
            <a:r>
              <a:rPr lang="en-US" b="0" dirty="0"/>
              <a:t>the world's </a:t>
            </a:r>
            <a:r>
              <a:rPr lang="en-US" b="1" dirty="0"/>
              <a:t>waterways</a:t>
            </a:r>
            <a:r>
              <a:rPr lang="en-US" dirty="0"/>
              <a:t>. The sediments </a:t>
            </a:r>
            <a:r>
              <a:rPr lang="en-US" b="1" dirty="0"/>
              <a:t>themselves act as pollutants</a:t>
            </a:r>
            <a:r>
              <a:rPr lang="en-US" dirty="0"/>
              <a:t>, as well as being </a:t>
            </a:r>
            <a:r>
              <a:rPr lang="en-US" b="1" dirty="0"/>
              <a:t>carriers for other pollutants</a:t>
            </a:r>
            <a:r>
              <a:rPr lang="en-US" dirty="0"/>
              <a:t>, such as attached pesticide molecules or heavy metals</a:t>
            </a:r>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32</a:t>
            </a:fld>
            <a:endParaRPr lang="es-ES"/>
          </a:p>
        </p:txBody>
      </p:sp>
    </p:spTree>
    <p:extLst>
      <p:ext uri="{BB962C8B-B14F-4D97-AF65-F5344CB8AC3E}">
        <p14:creationId xmlns:p14="http://schemas.microsoft.com/office/powerpoint/2010/main" val="1671651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i="1" dirty="0" err="1"/>
              <a:t>Blaikie</a:t>
            </a:r>
            <a:r>
              <a:rPr lang="en-US" sz="1200" i="1" dirty="0"/>
              <a:t> (1985) ‘The political economy of soil erosion in developing countries’</a:t>
            </a:r>
          </a:p>
          <a:p>
            <a:pPr marL="342900" indent="-342900">
              <a:buFont typeface="Arial"/>
              <a:buChar char="•"/>
            </a:pPr>
            <a:r>
              <a:rPr lang="en-US" sz="1200" dirty="0"/>
              <a:t>T</a:t>
            </a:r>
            <a:r>
              <a:rPr lang="en-GB" sz="1200" dirty="0" err="1"/>
              <a:t>echniques</a:t>
            </a:r>
            <a:r>
              <a:rPr lang="en-GB" sz="1200" dirty="0"/>
              <a:t> may be successful</a:t>
            </a:r>
          </a:p>
          <a:p>
            <a:pPr marL="800100" lvl="1" indent="-342900">
              <a:buFont typeface="Arial"/>
              <a:buChar char="•"/>
            </a:pPr>
            <a:r>
              <a:rPr lang="en-US" sz="1200" dirty="0"/>
              <a:t>T</a:t>
            </a:r>
            <a:r>
              <a:rPr lang="en-GB" sz="1200" dirty="0" err="1"/>
              <a:t>echniques</a:t>
            </a:r>
            <a:r>
              <a:rPr lang="en-GB" sz="1200" dirty="0"/>
              <a:t>: mechanical (e.g. terracing) or agronomic (i.e. farming practices that provide stable yields, e.g. plant trees) methods applied to deal with erosion</a:t>
            </a:r>
          </a:p>
          <a:p>
            <a:pPr marL="342900" indent="-342900">
              <a:buFont typeface="Arial"/>
              <a:buChar char="•"/>
            </a:pPr>
            <a:r>
              <a:rPr lang="en-US" sz="1200" dirty="0"/>
              <a:t>B</a:t>
            </a:r>
            <a:r>
              <a:rPr lang="en-GB" sz="1200" dirty="0" err="1"/>
              <a:t>ut</a:t>
            </a:r>
            <a:r>
              <a:rPr lang="en-GB" sz="1200" dirty="0"/>
              <a:t> policies have failed</a:t>
            </a:r>
          </a:p>
          <a:p>
            <a:pPr marL="800100" lvl="1" indent="-342900">
              <a:buFont typeface="Arial"/>
              <a:buChar char="•"/>
            </a:pPr>
            <a:r>
              <a:rPr lang="en-US" sz="1200" dirty="0"/>
              <a:t>i.e. </a:t>
            </a:r>
            <a:r>
              <a:rPr lang="en-US" sz="1200" b="1" dirty="0"/>
              <a:t>soil conservation </a:t>
            </a:r>
            <a:r>
              <a:rPr lang="en-US" sz="1400" b="1" i="1" dirty="0" err="1"/>
              <a:t>programmes</a:t>
            </a:r>
            <a:r>
              <a:rPr lang="en-US" sz="1400" dirty="0"/>
              <a:t> </a:t>
            </a:r>
            <a:r>
              <a:rPr lang="en-US" sz="1200" dirty="0"/>
              <a:t>implemented </a:t>
            </a:r>
            <a:r>
              <a:rPr lang="en-US" sz="1400" dirty="0"/>
              <a:t>over wide areas and numbers of people </a:t>
            </a:r>
            <a:r>
              <a:rPr lang="en-US" sz="1200" dirty="0"/>
              <a:t>that try to have </a:t>
            </a:r>
            <a:r>
              <a:rPr lang="en-US" sz="1400" dirty="0"/>
              <a:t>considerable effects </a:t>
            </a:r>
            <a:r>
              <a:rPr lang="en-US" sz="1200" dirty="0"/>
              <a:t>in reducing erosion and improving food production</a:t>
            </a:r>
          </a:p>
          <a:p>
            <a:pPr marL="171450" indent="-171450">
              <a:buFont typeface="Arial"/>
              <a:buChar char="•"/>
            </a:pPr>
            <a:endParaRPr lang="es-ES" sz="1200"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33</a:t>
            </a:fld>
            <a:endParaRPr lang="es-ES"/>
          </a:p>
        </p:txBody>
      </p:sp>
    </p:spTree>
    <p:extLst>
      <p:ext uri="{BB962C8B-B14F-4D97-AF65-F5344CB8AC3E}">
        <p14:creationId xmlns:p14="http://schemas.microsoft.com/office/powerpoint/2010/main" val="2864614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468438" y="744538"/>
            <a:ext cx="3040062" cy="2279650"/>
          </a:xfrm>
        </p:spPr>
      </p:sp>
      <p:sp>
        <p:nvSpPr>
          <p:cNvPr id="3" name="2 Marcador de notas"/>
          <p:cNvSpPr>
            <a:spLocks noGrp="1"/>
          </p:cNvSpPr>
          <p:nvPr>
            <p:ph type="body" idx="1"/>
          </p:nvPr>
        </p:nvSpPr>
        <p:spPr>
          <a:xfrm>
            <a:off x="378964" y="3352800"/>
            <a:ext cx="6185241" cy="6186986"/>
          </a:xfrm>
        </p:spPr>
        <p:txBody>
          <a:bodyPr/>
          <a:lstStyle/>
          <a:p>
            <a:r>
              <a:rPr lang="es-ES" u="sng" dirty="0" err="1"/>
              <a:t>Classic</a:t>
            </a:r>
            <a:r>
              <a:rPr lang="es-ES" u="sng" baseline="0" dirty="0"/>
              <a:t> (c</a:t>
            </a:r>
            <a:r>
              <a:rPr lang="es-ES" u="sng" dirty="0"/>
              <a:t>olonial)</a:t>
            </a:r>
            <a:r>
              <a:rPr lang="es-ES" u="sng" baseline="0" dirty="0"/>
              <a:t> </a:t>
            </a:r>
            <a:r>
              <a:rPr lang="es-ES" u="sng" baseline="0" dirty="0" err="1"/>
              <a:t>model</a:t>
            </a:r>
            <a:r>
              <a:rPr lang="es-ES" u="sng" baseline="0" dirty="0"/>
              <a:t> of </a:t>
            </a:r>
            <a:r>
              <a:rPr lang="es-ES" u="sng" baseline="0" dirty="0" err="1"/>
              <a:t>soil</a:t>
            </a:r>
            <a:r>
              <a:rPr lang="es-ES" u="sng" baseline="0" dirty="0"/>
              <a:t> </a:t>
            </a:r>
            <a:r>
              <a:rPr lang="es-ES" u="sng" baseline="0" dirty="0" err="1"/>
              <a:t>conservation</a:t>
            </a:r>
            <a:r>
              <a:rPr lang="es-ES" u="sng" baseline="0" dirty="0"/>
              <a:t> </a:t>
            </a:r>
            <a:r>
              <a:rPr lang="es-ES" u="sng" baseline="0" dirty="0" err="1"/>
              <a:t>that</a:t>
            </a:r>
            <a:r>
              <a:rPr lang="es-ES" u="sng" baseline="0" dirty="0"/>
              <a:t> </a:t>
            </a:r>
            <a:r>
              <a:rPr lang="es-ES" u="sng" baseline="0" dirty="0" err="1"/>
              <a:t>persists</a:t>
            </a:r>
            <a:endParaRPr lang="es-ES" u="sng"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[there</a:t>
            </a:r>
            <a:r>
              <a:rPr lang="en-US" kern="1200" baseline="0" dirty="0">
                <a:solidFill>
                  <a:schemeClr val="tx1"/>
                </a:solidFill>
                <a:effectLst/>
              </a:rPr>
              <a:t> are] </a:t>
            </a:r>
            <a:r>
              <a:rPr lang="en-US" kern="1200" dirty="0">
                <a:solidFill>
                  <a:schemeClr val="tx1"/>
                </a:solidFill>
                <a:effectLst/>
              </a:rPr>
              <a:t>implicit assumptions on which policies are based have only slowly evolved from a colonial, Euro-centric and messianic intellectual frame of reference which has endured the waning of empire and the regaining of political independence of most former colonies. </a:t>
            </a:r>
            <a:endParaRPr lang="en-US" dirty="0"/>
          </a:p>
          <a:p>
            <a:endParaRPr lang="es-ES" dirty="0"/>
          </a:p>
          <a:p>
            <a:r>
              <a:rPr lang="es-ES" u="sng" dirty="0" err="1"/>
              <a:t>Environmental</a:t>
            </a:r>
            <a:r>
              <a:rPr lang="es-ES" u="sng" dirty="0"/>
              <a:t> </a:t>
            </a:r>
            <a:r>
              <a:rPr lang="es-ES" u="sng" dirty="0" err="1"/>
              <a:t>problem</a:t>
            </a:r>
            <a:endParaRPr lang="es-ES" u="sng" dirty="0"/>
          </a:p>
          <a:p>
            <a:r>
              <a:rPr lang="en-US" kern="1200" dirty="0">
                <a:solidFill>
                  <a:schemeClr val="tx1"/>
                </a:solidFill>
                <a:effectLst/>
              </a:rPr>
              <a:t>Therefore there is a logical tendency to preclude from view the </a:t>
            </a:r>
            <a:r>
              <a:rPr lang="en-US" b="1" i="1" kern="1200" dirty="0">
                <a:solidFill>
                  <a:schemeClr val="tx1"/>
                </a:solidFill>
                <a:effectLst/>
              </a:rPr>
              <a:t>social </a:t>
            </a:r>
            <a:r>
              <a:rPr lang="en-US" b="1" kern="1200" dirty="0">
                <a:solidFill>
                  <a:schemeClr val="tx1"/>
                </a:solidFill>
                <a:effectLst/>
              </a:rPr>
              <a:t>reasons </a:t>
            </a:r>
            <a:r>
              <a:rPr lang="en-US" sz="1400" b="1" kern="1200" dirty="0">
                <a:solidFill>
                  <a:schemeClr val="tx1"/>
                </a:solidFill>
                <a:effectLst/>
              </a:rPr>
              <a:t>why people are using the land in such a way as </a:t>
            </a:r>
            <a:r>
              <a:rPr lang="en-US" kern="1200" dirty="0">
                <a:solidFill>
                  <a:schemeClr val="tx1"/>
                </a:solidFill>
                <a:effectLst/>
              </a:rPr>
              <a:t>to cause excessive soil erosion, and so most </a:t>
            </a:r>
            <a:r>
              <a:rPr lang="en-US" sz="1400" b="1" kern="1200" dirty="0">
                <a:solidFill>
                  <a:schemeClr val="tx1"/>
                </a:solidFill>
                <a:effectLst/>
              </a:rPr>
              <a:t>conservation policies do not address them</a:t>
            </a:r>
            <a:r>
              <a:rPr lang="en-US" kern="1200" dirty="0">
                <a:solidFill>
                  <a:schemeClr val="tx1"/>
                </a:solidFill>
                <a:effectLst/>
              </a:rPr>
              <a:t> at all. </a:t>
            </a:r>
          </a:p>
          <a:p>
            <a:pPr marL="171450" indent="-171450">
              <a:buFont typeface="Arial"/>
              <a:buChar char="•"/>
            </a:pPr>
            <a:r>
              <a:rPr lang="en-US" kern="1200" dirty="0">
                <a:solidFill>
                  <a:schemeClr val="tx1"/>
                </a:solidFill>
                <a:effectLst/>
              </a:rPr>
              <a:t>Problems of a </a:t>
            </a:r>
            <a:r>
              <a:rPr lang="en-US" b="1" kern="1200" dirty="0">
                <a:solidFill>
                  <a:schemeClr val="tx1"/>
                </a:solidFill>
                <a:effectLst/>
              </a:rPr>
              <a:t>lack of alternative sources of </a:t>
            </a:r>
            <a:r>
              <a:rPr lang="en-US" b="1" kern="1200" dirty="0" err="1">
                <a:solidFill>
                  <a:schemeClr val="tx1"/>
                </a:solidFill>
                <a:effectLst/>
              </a:rPr>
              <a:t>fuelwood</a:t>
            </a:r>
            <a:r>
              <a:rPr lang="en-US" b="1" kern="1200" dirty="0">
                <a:solidFill>
                  <a:schemeClr val="tx1"/>
                </a:solidFill>
                <a:effectLst/>
              </a:rPr>
              <a:t> for poor </a:t>
            </a:r>
            <a:r>
              <a:rPr lang="en-US" kern="1200" dirty="0">
                <a:solidFill>
                  <a:schemeClr val="tx1"/>
                </a:solidFill>
                <a:effectLst/>
              </a:rPr>
              <a:t>people, </a:t>
            </a:r>
            <a:r>
              <a:rPr lang="en-US" b="1" kern="1200" dirty="0">
                <a:solidFill>
                  <a:schemeClr val="tx1"/>
                </a:solidFill>
                <a:effectLst/>
              </a:rPr>
              <a:t>unequal landholdings</a:t>
            </a:r>
            <a:r>
              <a:rPr lang="en-US" kern="1200" dirty="0">
                <a:solidFill>
                  <a:schemeClr val="tx1"/>
                </a:solidFill>
                <a:effectLst/>
              </a:rPr>
              <a:t>, </a:t>
            </a:r>
            <a:r>
              <a:rPr lang="en-US" b="1" kern="1200" dirty="0">
                <a:solidFill>
                  <a:schemeClr val="tx1"/>
                </a:solidFill>
                <a:effectLst/>
              </a:rPr>
              <a:t>political constraints placed upon the pastures of nomads</a:t>
            </a:r>
            <a:r>
              <a:rPr lang="en-US" kern="1200" dirty="0">
                <a:solidFill>
                  <a:schemeClr val="tx1"/>
                </a:solidFill>
                <a:effectLst/>
              </a:rPr>
              <a:t>, </a:t>
            </a:r>
            <a:r>
              <a:rPr lang="en-US" b="1" kern="1200" dirty="0">
                <a:solidFill>
                  <a:schemeClr val="tx1"/>
                </a:solidFill>
                <a:effectLst/>
              </a:rPr>
              <a:t>poor prices imposed by the state </a:t>
            </a:r>
            <a:r>
              <a:rPr lang="en-US" kern="1200" dirty="0">
                <a:solidFill>
                  <a:schemeClr val="tx1"/>
                </a:solidFill>
                <a:effectLst/>
              </a:rPr>
              <a:t>for the produce of rural areas and so forth, tend to lie outside the terms of reference of most conservation policies. </a:t>
            </a:r>
          </a:p>
          <a:p>
            <a:pPr marL="171450" indent="-171450">
              <a:buFont typeface="Arial"/>
              <a:buChar char="•"/>
            </a:pPr>
            <a:r>
              <a:rPr lang="en-US" b="1" kern="1200" dirty="0">
                <a:solidFill>
                  <a:schemeClr val="tx1"/>
                </a:solidFill>
                <a:effectLst/>
              </a:rPr>
              <a:t>When</a:t>
            </a:r>
            <a:r>
              <a:rPr lang="en-US" kern="1200" dirty="0">
                <a:solidFill>
                  <a:schemeClr val="tx1"/>
                </a:solidFill>
                <a:effectLst/>
              </a:rPr>
              <a:t> purely environmentally-dictated policies (such as forest closure or forcible destocking of pastures) </a:t>
            </a:r>
            <a:r>
              <a:rPr lang="en-US" b="1" kern="1200" dirty="0">
                <a:solidFill>
                  <a:schemeClr val="tx1"/>
                </a:solidFill>
                <a:effectLst/>
              </a:rPr>
              <a:t>do not work </a:t>
            </a:r>
            <a:r>
              <a:rPr lang="en-US" kern="1200" dirty="0">
                <a:solidFill>
                  <a:schemeClr val="tx1"/>
                </a:solidFill>
                <a:effectLst/>
              </a:rPr>
              <a:t>because the social context has been </a:t>
            </a:r>
            <a:r>
              <a:rPr lang="en-US" kern="1200" dirty="0" err="1">
                <a:solidFill>
                  <a:schemeClr val="tx1"/>
                </a:solidFill>
                <a:effectLst/>
              </a:rPr>
              <a:t>analysed</a:t>
            </a:r>
            <a:r>
              <a:rPr lang="en-US" kern="1200" dirty="0">
                <a:solidFill>
                  <a:schemeClr val="tx1"/>
                </a:solidFill>
                <a:effectLst/>
              </a:rPr>
              <a:t> insufficiently, </a:t>
            </a:r>
            <a:r>
              <a:rPr lang="en-US" sz="1600" b="1" kern="1200" dirty="0">
                <a:solidFill>
                  <a:schemeClr val="tx1"/>
                </a:solidFill>
                <a:effectLst/>
              </a:rPr>
              <a:t>force</a:t>
            </a:r>
            <a:r>
              <a:rPr lang="en-US" sz="1600" kern="1200" dirty="0">
                <a:solidFill>
                  <a:schemeClr val="tx1"/>
                </a:solidFill>
                <a:effectLst/>
              </a:rPr>
              <a:t> </a:t>
            </a:r>
            <a:r>
              <a:rPr lang="en-US" kern="1200" dirty="0">
                <a:solidFill>
                  <a:schemeClr val="tx1"/>
                </a:solidFill>
                <a:effectLst/>
              </a:rPr>
              <a:t>is often contemplated.</a:t>
            </a:r>
            <a:r>
              <a:rPr lang="en-US" kern="1200" baseline="0" dirty="0">
                <a:solidFill>
                  <a:schemeClr val="tx1"/>
                </a:solidFill>
                <a:effectLst/>
              </a:rPr>
              <a:t> </a:t>
            </a:r>
            <a:r>
              <a:rPr lang="en-US" kern="1200" dirty="0">
                <a:solidFill>
                  <a:schemeClr val="tx1"/>
                </a:solidFill>
                <a:effectLst/>
              </a:rPr>
              <a:t>This frequently ends up with the state attempting to protect the environment from the majority of the people who use it. </a:t>
            </a:r>
            <a:r>
              <a:rPr lang="en-US" sz="1100" kern="1200" dirty="0">
                <a:solidFill>
                  <a:schemeClr val="tx1"/>
                </a:solidFill>
                <a:effectLst/>
              </a:rPr>
              <a:t>For example, the Agricultural Department of what was then British Kenya, when faced with the </a:t>
            </a:r>
            <a:r>
              <a:rPr lang="en-US" sz="1100" kern="1200" dirty="0" err="1">
                <a:solidFill>
                  <a:schemeClr val="tx1"/>
                </a:solidFill>
                <a:effectLst/>
              </a:rPr>
              <a:t>Wakamba</a:t>
            </a:r>
            <a:r>
              <a:rPr lang="en-US" sz="1100" kern="1200" dirty="0">
                <a:solidFill>
                  <a:schemeClr val="tx1"/>
                </a:solidFill>
                <a:effectLst/>
              </a:rPr>
              <a:t> who had marched on Government House as a protest against compulsory destocking in 1938, said: </a:t>
            </a:r>
            <a:endParaRPr lang="en-US" sz="1100" dirty="0"/>
          </a:p>
          <a:p>
            <a:pPr lvl="1"/>
            <a:r>
              <a:rPr lang="en-US" sz="1100" kern="1200" dirty="0">
                <a:solidFill>
                  <a:schemeClr val="tx1"/>
                </a:solidFill>
                <a:effectLst/>
              </a:rPr>
              <a:t>... </a:t>
            </a:r>
            <a:r>
              <a:rPr lang="en-US" b="1" kern="1200" dirty="0">
                <a:solidFill>
                  <a:schemeClr val="tx1"/>
                </a:solidFill>
                <a:effectLst/>
              </a:rPr>
              <a:t>unless some pressure is applied to urge improved methods and practices, and unless such pressure is continuously applied .. .it will not be possible to save the fertile areas of Kenya </a:t>
            </a:r>
            <a:r>
              <a:rPr lang="en-US" sz="1100" kern="1200" dirty="0">
                <a:solidFill>
                  <a:schemeClr val="tx1"/>
                </a:solidFill>
                <a:effectLst/>
              </a:rPr>
              <a:t>from deterioration ... without the application of compulsion under legislation to enforce improved agricultural practices. (Clayton E. (1964) </a:t>
            </a:r>
            <a:endParaRPr lang="en-US" sz="1100" dirty="0"/>
          </a:p>
          <a:p>
            <a:r>
              <a:rPr lang="en-US" sz="1100" kern="1200" dirty="0">
                <a:solidFill>
                  <a:schemeClr val="tx1"/>
                </a:solidFill>
                <a:effectLst/>
              </a:rPr>
              <a:t>A more up-to-date but similar sentiment advocating a tough approach: </a:t>
            </a:r>
            <a:endParaRPr lang="en-US" sz="1100" dirty="0"/>
          </a:p>
          <a:p>
            <a:pPr lvl="1"/>
            <a:r>
              <a:rPr lang="en-US" sz="1100" kern="1200" dirty="0">
                <a:solidFill>
                  <a:schemeClr val="tx1"/>
                </a:solidFill>
                <a:effectLst/>
              </a:rPr>
              <a:t>Admonition alone does not appear to be enough. A strict legal regime of soil conservation must be established. (MacAndrews and Chia Lin </a:t>
            </a:r>
            <a:r>
              <a:rPr lang="en-US" sz="1100" kern="1200" dirty="0" err="1">
                <a:solidFill>
                  <a:schemeClr val="tx1"/>
                </a:solidFill>
                <a:effectLst/>
              </a:rPr>
              <a:t>Sien</a:t>
            </a:r>
            <a:r>
              <a:rPr lang="en-US" sz="1100" kern="1200" dirty="0">
                <a:solidFill>
                  <a:schemeClr val="tx1"/>
                </a:solidFill>
                <a:effectLst/>
              </a:rPr>
              <a:t> 1979:30) </a:t>
            </a: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Policy 'solutions' of this kind tended to </a:t>
            </a:r>
            <a:r>
              <a:rPr lang="en-US" kern="1200" dirty="0" err="1">
                <a:solidFill>
                  <a:schemeClr val="tx1"/>
                </a:solidFill>
                <a:effectLst/>
              </a:rPr>
              <a:t>favour</a:t>
            </a:r>
            <a:r>
              <a:rPr lang="en-US" kern="1200" dirty="0">
                <a:solidFill>
                  <a:schemeClr val="tx1"/>
                </a:solidFill>
                <a:effectLst/>
              </a:rPr>
              <a:t> </a:t>
            </a:r>
            <a:r>
              <a:rPr lang="en-US" b="1" kern="1200" dirty="0">
                <a:solidFill>
                  <a:schemeClr val="tx1"/>
                </a:solidFill>
                <a:effectLst/>
              </a:rPr>
              <a:t>erosion works </a:t>
            </a:r>
            <a:r>
              <a:rPr lang="en-US" kern="1200" dirty="0">
                <a:solidFill>
                  <a:schemeClr val="tx1"/>
                </a:solidFill>
                <a:effectLst/>
              </a:rPr>
              <a:t>(often paid for by </a:t>
            </a:r>
            <a:r>
              <a:rPr lang="en-US" kern="1200" dirty="0" err="1">
                <a:solidFill>
                  <a:schemeClr val="tx1"/>
                </a:solidFill>
                <a:effectLst/>
              </a:rPr>
              <a:t>labout</a:t>
            </a:r>
            <a:r>
              <a:rPr lang="en-US" kern="1200" dirty="0">
                <a:solidFill>
                  <a:schemeClr val="tx1"/>
                </a:solidFill>
                <a:effectLst/>
              </a:rPr>
              <a:t> inputs on the part of farmers themselves), terracing, </a:t>
            </a:r>
            <a:r>
              <a:rPr lang="en-US" kern="1200" dirty="0" err="1">
                <a:solidFill>
                  <a:schemeClr val="tx1"/>
                </a:solidFill>
                <a:effectLst/>
              </a:rPr>
              <a:t>reafforestation</a:t>
            </a:r>
            <a:r>
              <a:rPr lang="en-US" kern="1200" dirty="0">
                <a:solidFill>
                  <a:schemeClr val="tx1"/>
                </a:solidFill>
                <a:effectLst/>
              </a:rPr>
              <a:t> and pasture closure, implemented by </a:t>
            </a:r>
            <a:r>
              <a:rPr lang="en-US" b="1" kern="1200" dirty="0">
                <a:solidFill>
                  <a:schemeClr val="tx1"/>
                </a:solidFill>
                <a:effectLst/>
              </a:rPr>
              <a:t>compulsory destocking or exclusion from certain vulnerable areas</a:t>
            </a:r>
            <a:r>
              <a:rPr lang="en-US" kern="1200" dirty="0">
                <a:solidFill>
                  <a:schemeClr val="tx1"/>
                </a:solidFill>
                <a:effectLst/>
              </a:rPr>
              <a:t>. They were frequently </a:t>
            </a:r>
            <a:r>
              <a:rPr lang="en-US" b="1" kern="1200" dirty="0">
                <a:solidFill>
                  <a:schemeClr val="tx1"/>
                </a:solidFill>
                <a:effectLst/>
              </a:rPr>
              <a:t>imposed</a:t>
            </a:r>
            <a:r>
              <a:rPr lang="en-US" kern="1200" dirty="0">
                <a:solidFill>
                  <a:schemeClr val="tx1"/>
                </a:solidFill>
                <a:effectLst/>
              </a:rPr>
              <a:t> by colonial regimes </a:t>
            </a:r>
            <a:r>
              <a:rPr lang="en-US" b="1" kern="1200" dirty="0">
                <a:solidFill>
                  <a:schemeClr val="tx1"/>
                </a:solidFill>
                <a:effectLst/>
              </a:rPr>
              <a:t>using force </a:t>
            </a:r>
            <a:r>
              <a:rPr lang="en-US" kern="1200" dirty="0">
                <a:solidFill>
                  <a:schemeClr val="tx1"/>
                </a:solidFill>
                <a:effectLst/>
              </a:rPr>
              <a:t>where necessary. In colonial Ruanda-Burundi, several weeks of free </a:t>
            </a:r>
            <a:r>
              <a:rPr lang="en-US" kern="1200" dirty="0" err="1">
                <a:solidFill>
                  <a:schemeClr val="tx1"/>
                </a:solidFill>
                <a:effectLst/>
              </a:rPr>
              <a:t>labour</a:t>
            </a:r>
            <a:r>
              <a:rPr lang="en-US" kern="1200" dirty="0">
                <a:solidFill>
                  <a:schemeClr val="tx1"/>
                </a:solidFill>
                <a:effectLst/>
              </a:rPr>
              <a:t> had to be given each year by the </a:t>
            </a:r>
            <a:r>
              <a:rPr lang="en-US" i="1" kern="1200" dirty="0">
                <a:solidFill>
                  <a:schemeClr val="tx1"/>
                </a:solidFill>
                <a:effectLst/>
              </a:rPr>
              <a:t>commune </a:t>
            </a:r>
            <a:r>
              <a:rPr lang="en-US" kern="1200" dirty="0">
                <a:solidFill>
                  <a:schemeClr val="tx1"/>
                </a:solidFill>
                <a:effectLst/>
              </a:rPr>
              <a:t>to build up terraces, bunds and other erosion works. The </a:t>
            </a:r>
            <a:r>
              <a:rPr lang="en-US" i="1" kern="1200" dirty="0" err="1">
                <a:solidFill>
                  <a:schemeClr val="tx1"/>
                </a:solidFill>
                <a:effectLst/>
              </a:rPr>
              <a:t>paysannat</a:t>
            </a:r>
            <a:r>
              <a:rPr lang="en-US" i="1" kern="1200" dirty="0">
                <a:solidFill>
                  <a:schemeClr val="tx1"/>
                </a:solidFill>
                <a:effectLst/>
              </a:rPr>
              <a:t> </a:t>
            </a:r>
            <a:r>
              <a:rPr lang="en-US" kern="1200" dirty="0">
                <a:solidFill>
                  <a:schemeClr val="tx1"/>
                </a:solidFill>
                <a:effectLst/>
              </a:rPr>
              <a:t>system in the (then) Belgian Congo had similar compulsive elements (Dumont 1970: 36).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Laying blame</a:t>
            </a:r>
            <a:r>
              <a:rPr lang="en-US" u="sng" baseline="0" dirty="0"/>
              <a:t> on locals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kern="1200" dirty="0">
                <a:solidFill>
                  <a:schemeClr val="tx1"/>
                </a:solidFill>
                <a:effectLst/>
              </a:rPr>
              <a:t>The problem is blamed on the land users themselves, who are seen to have mismanaged the environment because of lack of environmental awareness, ignorance, apathy and just plain laziness.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kern="1200" dirty="0">
                <a:solidFill>
                  <a:schemeClr val="tx1"/>
                </a:solidFill>
                <a:effectLst/>
              </a:rPr>
              <a:t>The more pejorative epithets have disappeared in the post-colonial literature, except for one or two extreme examples like </a:t>
            </a:r>
            <a:r>
              <a:rPr lang="en-US" kern="1200" dirty="0" err="1">
                <a:solidFill>
                  <a:schemeClr val="tx1"/>
                </a:solidFill>
                <a:effectLst/>
              </a:rPr>
              <a:t>Kon</a:t>
            </a:r>
            <a:r>
              <a:rPr lang="en-US" kern="1200" dirty="0">
                <a:solidFill>
                  <a:schemeClr val="tx1"/>
                </a:solidFill>
                <a:effectLst/>
              </a:rPr>
              <a:t> </a:t>
            </a:r>
            <a:r>
              <a:rPr lang="en-US" kern="1200" dirty="0" err="1">
                <a:solidFill>
                  <a:schemeClr val="tx1"/>
                </a:solidFill>
                <a:effectLst/>
              </a:rPr>
              <a:t>Muang</a:t>
            </a:r>
            <a:r>
              <a:rPr lang="en-US" kern="1200" dirty="0">
                <a:solidFill>
                  <a:schemeClr val="tx1"/>
                </a:solidFill>
                <a:effectLst/>
              </a:rPr>
              <a:t> Nan (1978) who holds the view that the shifting </a:t>
            </a:r>
            <a:r>
              <a:rPr lang="en-US" b="1" kern="1200" dirty="0">
                <a:solidFill>
                  <a:schemeClr val="tx1"/>
                </a:solidFill>
                <a:effectLst/>
              </a:rPr>
              <a:t>cultivation </a:t>
            </a:r>
            <a:r>
              <a:rPr lang="en-US" b="1" kern="1200" dirty="0" err="1">
                <a:solidFill>
                  <a:schemeClr val="tx1"/>
                </a:solidFill>
                <a:effectLst/>
              </a:rPr>
              <a:t>practised</a:t>
            </a:r>
            <a:r>
              <a:rPr lang="en-US" b="1" kern="1200" dirty="0">
                <a:solidFill>
                  <a:schemeClr val="tx1"/>
                </a:solidFill>
                <a:effectLst/>
              </a:rPr>
              <a:t> by tribal people </a:t>
            </a:r>
            <a:r>
              <a:rPr lang="en-US" kern="1200" dirty="0">
                <a:solidFill>
                  <a:schemeClr val="tx1"/>
                </a:solidFill>
                <a:effectLst/>
              </a:rPr>
              <a:t>in northern Thailand is the most dangerous </a:t>
            </a:r>
            <a:r>
              <a:rPr lang="en-US" b="1" kern="1200" dirty="0">
                <a:solidFill>
                  <a:schemeClr val="tx1"/>
                </a:solidFill>
                <a:effectLst/>
              </a:rPr>
              <a:t>national problem </a:t>
            </a:r>
            <a:r>
              <a:rPr lang="en-US" kern="1200" dirty="0">
                <a:solidFill>
                  <a:schemeClr val="tx1"/>
                </a:solidFill>
                <a:effectLst/>
              </a:rPr>
              <a:t>and one which </a:t>
            </a:r>
            <a:r>
              <a:rPr lang="en-US" b="1" kern="1200" dirty="0">
                <a:solidFill>
                  <a:schemeClr val="tx1"/>
                </a:solidFill>
                <a:effectLst/>
              </a:rPr>
              <a:t>undermines national security</a:t>
            </a:r>
            <a:r>
              <a:rPr lang="en-US" kern="1200" dirty="0">
                <a:solidFill>
                  <a:schemeClr val="tx1"/>
                </a:solidFill>
                <a:effectLst/>
              </a:rPr>
              <a:t>. The </a:t>
            </a:r>
            <a:r>
              <a:rPr lang="en-US" b="1" kern="1200" dirty="0">
                <a:solidFill>
                  <a:schemeClr val="tx1"/>
                </a:solidFill>
                <a:effectLst/>
              </a:rPr>
              <a:t>practice should be eliminated </a:t>
            </a:r>
            <a:r>
              <a:rPr lang="en-US" kern="1200" dirty="0">
                <a:solidFill>
                  <a:schemeClr val="tx1"/>
                </a:solidFill>
                <a:effectLst/>
              </a:rPr>
              <a:t>or the </a:t>
            </a:r>
            <a:r>
              <a:rPr lang="en-US" b="1" kern="1200" dirty="0">
                <a:solidFill>
                  <a:schemeClr val="tx1"/>
                </a:solidFill>
                <a:effectLst/>
              </a:rPr>
              <a:t>people expelled from Thailand altogether</a:t>
            </a:r>
            <a:r>
              <a:rPr lang="en-US" kern="1200" dirty="0">
                <a:solidFill>
                  <a:schemeClr val="tx1"/>
                </a:solidFill>
                <a:effectLst/>
              </a:rPr>
              <a:t>, he claims.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sng" kern="1200" dirty="0">
                <a:solidFill>
                  <a:schemeClr val="tx1"/>
                </a:solidFill>
                <a:effectLst/>
              </a:rPr>
              <a:t>Market</a:t>
            </a:r>
            <a:r>
              <a:rPr lang="en-US" u="sng" kern="1200" baseline="0" dirty="0">
                <a:solidFill>
                  <a:schemeClr val="tx1"/>
                </a:solidFill>
                <a:effectLst/>
              </a:rPr>
              <a:t> economy solution</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kern="1200" dirty="0">
                <a:solidFill>
                  <a:schemeClr val="tx1"/>
                </a:solidFill>
                <a:effectLst/>
              </a:rPr>
              <a:t>The </a:t>
            </a:r>
            <a:r>
              <a:rPr lang="en-US" sz="1400" kern="1200" dirty="0">
                <a:solidFill>
                  <a:schemeClr val="tx1"/>
                </a:solidFill>
                <a:effectLst/>
              </a:rPr>
              <a:t>last problem identified </a:t>
            </a:r>
            <a:r>
              <a:rPr lang="en-US" kern="1200" dirty="0">
                <a:solidFill>
                  <a:schemeClr val="tx1"/>
                </a:solidFill>
                <a:effectLst/>
              </a:rPr>
              <a:t>in the classic or colonial model is that cultivators and pastoralists who cause soil erosion are </a:t>
            </a:r>
            <a:r>
              <a:rPr lang="en-US" b="1" kern="1200" dirty="0">
                <a:solidFill>
                  <a:schemeClr val="tx1"/>
                </a:solidFill>
                <a:effectLst/>
              </a:rPr>
              <a:t>insufficiently involved in the market economy</a:t>
            </a:r>
            <a:r>
              <a:rPr lang="en-US" kern="1200" dirty="0">
                <a:solidFill>
                  <a:schemeClr val="tx1"/>
                </a:solidFill>
                <a:effectLst/>
              </a:rPr>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kern="1200" dirty="0">
                <a:solidFill>
                  <a:schemeClr val="tx1"/>
                </a:solidFill>
                <a:effectLst/>
              </a:rPr>
              <a:t>Involvement in the production of surpluses for sale in the market </a:t>
            </a:r>
            <a:r>
              <a:rPr lang="en-US" b="1" kern="1200" dirty="0">
                <a:solidFill>
                  <a:schemeClr val="tx1"/>
                </a:solidFill>
                <a:effectLst/>
              </a:rPr>
              <a:t>implies modern methods </a:t>
            </a:r>
            <a:r>
              <a:rPr lang="en-US" kern="1200" dirty="0">
                <a:solidFill>
                  <a:schemeClr val="tx1"/>
                </a:solidFill>
                <a:effectLst/>
              </a:rPr>
              <a:t>of cultivation and </a:t>
            </a:r>
            <a:r>
              <a:rPr lang="en-US" b="1" kern="1200" dirty="0">
                <a:solidFill>
                  <a:schemeClr val="tx1"/>
                </a:solidFill>
                <a:effectLst/>
              </a:rPr>
              <a:t>improved productivity</a:t>
            </a:r>
            <a:r>
              <a:rPr lang="en-US" kern="1200" dirty="0">
                <a:solidFill>
                  <a:schemeClr val="tx1"/>
                </a:solidFill>
                <a:effectLst/>
              </a:rPr>
              <a:t>, so </a:t>
            </a:r>
            <a:r>
              <a:rPr lang="en-US" b="1" kern="1200" dirty="0">
                <a:solidFill>
                  <a:schemeClr val="tx1"/>
                </a:solidFill>
                <a:effectLst/>
              </a:rPr>
              <a:t>alleviating the 'population problem</a:t>
            </a:r>
            <a:r>
              <a:rPr lang="en-US" kern="1200" dirty="0">
                <a:solidFill>
                  <a:schemeClr val="tx1"/>
                </a:solidFill>
                <a:effectLst/>
              </a:rPr>
              <a:t>' , and the </a:t>
            </a:r>
            <a:r>
              <a:rPr lang="en-US" b="1" kern="1200" dirty="0">
                <a:solidFill>
                  <a:schemeClr val="tx1"/>
                </a:solidFill>
                <a:effectLst/>
              </a:rPr>
              <a:t>awareness of financial inducements</a:t>
            </a:r>
            <a:r>
              <a:rPr lang="en-US" kern="1200" dirty="0">
                <a:solidFill>
                  <a:schemeClr val="tx1"/>
                </a:solidFill>
                <a:effectLst/>
              </a:rPr>
              <a:t>, and </a:t>
            </a:r>
            <a:r>
              <a:rPr lang="en-US" b="1" kern="1200" dirty="0">
                <a:solidFill>
                  <a:schemeClr val="tx1"/>
                </a:solidFill>
                <a:effectLst/>
              </a:rPr>
              <a:t>incentive to undertake soil conserving </a:t>
            </a:r>
            <a:r>
              <a:rPr lang="en-US" kern="1200" dirty="0">
                <a:solidFill>
                  <a:schemeClr val="tx1"/>
                </a:solidFill>
                <a:effectLst/>
              </a:rPr>
              <a:t>agronomic practices and/or erosion works. </a:t>
            </a:r>
            <a:endParaRPr lang="en-US"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kern="1200" dirty="0">
                <a:solidFill>
                  <a:schemeClr val="tx1"/>
                </a:solidFill>
                <a:effectLst/>
              </a:rPr>
              <a:t>The policy implication of this view is a </a:t>
            </a:r>
            <a:r>
              <a:rPr lang="en-US" kern="1200" dirty="0" err="1">
                <a:solidFill>
                  <a:schemeClr val="tx1"/>
                </a:solidFill>
                <a:effectLst/>
              </a:rPr>
              <a:t>programme</a:t>
            </a:r>
            <a:r>
              <a:rPr lang="en-US" kern="1200" dirty="0">
                <a:solidFill>
                  <a:schemeClr val="tx1"/>
                </a:solidFill>
                <a:effectLst/>
              </a:rPr>
              <a:t> to </a:t>
            </a:r>
            <a:r>
              <a:rPr lang="en-US" b="1" kern="1200" dirty="0">
                <a:solidFill>
                  <a:schemeClr val="tx1"/>
                </a:solidFill>
                <a:effectLst/>
              </a:rPr>
              <a:t>help those farmers </a:t>
            </a:r>
            <a:r>
              <a:rPr lang="en-US" kern="1200" dirty="0">
                <a:solidFill>
                  <a:schemeClr val="tx1"/>
                </a:solidFill>
                <a:effectLst/>
              </a:rPr>
              <a:t>who can </a:t>
            </a:r>
            <a:r>
              <a:rPr lang="en-US" b="1" kern="1200" dirty="0">
                <a:solidFill>
                  <a:schemeClr val="tx1"/>
                </a:solidFill>
                <a:effectLst/>
              </a:rPr>
              <a:t>help themselves to grow cash crops</a:t>
            </a:r>
            <a:r>
              <a:rPr lang="en-US" kern="1200" dirty="0">
                <a:solidFill>
                  <a:schemeClr val="tx1"/>
                </a:solidFill>
                <a:effectLst/>
              </a:rPr>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34</a:t>
            </a:fld>
            <a:endParaRPr lang="es-ES"/>
          </a:p>
        </p:txBody>
      </p:sp>
    </p:spTree>
    <p:extLst>
      <p:ext uri="{BB962C8B-B14F-4D97-AF65-F5344CB8AC3E}">
        <p14:creationId xmlns:p14="http://schemas.microsoft.com/office/powerpoint/2010/main" val="258504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spcAft>
                <a:spcPts val="0"/>
              </a:spcAft>
            </a:pPr>
            <a:r>
              <a:rPr lang="en-GB" sz="1200" dirty="0">
                <a:effectLst/>
                <a:latin typeface="+mj-lt"/>
                <a:ea typeface="MS Mincho"/>
                <a:cs typeface="Times New Roman"/>
              </a:rPr>
              <a:t>So, t</a:t>
            </a:r>
            <a:r>
              <a:rPr lang="en-US" sz="1200" dirty="0">
                <a:effectLst/>
                <a:latin typeface="+mj-lt"/>
                <a:ea typeface="MS Mincho"/>
                <a:cs typeface="Times New Roman"/>
              </a:rPr>
              <a:t>he </a:t>
            </a:r>
            <a:r>
              <a:rPr lang="en-US" sz="1200" i="1" dirty="0">
                <a:effectLst/>
                <a:latin typeface="+mj-lt"/>
                <a:ea typeface="MS Mincho"/>
                <a:cs typeface="Times New Roman"/>
              </a:rPr>
              <a:t>root causes of soil erosion</a:t>
            </a:r>
            <a:r>
              <a:rPr lang="en-US" sz="1200" dirty="0">
                <a:effectLst/>
                <a:latin typeface="+mj-lt"/>
                <a:ea typeface="MS Mincho"/>
                <a:cs typeface="Times New Roman"/>
              </a:rPr>
              <a:t> are not to be found only at the site where land degradation occurs (Hertford, 1985):</a:t>
            </a:r>
            <a:endParaRPr lang="es-ES" sz="1200" dirty="0">
              <a:effectLst/>
              <a:latin typeface="+mj-lt"/>
              <a:ea typeface="MS Mincho"/>
              <a:cs typeface="Times New Roman"/>
            </a:endParaRPr>
          </a:p>
          <a:p>
            <a:pPr marL="342900" lvl="0" indent="-342900">
              <a:spcAft>
                <a:spcPts val="0"/>
              </a:spcAft>
              <a:buFont typeface="Arial"/>
              <a:buChar char="•"/>
              <a:tabLst>
                <a:tab pos="457200" algn="l"/>
              </a:tabLst>
            </a:pPr>
            <a:r>
              <a:rPr lang="en-US" sz="1200" dirty="0">
                <a:effectLst/>
                <a:latin typeface="+mj-lt"/>
                <a:ea typeface="MS Mincho"/>
                <a:cs typeface="Times New Roman"/>
              </a:rPr>
              <a:t>Farmers forced to degrade the land in order to delay their own destruction</a:t>
            </a:r>
            <a:endParaRPr lang="es-ES" sz="1200" dirty="0">
              <a:effectLst/>
              <a:latin typeface="+mj-lt"/>
              <a:ea typeface="MS Mincho"/>
              <a:cs typeface="Times New Roman"/>
            </a:endParaRPr>
          </a:p>
          <a:p>
            <a:pPr marL="342900" lvl="0" indent="-342900">
              <a:spcAft>
                <a:spcPts val="0"/>
              </a:spcAft>
              <a:buFont typeface="Arial"/>
              <a:buChar char="•"/>
              <a:tabLst>
                <a:tab pos="457200" algn="l"/>
              </a:tabLst>
            </a:pPr>
            <a:r>
              <a:rPr lang="en-US" sz="1200" dirty="0">
                <a:effectLst/>
                <a:latin typeface="+mj-lt"/>
                <a:ea typeface="MS Mincho"/>
                <a:cs typeface="Times New Roman"/>
              </a:rPr>
              <a:t>By those who exploit them (the “winners” or “haves”) within int’l system of production</a:t>
            </a:r>
          </a:p>
          <a:p>
            <a:pPr marL="0" lvl="0" indent="0">
              <a:spcAft>
                <a:spcPts val="0"/>
              </a:spcAft>
              <a:buFont typeface="Arial"/>
              <a:buNone/>
              <a:tabLst>
                <a:tab pos="457200" algn="l"/>
              </a:tabLst>
            </a:pPr>
            <a:endParaRPr lang="es-ES" sz="1200" dirty="0">
              <a:effectLst/>
              <a:latin typeface="+mj-lt"/>
              <a:ea typeface="MS Mincho"/>
              <a:cs typeface="Times New Roman"/>
            </a:endParaRPr>
          </a:p>
          <a:p>
            <a:pPr>
              <a:spcAft>
                <a:spcPts val="0"/>
              </a:spcAft>
            </a:pPr>
            <a:r>
              <a:rPr lang="en-US" sz="1200" b="1" dirty="0">
                <a:effectLst/>
                <a:latin typeface="+mj-lt"/>
                <a:ea typeface="MS Mincho"/>
                <a:cs typeface="Times New Roman"/>
              </a:rPr>
              <a:t>Capitalist production tends to encourage mining of soils (Robbins 2012):</a:t>
            </a:r>
            <a:endParaRPr lang="es-ES" sz="1200" dirty="0">
              <a:effectLst/>
              <a:latin typeface="+mj-lt"/>
              <a:ea typeface="MS Mincho"/>
              <a:cs typeface="Times New Roman"/>
            </a:endParaRPr>
          </a:p>
          <a:p>
            <a:pPr marL="342900" lvl="0" indent="-342900">
              <a:spcAft>
                <a:spcPts val="0"/>
              </a:spcAft>
              <a:buFont typeface="Arial"/>
              <a:buChar char="•"/>
              <a:tabLst>
                <a:tab pos="457200" algn="l"/>
              </a:tabLst>
            </a:pPr>
            <a:r>
              <a:rPr lang="en-US" sz="1400" dirty="0">
                <a:effectLst/>
                <a:latin typeface="+mj-lt"/>
                <a:ea typeface="MS Mincho"/>
                <a:cs typeface="Times New Roman"/>
              </a:rPr>
              <a:t>Farmers produce for int’l competitive markets, many times because of </a:t>
            </a:r>
            <a:r>
              <a:rPr lang="en-US" sz="1400" i="1" u="sng" dirty="0">
                <a:effectLst/>
                <a:latin typeface="+mj-lt"/>
                <a:ea typeface="MS Mincho"/>
                <a:cs typeface="Times New Roman"/>
              </a:rPr>
              <a:t>state-sponsored </a:t>
            </a:r>
            <a:r>
              <a:rPr lang="en-US" sz="1400" i="1" u="sng" dirty="0" err="1">
                <a:effectLst/>
                <a:latin typeface="+mj-lt"/>
                <a:ea typeface="MS Mincho"/>
                <a:cs typeface="Times New Roman"/>
              </a:rPr>
              <a:t>programmes</a:t>
            </a:r>
            <a:r>
              <a:rPr lang="en-US" sz="1400" i="1" u="sng" dirty="0">
                <a:effectLst/>
                <a:latin typeface="+mj-lt"/>
                <a:ea typeface="MS Mincho"/>
                <a:cs typeface="Times New Roman"/>
              </a:rPr>
              <a:t> </a:t>
            </a:r>
            <a:r>
              <a:rPr lang="en-US" sz="1400" dirty="0">
                <a:effectLst/>
                <a:latin typeface="+mj-lt"/>
                <a:ea typeface="MS Mincho"/>
                <a:cs typeface="Times New Roman"/>
              </a:rPr>
              <a:t>(e.g. Malian cotton farmers, or intro crash crops, or </a:t>
            </a:r>
            <a:r>
              <a:rPr lang="en-US" sz="1400" dirty="0" err="1">
                <a:effectLst/>
                <a:latin typeface="+mj-lt"/>
                <a:ea typeface="MS Mincho"/>
                <a:cs typeface="Times New Roman"/>
              </a:rPr>
              <a:t>agri</a:t>
            </a:r>
            <a:r>
              <a:rPr lang="en-US" sz="1400" dirty="0">
                <a:effectLst/>
                <a:latin typeface="+mj-lt"/>
                <a:ea typeface="MS Mincho"/>
                <a:cs typeface="Times New Roman"/>
              </a:rPr>
              <a:t> </a:t>
            </a:r>
            <a:r>
              <a:rPr lang="en-US" sz="1400" dirty="0" err="1">
                <a:effectLst/>
                <a:latin typeface="+mj-lt"/>
                <a:ea typeface="MS Mincho"/>
                <a:cs typeface="Times New Roman"/>
              </a:rPr>
              <a:t>modernisation</a:t>
            </a:r>
            <a:r>
              <a:rPr lang="en-US" sz="1400" dirty="0">
                <a:effectLst/>
                <a:latin typeface="+mj-lt"/>
                <a:ea typeface="MS Mincho"/>
                <a:cs typeface="Times New Roman"/>
              </a:rPr>
              <a:t> </a:t>
            </a:r>
            <a:r>
              <a:rPr lang="en-US" sz="1400" dirty="0" err="1">
                <a:effectLst/>
                <a:latin typeface="+mj-lt"/>
                <a:ea typeface="MS Mincho"/>
                <a:cs typeface="Times New Roman"/>
              </a:rPr>
              <a:t>programmes</a:t>
            </a:r>
            <a:r>
              <a:rPr lang="en-US" sz="1400" dirty="0">
                <a:effectLst/>
                <a:latin typeface="+mj-lt"/>
                <a:ea typeface="MS Mincho"/>
                <a:cs typeface="Times New Roman"/>
              </a:rPr>
              <a:t>) promoted by int’l agencies (e.g. WB), or introduced by colonial powers </a:t>
            </a:r>
            <a:endParaRPr lang="es-ES" sz="1400" dirty="0">
              <a:effectLst/>
              <a:latin typeface="+mj-lt"/>
              <a:ea typeface="MS Mincho"/>
              <a:cs typeface="Times New Roman"/>
            </a:endParaRPr>
          </a:p>
          <a:p>
            <a:pPr marL="342900" lvl="0" indent="-342900">
              <a:spcAft>
                <a:spcPts val="0"/>
              </a:spcAft>
              <a:buFont typeface="Arial"/>
              <a:buChar char="•"/>
              <a:tabLst>
                <a:tab pos="457200" algn="l"/>
              </a:tabLst>
            </a:pPr>
            <a:r>
              <a:rPr lang="en-US" sz="1200" dirty="0">
                <a:effectLst/>
                <a:latin typeface="+mj-lt"/>
                <a:ea typeface="MS Mincho"/>
                <a:cs typeface="Times New Roman"/>
              </a:rPr>
              <a:t>In </a:t>
            </a:r>
            <a:r>
              <a:rPr lang="en-US" sz="1200" b="1" dirty="0">
                <a:effectLst/>
                <a:latin typeface="+mj-lt"/>
                <a:ea typeface="MS Mincho"/>
                <a:cs typeface="Times New Roman"/>
              </a:rPr>
              <a:t>int’l competitive markets</a:t>
            </a:r>
            <a:r>
              <a:rPr lang="en-US" sz="1200" dirty="0">
                <a:effectLst/>
                <a:latin typeface="+mj-lt"/>
                <a:ea typeface="MS Mincho"/>
                <a:cs typeface="Times New Roman"/>
              </a:rPr>
              <a:t>, when </a:t>
            </a:r>
            <a:r>
              <a:rPr lang="en-US" sz="1200" b="1" dirty="0">
                <a:effectLst/>
                <a:latin typeface="+mj-lt"/>
                <a:ea typeface="MS Mincho"/>
                <a:cs typeface="Times New Roman"/>
              </a:rPr>
              <a:t>economic (profit) margins decline</a:t>
            </a:r>
            <a:r>
              <a:rPr lang="en-US" sz="1200" dirty="0">
                <a:effectLst/>
                <a:latin typeface="+mj-lt"/>
                <a:ea typeface="MS Mincho"/>
                <a:cs typeface="Times New Roman"/>
              </a:rPr>
              <a:t>, </a:t>
            </a:r>
            <a:r>
              <a:rPr lang="en-US" sz="1200" b="1" dirty="0">
                <a:effectLst/>
                <a:latin typeface="+mj-lt"/>
                <a:ea typeface="MS Mincho"/>
                <a:cs typeface="Times New Roman"/>
              </a:rPr>
              <a:t>costs and risks are passed downwards</a:t>
            </a:r>
            <a:r>
              <a:rPr lang="en-US" sz="1200" dirty="0">
                <a:effectLst/>
                <a:latin typeface="+mj-lt"/>
                <a:ea typeface="MS Mincho"/>
                <a:cs typeface="Times New Roman"/>
              </a:rPr>
              <a:t> to individual producers, who </a:t>
            </a:r>
            <a:r>
              <a:rPr lang="en-US" sz="1200" b="1" dirty="0">
                <a:effectLst/>
                <a:latin typeface="+mj-lt"/>
                <a:ea typeface="MS Mincho"/>
                <a:cs typeface="Times New Roman"/>
              </a:rPr>
              <a:t>try to extract as much as possible in order to balance their losses </a:t>
            </a:r>
            <a:endParaRPr lang="es-ES" sz="1200" dirty="0">
              <a:effectLst/>
              <a:latin typeface="+mj-lt"/>
              <a:ea typeface="MS Mincho"/>
              <a:cs typeface="Times New Roman"/>
            </a:endParaRPr>
          </a:p>
          <a:p>
            <a:pPr marL="342900" lvl="0" indent="-342900">
              <a:spcAft>
                <a:spcPts val="0"/>
              </a:spcAft>
              <a:buFont typeface="Arial"/>
              <a:buChar char="•"/>
              <a:tabLst>
                <a:tab pos="457200" algn="l"/>
              </a:tabLst>
            </a:pPr>
            <a:r>
              <a:rPr lang="en-US" sz="1200" dirty="0">
                <a:effectLst/>
                <a:latin typeface="+mj-lt"/>
                <a:ea typeface="MS Mincho"/>
                <a:cs typeface="Times New Roman"/>
              </a:rPr>
              <a:t>This is why they will </a:t>
            </a:r>
            <a:r>
              <a:rPr lang="en-US" sz="1200" b="1" dirty="0">
                <a:effectLst/>
                <a:latin typeface="+mj-lt"/>
                <a:ea typeface="MS Mincho"/>
                <a:cs typeface="Times New Roman"/>
              </a:rPr>
              <a:t>more readily use pesticides</a:t>
            </a:r>
            <a:r>
              <a:rPr lang="en-US" sz="1200" dirty="0">
                <a:effectLst/>
                <a:latin typeface="+mj-lt"/>
                <a:ea typeface="MS Mincho"/>
                <a:cs typeface="Times New Roman"/>
              </a:rPr>
              <a:t>, follow shorter fallowing (time left land to rest) periods, etc. to ensure they have a crop to sell</a:t>
            </a:r>
            <a:endParaRPr lang="es-ES" sz="1200" dirty="0">
              <a:effectLst/>
              <a:latin typeface="+mj-lt"/>
              <a:ea typeface="MS Mincho"/>
              <a:cs typeface="Times New Roman"/>
            </a:endParaRPr>
          </a:p>
          <a:p>
            <a:pPr marL="342900" lvl="0" indent="-342900">
              <a:spcAft>
                <a:spcPts val="0"/>
              </a:spcAft>
              <a:buFont typeface="Arial"/>
              <a:buChar char="•"/>
              <a:tabLst>
                <a:tab pos="457200" algn="l"/>
              </a:tabLst>
            </a:pPr>
            <a:r>
              <a:rPr lang="en-US" sz="1200" dirty="0">
                <a:effectLst/>
                <a:latin typeface="+mj-lt"/>
                <a:ea typeface="MS Mincho"/>
                <a:cs typeface="Times New Roman"/>
              </a:rPr>
              <a:t>Similarly: this is why they </a:t>
            </a:r>
            <a:r>
              <a:rPr lang="en-US" sz="1200" b="1" dirty="0">
                <a:effectLst/>
                <a:latin typeface="+mj-lt"/>
                <a:ea typeface="MS Mincho"/>
                <a:cs typeface="Times New Roman"/>
              </a:rPr>
              <a:t>will go deeper into the forest </a:t>
            </a:r>
            <a:r>
              <a:rPr lang="en-US" sz="1200" dirty="0">
                <a:effectLst/>
                <a:latin typeface="+mj-lt"/>
                <a:ea typeface="MS Mincho"/>
                <a:cs typeface="Times New Roman"/>
              </a:rPr>
              <a:t>(encroach), to </a:t>
            </a:r>
            <a:r>
              <a:rPr lang="en-US" sz="1200" b="1" dirty="0">
                <a:effectLst/>
                <a:latin typeface="+mj-lt"/>
                <a:ea typeface="MS Mincho"/>
                <a:cs typeface="Times New Roman"/>
              </a:rPr>
              <a:t>increase production and offset tighter prices for agricultural produce </a:t>
            </a:r>
            <a:endParaRPr lang="es-ES" sz="1200" dirty="0">
              <a:effectLst/>
              <a:latin typeface="+mj-lt"/>
              <a:ea typeface="MS Mincho"/>
              <a:cs typeface="Times New Roman"/>
            </a:endParaRPr>
          </a:p>
          <a:p>
            <a:pPr marL="342900" lvl="0" indent="-342900">
              <a:spcAft>
                <a:spcPts val="0"/>
              </a:spcAft>
              <a:buFont typeface="Arial"/>
              <a:buChar char="•"/>
              <a:tabLst>
                <a:tab pos="457200" algn="l"/>
              </a:tabLst>
            </a:pPr>
            <a:r>
              <a:rPr lang="en-US" sz="1200" dirty="0">
                <a:effectLst/>
                <a:latin typeface="+mj-lt"/>
                <a:ea typeface="MS Mincho"/>
                <a:cs typeface="Times New Roman"/>
              </a:rPr>
              <a:t>Lost value of (degraded) forest (e.g. biodiversity lost) = extracted from its location to be accumulated in distant commodity markets (e.g. cotton market in London, NY, etc.)</a:t>
            </a:r>
            <a:endParaRPr lang="es-ES" sz="1200" dirty="0">
              <a:effectLst/>
              <a:latin typeface="+mj-lt"/>
              <a:ea typeface="MS Mincho"/>
              <a:cs typeface="Times New Roman"/>
            </a:endParaRPr>
          </a:p>
          <a:p>
            <a:endParaRPr lang="es-ES"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latin typeface="+mj-lt"/>
              </a:rPr>
              <a:t>David Simon (</a:t>
            </a:r>
            <a:r>
              <a:rPr lang="en-US" sz="1100" dirty="0" err="1">
                <a:latin typeface="+mj-lt"/>
              </a:rPr>
              <a:t>ed</a:t>
            </a:r>
            <a:r>
              <a:rPr lang="en-US" sz="1100" dirty="0">
                <a:latin typeface="+mj-lt"/>
              </a:rPr>
              <a:t>) (2006) Fifty Key Thinkers in Development: "A principal conclusion of this book is that soil erosion in lesser developed countries will not be substantially reduced unless it </a:t>
            </a:r>
            <a:r>
              <a:rPr lang="en-US" sz="1100" b="1" dirty="0">
                <a:latin typeface="+mj-lt"/>
              </a:rPr>
              <a:t>seriously threatens the accumulation possibilities of the dominant </a:t>
            </a:r>
            <a:r>
              <a:rPr lang="en-US" sz="1100" dirty="0">
                <a:latin typeface="+mj-lt"/>
              </a:rPr>
              <a:t>classes" (p147).</a:t>
            </a:r>
            <a:endParaRPr lang="es-ES" sz="1100" dirty="0">
              <a:latin typeface="+mj-lt"/>
            </a:endParaRPr>
          </a:p>
        </p:txBody>
      </p:sp>
      <p:sp>
        <p:nvSpPr>
          <p:cNvPr id="4" name="3 Marcador de número de diapositiva"/>
          <p:cNvSpPr>
            <a:spLocks noGrp="1"/>
          </p:cNvSpPr>
          <p:nvPr>
            <p:ph type="sldNum" sz="quarter" idx="10"/>
          </p:nvPr>
        </p:nvSpPr>
        <p:spPr/>
        <p:txBody>
          <a:bodyPr/>
          <a:lstStyle/>
          <a:p>
            <a:fld id="{C6E7BF4B-530C-42A2-B5DB-29ECB55D1717}" type="slidenum">
              <a:rPr lang="es-ES" smtClean="0"/>
              <a:t>35</a:t>
            </a:fld>
            <a:endParaRPr lang="es-ES"/>
          </a:p>
        </p:txBody>
      </p:sp>
    </p:spTree>
    <p:extLst>
      <p:ext uri="{BB962C8B-B14F-4D97-AF65-F5344CB8AC3E}">
        <p14:creationId xmlns:p14="http://schemas.microsoft.com/office/powerpoint/2010/main" val="2384695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7BF4B-530C-42A2-B5DB-29ECB55D1717}" type="slidenum">
              <a:rPr lang="es-ES" smtClean="0"/>
              <a:t>36</a:t>
            </a:fld>
            <a:endParaRPr lang="es-ES"/>
          </a:p>
        </p:txBody>
      </p:sp>
    </p:spTree>
    <p:extLst>
      <p:ext uri="{BB962C8B-B14F-4D97-AF65-F5344CB8AC3E}">
        <p14:creationId xmlns:p14="http://schemas.microsoft.com/office/powerpoint/2010/main" val="2357694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charset="0"/>
                <a:ea typeface="ＭＳ Ｐゴシック" charset="0"/>
                <a:cs typeface="ＭＳ Ｐゴシック" charset="0"/>
              </a:rPr>
              <a:t>Let’s now look at evidence of the link capital accumulation – environmental degradation</a:t>
            </a:r>
          </a:p>
          <a:p>
            <a:pPr marL="800100" lvl="1" indent="-342900">
              <a:buFont typeface="Arial"/>
              <a:buChar char="•"/>
            </a:pPr>
            <a:r>
              <a:rPr lang="en-US" dirty="0">
                <a:latin typeface="Calibri" charset="0"/>
                <a:ea typeface="ＭＳ Ｐゴシック" charset="0"/>
              </a:rPr>
              <a:t>The second contradiction “in action”</a:t>
            </a:r>
          </a:p>
          <a:p>
            <a:r>
              <a:rPr lang="en-US" dirty="0">
                <a:latin typeface="Calibri" charset="0"/>
                <a:ea typeface="ＭＳ Ｐゴシック" charset="0"/>
                <a:cs typeface="ＭＳ Ｐゴシック" charset="0"/>
              </a:rPr>
              <a:t>Go through the two ways of accumulating capital (and their ecological implications)</a:t>
            </a:r>
          </a:p>
          <a:p>
            <a:pPr lvl="1">
              <a:buFont typeface="Calibri" charset="0"/>
              <a:buAutoNum type="arabicPeriod"/>
            </a:pPr>
            <a:r>
              <a:rPr lang="en-US" dirty="0">
                <a:latin typeface="Calibri" charset="0"/>
                <a:ea typeface="ＭＳ Ｐゴシック" charset="0"/>
              </a:rPr>
              <a:t>Primitive/ Original Accumulation; evidence: the enclosure of the English Commons (16</a:t>
            </a:r>
            <a:r>
              <a:rPr lang="en-US" baseline="30000" dirty="0">
                <a:latin typeface="Calibri" charset="0"/>
                <a:ea typeface="ＭＳ Ｐゴシック" charset="0"/>
              </a:rPr>
              <a:t>th</a:t>
            </a:r>
            <a:r>
              <a:rPr lang="en-US" dirty="0">
                <a:latin typeface="Calibri" charset="0"/>
                <a:ea typeface="ＭＳ Ｐゴシック" charset="0"/>
              </a:rPr>
              <a:t> – 19</a:t>
            </a:r>
            <a:r>
              <a:rPr lang="en-US" baseline="30000" dirty="0">
                <a:latin typeface="Calibri" charset="0"/>
                <a:ea typeface="ＭＳ Ｐゴシック" charset="0"/>
              </a:rPr>
              <a:t>th</a:t>
            </a:r>
            <a:r>
              <a:rPr lang="en-US" dirty="0">
                <a:latin typeface="Calibri" charset="0"/>
                <a:ea typeface="ＭＳ Ｐゴシック" charset="0"/>
              </a:rPr>
              <a:t> century)</a:t>
            </a:r>
          </a:p>
          <a:p>
            <a:pPr lvl="1">
              <a:buFont typeface="Calibri" charset="0"/>
              <a:buAutoNum type="arabicPeriod"/>
            </a:pPr>
            <a:r>
              <a:rPr lang="en-US" dirty="0">
                <a:latin typeface="Calibri" charset="0"/>
                <a:ea typeface="ＭＳ Ｐゴシック" charset="0"/>
              </a:rPr>
              <a:t>Accumulation by dispossession; evidence: NNL policy for conservation of US wetlands (early 21</a:t>
            </a:r>
            <a:r>
              <a:rPr lang="en-US" baseline="30000" dirty="0">
                <a:latin typeface="Calibri" charset="0"/>
                <a:ea typeface="ＭＳ Ｐゴシック" charset="0"/>
              </a:rPr>
              <a:t>st</a:t>
            </a:r>
            <a:r>
              <a:rPr lang="en-US" dirty="0">
                <a:latin typeface="Calibri" charset="0"/>
                <a:ea typeface="ＭＳ Ｐゴシック" charset="0"/>
              </a:rPr>
              <a:t> century) </a:t>
            </a:r>
          </a:p>
          <a:p>
            <a:endParaRPr lang="en-US" dirty="0"/>
          </a:p>
        </p:txBody>
      </p:sp>
      <p:sp>
        <p:nvSpPr>
          <p:cNvPr id="4" name="Slide Number Placeholder 3"/>
          <p:cNvSpPr>
            <a:spLocks noGrp="1"/>
          </p:cNvSpPr>
          <p:nvPr>
            <p:ph type="sldNum" sz="quarter" idx="10"/>
          </p:nvPr>
        </p:nvSpPr>
        <p:spPr/>
        <p:txBody>
          <a:bodyPr/>
          <a:lstStyle/>
          <a:p>
            <a:fld id="{C6E7BF4B-530C-42A2-B5DB-29ECB55D1717}" type="slidenum">
              <a:rPr lang="es-ES" smtClean="0"/>
              <a:t>37</a:t>
            </a:fld>
            <a:endParaRPr lang="es-ES"/>
          </a:p>
        </p:txBody>
      </p:sp>
    </p:spTree>
    <p:extLst>
      <p:ext uri="{BB962C8B-B14F-4D97-AF65-F5344CB8AC3E}">
        <p14:creationId xmlns:p14="http://schemas.microsoft.com/office/powerpoint/2010/main" val="4204186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idor d'imatge de diapositiva 1"/>
          <p:cNvSpPr>
            <a:spLocks noGrp="1" noRot="1" noChangeAspect="1" noTextEdit="1"/>
          </p:cNvSpPr>
          <p:nvPr>
            <p:ph type="sldImg"/>
          </p:nvPr>
        </p:nvSpPr>
        <p:spPr bwMode="auto">
          <a:xfrm>
            <a:off x="2627313" y="744538"/>
            <a:ext cx="1543050" cy="11572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9" name="Contenidor de notes 2"/>
          <p:cNvSpPr>
            <a:spLocks noGrp="1"/>
          </p:cNvSpPr>
          <p:nvPr>
            <p:ph type="body" idx="1"/>
          </p:nvPr>
        </p:nvSpPr>
        <p:spPr bwMode="auto">
          <a:xfrm>
            <a:off x="679450" y="2066925"/>
            <a:ext cx="5438775" cy="65357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GB" sz="1900" dirty="0">
                <a:latin typeface="Calibri" charset="0"/>
                <a:ea typeface="ＭＳ Ｐゴシック" charset="0"/>
                <a:cs typeface="ＭＳ Ｐゴシック" charset="0"/>
              </a:rPr>
              <a:t>The question: how did some people managed to accumulate capital in the first place?</a:t>
            </a:r>
          </a:p>
          <a:p>
            <a:pPr eaLnBrk="1" hangingPunct="1"/>
            <a:endParaRPr lang="en-GB" sz="1900" dirty="0">
              <a:latin typeface="Calibri" charset="0"/>
              <a:ea typeface="ＭＳ Ｐゴシック" charset="0"/>
              <a:cs typeface="ＭＳ Ｐゴシック" charset="0"/>
            </a:endParaRPr>
          </a:p>
          <a:p>
            <a:pPr lvl="1" eaLnBrk="1" hangingPunct="1">
              <a:buFont typeface="Wingdings" charset="0"/>
              <a:buChar char="u"/>
            </a:pPr>
            <a:r>
              <a:rPr lang="en-GB" sz="1900" dirty="0">
                <a:latin typeface="Calibri" charset="0"/>
                <a:ea typeface="ＭＳ Ｐゴシック" charset="0"/>
              </a:rPr>
              <a:t>And become (the class of) capitalists, i.e. those who have amassed capital?</a:t>
            </a:r>
          </a:p>
          <a:p>
            <a:pPr lvl="1" eaLnBrk="1" hangingPunct="1">
              <a:buFont typeface="Wingdings" charset="0"/>
              <a:buChar char="u"/>
            </a:pPr>
            <a:endParaRPr lang="en-GB" sz="1900" dirty="0">
              <a:latin typeface="Calibri" charset="0"/>
              <a:ea typeface="ＭＳ Ｐゴシック" charset="0"/>
            </a:endParaRPr>
          </a:p>
          <a:p>
            <a:pPr eaLnBrk="1" hangingPunct="1"/>
            <a:r>
              <a:rPr lang="en-GB" sz="1900" dirty="0">
                <a:latin typeface="Calibri" charset="0"/>
                <a:ea typeface="ＭＳ Ｐゴシック" charset="0"/>
                <a:cs typeface="ＭＳ Ｐゴシック" charset="0"/>
              </a:rPr>
              <a:t>Harvey (2005) summarising Marx: PA entailed </a:t>
            </a:r>
          </a:p>
          <a:p>
            <a:pPr lvl="1" eaLnBrk="1" hangingPunct="1">
              <a:buFont typeface="Wingdings" charset="0"/>
              <a:buChar char="u"/>
            </a:pPr>
            <a:r>
              <a:rPr lang="en-GB" sz="1900" dirty="0">
                <a:latin typeface="Calibri" charset="0"/>
                <a:ea typeface="ＭＳ Ｐゴシック" charset="0"/>
              </a:rPr>
              <a:t>taking land, e.g. enclosing it </a:t>
            </a:r>
          </a:p>
          <a:p>
            <a:pPr lvl="1" eaLnBrk="1" hangingPunct="1">
              <a:buFont typeface="Wingdings" charset="0"/>
              <a:buChar char="u"/>
            </a:pPr>
            <a:endParaRPr lang="en-GB" sz="1100" dirty="0">
              <a:latin typeface="Calibri" charset="0"/>
              <a:ea typeface="ＭＳ Ｐゴシック" charset="0"/>
            </a:endParaRPr>
          </a:p>
          <a:p>
            <a:pPr lvl="1" eaLnBrk="1" hangingPunct="1">
              <a:buFont typeface="Wingdings" charset="0"/>
              <a:buChar char="u"/>
            </a:pPr>
            <a:r>
              <a:rPr lang="en-GB" sz="1900" dirty="0">
                <a:latin typeface="Calibri" charset="0"/>
                <a:ea typeface="ＭＳ Ｐゴシック" charset="0"/>
              </a:rPr>
              <a:t>expelling a resident population (creating landless </a:t>
            </a:r>
            <a:r>
              <a:rPr lang="en-GB" sz="1900" dirty="0">
                <a:solidFill>
                  <a:srgbClr val="FF0000"/>
                </a:solidFill>
                <a:latin typeface="Calibri" charset="0"/>
                <a:ea typeface="ＭＳ Ｐゴシック" charset="0"/>
              </a:rPr>
              <a:t>proletariat</a:t>
            </a:r>
            <a:r>
              <a:rPr lang="en-GB" sz="1900" dirty="0">
                <a:latin typeface="Calibri" charset="0"/>
                <a:ea typeface="ＭＳ Ｐゴシック" charset="0"/>
              </a:rPr>
              <a:t>, who became cheap industrial workers) </a:t>
            </a:r>
          </a:p>
          <a:p>
            <a:pPr lvl="1" eaLnBrk="1" hangingPunct="1">
              <a:buFont typeface="Wingdings" charset="0"/>
              <a:buChar char="u"/>
            </a:pPr>
            <a:endParaRPr lang="en-GB" sz="1100" dirty="0">
              <a:latin typeface="Calibri" charset="0"/>
              <a:ea typeface="ＭＳ Ｐゴシック" charset="0"/>
            </a:endParaRPr>
          </a:p>
          <a:p>
            <a:pPr lvl="1" eaLnBrk="1" hangingPunct="1">
              <a:buFont typeface="Wingdings" charset="0"/>
              <a:buChar char="u"/>
            </a:pPr>
            <a:r>
              <a:rPr lang="en-GB" sz="1900" dirty="0">
                <a:latin typeface="Calibri" charset="0"/>
                <a:ea typeface="ＭＳ Ｐゴシック" charset="0"/>
              </a:rPr>
              <a:t>releasing land for private owners to buy and use it to accumulate K</a:t>
            </a:r>
          </a:p>
          <a:p>
            <a:pPr lvl="1" eaLnBrk="1" hangingPunct="1">
              <a:buFont typeface="Wingdings" charset="0"/>
              <a:buChar char="u"/>
            </a:pPr>
            <a:endParaRPr lang="en-GB" sz="1900" dirty="0">
              <a:latin typeface="Calibri" charset="0"/>
              <a:ea typeface="ＭＳ Ｐゴシック" charset="0"/>
            </a:endParaRPr>
          </a:p>
          <a:p>
            <a:pPr eaLnBrk="1" hangingPunct="1"/>
            <a:r>
              <a:rPr lang="en-GB" sz="1900" dirty="0">
                <a:latin typeface="Calibri" charset="0"/>
                <a:ea typeface="ＭＳ Ｐゴシック" charset="0"/>
                <a:cs typeface="ＭＳ Ｐゴシック" charset="0"/>
              </a:rPr>
              <a:t>Preferred materialist example of PA: European (English) enclosures</a:t>
            </a:r>
          </a:p>
        </p:txBody>
      </p:sp>
      <p:sp>
        <p:nvSpPr>
          <p:cNvPr id="50180" name="Conteni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09286FA-AA63-2546-A890-DA30B5C3B300}" type="slidenum">
              <a:rPr lang="en-GB" sz="1300"/>
              <a:pPr/>
              <a:t>38</a:t>
            </a:fld>
            <a:endParaRPr lang="en-GB"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idor d'imatge de diapositiva 1"/>
          <p:cNvSpPr>
            <a:spLocks noGrp="1" noRot="1" noChangeAspect="1" noTextEdit="1"/>
          </p:cNvSpPr>
          <p:nvPr>
            <p:ph type="sldImg"/>
          </p:nvPr>
        </p:nvSpPr>
        <p:spPr bwMode="auto">
          <a:xfrm>
            <a:off x="1177925" y="579438"/>
            <a:ext cx="3927475" cy="29464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3251" name="Contenidor de notes 2"/>
          <p:cNvSpPr>
            <a:spLocks noGrp="1"/>
          </p:cNvSpPr>
          <p:nvPr>
            <p:ph type="body" idx="1"/>
          </p:nvPr>
        </p:nvSpPr>
        <p:spPr bwMode="auto">
          <a:xfrm>
            <a:off x="679450" y="3911600"/>
            <a:ext cx="5438775" cy="55181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70000"/>
              </a:lnSpc>
              <a:spcBef>
                <a:spcPts val="0"/>
              </a:spcBef>
              <a:spcAft>
                <a:spcPts val="0"/>
              </a:spcAft>
              <a:buClrTx/>
              <a:buSzTx/>
              <a:buFontTx/>
              <a:buNone/>
              <a:tabLst/>
              <a:defRPr/>
            </a:pPr>
            <a:r>
              <a:rPr lang="en-GB" sz="1200" b="1" dirty="0">
                <a:latin typeface="Calibri" charset="0"/>
                <a:ea typeface="ＭＳ Ｐゴシック" charset="0"/>
                <a:cs typeface="ＭＳ Ｐゴシック" charset="0"/>
              </a:rPr>
              <a:t>English 15</a:t>
            </a:r>
            <a:r>
              <a:rPr lang="en-GB" sz="1200" b="1" baseline="30000" dirty="0">
                <a:latin typeface="Calibri" charset="0"/>
                <a:ea typeface="ＭＳ Ｐゴシック" charset="0"/>
                <a:cs typeface="ＭＳ Ｐゴシック" charset="0"/>
              </a:rPr>
              <a:t>th</a:t>
            </a:r>
            <a:r>
              <a:rPr lang="en-GB" sz="1200" b="1" dirty="0">
                <a:latin typeface="Calibri" charset="0"/>
                <a:ea typeface="ＭＳ Ｐゴシック" charset="0"/>
                <a:cs typeface="ＭＳ Ｐゴシック" charset="0"/>
              </a:rPr>
              <a:t> – 19</a:t>
            </a:r>
            <a:r>
              <a:rPr lang="en-GB" sz="1200" b="1" baseline="30000" dirty="0">
                <a:latin typeface="Calibri" charset="0"/>
                <a:ea typeface="ＭＳ Ｐゴシック" charset="0"/>
                <a:cs typeface="ＭＳ Ｐゴシック" charset="0"/>
              </a:rPr>
              <a:t>th</a:t>
            </a:r>
            <a:r>
              <a:rPr lang="en-GB" sz="1200" b="1" dirty="0">
                <a:latin typeface="Calibri" charset="0"/>
                <a:ea typeface="ＭＳ Ｐゴシック" charset="0"/>
                <a:cs typeface="ＭＳ Ｐゴシック" charset="0"/>
              </a:rPr>
              <a:t> century enclosures</a:t>
            </a:r>
            <a:r>
              <a:rPr lang="en-GB" sz="1200" b="0" dirty="0">
                <a:latin typeface="Calibri" charset="0"/>
                <a:ea typeface="ＭＳ Ｐゴシック" charset="0"/>
                <a:cs typeface="ＭＳ Ｐゴシック" charset="0"/>
              </a:rPr>
              <a:t> </a:t>
            </a:r>
            <a:r>
              <a:rPr lang="en-US" sz="1200" b="0" dirty="0">
                <a:latin typeface="Calibri" charset="0"/>
                <a:ea typeface="ＭＳ Ｐゴシック" charset="0"/>
                <a:cs typeface="ＭＳ Ｐゴシック" charset="0"/>
              </a:rPr>
              <a:t>–</a:t>
            </a:r>
            <a:r>
              <a:rPr lang="en-GB" sz="1200" b="0" dirty="0">
                <a:latin typeface="Calibri" charset="0"/>
                <a:ea typeface="ＭＳ Ｐゴシック" charset="0"/>
                <a:cs typeface="ＭＳ Ｐゴシック" charset="0"/>
              </a:rPr>
              <a:t> although some formally-endorsed enclosure activity since 13</a:t>
            </a:r>
            <a:r>
              <a:rPr lang="en-GB" sz="1200" b="0" baseline="30000" dirty="0">
                <a:latin typeface="Calibri" charset="0"/>
                <a:ea typeface="ＭＳ Ｐゴシック" charset="0"/>
                <a:cs typeface="ＭＳ Ｐゴシック" charset="0"/>
              </a:rPr>
              <a:t>th</a:t>
            </a:r>
            <a:r>
              <a:rPr lang="en-GB" sz="1200" b="0" dirty="0">
                <a:latin typeface="Calibri" charset="0"/>
                <a:ea typeface="ＭＳ Ｐゴシック" charset="0"/>
                <a:cs typeface="ＭＳ Ｐゴシック" charset="0"/>
              </a:rPr>
              <a:t> century (Wikipedia: </a:t>
            </a:r>
            <a:r>
              <a:rPr lang="en-US" sz="1200" b="0" dirty="0">
                <a:latin typeface="Calibri" charset="0"/>
                <a:ea typeface="ＭＳ Ｐゴシック" charset="0"/>
                <a:cs typeface="ＭＳ Ｐゴシック" charset="0"/>
              </a:rPr>
              <a:t>Enclosure of manorial common land was authorized by the Statute of Merton (1235) and the Statute of Westminster (1285).</a:t>
            </a:r>
            <a:endParaRPr lang="en-GB" sz="1200" b="1" dirty="0">
              <a:latin typeface="Calibri" charset="0"/>
              <a:ea typeface="ＭＳ Ｐゴシック" charset="0"/>
              <a:cs typeface="ＭＳ Ｐゴシック" charset="0"/>
            </a:endParaRPr>
          </a:p>
          <a:p>
            <a:pPr marL="171450" marR="0" indent="-171450" algn="l" defTabSz="914400" rtl="0" eaLnBrk="1" fontAlgn="auto" latinLnBrk="0" hangingPunct="1">
              <a:lnSpc>
                <a:spcPct val="70000"/>
              </a:lnSpc>
              <a:spcBef>
                <a:spcPts val="0"/>
              </a:spcBef>
              <a:spcAft>
                <a:spcPts val="0"/>
              </a:spcAft>
              <a:buClrTx/>
              <a:buSzTx/>
              <a:buFont typeface="Arial"/>
              <a:buChar char="•"/>
              <a:tabLst/>
              <a:defRPr/>
            </a:pPr>
            <a:r>
              <a:rPr lang="en-US" sz="1200" i="1" kern="1200" dirty="0">
                <a:solidFill>
                  <a:schemeClr val="tx1"/>
                </a:solidFill>
                <a:effectLst/>
                <a:latin typeface="+mn-lt"/>
                <a:ea typeface="+mn-ea"/>
                <a:cs typeface="+mn-cs"/>
              </a:rPr>
              <a:t>Currently, in our ʺproperty‐owning democracyʺ, nearly half the country is owned by 40,000 land millionaires, or 0.06 per cent of the population</a:t>
            </a:r>
            <a:r>
              <a:rPr lang="en-US" sz="1200" i="1"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a:t>
            </a:r>
            <a:r>
              <a:rPr lang="en-US" sz="1200" kern="1200" baseline="0" dirty="0" err="1">
                <a:solidFill>
                  <a:schemeClr val="tx1"/>
                </a:solidFill>
                <a:effectLst/>
                <a:latin typeface="+mn-lt"/>
                <a:ea typeface="+mn-ea"/>
                <a:cs typeface="+mn-cs"/>
              </a:rPr>
              <a:t>Fairlie</a:t>
            </a:r>
            <a:r>
              <a:rPr lang="en-US" sz="1200" kern="1200" baseline="0" dirty="0">
                <a:solidFill>
                  <a:schemeClr val="tx1"/>
                </a:solidFill>
                <a:effectLst/>
                <a:latin typeface="+mn-lt"/>
                <a:ea typeface="+mn-ea"/>
                <a:cs typeface="+mn-cs"/>
              </a:rPr>
              <a:t> 2009)</a:t>
            </a:r>
            <a:endParaRPr lang="en-US" sz="1200" dirty="0">
              <a:effectLst/>
            </a:endParaRPr>
          </a:p>
          <a:p>
            <a:pPr eaLnBrk="1" hangingPunct="1">
              <a:lnSpc>
                <a:spcPct val="70000"/>
              </a:lnSpc>
            </a:pPr>
            <a:endParaRPr lang="en-GB" sz="1200" dirty="0">
              <a:latin typeface="Calibri" charset="0"/>
              <a:ea typeface="ＭＳ Ｐゴシック" charset="0"/>
              <a:cs typeface="ＭＳ Ｐゴシック" charset="0"/>
            </a:endParaRPr>
          </a:p>
          <a:p>
            <a:pPr eaLnBrk="1" hangingPunct="1">
              <a:lnSpc>
                <a:spcPct val="70000"/>
              </a:lnSpc>
            </a:pPr>
            <a:r>
              <a:rPr lang="en-GB" sz="1200" dirty="0">
                <a:latin typeface="Calibri" charset="0"/>
                <a:ea typeface="ＭＳ Ｐゴシック" charset="0"/>
                <a:cs typeface="ＭＳ Ｐゴシック" charset="0"/>
              </a:rPr>
              <a:t>Common lands: privately owned, commonly used</a:t>
            </a:r>
          </a:p>
          <a:p>
            <a:pPr marL="285750" indent="-285750" eaLnBrk="1" hangingPunct="1">
              <a:lnSpc>
                <a:spcPct val="70000"/>
              </a:lnSpc>
              <a:buFont typeface="Arial"/>
              <a:buChar char="•"/>
            </a:pPr>
            <a:r>
              <a:rPr lang="en-GB" sz="1200" dirty="0">
                <a:latin typeface="Calibri" charset="0"/>
                <a:ea typeface="ＭＳ Ｐゴシック" charset="0"/>
                <a:cs typeface="ＭＳ Ｐゴシック" charset="0"/>
              </a:rPr>
              <a:t>Based on tradition of common rights</a:t>
            </a:r>
          </a:p>
          <a:p>
            <a:pPr marL="285750" indent="-285750" eaLnBrk="1" hangingPunct="1">
              <a:lnSpc>
                <a:spcPct val="70000"/>
              </a:lnSpc>
              <a:buFont typeface="Arial"/>
              <a:buChar char="•"/>
            </a:pPr>
            <a:r>
              <a:rPr lang="en-GB" sz="1200" dirty="0">
                <a:latin typeface="Calibri" charset="0"/>
                <a:ea typeface="ＭＳ Ｐゴシック" charset="0"/>
                <a:cs typeface="ＭＳ Ｐゴシック" charset="0"/>
              </a:rPr>
              <a:t>Arable farming in open fields (subsistence farming)</a:t>
            </a:r>
          </a:p>
          <a:p>
            <a:pPr eaLnBrk="1" hangingPunct="1">
              <a:lnSpc>
                <a:spcPct val="70000"/>
              </a:lnSpc>
            </a:pPr>
            <a:endParaRPr lang="en-GB" sz="1200" dirty="0">
              <a:latin typeface="Calibri" charset="0"/>
              <a:ea typeface="ＭＳ Ｐゴシック" charset="0"/>
              <a:cs typeface="ＭＳ Ｐゴシック" charset="0"/>
            </a:endParaRPr>
          </a:p>
          <a:p>
            <a:pPr eaLnBrk="1" hangingPunct="1">
              <a:lnSpc>
                <a:spcPct val="70000"/>
              </a:lnSpc>
            </a:pPr>
            <a:r>
              <a:rPr lang="en-GB" sz="1200" dirty="0">
                <a:latin typeface="Calibri" charset="0"/>
                <a:ea typeface="ＭＳ Ｐゴシック" charset="0"/>
                <a:cs typeface="ＭＳ Ｐゴシック" charset="0"/>
              </a:rPr>
              <a:t>Fencing (enclosing) land entitled to private owners </a:t>
            </a:r>
          </a:p>
          <a:p>
            <a:pPr marL="171450" indent="-171450" eaLnBrk="1" hangingPunct="1">
              <a:lnSpc>
                <a:spcPct val="70000"/>
              </a:lnSpc>
              <a:buFont typeface="Arial"/>
              <a:buChar char="•"/>
            </a:pPr>
            <a:r>
              <a:rPr lang="en-GB" sz="1200" dirty="0">
                <a:latin typeface="Calibri" charset="0"/>
                <a:ea typeface="ＭＳ Ｐゴシック" charset="0"/>
                <a:cs typeface="ＭＳ Ｐゴシック" charset="0"/>
              </a:rPr>
              <a:t>Either buying common rights or law-and-use-of-force to enclose</a:t>
            </a:r>
          </a:p>
          <a:p>
            <a:pPr marL="171450" indent="-171450" eaLnBrk="1" hangingPunct="1">
              <a:lnSpc>
                <a:spcPct val="70000"/>
              </a:lnSpc>
              <a:buFont typeface="Arial"/>
              <a:buChar char="•"/>
            </a:pPr>
            <a:r>
              <a:rPr lang="en-GB" sz="1200" dirty="0">
                <a:latin typeface="Calibri" charset="0"/>
                <a:ea typeface="ＭＳ Ｐゴシック" charset="0"/>
                <a:cs typeface="ＭＳ Ｐゴシック" charset="0"/>
              </a:rPr>
              <a:t>Dispossessed commoners become landless working force (class) used </a:t>
            </a:r>
            <a:r>
              <a:rPr lang="en-GB" sz="1200" b="1" dirty="0">
                <a:latin typeface="Calibri" charset="0"/>
                <a:ea typeface="ＭＳ Ｐゴシック" charset="0"/>
                <a:cs typeface="ＭＳ Ｐゴシック" charset="0"/>
              </a:rPr>
              <a:t>in industrial revolution</a:t>
            </a:r>
            <a:r>
              <a:rPr lang="en-GB" sz="1200" dirty="0">
                <a:latin typeface="Calibri" charset="0"/>
                <a:ea typeface="ＭＳ Ｐゴシック" charset="0"/>
                <a:cs typeface="ＭＳ Ｐゴシック" charset="0"/>
              </a:rPr>
              <a:t> (north England)</a:t>
            </a:r>
          </a:p>
          <a:p>
            <a:pPr eaLnBrk="1" hangingPunct="1">
              <a:lnSpc>
                <a:spcPct val="70000"/>
              </a:lnSpc>
            </a:pPr>
            <a:endParaRPr lang="en-GB" sz="1200" dirty="0">
              <a:latin typeface="Calibri" charset="0"/>
              <a:ea typeface="ＭＳ Ｐゴシック" charset="0"/>
              <a:cs typeface="ＭＳ Ｐゴシック" charset="0"/>
            </a:endParaRPr>
          </a:p>
          <a:p>
            <a:pPr eaLnBrk="1" hangingPunct="1">
              <a:lnSpc>
                <a:spcPct val="70000"/>
              </a:lnSpc>
            </a:pPr>
            <a:r>
              <a:rPr lang="en-GB" sz="1200" dirty="0">
                <a:latin typeface="Calibri" charset="0"/>
                <a:ea typeface="ＭＳ Ｐゴシック" charset="0"/>
                <a:cs typeface="ＭＳ Ｐゴシック" charset="0"/>
              </a:rPr>
              <a:t>ENGLISH ENCLOSURES</a:t>
            </a:r>
          </a:p>
          <a:p>
            <a:pPr marL="171450" indent="-171450">
              <a:buFont typeface="Arial"/>
              <a:buChar char="•"/>
            </a:pPr>
            <a:r>
              <a:rPr lang="en-US" sz="1200" dirty="0"/>
              <a:t>Replacement of common lands by private property in England (Clark &amp;Clark 2001)</a:t>
            </a:r>
          </a:p>
          <a:p>
            <a:pPr marL="628650" lvl="1" indent="-171450">
              <a:buFont typeface="Arial"/>
              <a:buChar char="•"/>
            </a:pPr>
            <a:r>
              <a:rPr lang="en-US" sz="1200" b="1" dirty="0"/>
              <a:t>Enclosure</a:t>
            </a:r>
            <a:r>
              <a:rPr lang="en-US" sz="1200" dirty="0"/>
              <a:t>, also spelled </a:t>
            </a:r>
            <a:r>
              <a:rPr lang="en-US" sz="1200" b="1" dirty="0" err="1"/>
              <a:t>Inclosure</a:t>
            </a:r>
            <a:r>
              <a:rPr lang="en-US" sz="1200" dirty="0"/>
              <a:t>, the division or consolidation of communal </a:t>
            </a:r>
            <a:r>
              <a:rPr lang="en-US" sz="1200" dirty="0" err="1"/>
              <a:t>elds</a:t>
            </a:r>
            <a:r>
              <a:rPr lang="en-US" sz="1200" dirty="0"/>
              <a:t>, meadows, pastures, and other arable lands in western Europe into the carefully delineated and individually owned and managed farm plots of modern times. (Britannica) </a:t>
            </a:r>
          </a:p>
          <a:p>
            <a:pPr marL="628650" lvl="1" indent="-171450">
              <a:buFont typeface="Arial"/>
              <a:buChar char="•"/>
            </a:pPr>
            <a:r>
              <a:rPr lang="en-US" sz="1400" dirty="0" err="1">
                <a:solidFill>
                  <a:schemeClr val="bg1">
                    <a:lumMod val="65000"/>
                  </a:schemeClr>
                </a:solidFill>
              </a:rPr>
              <a:t>Taha</a:t>
            </a:r>
            <a:r>
              <a:rPr lang="en-US" sz="1400" baseline="0" dirty="0">
                <a:solidFill>
                  <a:schemeClr val="bg1">
                    <a:lumMod val="65000"/>
                  </a:schemeClr>
                </a:solidFill>
              </a:rPr>
              <a:t> </a:t>
            </a:r>
            <a:r>
              <a:rPr lang="en-US" sz="1400" baseline="0" dirty="0" err="1">
                <a:solidFill>
                  <a:schemeClr val="bg1">
                    <a:lumMod val="65000"/>
                  </a:schemeClr>
                </a:solidFill>
              </a:rPr>
              <a:t>Sutarhwala</a:t>
            </a:r>
            <a:r>
              <a:rPr lang="en-US" sz="1400" baseline="0" dirty="0">
                <a:solidFill>
                  <a:schemeClr val="bg1">
                    <a:lumMod val="65000"/>
                  </a:schemeClr>
                </a:solidFill>
              </a:rPr>
              <a:t>: </a:t>
            </a:r>
            <a:r>
              <a:rPr lang="en-US" sz="1400" dirty="0">
                <a:solidFill>
                  <a:schemeClr val="bg1">
                    <a:lumMod val="65000"/>
                  </a:schemeClr>
                </a:solidFill>
              </a:rPr>
              <a:t>Half of available agricultural</a:t>
            </a:r>
            <a:r>
              <a:rPr lang="en-US" sz="1400" dirty="0">
                <a:solidFill>
                  <a:srgbClr val="FF0000"/>
                </a:solidFill>
              </a:rPr>
              <a:t> </a:t>
            </a:r>
            <a:r>
              <a:rPr lang="en-US" sz="1400" dirty="0"/>
              <a:t>land in England enclosed (1604-1914): 27,500 km2 (size = &gt; 1/3 of Czech Republic (or) &gt; ½ of Slovakia) </a:t>
            </a:r>
          </a:p>
          <a:p>
            <a:pPr marL="628650" lvl="1" indent="-171450">
              <a:buFont typeface="Arial"/>
              <a:buChar char="•"/>
            </a:pPr>
            <a:endParaRPr lang="en-US" dirty="0"/>
          </a:p>
          <a:p>
            <a:pPr marL="628650" lvl="1" indent="-171450">
              <a:buFont typeface="Arial"/>
              <a:buChar char="•"/>
            </a:pPr>
            <a:endParaRPr lang="en-US" sz="1200" dirty="0"/>
          </a:p>
          <a:p>
            <a:pPr marL="628650" lvl="1" indent="-171450">
              <a:buFont typeface="Arial"/>
              <a:buChar char="•"/>
            </a:pPr>
            <a:endParaRPr lang="en-US" dirty="0"/>
          </a:p>
          <a:p>
            <a:pPr marL="628650" lvl="1" indent="-171450">
              <a:buFont typeface="Arial"/>
              <a:buChar char="•"/>
            </a:pPr>
            <a:endParaRPr lang="en-US" sz="1200" dirty="0"/>
          </a:p>
          <a:p>
            <a:pPr marL="628650" lvl="1" indent="-171450">
              <a:buFont typeface="Arial"/>
              <a:buChar char="•"/>
            </a:pPr>
            <a:endParaRPr lang="en-US" dirty="0"/>
          </a:p>
          <a:p>
            <a:pPr marL="628650" lvl="1" indent="-171450">
              <a:buFont typeface="Arial"/>
              <a:buChar char="•"/>
            </a:pPr>
            <a:endParaRPr lang="en-US" sz="1200" dirty="0"/>
          </a:p>
          <a:p>
            <a:pPr marL="628650" lvl="1" indent="-171450">
              <a:buFont typeface="Arial"/>
              <a:buChar char="•"/>
            </a:pPr>
            <a:endParaRPr lang="en-US" dirty="0"/>
          </a:p>
          <a:p>
            <a:pPr marL="628650" lvl="1" indent="-171450">
              <a:buFont typeface="Arial"/>
              <a:buChar char="•"/>
            </a:pPr>
            <a:endParaRPr lang="en-US" sz="1200" dirty="0"/>
          </a:p>
          <a:p>
            <a:pPr marL="628650" lvl="1" indent="-171450">
              <a:buFont typeface="Arial"/>
              <a:buChar char="•"/>
            </a:pPr>
            <a:endParaRPr lang="en-US" dirty="0"/>
          </a:p>
          <a:p>
            <a:pPr marL="628650" lvl="1" indent="-171450">
              <a:buFont typeface="Arial"/>
              <a:buChar char="•"/>
            </a:pPr>
            <a:endParaRPr lang="en-US" sz="1200" dirty="0"/>
          </a:p>
          <a:p>
            <a:pPr marL="628650" lvl="1" indent="-171450">
              <a:buFont typeface="Arial"/>
              <a:buChar char="•"/>
            </a:pPr>
            <a:endParaRPr lang="en-US" dirty="0"/>
          </a:p>
          <a:p>
            <a:pPr marL="628650" lvl="1" indent="-171450">
              <a:buFont typeface="Arial"/>
              <a:buChar char="•"/>
            </a:pPr>
            <a:endParaRPr lang="en-US" sz="1200" dirty="0"/>
          </a:p>
          <a:p>
            <a:pPr marL="628650" lvl="1" indent="-171450">
              <a:buFont typeface="Arial"/>
              <a:buChar char="•"/>
            </a:pPr>
            <a:endParaRPr lang="en-US" dirty="0"/>
          </a:p>
          <a:p>
            <a:pPr marL="628650" lvl="1" indent="-171450">
              <a:buFont typeface="Arial"/>
              <a:buChar char="•"/>
            </a:pPr>
            <a:endParaRPr lang="en-US" sz="1200" dirty="0"/>
          </a:p>
          <a:p>
            <a:pPr marL="171450" indent="-171450">
              <a:buFont typeface="Arial"/>
              <a:buChar char="•"/>
            </a:pPr>
            <a:r>
              <a:rPr lang="en-US" sz="1200" dirty="0"/>
              <a:t>Land use system: right to use ‘common lands’</a:t>
            </a:r>
          </a:p>
          <a:p>
            <a:pPr marL="628650" lvl="1" indent="-171450">
              <a:buFont typeface="Arial"/>
              <a:buChar char="•"/>
            </a:pPr>
            <a:r>
              <a:rPr lang="en-US" sz="1200" dirty="0"/>
              <a:t>Formally: smallholders</a:t>
            </a:r>
          </a:p>
          <a:p>
            <a:pPr marL="628650" lvl="1" indent="-171450">
              <a:buFont typeface="Arial"/>
              <a:buChar char="•"/>
            </a:pPr>
            <a:r>
              <a:rPr lang="en-US" sz="1200" dirty="0"/>
              <a:t>Informally: landless peasants</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sz="1200" i="1" kern="1200" dirty="0">
                <a:solidFill>
                  <a:schemeClr val="tx1"/>
                </a:solidFill>
                <a:effectLst/>
                <a:latin typeface="+mn-lt"/>
                <a:ea typeface="+mn-ea"/>
                <a:cs typeface="+mn-cs"/>
              </a:rPr>
              <a:t>The losers in the process of enclosure were of two kinds. First there were the landless, or nearly so, who had no ownership rights over the commons, but who gained a living from commons that were open access, or where a measure of informal use was tolerated. These people had few rights, appeared on no records, and received nothing in compensation for the livelihood they lost. But there was also a class of smallholders who did have legal rights, and hence were entitled to compensation. However, the amount of land they were allocated ʺwas often so small, though in strict legal proportion to the amount of their claim, that it was of </a:t>
            </a:r>
            <a:r>
              <a:rPr lang="en-US" sz="1200" i="1" kern="1200" dirty="0" err="1">
                <a:solidFill>
                  <a:schemeClr val="tx1"/>
                </a:solidFill>
                <a:effectLst/>
                <a:latin typeface="+mn-lt"/>
                <a:ea typeface="+mn-ea"/>
                <a:cs typeface="+mn-cs"/>
              </a:rPr>
              <a:t>lile</a:t>
            </a:r>
            <a:r>
              <a:rPr lang="en-US" sz="1200" i="1" kern="1200" dirty="0">
                <a:solidFill>
                  <a:schemeClr val="tx1"/>
                </a:solidFill>
                <a:effectLst/>
                <a:latin typeface="+mn-lt"/>
                <a:ea typeface="+mn-ea"/>
                <a:cs typeface="+mn-cs"/>
              </a:rPr>
              <a:t> use and speedily sold.ʺ Moreover, the considerable legal, surveying, hedging and fencing costs of enclosure were disproportionate for smaller holdings. And on top of that, under the ʺ</a:t>
            </a:r>
            <a:r>
              <a:rPr lang="en-US" sz="1200" i="1" kern="1200" dirty="0" err="1">
                <a:solidFill>
                  <a:schemeClr val="tx1"/>
                </a:solidFill>
                <a:effectLst/>
                <a:latin typeface="+mn-lt"/>
                <a:ea typeface="+mn-ea"/>
                <a:cs typeface="+mn-cs"/>
              </a:rPr>
              <a:t>Speenhamland</a:t>
            </a:r>
            <a:r>
              <a:rPr lang="en-US" sz="1200" i="1" kern="1200" dirty="0">
                <a:solidFill>
                  <a:schemeClr val="tx1"/>
                </a:solidFill>
                <a:effectLst/>
                <a:latin typeface="+mn-lt"/>
                <a:ea typeface="+mn-ea"/>
                <a:cs typeface="+mn-cs"/>
              </a:rPr>
              <a:t>ʺ system of poor relief, the taxes of the small landowner who worked his own land, went to subsidize the </a:t>
            </a:r>
            <a:r>
              <a:rPr lang="en-US" sz="1200" i="1" kern="1200" dirty="0" err="1">
                <a:solidFill>
                  <a:schemeClr val="tx1"/>
                </a:solidFill>
                <a:effectLst/>
                <a:latin typeface="+mn-lt"/>
                <a:ea typeface="+mn-ea"/>
                <a:cs typeface="+mn-cs"/>
              </a:rPr>
              <a:t>labour</a:t>
            </a:r>
            <a:r>
              <a:rPr lang="en-US" sz="1200" i="1" kern="1200" dirty="0">
                <a:solidFill>
                  <a:schemeClr val="tx1"/>
                </a:solidFill>
                <a:effectLst/>
                <a:latin typeface="+mn-lt"/>
                <a:ea typeface="+mn-ea"/>
                <a:cs typeface="+mn-cs"/>
              </a:rPr>
              <a:t> costs of the large farmers who employed the landless, adding to the pressure to sell up to aggrandizing landowners. </a:t>
            </a:r>
            <a:r>
              <a:rPr lang="en-US" sz="1200" dirty="0"/>
              <a:t>(</a:t>
            </a:r>
            <a:r>
              <a:rPr lang="en-US" sz="1200" dirty="0" err="1"/>
              <a:t>Fairlie</a:t>
            </a:r>
            <a:r>
              <a:rPr lang="en-US" sz="1200" dirty="0"/>
              <a:t>,</a:t>
            </a:r>
            <a:r>
              <a:rPr lang="en-US" sz="1200" baseline="0" dirty="0"/>
              <a:t> 2009)</a:t>
            </a:r>
            <a:endParaRPr lang="en-US" sz="1200" dirty="0"/>
          </a:p>
          <a:p>
            <a:pPr marL="171450" indent="-171450">
              <a:buFont typeface="Arial"/>
              <a:buChar char="•"/>
            </a:pPr>
            <a:r>
              <a:rPr lang="en-US" sz="1200" dirty="0"/>
              <a:t>Enclosing land: concentration of land to richer farmers</a:t>
            </a:r>
          </a:p>
          <a:p>
            <a:pPr marL="628650" lvl="1" indent="-171450">
              <a:buFont typeface="Arial"/>
              <a:buChar char="•"/>
            </a:pPr>
            <a:r>
              <a:rPr lang="en-US" sz="1200" dirty="0"/>
              <a:t>Transforming common land (wastes, etc.) into private property through enclosing it (fences) = obligatory </a:t>
            </a:r>
          </a:p>
          <a:p>
            <a:pPr marL="628650" lvl="1" indent="-171450">
              <a:buFont typeface="Arial"/>
              <a:buChar char="•"/>
            </a:pPr>
            <a:r>
              <a:rPr lang="en-US" sz="1200" dirty="0"/>
              <a:t>High costs of fencing</a:t>
            </a:r>
          </a:p>
          <a:p>
            <a:pPr marL="628650" lvl="1" indent="-171450">
              <a:buFont typeface="Arial"/>
              <a:buChar char="•"/>
            </a:pPr>
            <a:r>
              <a:rPr lang="en-US" sz="1200" dirty="0"/>
              <a:t>High taxes (preexisting poor relief</a:t>
            </a:r>
            <a:r>
              <a:rPr lang="en-US" sz="1200" baseline="0" dirty="0"/>
              <a:t> system that practically </a:t>
            </a:r>
            <a:r>
              <a:rPr lang="en-US" sz="1200" baseline="0" dirty="0" err="1"/>
              <a:t>subsidised</a:t>
            </a:r>
            <a:r>
              <a:rPr lang="en-US" sz="1200" baseline="0" dirty="0"/>
              <a:t> large landowners for employing landless as farmhands/ hired </a:t>
            </a:r>
            <a:r>
              <a:rPr lang="en-US" sz="1200" baseline="0" dirty="0" err="1"/>
              <a:t>labourers</a:t>
            </a:r>
            <a:r>
              <a:rPr lang="en-US" sz="1200" dirty="0"/>
              <a:t>)  (</a:t>
            </a:r>
            <a:r>
              <a:rPr lang="en-US" sz="1200" dirty="0" err="1"/>
              <a:t>Fairlie</a:t>
            </a:r>
            <a:r>
              <a:rPr lang="en-US" sz="1200" dirty="0"/>
              <a:t>)</a:t>
            </a:r>
          </a:p>
          <a:p>
            <a:pPr marL="628650" lvl="1" indent="-171450">
              <a:buFont typeface="Arial"/>
              <a:buChar char="•"/>
            </a:pPr>
            <a:r>
              <a:rPr lang="en-US" sz="1200" dirty="0"/>
              <a:t>Impossible for small farmers to retain land: sell it</a:t>
            </a:r>
          </a:p>
          <a:p>
            <a:pPr eaLnBrk="1" hangingPunct="1">
              <a:lnSpc>
                <a:spcPct val="70000"/>
              </a:lnSpc>
            </a:pPr>
            <a:endParaRPr lang="en-GB" sz="1200" dirty="0">
              <a:latin typeface="Calibri" charset="0"/>
              <a:ea typeface="ＭＳ Ｐゴシック" charset="0"/>
              <a:cs typeface="ＭＳ Ｐゴシック" charset="0"/>
            </a:endParaRPr>
          </a:p>
        </p:txBody>
      </p:sp>
      <p:sp>
        <p:nvSpPr>
          <p:cNvPr id="53252" name="Conteni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39D3BA54-719F-B04B-BFA8-DBD51A285AF3}" type="slidenum">
              <a:rPr lang="en-GB" sz="1300"/>
              <a:pPr/>
              <a:t>39</a:t>
            </a:fld>
            <a:endParaRPr lang="en-GB"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7BF4B-530C-42A2-B5DB-29ECB55D1717}" type="slidenum">
              <a:rPr lang="es-ES" smtClean="0"/>
              <a:t>4</a:t>
            </a:fld>
            <a:endParaRPr lang="es-ES"/>
          </a:p>
        </p:txBody>
      </p:sp>
    </p:spTree>
    <p:extLst>
      <p:ext uri="{BB962C8B-B14F-4D97-AF65-F5344CB8AC3E}">
        <p14:creationId xmlns:p14="http://schemas.microsoft.com/office/powerpoint/2010/main" val="4068530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917575" y="744538"/>
            <a:ext cx="2189163" cy="164306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5" name="Notes Placeholder 2"/>
          <p:cNvSpPr>
            <a:spLocks noGrp="1"/>
          </p:cNvSpPr>
          <p:nvPr>
            <p:ph type="body" idx="1"/>
          </p:nvPr>
        </p:nvSpPr>
        <p:spPr bwMode="auto">
          <a:xfrm>
            <a:off x="679768" y="2573730"/>
            <a:ext cx="5438140" cy="66084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GB" dirty="0">
                <a:latin typeface="Calibri" charset="0"/>
                <a:ea typeface="ＭＳ Ｐゴシック" charset="0"/>
                <a:cs typeface="ＭＳ Ｐゴシック" charset="0"/>
              </a:rPr>
              <a:t>ENCLOSED LAND: ADOPTION OF PRACTICES THAT GENERATED MORE PROFIT (INCREASED PROFITABILITY OF LARGE FARMS) </a:t>
            </a:r>
          </a:p>
          <a:p>
            <a:pPr>
              <a:buFont typeface="Wingdings" charset="0"/>
              <a:buChar char="u"/>
            </a:pPr>
            <a:r>
              <a:rPr lang="en-GB" sz="1400" dirty="0">
                <a:latin typeface="Calibri" charset="0"/>
                <a:ea typeface="ＭＳ Ｐゴシック" charset="0"/>
              </a:rPr>
              <a:t> Sheep that paid better for their wool </a:t>
            </a:r>
            <a:r>
              <a:rPr lang="en-GB" dirty="0">
                <a:latin typeface="Calibri" charset="0"/>
                <a:ea typeface="ＭＳ Ｐゴシック" charset="0"/>
              </a:rPr>
              <a:t>(demand for English wool in 16</a:t>
            </a:r>
            <a:r>
              <a:rPr lang="en-GB" baseline="30000" dirty="0">
                <a:latin typeface="Calibri" charset="0"/>
                <a:ea typeface="ＭＳ Ｐゴシック" charset="0"/>
              </a:rPr>
              <a:t>th</a:t>
            </a:r>
            <a:r>
              <a:rPr lang="en-GB" dirty="0">
                <a:latin typeface="Calibri" charset="0"/>
                <a:ea typeface="ＭＳ Ｐゴシック" charset="0"/>
              </a:rPr>
              <a:t> cent), tallow (fat for candles, etc.), and meat</a:t>
            </a:r>
          </a:p>
          <a:p>
            <a:pPr>
              <a:buFont typeface="Wingdings" charset="0"/>
              <a:buChar char="u"/>
            </a:pPr>
            <a:r>
              <a:rPr lang="en-GB" dirty="0">
                <a:latin typeface="Calibri" charset="0"/>
                <a:ea typeface="ＭＳ Ｐゴシック" charset="0"/>
              </a:rPr>
              <a:t> When sheep prices declined (1650s): </a:t>
            </a:r>
            <a:r>
              <a:rPr lang="en-GB" sz="1400" dirty="0">
                <a:latin typeface="Calibri" charset="0"/>
                <a:ea typeface="ＭＳ Ｐゴシック" charset="0"/>
              </a:rPr>
              <a:t>improved agricultural practices (fertilisers, new crops) </a:t>
            </a:r>
            <a:r>
              <a:rPr lang="en-GB" dirty="0">
                <a:latin typeface="Calibri" charset="0"/>
                <a:ea typeface="ＭＳ Ｐゴシック" charset="0"/>
              </a:rPr>
              <a:t>and economies of scale (higher individual farmer profit from land concentration </a:t>
            </a:r>
            <a:r>
              <a:rPr lang="en-US" dirty="0">
                <a:latin typeface="Calibri" charset="0"/>
                <a:ea typeface="ＭＳ Ｐゴシック" charset="0"/>
              </a:rPr>
              <a:t>–</a:t>
            </a:r>
            <a:r>
              <a:rPr lang="en-GB" baseline="0" dirty="0">
                <a:latin typeface="Calibri" charset="0"/>
                <a:ea typeface="ＭＳ Ｐゴシック" charset="0"/>
              </a:rPr>
              <a:t> although according to economists at the time, no higher </a:t>
            </a:r>
            <a:r>
              <a:rPr lang="en-GB" i="1" baseline="0" dirty="0">
                <a:latin typeface="Calibri" charset="0"/>
                <a:ea typeface="ＭＳ Ｐゴシック" charset="0"/>
              </a:rPr>
              <a:t>land productivity</a:t>
            </a:r>
            <a:r>
              <a:rPr lang="en-GB" i="0" baseline="0" dirty="0">
                <a:latin typeface="Calibri" charset="0"/>
                <a:ea typeface="ＭＳ Ｐゴシック" charset="0"/>
              </a:rPr>
              <a:t> see: </a:t>
            </a:r>
            <a:r>
              <a:rPr lang="en-GB" i="0" baseline="0" dirty="0" err="1">
                <a:latin typeface="Calibri" charset="0"/>
                <a:ea typeface="ＭＳ Ｐゴシック" charset="0"/>
              </a:rPr>
              <a:t>Fairlie</a:t>
            </a:r>
            <a:r>
              <a:rPr lang="en-GB" i="0" baseline="0" dirty="0">
                <a:latin typeface="Calibri" charset="0"/>
                <a:ea typeface="ＭＳ Ｐゴシック" charset="0"/>
              </a:rPr>
              <a:t> 2009</a:t>
            </a:r>
            <a:r>
              <a:rPr lang="en-GB" dirty="0">
                <a:latin typeface="Calibri" charset="0"/>
                <a:ea typeface="ＭＳ Ｐゴシック" charset="0"/>
              </a:rPr>
              <a:t>) </a:t>
            </a:r>
          </a:p>
          <a:p>
            <a:pPr eaLnBrk="1" hangingPunct="1">
              <a:buFont typeface="Wingdings" charset="0"/>
              <a:buNone/>
            </a:pPr>
            <a:endParaRPr lang="en-US" b="1" dirty="0">
              <a:latin typeface="Calibri" charset="0"/>
              <a:ea typeface="ＭＳ Ｐゴシック" charset="0"/>
              <a:cs typeface="ＭＳ Ｐゴシック" charset="0"/>
            </a:endParaRPr>
          </a:p>
          <a:p>
            <a:pPr eaLnBrk="1" hangingPunct="1">
              <a:buFont typeface="Wingdings" charset="0"/>
              <a:buNone/>
            </a:pPr>
            <a:r>
              <a:rPr lang="en-US" b="1" dirty="0">
                <a:latin typeface="Calibri" charset="0"/>
                <a:ea typeface="ＭＳ Ｐゴシック" charset="0"/>
                <a:cs typeface="ＭＳ Ｐゴシック" charset="0"/>
              </a:rPr>
              <a:t>B</a:t>
            </a:r>
            <a:r>
              <a:rPr lang="en-GB" b="1" dirty="0" err="1">
                <a:latin typeface="Calibri" charset="0"/>
                <a:ea typeface="ＭＳ Ｐゴシック" charset="0"/>
                <a:cs typeface="ＭＳ Ｐゴシック" charset="0"/>
              </a:rPr>
              <a:t>ut</a:t>
            </a:r>
            <a:r>
              <a:rPr lang="en-GB" b="1" dirty="0">
                <a:latin typeface="Calibri" charset="0"/>
                <a:ea typeface="ＭＳ Ｐゴシック" charset="0"/>
                <a:cs typeface="ＭＳ Ｐゴシック" charset="0"/>
              </a:rPr>
              <a:t> those land practices generate environmental impact: </a:t>
            </a:r>
          </a:p>
          <a:p>
            <a:pPr eaLnBrk="1" hangingPunct="1"/>
            <a:r>
              <a:rPr lang="en-US" b="1" dirty="0">
                <a:latin typeface="Calibri" charset="0"/>
                <a:ea typeface="ＭＳ Ｐゴシック" charset="0"/>
                <a:cs typeface="ＭＳ Ｐゴシック" charset="0"/>
              </a:rPr>
              <a:t>(Intensive) S</a:t>
            </a:r>
            <a:r>
              <a:rPr lang="en-GB" b="1" dirty="0" err="1">
                <a:latin typeface="Calibri" charset="0"/>
                <a:ea typeface="ＭＳ Ｐゴシック" charset="0"/>
                <a:cs typeface="ＭＳ Ｐゴシック" charset="0"/>
              </a:rPr>
              <a:t>heep</a:t>
            </a:r>
            <a:r>
              <a:rPr lang="en-GB" b="1" dirty="0">
                <a:latin typeface="Calibri" charset="0"/>
                <a:ea typeface="ＭＳ Ｐゴシック" charset="0"/>
                <a:cs typeface="ＭＳ Ｐゴシック" charset="0"/>
              </a:rPr>
              <a:t> (farming for profit in competitive markets) destroy soil: overgrazing -&gt; deforestation, i.e. destruction of trees, forest ecology, and forest services (e.g. soil erosion, landslide barriers, etc.)</a:t>
            </a:r>
          </a:p>
          <a:p>
            <a:pPr eaLnBrk="1" hangingPunct="1">
              <a:buFontTx/>
              <a:buChar char="•"/>
            </a:pPr>
            <a:endParaRPr lang="en-GB"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 CONSIDER: “OVERGRAZING TYPICALLY INCREASES SOIL EROSION.</a:t>
            </a:r>
          </a:p>
          <a:p>
            <a:pPr marL="342900" indent="-342900">
              <a:buFontTx/>
              <a:buChar char="•"/>
            </a:pPr>
            <a:r>
              <a:rPr lang="en-US" sz="1400" dirty="0">
                <a:latin typeface="Calibri" charset="0"/>
                <a:ea typeface="ＭＳ Ｐゴシック" charset="0"/>
              </a:rPr>
              <a:t>Reduction in soil depth, soil organic matter </a:t>
            </a:r>
            <a:r>
              <a:rPr lang="en-US" dirty="0">
                <a:latin typeface="Calibri" charset="0"/>
                <a:ea typeface="ＭＳ Ｐゴシック" charset="0"/>
              </a:rPr>
              <a:t>and soil fertility impair the land's future natural and agricultural productivity. </a:t>
            </a:r>
          </a:p>
          <a:p>
            <a:pPr marL="342900" indent="-342900">
              <a:buFontTx/>
              <a:buChar char="•"/>
            </a:pPr>
            <a:r>
              <a:rPr lang="en-US" dirty="0">
                <a:latin typeface="Calibri" charset="0"/>
                <a:ea typeface="ＭＳ Ｐゴシック" charset="0"/>
              </a:rPr>
              <a:t>Soil fertility can sometimes be mitigated by applying the appropriate lime and organic fertilizers. </a:t>
            </a:r>
          </a:p>
          <a:p>
            <a:pPr marL="342900" indent="-342900">
              <a:buFontTx/>
              <a:buChar char="•"/>
            </a:pPr>
            <a:r>
              <a:rPr lang="en-US" dirty="0">
                <a:latin typeface="Calibri" charset="0"/>
                <a:ea typeface="ＭＳ Ｐゴシック" charset="0"/>
              </a:rPr>
              <a:t>However, the loss of soil depth and organic matter </a:t>
            </a:r>
            <a:r>
              <a:rPr lang="en-US" sz="1400" dirty="0">
                <a:latin typeface="Calibri" charset="0"/>
                <a:ea typeface="ＭＳ Ｐゴシック" charset="0"/>
              </a:rPr>
              <a:t>takes centuries to correct</a:t>
            </a:r>
            <a:r>
              <a:rPr lang="en-US" dirty="0">
                <a:latin typeface="Calibri" charset="0"/>
                <a:ea typeface="ＭＳ Ｐゴシック" charset="0"/>
              </a:rPr>
              <a:t>. Their loss is critical in determining the soil's </a:t>
            </a:r>
            <a:r>
              <a:rPr lang="en-US" sz="1400" dirty="0">
                <a:latin typeface="Calibri" charset="0"/>
                <a:ea typeface="ＭＳ Ｐゴシック" charset="0"/>
              </a:rPr>
              <a:t>water-holding capacity </a:t>
            </a:r>
            <a:r>
              <a:rPr lang="en-US" dirty="0">
                <a:latin typeface="Calibri" charset="0"/>
                <a:ea typeface="ＭＳ Ｐゴシック" charset="0"/>
              </a:rPr>
              <a:t>and how well pasture </a:t>
            </a:r>
            <a:r>
              <a:rPr lang="en-US" sz="1400" dirty="0">
                <a:latin typeface="Calibri" charset="0"/>
                <a:ea typeface="ＭＳ Ｐゴシック" charset="0"/>
              </a:rPr>
              <a:t>plants do during dry weather</a:t>
            </a:r>
            <a:r>
              <a:rPr lang="en-US" dirty="0">
                <a:latin typeface="Calibri" charset="0"/>
                <a:ea typeface="ＭＳ Ｐゴシック" charset="0"/>
              </a:rPr>
              <a:t>”.[desertification and drought]</a:t>
            </a:r>
            <a:endParaRPr lang="en-US" altLang="ja-JP" dirty="0">
              <a:latin typeface="Calibri" charset="0"/>
              <a:ea typeface="ＭＳ Ｐゴシック" charset="0"/>
            </a:endParaRPr>
          </a:p>
          <a:p>
            <a:pPr eaLnBrk="1" hangingPunct="1"/>
            <a:endParaRPr lang="en-GB" dirty="0">
              <a:latin typeface="Calibri" charset="0"/>
              <a:ea typeface="ＭＳ Ｐゴシック" charset="0"/>
              <a:cs typeface="ＭＳ Ｐゴシック" charset="0"/>
            </a:endParaRPr>
          </a:p>
          <a:p>
            <a:pPr eaLnBrk="1" hangingPunct="1"/>
            <a:r>
              <a:rPr lang="en-US" sz="1000" dirty="0">
                <a:latin typeface="Calibri" charset="0"/>
                <a:ea typeface="ＭＳ Ｐゴシック" charset="0"/>
                <a:cs typeface="ＭＳ Ｐゴシック" charset="0"/>
              </a:rPr>
              <a:t>A</a:t>
            </a:r>
            <a:r>
              <a:rPr lang="en-GB" sz="1000" dirty="0" err="1">
                <a:latin typeface="Calibri" charset="0"/>
                <a:ea typeface="ＭＳ Ｐゴシック" charset="0"/>
                <a:cs typeface="ＭＳ Ｐゴシック" charset="0"/>
              </a:rPr>
              <a:t>lso</a:t>
            </a:r>
            <a:r>
              <a:rPr lang="en-GB" sz="1000" dirty="0">
                <a:latin typeface="Calibri" charset="0"/>
                <a:ea typeface="ＭＳ Ｐゴシック" charset="0"/>
                <a:cs typeface="ＭＳ Ｐゴシック" charset="0"/>
              </a:rPr>
              <a:t> consider: substitution of coal for wood (lack of wood) as fuel-&gt;smoke and soot in London (1578: Queen Elizabeth asks brewers to swap back to wood which they cannot) </a:t>
            </a:r>
          </a:p>
          <a:p>
            <a:pPr marL="342900" indent="-342900">
              <a:buFont typeface="Wingdings" charset="0"/>
              <a:buChar char="§"/>
            </a:pPr>
            <a:r>
              <a:rPr lang="en-US" sz="1000" dirty="0">
                <a:latin typeface="Calibri" charset="0"/>
                <a:ea typeface="ＭＳ Ｐゴシック" charset="0"/>
              </a:rPr>
              <a:t>Overgrazing reduces usefulness, productivity, and biodiversity of land and is one cause of desertification and erosion</a:t>
            </a:r>
          </a:p>
          <a:p>
            <a:pPr marL="342900" indent="-342900">
              <a:buFont typeface="Wingdings" charset="0"/>
              <a:buChar char="§"/>
            </a:pPr>
            <a:r>
              <a:rPr lang="en-US" sz="1000" dirty="0">
                <a:latin typeface="Calibri" charset="0"/>
                <a:ea typeface="ＭＳ Ｐゴシック" charset="0"/>
              </a:rPr>
              <a:t>Desertification (Princeton University Dictionary): “process of fertile land transforming into desert typically as a result of deforestation, drought or improper/inappropriate agriculture”</a:t>
            </a:r>
          </a:p>
          <a:p>
            <a:pPr marL="0" lvl="0" indent="0" eaLnBrk="1" hangingPunct="1">
              <a:buFont typeface="Wingdings" charset="0"/>
              <a:buNone/>
            </a:pPr>
            <a:endParaRPr lang="en-US" sz="1000" dirty="0">
              <a:latin typeface="Calibri" charset="0"/>
              <a:ea typeface="ＭＳ Ｐゴシック" charset="0"/>
            </a:endParaRPr>
          </a:p>
          <a:p>
            <a:pPr marL="0" lvl="0" indent="0" eaLnBrk="1" hangingPunct="1">
              <a:buFont typeface="Wingdings" charset="0"/>
              <a:buNone/>
            </a:pPr>
            <a:r>
              <a:rPr lang="en-US" sz="1000" dirty="0">
                <a:latin typeface="Calibri" charset="0"/>
                <a:ea typeface="ＭＳ Ｐゴシック" charset="0"/>
              </a:rPr>
              <a:t>Fairley</a:t>
            </a:r>
            <a:r>
              <a:rPr lang="en-US" sz="1000" baseline="0" dirty="0">
                <a:latin typeface="Calibri" charset="0"/>
                <a:ea typeface="ＭＳ Ｐゴシック" charset="0"/>
              </a:rPr>
              <a:t> (2009): </a:t>
            </a:r>
            <a:r>
              <a:rPr lang="en-US" sz="1000" i="1" dirty="0">
                <a:latin typeface="Calibri" charset="0"/>
                <a:ea typeface="ＭＳ Ｐゴシック" charset="0"/>
              </a:rPr>
              <a:t>The main arguments of those against enclosure were:</a:t>
            </a:r>
          </a:p>
          <a:p>
            <a:pPr marL="457200" lvl="1" indent="0" eaLnBrk="1" hangingPunct="1">
              <a:buFont typeface="Wingdings" charset="0"/>
              <a:buNone/>
            </a:pPr>
            <a:r>
              <a:rPr lang="en-US" sz="1000" i="1" dirty="0">
                <a:latin typeface="Calibri" charset="0"/>
                <a:ea typeface="ＭＳ Ｐゴシック" charset="0"/>
              </a:rPr>
              <a:t>(</a:t>
            </a:r>
            <a:r>
              <a:rPr lang="en-US" sz="1000" i="1" dirty="0" err="1">
                <a:latin typeface="Calibri" charset="0"/>
                <a:ea typeface="ＭＳ Ｐゴシック" charset="0"/>
              </a:rPr>
              <a:t>i</a:t>
            </a:r>
            <a:r>
              <a:rPr lang="en-US" sz="1000" i="1" dirty="0">
                <a:latin typeface="Calibri" charset="0"/>
                <a:ea typeface="ＭＳ Ｐゴシック" charset="0"/>
              </a:rPr>
              <a:t>) that the common pastures and waste lands were the mainstay of the independent poor; when they were overgrazed, that was often as a result of overstocking by the wealthiest commoners who were the people agitating for enclosure</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7DF7A43B-3F67-7446-A86E-E043ED748F3C}" type="slidenum">
              <a:rPr lang="en-GB" sz="1300"/>
              <a:pPr/>
              <a:t>40</a:t>
            </a:fld>
            <a:endParaRPr lang="en-GB"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idor d'imatge de diapositiva 1"/>
          <p:cNvSpPr>
            <a:spLocks noGrp="1" noRot="1" noChangeAspect="1" noTextEdit="1"/>
          </p:cNvSpPr>
          <p:nvPr>
            <p:ph type="sldImg"/>
          </p:nvPr>
        </p:nvSpPr>
        <p:spPr bwMode="auto">
          <a:xfrm>
            <a:off x="2517775" y="744538"/>
            <a:ext cx="1762125" cy="13223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299" name="Contenidor de notes 2"/>
          <p:cNvSpPr>
            <a:spLocks noGrp="1"/>
          </p:cNvSpPr>
          <p:nvPr>
            <p:ph type="body" idx="1"/>
          </p:nvPr>
        </p:nvSpPr>
        <p:spPr bwMode="auto">
          <a:xfrm>
            <a:off x="301625" y="2659063"/>
            <a:ext cx="6194425" cy="65230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GB" sz="1600" b="1" i="1" u="sng" dirty="0">
                <a:latin typeface="Calibri" charset="0"/>
                <a:ea typeface="ＭＳ Ｐゴシック" charset="0"/>
                <a:cs typeface="ＭＳ Ｐゴシック" charset="0"/>
              </a:rPr>
              <a:t>Harvey, 2004: …</a:t>
            </a:r>
          </a:p>
          <a:p>
            <a:pPr eaLnBrk="1" hangingPunct="1"/>
            <a:r>
              <a:rPr lang="en-GB" sz="1600" dirty="0">
                <a:latin typeface="Calibri" charset="0"/>
                <a:ea typeface="ＭＳ Ｐゴシック" charset="0"/>
                <a:cs typeface="ＭＳ Ｐゴシック" charset="0"/>
              </a:rPr>
              <a:t>Four practices: </a:t>
            </a:r>
          </a:p>
          <a:p>
            <a:pPr marL="952500" lvl="1" indent="-474663" eaLnBrk="1" hangingPunct="1">
              <a:buFont typeface="Calibri" charset="0"/>
              <a:buAutoNum type="arabicPeriod"/>
            </a:pPr>
            <a:r>
              <a:rPr lang="en-GB" sz="1600" b="1" dirty="0">
                <a:latin typeface="Calibri" charset="0"/>
                <a:ea typeface="ＭＳ Ｐゴシック" charset="0"/>
              </a:rPr>
              <a:t>Privatization </a:t>
            </a:r>
            <a:r>
              <a:rPr lang="en-GB" sz="1600" dirty="0">
                <a:latin typeface="Calibri" charset="0"/>
                <a:ea typeface="ＭＳ Ｐゴシック" charset="0"/>
              </a:rPr>
              <a:t>(major practice) </a:t>
            </a:r>
          </a:p>
          <a:p>
            <a:pPr marL="952500" lvl="1" indent="-474663" eaLnBrk="1" hangingPunct="1">
              <a:buFont typeface="Calibri" charset="0"/>
              <a:buAutoNum type="arabicPeriod"/>
            </a:pPr>
            <a:r>
              <a:rPr lang="en-GB" sz="1600" dirty="0" err="1">
                <a:latin typeface="Calibri" charset="0"/>
                <a:ea typeface="ＭＳ Ｐゴシック" charset="0"/>
              </a:rPr>
              <a:t>financialization</a:t>
            </a:r>
            <a:endParaRPr lang="en-GB" sz="1600" dirty="0">
              <a:latin typeface="Calibri" charset="0"/>
              <a:ea typeface="ＭＳ Ｐゴシック" charset="0"/>
            </a:endParaRPr>
          </a:p>
          <a:p>
            <a:pPr marL="952500" lvl="1" indent="-474663" eaLnBrk="1" hangingPunct="1">
              <a:buFont typeface="Calibri" charset="0"/>
              <a:buAutoNum type="arabicPeriod"/>
            </a:pPr>
            <a:r>
              <a:rPr lang="en-GB" sz="1600" dirty="0">
                <a:latin typeface="Calibri" charset="0"/>
                <a:ea typeface="ＭＳ Ｐゴシック" charset="0"/>
              </a:rPr>
              <a:t>management and manipulation of crises</a:t>
            </a:r>
          </a:p>
          <a:p>
            <a:pPr marL="952500" lvl="1" indent="-474663" eaLnBrk="1" hangingPunct="1">
              <a:spcAft>
                <a:spcPts val="1875"/>
              </a:spcAft>
              <a:buFont typeface="Calibri" charset="0"/>
              <a:buAutoNum type="arabicPeriod"/>
            </a:pPr>
            <a:r>
              <a:rPr lang="en-GB" sz="1600" dirty="0">
                <a:latin typeface="Calibri" charset="0"/>
                <a:ea typeface="ＭＳ Ｐゴシック" charset="0"/>
              </a:rPr>
              <a:t>state redistributions</a:t>
            </a:r>
          </a:p>
          <a:p>
            <a:pPr eaLnBrk="1" hangingPunct="1"/>
            <a:endParaRPr lang="en-GB" sz="1600" dirty="0">
              <a:latin typeface="Calibri" charset="0"/>
              <a:ea typeface="ＭＳ Ｐゴシック" charset="0"/>
              <a:cs typeface="ＭＳ Ｐゴシック" charset="0"/>
            </a:endParaRPr>
          </a:p>
          <a:p>
            <a:pPr eaLnBrk="1" hangingPunct="1"/>
            <a:r>
              <a:rPr lang="en-GB" sz="1600" dirty="0">
                <a:latin typeface="Calibri" charset="0"/>
                <a:ea typeface="ＭＳ Ｐゴシック" charset="0"/>
                <a:cs typeface="ＭＳ Ｐゴシック" charset="0"/>
              </a:rPr>
              <a:t>E.g. Thatcher</a:t>
            </a:r>
            <a:r>
              <a:rPr lang="ja-JP" altLang="en-GB" sz="1600" dirty="0">
                <a:latin typeface="Calibri" charset="0"/>
                <a:ea typeface="ＭＳ Ｐゴシック" charset="0"/>
                <a:cs typeface="ＭＳ Ｐゴシック" charset="0"/>
              </a:rPr>
              <a:t>’</a:t>
            </a:r>
            <a:r>
              <a:rPr lang="en-GB" altLang="ja-JP" sz="1600" dirty="0">
                <a:latin typeface="Calibri" charset="0"/>
                <a:ea typeface="ＭＳ Ｐゴシック" charset="0"/>
                <a:cs typeface="ＭＳ Ｐゴシック" charset="0"/>
              </a:rPr>
              <a:t>s </a:t>
            </a:r>
            <a:r>
              <a:rPr lang="en-GB" altLang="ja-JP" sz="1600" b="1" dirty="0">
                <a:latin typeface="Calibri" charset="0"/>
                <a:ea typeface="ＭＳ Ｐゴシック" charset="0"/>
                <a:cs typeface="ＭＳ Ｐゴシック" charset="0"/>
              </a:rPr>
              <a:t>privatisation </a:t>
            </a:r>
            <a:r>
              <a:rPr lang="en-GB" altLang="ja-JP" sz="1600" dirty="0">
                <a:latin typeface="Calibri" charset="0"/>
                <a:ea typeface="ＭＳ Ｐゴシック" charset="0"/>
                <a:cs typeface="ＭＳ Ｐゴシック" charset="0"/>
              </a:rPr>
              <a:t>of </a:t>
            </a:r>
            <a:r>
              <a:rPr lang="en-GB" altLang="ja-JP" sz="1600" b="1" dirty="0">
                <a:latin typeface="Calibri" charset="0"/>
                <a:ea typeface="ＭＳ Ｐゴシック" charset="0"/>
                <a:cs typeface="ＭＳ Ｐゴシック" charset="0"/>
              </a:rPr>
              <a:t>social housing </a:t>
            </a:r>
            <a:r>
              <a:rPr lang="en-GB" altLang="ja-JP" sz="1600" dirty="0">
                <a:latin typeface="Calibri" charset="0"/>
                <a:ea typeface="ＭＳ Ｐゴシック" charset="0"/>
                <a:cs typeface="ＭＳ Ｐゴシック" charset="0"/>
              </a:rPr>
              <a:t>UK</a:t>
            </a:r>
          </a:p>
          <a:p>
            <a:pPr marL="952500" lvl="1" indent="-474663" eaLnBrk="1" hangingPunct="1">
              <a:buSzPct val="75000"/>
              <a:buFont typeface="Wingdings" charset="0"/>
              <a:buChar char="u"/>
            </a:pPr>
            <a:r>
              <a:rPr lang="en-GB" sz="1600" dirty="0">
                <a:latin typeface="Calibri" charset="0"/>
                <a:ea typeface="ＭＳ Ｐゴシック" charset="0"/>
              </a:rPr>
              <a:t>Idea: pass from rental to ownership-&gt; control assets-&gt; increase wealth (increase your assets = a house)</a:t>
            </a:r>
          </a:p>
          <a:p>
            <a:pPr marL="952500" lvl="1" indent="-474663" eaLnBrk="1" hangingPunct="1">
              <a:buSzPct val="75000"/>
              <a:buFont typeface="Wingdings" charset="0"/>
              <a:buChar char="u"/>
            </a:pPr>
            <a:r>
              <a:rPr lang="en-GB" sz="1600" dirty="0">
                <a:latin typeface="Calibri" charset="0"/>
                <a:ea typeface="ＭＳ Ｐゴシック" charset="0"/>
              </a:rPr>
              <a:t>Housing speculation for central location housing</a:t>
            </a:r>
          </a:p>
          <a:p>
            <a:pPr marL="952500" lvl="1" indent="-474663" eaLnBrk="1" hangingPunct="1">
              <a:buSzPct val="75000"/>
              <a:buFont typeface="Wingdings" charset="0"/>
              <a:buChar char="u"/>
            </a:pPr>
            <a:r>
              <a:rPr lang="en-GB" sz="1600" dirty="0">
                <a:latin typeface="Calibri" charset="0"/>
                <a:ea typeface="ＭＳ Ｐゴシック" charset="0"/>
              </a:rPr>
              <a:t>Poorer populations in the periphery (long </a:t>
            </a:r>
            <a:r>
              <a:rPr lang="en-US" sz="1600" dirty="0">
                <a:latin typeface="Calibri" charset="0"/>
                <a:ea typeface="ＭＳ Ｐゴシック" charset="0"/>
              </a:rPr>
              <a:t>–</a:t>
            </a:r>
            <a:r>
              <a:rPr lang="en-GB" sz="1600" dirty="0">
                <a:latin typeface="Calibri" charset="0"/>
                <a:ea typeface="ＭＳ Ｐゴシック" charset="0"/>
              </a:rPr>
              <a:t> and at cases: expensive </a:t>
            </a:r>
            <a:r>
              <a:rPr lang="en-US" sz="1600" dirty="0">
                <a:latin typeface="Calibri" charset="0"/>
                <a:ea typeface="ＭＳ Ｐゴシック" charset="0"/>
              </a:rPr>
              <a:t>–</a:t>
            </a:r>
            <a:r>
              <a:rPr lang="en-GB" sz="1600" dirty="0">
                <a:latin typeface="Calibri" charset="0"/>
                <a:ea typeface="ＭＳ Ｐゴシック" charset="0"/>
              </a:rPr>
              <a:t> commuting to work, makes their lives more difficult)</a:t>
            </a:r>
          </a:p>
          <a:p>
            <a:pPr marL="952500" lvl="1" indent="-474663" eaLnBrk="1" hangingPunct="1">
              <a:buSzPct val="75000"/>
              <a:buFont typeface="Wingdings" charset="0"/>
              <a:buChar char="u"/>
            </a:pPr>
            <a:r>
              <a:rPr lang="en-GB" sz="1600" dirty="0">
                <a:latin typeface="Calibri" charset="0"/>
                <a:ea typeface="ＭＳ Ｐゴシック" charset="0"/>
              </a:rPr>
              <a:t>New homeowners: borrowing money (bank)-&gt; increased profits (housing prices) transferred to banks</a:t>
            </a:r>
          </a:p>
          <a:p>
            <a:pPr marL="952500" lvl="1" indent="-474663" eaLnBrk="1" hangingPunct="1">
              <a:buSzPct val="75000"/>
              <a:buFont typeface="Wingdings" charset="0"/>
              <a:buChar char="u"/>
            </a:pPr>
            <a:r>
              <a:rPr lang="en-GB" sz="1600" dirty="0">
                <a:latin typeface="Calibri" charset="0"/>
                <a:ea typeface="ＭＳ Ｐゴシック" charset="0"/>
              </a:rPr>
              <a:t>COSTS: for both poorer populations + new homeowners (debt); BENEFITS banks (increased profits)</a:t>
            </a:r>
          </a:p>
          <a:p>
            <a:pPr marL="952500" lvl="1" indent="-474663" eaLnBrk="1" hangingPunct="1">
              <a:buSzPct val="75000"/>
              <a:buFont typeface="Wingdings" charset="0"/>
              <a:buChar char="u"/>
            </a:pPr>
            <a:endParaRPr lang="en-GB" sz="1600" dirty="0">
              <a:latin typeface="Calibri" charset="0"/>
              <a:ea typeface="ＭＳ Ｐゴシック" charset="0"/>
            </a:endParaRPr>
          </a:p>
          <a:p>
            <a:pPr marL="20637" lvl="0" indent="0" eaLnBrk="1" hangingPunct="1">
              <a:buSzPct val="75000"/>
              <a:buFont typeface="Wingdings" charset="0"/>
              <a:buNone/>
            </a:pPr>
            <a:r>
              <a:rPr lang="en-US" sz="1600" dirty="0">
                <a:latin typeface="Calibri" charset="0"/>
                <a:ea typeface="ＭＳ Ｐゴシック" charset="0"/>
              </a:rPr>
              <a:t>David Harvey sees this as "the wholesale commodification of nature in all its forms," a "new wave of ‘enclosing the commons’"[24] that employs environmentalism in the service of the rapid expansion of capitalism.[25] This "accumulation by dispossession" releases assets at very low or zero cost, providing immediate profitability and counteracting </a:t>
            </a:r>
            <a:r>
              <a:rPr lang="en-US" sz="1600" dirty="0" err="1">
                <a:latin typeface="Calibri" charset="0"/>
                <a:ea typeface="ＭＳ Ｐゴシック" charset="0"/>
              </a:rPr>
              <a:t>overaccumulation</a:t>
            </a:r>
            <a:r>
              <a:rPr lang="en-US" sz="1600" dirty="0">
                <a:latin typeface="Calibri" charset="0"/>
                <a:ea typeface="ＭＳ Ｐゴシック" charset="0"/>
              </a:rPr>
              <a:t>.[26]</a:t>
            </a:r>
            <a:endParaRPr lang="en-GB" sz="1600" dirty="0">
              <a:latin typeface="Calibri" charset="0"/>
              <a:ea typeface="ＭＳ Ｐゴシック" charset="0"/>
            </a:endParaRPr>
          </a:p>
        </p:txBody>
      </p:sp>
      <p:sp>
        <p:nvSpPr>
          <p:cNvPr id="55300" name="Conteni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CD2AA64-42F7-6B4D-BA40-0755550002CE}" type="slidenum">
              <a:rPr lang="en-GB" sz="1300"/>
              <a:pPr/>
              <a:t>41</a:t>
            </a:fld>
            <a:endParaRPr lang="en-GB"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917575" y="744538"/>
            <a:ext cx="968375" cy="727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3" name="Notes Placeholder 2"/>
          <p:cNvSpPr>
            <a:spLocks noGrp="1"/>
          </p:cNvSpPr>
          <p:nvPr>
            <p:ph type="body" idx="1"/>
          </p:nvPr>
        </p:nvSpPr>
        <p:spPr bwMode="auto">
          <a:xfrm>
            <a:off x="679450" y="1506538"/>
            <a:ext cx="5438775" cy="79232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Exploitation of urban land (e.g. </a:t>
            </a:r>
            <a:r>
              <a:rPr lang="en-US" sz="1400" dirty="0">
                <a:latin typeface="Calibri" charset="0"/>
                <a:ea typeface="ＭＳ Ｐゴシック" charset="0"/>
                <a:cs typeface="ＭＳ Ｐゴシック" charset="0"/>
              </a:rPr>
              <a:t>building malls, housing</a:t>
            </a:r>
            <a:r>
              <a:rPr lang="en-US" dirty="0">
                <a:latin typeface="Calibri" charset="0"/>
                <a:ea typeface="ＭＳ Ｐゴシック" charset="0"/>
                <a:cs typeface="ＭＳ Ｐゴシック" charset="0"/>
              </a:rPr>
              <a:t>, etc.), a very lucrative (highly profit-making) economic activity</a:t>
            </a:r>
          </a:p>
          <a:p>
            <a:pPr>
              <a:buFontTx/>
              <a:buChar char="•"/>
            </a:pPr>
            <a:r>
              <a:rPr lang="en-US" dirty="0">
                <a:latin typeface="Calibri" charset="0"/>
                <a:ea typeface="ＭＳ Ｐゴシック" charset="0"/>
                <a:cs typeface="ＭＳ Ｐゴシック" charset="0"/>
              </a:rPr>
              <a:t> </a:t>
            </a:r>
            <a:r>
              <a:rPr lang="en-US" sz="1400" dirty="0">
                <a:latin typeface="Calibri" charset="0"/>
                <a:ea typeface="ＭＳ Ｐゴシック" charset="0"/>
                <a:cs typeface="ＭＳ Ｐゴシック" charset="0"/>
              </a:rPr>
              <a:t>Capital accumulation opportunity </a:t>
            </a:r>
            <a:r>
              <a:rPr lang="en-US" dirty="0">
                <a:latin typeface="Calibri" charset="0"/>
                <a:ea typeface="ＭＳ Ｐゴシック" charset="0"/>
                <a:cs typeface="ＭＳ Ｐゴシック" charset="0"/>
              </a:rPr>
              <a:t>of high value</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Case of wetlands: loss of many million acres more, the extinction of species, the disappearance of wilderness and wildlife</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NO NET LOSS POLICY</a:t>
            </a:r>
          </a:p>
          <a:p>
            <a:r>
              <a:rPr lang="en-US" dirty="0">
                <a:latin typeface="Calibri" charset="0"/>
                <a:ea typeface="ＭＳ Ｐゴシック" charset="0"/>
                <a:cs typeface="ＭＳ Ｐゴシック" charset="0"/>
              </a:rPr>
              <a:t>The solution (George HW Bush): restoration/ mitigation wetlands! </a:t>
            </a:r>
          </a:p>
          <a:p>
            <a:r>
              <a:rPr lang="en-US" dirty="0">
                <a:latin typeface="Calibri" charset="0"/>
                <a:ea typeface="ＭＳ Ｐゴシック" charset="0"/>
                <a:cs typeface="ＭＳ Ｐゴシック" charset="0"/>
              </a:rPr>
              <a:t>Need to sacrifice wetlands for K accumulation project</a:t>
            </a:r>
          </a:p>
          <a:p>
            <a:pPr>
              <a:buFontTx/>
              <a:buChar char="•"/>
            </a:pPr>
            <a:r>
              <a:rPr lang="en-US" dirty="0">
                <a:latin typeface="Calibri" charset="0"/>
                <a:ea typeface="ＭＳ Ｐゴシック" charset="0"/>
                <a:cs typeface="ＭＳ Ｐゴシック" charset="0"/>
              </a:rPr>
              <a:t>Urban development (malls) </a:t>
            </a:r>
          </a:p>
          <a:p>
            <a:r>
              <a:rPr lang="en-US" dirty="0">
                <a:latin typeface="Calibri" charset="0"/>
                <a:ea typeface="ＭＳ Ｐゴシック" charset="0"/>
                <a:cs typeface="ＭＳ Ｐゴシック" charset="0"/>
              </a:rPr>
              <a:t>Substitute natural wetlands with artificial ones</a:t>
            </a:r>
          </a:p>
          <a:p>
            <a:pPr>
              <a:buFontTx/>
              <a:buChar char="•"/>
            </a:pPr>
            <a:r>
              <a:rPr lang="en-US" dirty="0">
                <a:latin typeface="Calibri" charset="0"/>
                <a:ea typeface="ＭＳ Ｐゴシック" charset="0"/>
                <a:cs typeface="ＭＳ Ｐゴシック" charset="0"/>
              </a:rPr>
              <a:t>You buy (from state) wetland to use as land to build your mall </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(I argue that) this is a case of both</a:t>
            </a:r>
          </a:p>
          <a:p>
            <a:pPr>
              <a:buFontTx/>
              <a:buChar char="•"/>
            </a:pP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Privatisation</a:t>
            </a:r>
            <a:r>
              <a:rPr lang="en-US" dirty="0">
                <a:latin typeface="Calibri" charset="0"/>
                <a:ea typeface="ＭＳ Ｐゴシック" charset="0"/>
                <a:cs typeface="ＭＳ Ｐゴシック" charset="0"/>
              </a:rPr>
              <a:t> of public assets (wetlands)</a:t>
            </a:r>
          </a:p>
          <a:p>
            <a:pPr>
              <a:buFontTx/>
              <a:buChar char="•"/>
            </a:pPr>
            <a:r>
              <a:rPr lang="en-US" dirty="0">
                <a:latin typeface="Calibri" charset="0"/>
                <a:ea typeface="ＭＳ Ｐゴシック" charset="0"/>
                <a:cs typeface="ＭＳ Ｐゴシック" charset="0"/>
              </a:rPr>
              <a:t> But also: dispossession of wealth (ecological) from public </a:t>
            </a:r>
          </a:p>
          <a:p>
            <a:pPr>
              <a:buFontTx/>
              <a:buChar char="•"/>
            </a:pP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first is relatively straightforward: with the justification of restoration, wetlands pass from being public property to become private (land to sell to e.g. build malls)</a:t>
            </a:r>
          </a:p>
          <a:p>
            <a:r>
              <a:rPr lang="en-US" dirty="0">
                <a:latin typeface="Calibri" charset="0"/>
                <a:ea typeface="ＭＳ Ｐゴシック" charset="0"/>
                <a:cs typeface="ＭＳ Ｐゴシック" charset="0"/>
              </a:rPr>
              <a:t>The second is a bit more complicated, and has to do with the </a:t>
            </a:r>
            <a:r>
              <a:rPr lang="en-US" sz="1400" dirty="0">
                <a:latin typeface="Calibri" charset="0"/>
                <a:ea typeface="ＭＳ Ｐゴシック" charset="0"/>
                <a:cs typeface="ＭＳ Ｐゴシック" charset="0"/>
              </a:rPr>
              <a:t>ecological implications of restored vs. original wetlands</a:t>
            </a:r>
          </a:p>
          <a:p>
            <a:endParaRPr lang="en-US" dirty="0">
              <a:latin typeface="Calibri" charset="0"/>
              <a:ea typeface="ＭＳ Ｐゴシック" charset="0"/>
              <a:cs typeface="ＭＳ Ｐゴシック" charset="0"/>
            </a:endParaRPr>
          </a:p>
          <a:p>
            <a:r>
              <a:rPr lang="en-US" u="sng" dirty="0">
                <a:latin typeface="Calibri" charset="0"/>
                <a:ea typeface="ＭＳ Ｐゴシック" charset="0"/>
                <a:cs typeface="ＭＳ Ｐゴシック" charset="0"/>
              </a:rPr>
              <a:t>From a biodiversity and ecosystem perspective</a:t>
            </a:r>
          </a:p>
          <a:p>
            <a:r>
              <a:rPr lang="en-US" dirty="0">
                <a:latin typeface="Calibri" charset="0"/>
                <a:ea typeface="ＭＳ Ｐゴシック" charset="0"/>
                <a:cs typeface="ＭＳ Ｐゴシック" charset="0"/>
              </a:rPr>
              <a:t>Policies may not be working because </a:t>
            </a:r>
            <a:r>
              <a:rPr lang="en-US" b="1" dirty="0">
                <a:latin typeface="Calibri" charset="0"/>
                <a:ea typeface="ＭＳ Ｐゴシック" charset="0"/>
                <a:cs typeface="ＭＳ Ｐゴシック" charset="0"/>
              </a:rPr>
              <a:t>restored or created wetlands are often very different from natural wetlands</a:t>
            </a:r>
            <a:r>
              <a:rPr lang="en-US" dirty="0">
                <a:latin typeface="Calibri" charset="0"/>
                <a:ea typeface="ＭＳ Ｐゴシック" charset="0"/>
                <a:cs typeface="ＭＳ Ｐゴシック" charset="0"/>
              </a:rPr>
              <a:t> </a:t>
            </a:r>
          </a:p>
          <a:p>
            <a:pPr>
              <a:buFontTx/>
              <a:buChar char="•"/>
            </a:pPr>
            <a:r>
              <a:rPr lang="en-US" dirty="0">
                <a:latin typeface="Calibri" charset="0"/>
                <a:ea typeface="ＭＳ Ｐゴシック" charset="0"/>
                <a:cs typeface="ＭＳ Ｐゴシック" charset="0"/>
              </a:rPr>
              <a:t>Many restoration projects are </a:t>
            </a:r>
            <a:r>
              <a:rPr lang="en-US" b="1" dirty="0">
                <a:latin typeface="Calibri" charset="0"/>
                <a:ea typeface="ＭＳ Ｐゴシック" charset="0"/>
                <a:cs typeface="ＭＳ Ｐゴシック" charset="0"/>
              </a:rPr>
              <a:t>fail to recognize that wetlands are parts of LARGER LANDSCAPES</a:t>
            </a:r>
            <a:r>
              <a:rPr lang="en-US" dirty="0">
                <a:latin typeface="Calibri" charset="0"/>
                <a:ea typeface="ＭＳ Ｐゴシック" charset="0"/>
                <a:cs typeface="ＭＳ Ｐゴシック" charset="0"/>
              </a:rPr>
              <a:t> </a:t>
            </a:r>
          </a:p>
          <a:p>
            <a:pPr>
              <a:buFontTx/>
              <a:buChar char="•"/>
            </a:pPr>
            <a:r>
              <a:rPr lang="en-US" dirty="0">
                <a:latin typeface="Calibri" charset="0"/>
                <a:ea typeface="ＭＳ Ｐゴシック" charset="0"/>
                <a:cs typeface="ＭＳ Ｐゴシック" charset="0"/>
              </a:rPr>
              <a:t>Use </a:t>
            </a:r>
            <a:r>
              <a:rPr lang="en-US" b="1" dirty="0">
                <a:latin typeface="Calibri" charset="0"/>
                <a:ea typeface="ＭＳ Ｐゴシック" charset="0"/>
                <a:cs typeface="ＭＳ Ｐゴシック" charset="0"/>
              </a:rPr>
              <a:t>design parameters that exclude important features of </a:t>
            </a:r>
            <a:r>
              <a:rPr lang="en-US" b="1" u="sng" dirty="0">
                <a:latin typeface="Calibri" charset="0"/>
                <a:ea typeface="ＭＳ Ｐゴシック" charset="0"/>
                <a:cs typeface="ＭＳ Ｐゴシック" charset="0"/>
              </a:rPr>
              <a:t>natural</a:t>
            </a:r>
            <a:r>
              <a:rPr lang="en-US" b="1" dirty="0">
                <a:latin typeface="Calibri" charset="0"/>
                <a:ea typeface="ＭＳ Ｐゴシック" charset="0"/>
                <a:cs typeface="ＭＳ Ｐゴシック" charset="0"/>
              </a:rPr>
              <a:t> wetlands</a:t>
            </a:r>
            <a:endParaRPr lang="en-US" dirty="0">
              <a:latin typeface="Calibri" charset="0"/>
              <a:ea typeface="ＭＳ Ｐゴシック" charset="0"/>
              <a:cs typeface="ＭＳ Ｐゴシック" charset="0"/>
            </a:endParaRPr>
          </a:p>
          <a:p>
            <a:pPr>
              <a:buFontTx/>
              <a:buChar char="•"/>
            </a:pPr>
            <a:r>
              <a:rPr lang="en-US" dirty="0">
                <a:latin typeface="Calibri" charset="0"/>
                <a:ea typeface="ＭＳ Ｐゴシック" charset="0"/>
                <a:cs typeface="ＭＳ Ｐゴシック" charset="0"/>
              </a:rPr>
              <a:t>E.g. invertebrate species assemblages different in coastal constructed vs. natural wetlands</a:t>
            </a:r>
          </a:p>
          <a:p>
            <a:pPr>
              <a:buFontTx/>
              <a:buChar char="•"/>
            </a:pPr>
            <a:r>
              <a:rPr lang="en-US" dirty="0">
                <a:latin typeface="Calibri" charset="0"/>
                <a:ea typeface="ＭＳ Ｐゴシック" charset="0"/>
                <a:cs typeface="ＭＳ Ｐゴシック" charset="0"/>
              </a:rPr>
              <a:t>Differences due to the fact that </a:t>
            </a:r>
            <a:r>
              <a:rPr lang="en-US" b="1" dirty="0">
                <a:latin typeface="Calibri" charset="0"/>
                <a:ea typeface="ＭＳ Ｐゴシック" charset="0"/>
                <a:cs typeface="ＭＳ Ｐゴシック" charset="0"/>
              </a:rPr>
              <a:t>the SUBSTRATES in the constructed wetland were COARSER AND HAD LOWER ORGANIC MATTER, which resulted in a LOWER RATE OF COLONIZATION BY PLANTS [lower NUTRIENT CYCLING-&gt; ECOL DEGRADATION]</a:t>
            </a:r>
            <a:endParaRPr lang="es-E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Wetland protection policies may be inadequate to preserve and restore ecological processes such as </a:t>
            </a:r>
            <a:r>
              <a:rPr lang="en-US" b="1" dirty="0">
                <a:latin typeface="Calibri" charset="0"/>
                <a:ea typeface="ＭＳ Ｐゴシック" charset="0"/>
                <a:cs typeface="ＭＳ Ｐゴシック" charset="0"/>
              </a:rPr>
              <a:t>NUTRIENT CYCLING </a:t>
            </a:r>
          </a:p>
          <a:p>
            <a:pPr>
              <a:buFontTx/>
              <a:buChar char="•"/>
            </a:pPr>
            <a:r>
              <a:rPr lang="en-US" dirty="0">
                <a:latin typeface="Calibri" charset="0"/>
                <a:ea typeface="ＭＳ Ｐゴシック" charset="0"/>
                <a:cs typeface="ＭＳ Ｐゴシック" charset="0"/>
              </a:rPr>
              <a:t> because they mostly focus on individual wetlands and </a:t>
            </a:r>
            <a:r>
              <a:rPr lang="en-US" b="1" dirty="0">
                <a:latin typeface="Calibri" charset="0"/>
                <a:ea typeface="ＭＳ Ｐゴシック" charset="0"/>
                <a:cs typeface="ＭＳ Ｐゴシック" charset="0"/>
              </a:rPr>
              <a:t>ignore the fact that wetlands are integral parts of landscapes</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Wetland mitigation projects often result in the exchange of one type of wetland for another and result in a </a:t>
            </a:r>
            <a:r>
              <a:rPr lang="en-US" b="1" dirty="0">
                <a:latin typeface="Calibri" charset="0"/>
                <a:ea typeface="ＭＳ Ｐゴシック" charset="0"/>
                <a:cs typeface="ＭＳ Ｐゴシック" charset="0"/>
              </a:rPr>
              <a:t>loss of wetland FUNCTIONS AT THE LANDSCAPE LEVEL</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No Net Loss: now with EU as well (“to a theatre near you”)! </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784E972-2DE1-9846-A29E-F71D29CB3EAE}" type="slidenum">
              <a:rPr lang="en-GB" sz="1300"/>
              <a:pPr/>
              <a:t>42</a:t>
            </a:fld>
            <a:endParaRPr lang="en-GB" sz="13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idor d'imatge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347" name="Contenidor de not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GB" sz="1800" dirty="0">
                <a:solidFill>
                  <a:srgbClr val="000000"/>
                </a:solidFill>
                <a:latin typeface="Calibri" charset="0"/>
                <a:ea typeface="ＭＳ Ｐゴシック" charset="0"/>
                <a:cs typeface="ＭＳ Ｐゴシック" charset="0"/>
              </a:rPr>
              <a:t>Pillage of nature must [inevitably] result in political response</a:t>
            </a:r>
          </a:p>
          <a:p>
            <a:pPr eaLnBrk="1" hangingPunct="1"/>
            <a:endParaRPr lang="en-GB" sz="1800" dirty="0">
              <a:solidFill>
                <a:srgbClr val="000000"/>
              </a:solidFill>
              <a:latin typeface="Calibri" charset="0"/>
              <a:ea typeface="ＭＳ Ｐゴシック" charset="0"/>
              <a:cs typeface="ＭＳ Ｐゴシック" charset="0"/>
            </a:endParaRPr>
          </a:p>
          <a:p>
            <a:pPr eaLnBrk="1" hangingPunct="1"/>
            <a:r>
              <a:rPr lang="en-GB" sz="1800" dirty="0">
                <a:solidFill>
                  <a:srgbClr val="000000"/>
                </a:solidFill>
                <a:latin typeface="Calibri" charset="0"/>
                <a:ea typeface="ＭＳ Ｐゴシック" charset="0"/>
                <a:cs typeface="ＭＳ Ｐゴシック" charset="0"/>
              </a:rPr>
              <a:t>As labour movement = result of capital squeezing surplus out of labour</a:t>
            </a:r>
            <a:r>
              <a:rPr lang="ja-JP" altLang="en-GB" sz="1800" dirty="0">
                <a:solidFill>
                  <a:srgbClr val="000000"/>
                </a:solidFill>
                <a:latin typeface="Calibri" charset="0"/>
                <a:ea typeface="ＭＳ Ｐゴシック" charset="0"/>
                <a:cs typeface="ＭＳ Ｐゴシック" charset="0"/>
              </a:rPr>
              <a:t>’</a:t>
            </a:r>
            <a:r>
              <a:rPr lang="en-GB" altLang="ja-JP" sz="1800" dirty="0">
                <a:solidFill>
                  <a:srgbClr val="000000"/>
                </a:solidFill>
                <a:latin typeface="Calibri" charset="0"/>
                <a:ea typeface="ＭＳ Ｐゴシック" charset="0"/>
                <a:cs typeface="ＭＳ Ｐゴシック" charset="0"/>
              </a:rPr>
              <a:t>s work (worker</a:t>
            </a:r>
            <a:r>
              <a:rPr lang="ja-JP" altLang="en-GB" sz="1800" dirty="0">
                <a:solidFill>
                  <a:srgbClr val="000000"/>
                </a:solidFill>
                <a:latin typeface="Calibri" charset="0"/>
                <a:ea typeface="ＭＳ Ｐゴシック" charset="0"/>
                <a:cs typeface="ＭＳ Ｐゴシック" charset="0"/>
              </a:rPr>
              <a:t>’</a:t>
            </a:r>
            <a:r>
              <a:rPr lang="en-GB" altLang="ja-JP" sz="1800" dirty="0">
                <a:solidFill>
                  <a:srgbClr val="000000"/>
                </a:solidFill>
                <a:latin typeface="Calibri" charset="0"/>
                <a:ea typeface="ＭＳ Ｐゴシック" charset="0"/>
                <a:cs typeface="ＭＳ Ｐゴシック" charset="0"/>
              </a:rPr>
              <a:t>s exploitation)</a:t>
            </a:r>
          </a:p>
          <a:p>
            <a:pPr eaLnBrk="1" hangingPunct="1"/>
            <a:endParaRPr lang="en-GB" sz="1800" dirty="0">
              <a:solidFill>
                <a:srgbClr val="000000"/>
              </a:solidFill>
              <a:latin typeface="Calibri" charset="0"/>
              <a:ea typeface="ＭＳ Ｐゴシック" charset="0"/>
              <a:cs typeface="ＭＳ Ｐゴシック" charset="0"/>
            </a:endParaRPr>
          </a:p>
          <a:p>
            <a:pPr eaLnBrk="1" hangingPunct="1"/>
            <a:r>
              <a:rPr lang="en-GB" sz="1800" dirty="0">
                <a:solidFill>
                  <a:srgbClr val="000000"/>
                </a:solidFill>
                <a:latin typeface="Calibri" charset="0"/>
                <a:ea typeface="ＭＳ Ｐゴシック" charset="0"/>
                <a:cs typeface="ＭＳ Ｐゴシック" charset="0"/>
              </a:rPr>
              <a:t>Environmental movement = result of exploitation of nature</a:t>
            </a:r>
          </a:p>
          <a:p>
            <a:pPr lvl="1" eaLnBrk="1" hangingPunct="1">
              <a:buFont typeface="Wingdings" charset="0"/>
              <a:buChar char="u"/>
            </a:pPr>
            <a:r>
              <a:rPr lang="en-GB" sz="2400" i="1" dirty="0">
                <a:solidFill>
                  <a:srgbClr val="000000"/>
                </a:solidFill>
                <a:latin typeface="Calibri" charset="0"/>
                <a:ea typeface="ＭＳ Ｐゴシック" charset="0"/>
              </a:rPr>
              <a:t>Paradox: in capitalism</a:t>
            </a:r>
            <a:r>
              <a:rPr lang="ja-JP" altLang="en-GB" sz="2400" i="1" dirty="0">
                <a:solidFill>
                  <a:srgbClr val="000000"/>
                </a:solidFill>
                <a:latin typeface="Calibri" charset="0"/>
                <a:ea typeface="ＭＳ Ｐゴシック" charset="0"/>
              </a:rPr>
              <a:t>’</a:t>
            </a:r>
            <a:r>
              <a:rPr lang="en-GB" altLang="ja-JP" sz="2400" i="1" dirty="0">
                <a:solidFill>
                  <a:srgbClr val="000000"/>
                </a:solidFill>
                <a:latin typeface="Calibri" charset="0"/>
                <a:ea typeface="ＭＳ Ｐゴシック" charset="0"/>
              </a:rPr>
              <a:t>s excesses lie the seeds of more sustainable and equitable practices</a:t>
            </a:r>
          </a:p>
        </p:txBody>
      </p:sp>
      <p:sp>
        <p:nvSpPr>
          <p:cNvPr id="57348" name="Conteni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81EBA3E-6A3F-7B49-89B1-345D048F1E8A}" type="slidenum">
              <a:rPr lang="en-GB" sz="1300"/>
              <a:pPr/>
              <a:t>43</a:t>
            </a:fld>
            <a:endParaRPr lang="en-GB" sz="13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Up until</a:t>
            </a:r>
            <a:r>
              <a:rPr lang="en-US" sz="1200" baseline="0" dirty="0"/>
              <a:t> now, we saw link between capitalism and environmental transformation (degradation) as capitalism producing degradation due to its main activity (quest for capital accumulation)</a:t>
            </a:r>
          </a:p>
          <a:p>
            <a:endParaRPr lang="en-US" sz="1200" baseline="0" dirty="0"/>
          </a:p>
          <a:p>
            <a:r>
              <a:rPr lang="en-US" sz="1200" baseline="0" dirty="0"/>
              <a:t>Now we want to advance a second claim re: relationship between c</a:t>
            </a:r>
            <a:r>
              <a:rPr lang="en-US" sz="1200" dirty="0"/>
              <a:t>apitalism and environmental transformation (degradation):</a:t>
            </a:r>
          </a:p>
          <a:p>
            <a:r>
              <a:rPr lang="en-US" sz="1200" i="1" dirty="0"/>
              <a:t>Environmental degradation is a condition for capitalism in order to exist</a:t>
            </a:r>
            <a:r>
              <a:rPr lang="en-US" sz="1200" i="0" dirty="0"/>
              <a:t>, i.e. that e</a:t>
            </a:r>
            <a:r>
              <a:rPr lang="en-GB" sz="1200" dirty="0" err="1">
                <a:latin typeface="Calibri" charset="0"/>
                <a:ea typeface="ＭＳ Ｐゴシック" charset="0"/>
              </a:rPr>
              <a:t>cological</a:t>
            </a:r>
            <a:r>
              <a:rPr lang="en-GB" sz="1200" dirty="0">
                <a:latin typeface="Calibri" charset="0"/>
                <a:ea typeface="ＭＳ Ｐゴシック" charset="0"/>
              </a:rPr>
              <a:t> degradation is not only an </a:t>
            </a:r>
            <a:r>
              <a:rPr lang="en-GB" sz="1200" i="1" dirty="0">
                <a:latin typeface="Calibri" charset="0"/>
                <a:ea typeface="ＭＳ Ｐゴシック" charset="0"/>
              </a:rPr>
              <a:t>effect</a:t>
            </a:r>
            <a:r>
              <a:rPr lang="en-GB" sz="1200" dirty="0">
                <a:latin typeface="Calibri" charset="0"/>
                <a:ea typeface="ＭＳ Ｐゴシック" charset="0"/>
              </a:rPr>
              <a:t> of capitalist economy expansion, but is also a </a:t>
            </a:r>
            <a:r>
              <a:rPr lang="en-GB" sz="1200" b="1" dirty="0">
                <a:solidFill>
                  <a:srgbClr val="FF0000"/>
                </a:solidFill>
                <a:latin typeface="Calibri" charset="0"/>
                <a:ea typeface="ＭＳ Ｐゴシック" charset="0"/>
              </a:rPr>
              <a:t>condition</a:t>
            </a:r>
            <a:r>
              <a:rPr lang="en-GB" sz="1200" dirty="0">
                <a:solidFill>
                  <a:srgbClr val="FF0000"/>
                </a:solidFill>
                <a:latin typeface="Calibri" charset="0"/>
                <a:ea typeface="ＭＳ Ｐゴシック" charset="0"/>
              </a:rPr>
              <a:t> </a:t>
            </a:r>
            <a:r>
              <a:rPr lang="en-GB" sz="1200" dirty="0">
                <a:latin typeface="Calibri" charset="0"/>
                <a:ea typeface="ＭＳ Ｐゴシック" charset="0"/>
              </a:rPr>
              <a:t>for its existence </a:t>
            </a:r>
            <a:r>
              <a:rPr lang="en-US" sz="1200" dirty="0">
                <a:latin typeface="Calibri" charset="0"/>
                <a:ea typeface="ＭＳ Ｐゴシック" charset="0"/>
              </a:rPr>
              <a:t>–</a:t>
            </a:r>
            <a:r>
              <a:rPr lang="en-GB" sz="1200" dirty="0">
                <a:latin typeface="Calibri" charset="0"/>
                <a:ea typeface="ＭＳ Ｐゴシック" charset="0"/>
              </a:rPr>
              <a:t> capitalism</a:t>
            </a:r>
            <a:r>
              <a:rPr lang="en-GB" sz="1200" baseline="0" dirty="0">
                <a:latin typeface="Calibri" charset="0"/>
                <a:ea typeface="ＭＳ Ｐゴシック" charset="0"/>
              </a:rPr>
              <a:t> needs/ requires degradation in order to exist/ maintain itself </a:t>
            </a:r>
            <a:endParaRPr lang="en-GB" sz="1200" dirty="0">
              <a:latin typeface="Calibri" charset="0"/>
              <a:ea typeface="ＭＳ Ｐゴシック" charset="0"/>
            </a:endParaRPr>
          </a:p>
          <a:p>
            <a:endParaRPr lang="en-US" sz="1200" dirty="0"/>
          </a:p>
          <a:p>
            <a:endParaRPr lang="en-US" sz="1200" dirty="0"/>
          </a:p>
        </p:txBody>
      </p:sp>
      <p:sp>
        <p:nvSpPr>
          <p:cNvPr id="4" name="Slide Number Placeholder 3"/>
          <p:cNvSpPr>
            <a:spLocks noGrp="1"/>
          </p:cNvSpPr>
          <p:nvPr>
            <p:ph type="sldNum" sz="quarter" idx="10"/>
          </p:nvPr>
        </p:nvSpPr>
        <p:spPr/>
        <p:txBody>
          <a:bodyPr/>
          <a:lstStyle/>
          <a:p>
            <a:fld id="{C6E7BF4B-530C-42A2-B5DB-29ECB55D1717}" type="slidenum">
              <a:rPr lang="es-ES" smtClean="0"/>
              <a:t>44</a:t>
            </a:fld>
            <a:endParaRPr lang="es-ES"/>
          </a:p>
        </p:txBody>
      </p:sp>
    </p:spTree>
    <p:extLst>
      <p:ext uri="{BB962C8B-B14F-4D97-AF65-F5344CB8AC3E}">
        <p14:creationId xmlns:p14="http://schemas.microsoft.com/office/powerpoint/2010/main" val="4373463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pPr>
            <a:r>
              <a:rPr lang="en-US">
                <a:latin typeface="Calibri" charset="0"/>
                <a:ea typeface="ＭＳ Ｐゴシック" charset="0"/>
                <a:cs typeface="ＭＳ Ｐゴシック" charset="0"/>
              </a:rPr>
              <a:t>10-15 min READ</a:t>
            </a:r>
          </a:p>
          <a:p>
            <a:pPr>
              <a:lnSpc>
                <a:spcPct val="90000"/>
              </a:lnSpc>
            </a:pPr>
            <a:r>
              <a:rPr lang="en-US">
                <a:latin typeface="Calibri" charset="0"/>
                <a:ea typeface="ＭＳ Ｐゴシック" charset="0"/>
                <a:cs typeface="ＭＳ Ｐゴシック" charset="0"/>
              </a:rPr>
              <a:t>15-20 min work into groups to generate this</a:t>
            </a:r>
          </a:p>
          <a:p>
            <a:pPr>
              <a:lnSpc>
                <a:spcPct val="90000"/>
              </a:lnSpc>
            </a:pPr>
            <a:endParaRPr lang="en-US">
              <a:latin typeface="Calibri" charset="0"/>
              <a:ea typeface="ＭＳ Ｐゴシック" charset="0"/>
              <a:cs typeface="ＭＳ Ｐゴシック" charset="0"/>
            </a:endParaRPr>
          </a:p>
          <a:p>
            <a:pPr>
              <a:lnSpc>
                <a:spcPct val="90000"/>
              </a:lnSpc>
            </a:pPr>
            <a:r>
              <a:rPr lang="en-US">
                <a:latin typeface="Calibri" charset="0"/>
                <a:ea typeface="ＭＳ Ｐゴシック" charset="0"/>
                <a:cs typeface="ＭＳ Ｐゴシック" charset="0"/>
              </a:rPr>
              <a:t>30 min: feedback</a:t>
            </a:r>
          </a:p>
          <a:p>
            <a:pPr>
              <a:lnSpc>
                <a:spcPct val="90000"/>
              </a:lnSpc>
              <a:buFontTx/>
              <a:buChar char="•"/>
            </a:pPr>
            <a:r>
              <a:rPr lang="en-US">
                <a:latin typeface="Calibri" charset="0"/>
                <a:ea typeface="ＭＳ Ｐゴシック" charset="0"/>
                <a:cs typeface="ＭＳ Ｐゴシック" charset="0"/>
              </a:rPr>
              <a:t>6 groups present their findings in 5 min each</a:t>
            </a:r>
          </a:p>
          <a:p>
            <a:pPr>
              <a:lnSpc>
                <a:spcPct val="90000"/>
              </a:lnSpc>
            </a:pPr>
            <a:endParaRPr lang="en-US">
              <a:latin typeface="Calibri" charset="0"/>
              <a:ea typeface="ＭＳ Ｐゴシック" charset="0"/>
              <a:cs typeface="ＭＳ Ｐゴシック" charset="0"/>
            </a:endParaRPr>
          </a:p>
          <a:p>
            <a:pPr>
              <a:lnSpc>
                <a:spcPct val="90000"/>
              </a:lnSpc>
            </a:pPr>
            <a:r>
              <a:rPr lang="en-US">
                <a:latin typeface="Calibri" charset="0"/>
                <a:ea typeface="ＭＳ Ｐゴシック" charset="0"/>
                <a:cs typeface="ＭＳ Ｐゴシック" charset="0"/>
              </a:rPr>
              <a:t>10-15 min: Discussion </a:t>
            </a:r>
          </a:p>
          <a:p>
            <a:pPr>
              <a:lnSpc>
                <a:spcPct val="90000"/>
              </a:lnSpc>
              <a:buFontTx/>
              <a:buChar char="•"/>
            </a:pPr>
            <a:r>
              <a:rPr lang="en-US">
                <a:latin typeface="Calibri" charset="0"/>
                <a:ea typeface="ＭＳ Ｐゴシック" charset="0"/>
                <a:cs typeface="ＭＳ Ｐゴシック" charset="0"/>
              </a:rPr>
              <a:t>My answer</a:t>
            </a:r>
          </a:p>
          <a:p>
            <a:pPr>
              <a:lnSpc>
                <a:spcPct val="90000"/>
              </a:lnSpc>
            </a:pPr>
            <a:endParaRPr lang="en-US">
              <a:latin typeface="Calibri" charset="0"/>
              <a:ea typeface="ＭＳ Ｐゴシック" charset="0"/>
              <a:cs typeface="ＭＳ Ｐゴシック" charset="0"/>
            </a:endParaRPr>
          </a:p>
          <a:p>
            <a:pPr>
              <a:lnSpc>
                <a:spcPct val="90000"/>
              </a:lnSpc>
            </a:pPr>
            <a:r>
              <a:rPr lang="en-US">
                <a:latin typeface="Calibri" charset="0"/>
                <a:ea typeface="ＭＳ Ｐゴシック" charset="0"/>
                <a:cs typeface="ＭＳ Ｐゴシック" charset="0"/>
              </a:rPr>
              <a:t>10-15 min: The commodity frontier thesis</a:t>
            </a:r>
          </a:p>
          <a:p>
            <a:pPr>
              <a:lnSpc>
                <a:spcPct val="90000"/>
              </a:lnSpc>
              <a:buFontTx/>
              <a:buChar char="•"/>
            </a:pPr>
            <a:r>
              <a:rPr lang="en-US">
                <a:latin typeface="Calibri" charset="0"/>
                <a:ea typeface="ＭＳ Ｐゴシック" charset="0"/>
                <a:cs typeface="ＭＳ Ｐゴシック" charset="0"/>
              </a:rPr>
              <a:t>Explanation </a:t>
            </a:r>
          </a:p>
          <a:p>
            <a:pPr>
              <a:lnSpc>
                <a:spcPct val="90000"/>
              </a:lnSpc>
              <a:buFontTx/>
              <a:buChar char="•"/>
            </a:pPr>
            <a:r>
              <a:rPr lang="en-US">
                <a:latin typeface="Calibri" charset="0"/>
                <a:ea typeface="ＭＳ Ｐゴシック" charset="0"/>
                <a:cs typeface="ＭＳ Ｐゴシック" charset="0"/>
              </a:rPr>
              <a:t>Reason (logical support)</a:t>
            </a:r>
          </a:p>
          <a:p>
            <a:pPr>
              <a:lnSpc>
                <a:spcPct val="90000"/>
              </a:lnSpc>
              <a:buFontTx/>
              <a:buChar char="•"/>
            </a:pPr>
            <a:r>
              <a:rPr lang="en-US">
                <a:latin typeface="Calibri" charset="0"/>
                <a:ea typeface="ＭＳ Ｐゴシック" charset="0"/>
                <a:cs typeface="ＭＳ Ｐゴシック" charset="0"/>
              </a:rPr>
              <a:t>Evidence: Madeira </a:t>
            </a:r>
          </a:p>
          <a:p>
            <a:pPr>
              <a:lnSpc>
                <a:spcPct val="90000"/>
              </a:lnSpc>
            </a:pPr>
            <a:endParaRPr lang="en-US">
              <a:latin typeface="Calibri" charset="0"/>
              <a:ea typeface="ＭＳ Ｐゴシック" charset="0"/>
              <a:cs typeface="ＭＳ Ｐゴシック" charset="0"/>
            </a:endParaRPr>
          </a:p>
          <a:p>
            <a:pPr>
              <a:lnSpc>
                <a:spcPct val="90000"/>
              </a:lnSpc>
            </a:pPr>
            <a:endParaRPr lang="en-US">
              <a:latin typeface="Calibri" charset="0"/>
              <a:ea typeface="ＭＳ Ｐゴシック" charset="0"/>
              <a:cs typeface="ＭＳ Ｐゴシック" charset="0"/>
            </a:endParaRPr>
          </a:p>
          <a:p>
            <a:pPr>
              <a:lnSpc>
                <a:spcPct val="90000"/>
              </a:lnSpc>
            </a:pPr>
            <a:r>
              <a:rPr lang="en-US">
                <a:latin typeface="Calibri" charset="0"/>
                <a:ea typeface="ＭＳ Ｐゴシック" charset="0"/>
                <a:cs typeface="ＭＳ Ｐゴシック" charset="0"/>
              </a:rPr>
              <a:t>Nevertheless: not all explanation Marxist, but need to keep focus…</a:t>
            </a:r>
          </a:p>
          <a:p>
            <a:pPr>
              <a:lnSpc>
                <a:spcPct val="90000"/>
              </a:lnSpc>
            </a:pPr>
            <a:endParaRPr lang="en-US">
              <a:latin typeface="Calibri" charset="0"/>
              <a:ea typeface="ＭＳ Ｐゴシック" charset="0"/>
              <a:cs typeface="ＭＳ Ｐゴシック" charset="0"/>
            </a:endParaRPr>
          </a:p>
          <a:p>
            <a:pPr>
              <a:lnSpc>
                <a:spcPct val="90000"/>
              </a:lnSpc>
            </a:pPr>
            <a:r>
              <a:rPr lang="en-US">
                <a:latin typeface="Calibri" charset="0"/>
                <a:ea typeface="ＭＳ Ｐゴシック" charset="0"/>
                <a:cs typeface="ＭＳ Ｐゴシック" charset="0"/>
              </a:rPr>
              <a:t>SUGGESTION: each looks for answer to 1 question in the text</a:t>
            </a:r>
          </a:p>
          <a:p>
            <a:pPr>
              <a:lnSpc>
                <a:spcPct val="90000"/>
              </a:lnSpc>
              <a:buFontTx/>
              <a:buChar char="-"/>
            </a:pPr>
            <a:r>
              <a:rPr lang="en-US">
                <a:latin typeface="Calibri" charset="0"/>
                <a:ea typeface="ＭＳ Ｐゴシック" charset="0"/>
                <a:cs typeface="ＭＳ Ｐゴシック" charset="0"/>
              </a:rPr>
              <a:t>1 looks for answer to question: who did it AND to whom</a:t>
            </a:r>
          </a:p>
          <a:p>
            <a:pPr>
              <a:lnSpc>
                <a:spcPct val="90000"/>
              </a:lnSpc>
              <a:buFontTx/>
              <a:buChar char="-"/>
            </a:pPr>
            <a:r>
              <a:rPr lang="en-US">
                <a:latin typeface="Calibri" charset="0"/>
                <a:ea typeface="ＭＳ Ｐゴシック" charset="0"/>
                <a:cs typeface="ＭＳ Ｐゴシック" charset="0"/>
              </a:rPr>
              <a:t>1 at: why; 1: how; 1: what? 1: where</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1117C481-7CEE-1747-A064-9201D1F35624}" type="slidenum">
              <a:rPr lang="en-GB" sz="1300"/>
              <a:pPr/>
              <a:t>45</a:t>
            </a:fld>
            <a:endParaRPr lang="en-GB"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400">
                <a:latin typeface="Calibri" charset="0"/>
                <a:ea typeface="ＭＳ Ｐゴシック" charset="0"/>
                <a:cs typeface="ＭＳ Ｐゴシック" charset="0"/>
              </a:rPr>
              <a:t>ALL THAT MATTERED</a:t>
            </a:r>
          </a:p>
          <a:p>
            <a:r>
              <a:rPr lang="en-US" sz="1400">
                <a:latin typeface="Calibri" charset="0"/>
                <a:ea typeface="ＭＳ Ｐゴシック" charset="0"/>
                <a:cs typeface="ＭＳ Ｐゴシック" charset="0"/>
              </a:rPr>
              <a:t>Slaves typically lived long enough to recoup the original cost, and then some </a:t>
            </a:r>
          </a:p>
          <a:p>
            <a:endParaRPr lang="en-GB">
              <a:latin typeface="Calibri" charset="0"/>
              <a:ea typeface="ＭＳ Ｐゴシック" charset="0"/>
              <a:cs typeface="ＭＳ Ｐゴシック" charset="0"/>
            </a:endParaRPr>
          </a:p>
          <a:p>
            <a:endParaRPr lang="en-GB">
              <a:latin typeface="Calibri" charset="0"/>
              <a:ea typeface="ＭＳ Ｐゴシック" charset="0"/>
              <a:cs typeface="ＭＳ Ｐゴシック" charset="0"/>
            </a:endParaRPr>
          </a:p>
          <a:p>
            <a:r>
              <a:rPr lang="en-GB">
                <a:latin typeface="Calibri" charset="0"/>
                <a:ea typeface="ＭＳ Ｐゴシック" charset="0"/>
                <a:cs typeface="ＭＳ Ｐゴシック" charset="0"/>
              </a:rPr>
              <a:t>Who: </a:t>
            </a:r>
          </a:p>
          <a:p>
            <a:r>
              <a:rPr lang="en-GB">
                <a:latin typeface="Calibri" charset="0"/>
                <a:ea typeface="ＭＳ Ｐゴシック" charset="0"/>
                <a:cs typeface="ＭＳ Ｐゴシック" charset="0"/>
              </a:rPr>
              <a:t>Does what: </a:t>
            </a:r>
          </a:p>
          <a:p>
            <a:r>
              <a:rPr lang="en-GB">
                <a:latin typeface="Calibri" charset="0"/>
                <a:ea typeface="ＭＳ Ｐゴシック" charset="0"/>
                <a:cs typeface="ＭＳ Ｐゴシック" charset="0"/>
              </a:rPr>
              <a:t>To whom: </a:t>
            </a:r>
          </a:p>
          <a:p>
            <a:pPr lvl="1"/>
            <a:r>
              <a:rPr lang="en-GB">
                <a:latin typeface="Calibri" charset="0"/>
                <a:ea typeface="ＭＳ Ｐゴシック" charset="0"/>
              </a:rPr>
              <a:t>Madeira’s ecology</a:t>
            </a:r>
          </a:p>
          <a:p>
            <a:pPr lvl="1"/>
            <a:r>
              <a:rPr lang="en-US">
                <a:latin typeface="Calibri" charset="0"/>
                <a:ea typeface="ＭＳ Ｐゴシック" charset="0"/>
              </a:rPr>
              <a:t>African s</a:t>
            </a:r>
            <a:r>
              <a:rPr lang="en-GB">
                <a:latin typeface="Calibri" charset="0"/>
                <a:ea typeface="ＭＳ Ｐゴシック" charset="0"/>
              </a:rPr>
              <a:t>laves </a:t>
            </a:r>
          </a:p>
          <a:p>
            <a:r>
              <a:rPr lang="en-GB">
                <a:latin typeface="Calibri" charset="0"/>
                <a:ea typeface="ＭＳ Ｐゴシック" charset="0"/>
                <a:cs typeface="ＭＳ Ｐゴシック" charset="0"/>
              </a:rPr>
              <a:t>Where:</a:t>
            </a:r>
          </a:p>
          <a:p>
            <a:r>
              <a:rPr lang="en-GB">
                <a:latin typeface="Calibri" charset="0"/>
                <a:ea typeface="ＭＳ Ｐゴシック" charset="0"/>
                <a:cs typeface="ＭＳ Ｐゴシック" charset="0"/>
              </a:rPr>
              <a:t>How: </a:t>
            </a:r>
          </a:p>
          <a:p>
            <a:r>
              <a:rPr lang="en-GB">
                <a:latin typeface="Calibri" charset="0"/>
                <a:ea typeface="ＭＳ Ｐゴシック" charset="0"/>
                <a:cs typeface="ＭＳ Ｐゴシック" charset="0"/>
              </a:rPr>
              <a:t>And, why: </a:t>
            </a:r>
            <a:endParaRPr lang="es-E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1B3FB0B3-4B93-654A-82DE-C3574393C5B7}" type="slidenum">
              <a:rPr lang="en-GB" sz="1300"/>
              <a:pPr/>
              <a:t>46</a:t>
            </a:fld>
            <a:endParaRPr lang="en-GB" sz="13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dirty="0">
                <a:latin typeface="Calibri" charset="0"/>
                <a:ea typeface="ＭＳ Ｐゴシック" charset="0"/>
                <a:cs typeface="ＭＳ Ｐゴシック" charset="0"/>
              </a:rPr>
              <a:t>Frederic Jameson (2003): </a:t>
            </a:r>
            <a:r>
              <a:rPr lang="en-US" dirty="0">
                <a:latin typeface="Calibri" charset="0"/>
                <a:ea typeface="ＭＳ Ｐゴシック" charset="0"/>
                <a:cs typeface="ＭＳ Ｐゴシック" charset="0"/>
              </a:rPr>
              <a:t>Someone once said that it is easier to imagine the end of the world than to imagine the end of capitalism</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REASON</a:t>
            </a:r>
          </a:p>
          <a:p>
            <a:r>
              <a:rPr lang="en-GB" dirty="0">
                <a:latin typeface="Calibri" charset="0"/>
                <a:ea typeface="ＭＳ Ｐゴシック" charset="0"/>
                <a:cs typeface="ＭＳ Ｐゴシック" charset="0"/>
              </a:rPr>
              <a:t>Because capitalist expansion has a frontier mode</a:t>
            </a:r>
          </a:p>
          <a:p>
            <a:pPr>
              <a:buFontTx/>
              <a:buChar char="•"/>
            </a:pPr>
            <a:r>
              <a:rPr lang="en-GB" dirty="0">
                <a:latin typeface="Calibri" charset="0"/>
                <a:ea typeface="ＭＳ Ｐゴシック" charset="0"/>
                <a:cs typeface="ＭＳ Ｐゴシック" charset="0"/>
              </a:rPr>
              <a:t> The capitalist economy is </a:t>
            </a:r>
            <a:r>
              <a:rPr lang="en-GB" sz="1400" dirty="0">
                <a:latin typeface="Calibri" charset="0"/>
                <a:ea typeface="ＭＳ Ｐゴシック" charset="0"/>
                <a:cs typeface="ＭＳ Ｐゴシック" charset="0"/>
              </a:rPr>
              <a:t>inherently expansionary </a:t>
            </a:r>
          </a:p>
          <a:p>
            <a:pPr>
              <a:buFontTx/>
              <a:buChar char="•"/>
            </a:pPr>
            <a:r>
              <a:rPr lang="en-GB" dirty="0">
                <a:latin typeface="Calibri" charset="0"/>
                <a:ea typeface="ＭＳ Ｐゴシック" charset="0"/>
                <a:cs typeface="ＭＳ Ｐゴシック" charset="0"/>
              </a:rPr>
              <a:t> And so (EXPANSIONARY) are its – unavoidable – </a:t>
            </a:r>
            <a:r>
              <a:rPr lang="en-GB" sz="1400" dirty="0">
                <a:latin typeface="Calibri" charset="0"/>
                <a:ea typeface="ＭＳ Ｐゴシック" charset="0"/>
                <a:cs typeface="ＭＳ Ｐゴシック" charset="0"/>
              </a:rPr>
              <a:t>ecological effects </a:t>
            </a:r>
            <a:r>
              <a:rPr lang="en-GB" dirty="0">
                <a:latin typeface="Calibri" charset="0"/>
                <a:ea typeface="ＭＳ Ｐゴシック" charset="0"/>
                <a:cs typeface="ＭＳ Ｐゴシック" charset="0"/>
              </a:rPr>
              <a:t>(degradation) </a:t>
            </a:r>
          </a:p>
          <a:p>
            <a:pPr>
              <a:buFontTx/>
              <a:buChar char="•"/>
            </a:pPr>
            <a:endParaRPr lang="en-GB" dirty="0">
              <a:latin typeface="Calibri" charset="0"/>
              <a:ea typeface="ＭＳ Ｐゴシック" charset="0"/>
              <a:cs typeface="ＭＳ Ｐゴシック" charset="0"/>
            </a:endParaRPr>
          </a:p>
          <a:p>
            <a:r>
              <a:rPr lang="en-GB" dirty="0">
                <a:latin typeface="Calibri" charset="0"/>
                <a:ea typeface="ＭＳ Ｐゴシック" charset="0"/>
                <a:cs typeface="ＭＳ Ｐゴシック" charset="0"/>
              </a:rPr>
              <a:t>Because of this, it constantly generates </a:t>
            </a:r>
            <a:r>
              <a:rPr lang="en-GB" sz="1400" b="1" dirty="0">
                <a:latin typeface="Calibri" charset="0"/>
                <a:ea typeface="ＭＳ Ｐゴシック" charset="0"/>
                <a:cs typeface="ＭＳ Ｐゴシック" charset="0"/>
              </a:rPr>
              <a:t>new </a:t>
            </a:r>
            <a:r>
              <a:rPr lang="ja-JP" altLang="en-GB" sz="1400" b="1" dirty="0">
                <a:latin typeface="Calibri" charset="0"/>
                <a:ea typeface="ＭＳ Ｐゴシック" charset="0"/>
                <a:cs typeface="ＭＳ Ｐゴシック" charset="0"/>
              </a:rPr>
              <a:t>‘</a:t>
            </a:r>
            <a:r>
              <a:rPr lang="en-GB" altLang="ja-JP" sz="1400" b="1" dirty="0">
                <a:latin typeface="Calibri" charset="0"/>
                <a:ea typeface="ＭＳ Ｐゴシック" charset="0"/>
                <a:cs typeface="ＭＳ Ｐゴシック" charset="0"/>
              </a:rPr>
              <a:t>commodity frontiers</a:t>
            </a:r>
            <a:r>
              <a:rPr lang="ja-JP" altLang="en-GB" sz="1400" b="1" dirty="0">
                <a:latin typeface="Calibri" charset="0"/>
                <a:ea typeface="ＭＳ Ｐゴシック" charset="0"/>
                <a:cs typeface="ＭＳ Ｐゴシック" charset="0"/>
              </a:rPr>
              <a:t>’</a:t>
            </a:r>
            <a:endParaRPr lang="en-GB" altLang="ja-JP" sz="1400" b="1" dirty="0">
              <a:latin typeface="Calibri" charset="0"/>
              <a:ea typeface="ＭＳ Ｐゴシック" charset="0"/>
              <a:cs typeface="ＭＳ Ｐゴシック" charset="0"/>
            </a:endParaRPr>
          </a:p>
          <a:p>
            <a:pPr>
              <a:buFontTx/>
              <a:buChar char="•"/>
            </a:pPr>
            <a:r>
              <a:rPr lang="en-GB" dirty="0">
                <a:latin typeface="Calibri" charset="0"/>
                <a:ea typeface="ＭＳ Ｐゴシック" charset="0"/>
                <a:cs typeface="ＭＳ Ｐゴシック" charset="0"/>
              </a:rPr>
              <a:t> Sites of </a:t>
            </a:r>
            <a:r>
              <a:rPr lang="en-GB" b="1" dirty="0">
                <a:latin typeface="Calibri" charset="0"/>
                <a:ea typeface="ＭＳ Ｐゴシック" charset="0"/>
                <a:cs typeface="ＭＳ Ｐゴシック" charset="0"/>
              </a:rPr>
              <a:t>incorporation of new </a:t>
            </a:r>
            <a:r>
              <a:rPr lang="ja-JP" altLang="en-GB" b="1" dirty="0">
                <a:latin typeface="Calibri" charset="0"/>
                <a:ea typeface="ＭＳ Ｐゴシック" charset="0"/>
                <a:cs typeface="ＭＳ Ｐゴシック" charset="0"/>
              </a:rPr>
              <a:t>‘</a:t>
            </a:r>
            <a:r>
              <a:rPr lang="en-GB" altLang="ja-JP" b="1" dirty="0">
                <a:latin typeface="Calibri" charset="0"/>
                <a:ea typeface="ＭＳ Ｐゴシック" charset="0"/>
                <a:cs typeface="ＭＳ Ｐゴシック" charset="0"/>
              </a:rPr>
              <a:t>nature</a:t>
            </a:r>
            <a:r>
              <a:rPr lang="ja-JP" altLang="en-GB" dirty="0">
                <a:latin typeface="Calibri" charset="0"/>
                <a:ea typeface="ＭＳ Ｐゴシック" charset="0"/>
                <a:cs typeface="ＭＳ Ｐゴシック" charset="0"/>
              </a:rPr>
              <a:t>’</a:t>
            </a:r>
            <a:r>
              <a:rPr lang="en-GB" altLang="ja-JP" dirty="0">
                <a:latin typeface="Calibri" charset="0"/>
                <a:ea typeface="ＭＳ Ｐゴシック" charset="0"/>
                <a:cs typeface="ＭＳ Ｐゴシック" charset="0"/>
              </a:rPr>
              <a:t> and labour resources</a:t>
            </a:r>
          </a:p>
          <a:p>
            <a:pPr>
              <a:buFontTx/>
              <a:buChar char="•"/>
            </a:pPr>
            <a:r>
              <a:rPr lang="en-GB" dirty="0">
                <a:latin typeface="Calibri" charset="0"/>
                <a:ea typeface="ＭＳ Ｐゴシック" charset="0"/>
                <a:cs typeface="ＭＳ Ｐゴシック" charset="0"/>
              </a:rPr>
              <a:t> Frontiers (vs. borders)</a:t>
            </a:r>
          </a:p>
          <a:p>
            <a:endParaRPr lang="en-GB" dirty="0">
              <a:latin typeface="Calibri" charset="0"/>
              <a:ea typeface="ＭＳ Ｐゴシック" charset="0"/>
              <a:cs typeface="ＭＳ Ｐゴシック" charset="0"/>
            </a:endParaRPr>
          </a:p>
          <a:p>
            <a:r>
              <a:rPr lang="en-GB" dirty="0">
                <a:latin typeface="Calibri" charset="0"/>
                <a:ea typeface="ＭＳ Ｐゴシック" charset="0"/>
                <a:cs typeface="ＭＳ Ｐゴシック" charset="0"/>
              </a:rPr>
              <a:t>Why inherently expansionary? </a:t>
            </a:r>
          </a:p>
          <a:p>
            <a:pPr>
              <a:buFontTx/>
              <a:buChar char="•"/>
            </a:pPr>
            <a:r>
              <a:rPr lang="en-GB" dirty="0">
                <a:latin typeface="Calibri" charset="0"/>
                <a:ea typeface="ＭＳ Ｐゴシック" charset="0"/>
                <a:cs typeface="ＭＳ Ｐゴシック" charset="0"/>
              </a:rPr>
              <a:t> Because it </a:t>
            </a:r>
            <a:r>
              <a:rPr lang="en-GB" sz="1400" dirty="0">
                <a:latin typeface="Calibri" charset="0"/>
                <a:ea typeface="ＭＳ Ｐゴシック" charset="0"/>
                <a:cs typeface="ＭＳ Ｐゴシック" charset="0"/>
              </a:rPr>
              <a:t>needs to </a:t>
            </a:r>
            <a:r>
              <a:rPr lang="en-GB" sz="1400" dirty="0" err="1">
                <a:latin typeface="Calibri" charset="0"/>
                <a:ea typeface="ＭＳ Ｐゴシック" charset="0"/>
                <a:cs typeface="ＭＳ Ｐゴシック" charset="0"/>
              </a:rPr>
              <a:t>commodify</a:t>
            </a:r>
            <a:r>
              <a:rPr lang="en-GB" sz="1400" dirty="0">
                <a:latin typeface="Calibri" charset="0"/>
                <a:ea typeface="ＭＳ Ｐゴシック" charset="0"/>
                <a:cs typeface="ＭＳ Ｐゴシック" charset="0"/>
              </a:rPr>
              <a:t> more and more</a:t>
            </a:r>
            <a:r>
              <a:rPr lang="en-GB" dirty="0">
                <a:latin typeface="Calibri" charset="0"/>
                <a:ea typeface="ＭＳ Ｐゴシック" charset="0"/>
                <a:cs typeface="ＭＳ Ｐゴシック" charset="0"/>
              </a:rPr>
              <a:t>, in order </a:t>
            </a:r>
            <a:r>
              <a:rPr lang="en-GB" sz="1400" b="1" dirty="0">
                <a:latin typeface="Calibri" charset="0"/>
                <a:ea typeface="ＭＳ Ｐゴシック" charset="0"/>
                <a:cs typeface="ＭＳ Ｐゴシック" charset="0"/>
              </a:rPr>
              <a:t>to respond to the Law of Value</a:t>
            </a:r>
            <a:r>
              <a:rPr lang="en-GB" sz="1400" dirty="0">
                <a:latin typeface="Calibri" charset="0"/>
                <a:ea typeface="ＭＳ Ｐゴシック" charset="0"/>
                <a:cs typeface="ＭＳ Ｐゴシック" charset="0"/>
              </a:rPr>
              <a:t> (M-C-M’: </a:t>
            </a:r>
            <a:r>
              <a:rPr lang="en-GB" dirty="0">
                <a:latin typeface="Calibri" charset="0"/>
                <a:ea typeface="ＭＳ Ｐゴシック" charset="0"/>
                <a:cs typeface="ＭＳ Ｐゴシック" charset="0"/>
              </a:rPr>
              <a:t>must find more C to produce and then produce M’</a:t>
            </a:r>
            <a:r>
              <a:rPr lang="en-GB" sz="1400" dirty="0">
                <a:latin typeface="Calibri" charset="0"/>
                <a:ea typeface="ＭＳ Ｐゴシック" charset="0"/>
                <a:cs typeface="ＭＳ Ｐゴシック" charset="0"/>
              </a:rPr>
              <a:t>)</a:t>
            </a:r>
            <a:endParaRPr lang="en-GB" sz="1400" b="1" dirty="0">
              <a:latin typeface="Calibri" charset="0"/>
              <a:ea typeface="ＭＳ Ｐゴシック" charset="0"/>
              <a:cs typeface="ＭＳ Ｐゴシック" charset="0"/>
            </a:endParaRPr>
          </a:p>
          <a:p>
            <a:pPr>
              <a:buFontTx/>
              <a:buChar char="•"/>
            </a:pPr>
            <a:r>
              <a:rPr lang="en-GB" dirty="0">
                <a:latin typeface="Calibri" charset="0"/>
                <a:ea typeface="ＭＳ Ｐゴシック" charset="0"/>
                <a:cs typeface="ＭＳ Ｐゴシック" charset="0"/>
              </a:rPr>
              <a:t> Particularly, because </a:t>
            </a:r>
            <a:r>
              <a:rPr lang="en-GB" sz="1400" dirty="0">
                <a:latin typeface="Calibri" charset="0"/>
                <a:ea typeface="ＭＳ Ｐゴシック" charset="0"/>
                <a:cs typeface="ＭＳ Ｐゴシック" charset="0"/>
              </a:rPr>
              <a:t>when faced with degradation </a:t>
            </a:r>
            <a:r>
              <a:rPr lang="en-GB" dirty="0">
                <a:latin typeface="Calibri" charset="0"/>
                <a:ea typeface="ＭＳ Ｐゴシック" charset="0"/>
                <a:cs typeface="ＭＳ Ｐゴシック" charset="0"/>
              </a:rPr>
              <a:t>(it produces) in one place, it needs to expand in order to continue accumulating, via incorporating new </a:t>
            </a:r>
            <a:r>
              <a:rPr lang="ja-JP" altLang="en-GB" dirty="0">
                <a:latin typeface="Calibri" charset="0"/>
                <a:ea typeface="ＭＳ Ｐゴシック" charset="0"/>
                <a:cs typeface="ＭＳ Ｐゴシック" charset="0"/>
              </a:rPr>
              <a:t>‘</a:t>
            </a:r>
            <a:r>
              <a:rPr lang="en-GB" altLang="ja-JP" dirty="0">
                <a:latin typeface="Calibri" charset="0"/>
                <a:ea typeface="ＭＳ Ｐゴシック" charset="0"/>
                <a:cs typeface="ＭＳ Ｐゴシック" charset="0"/>
              </a:rPr>
              <a:t>nature</a:t>
            </a:r>
            <a:r>
              <a:rPr lang="ja-JP" altLang="en-GB" dirty="0">
                <a:latin typeface="Calibri" charset="0"/>
                <a:ea typeface="ＭＳ Ｐゴシック" charset="0"/>
                <a:cs typeface="ＭＳ Ｐゴシック" charset="0"/>
              </a:rPr>
              <a:t>’</a:t>
            </a:r>
            <a:r>
              <a:rPr lang="en-GB" altLang="ja-JP" dirty="0">
                <a:latin typeface="Calibri" charset="0"/>
                <a:ea typeface="ＭＳ Ｐゴシック" charset="0"/>
                <a:cs typeface="ＭＳ Ｐゴシック" charset="0"/>
              </a:rPr>
              <a:t> and labour resources (otherwise no input)</a:t>
            </a:r>
          </a:p>
          <a:p>
            <a:pPr>
              <a:buFontTx/>
              <a:buChar char="•"/>
            </a:pPr>
            <a:r>
              <a:rPr lang="en-GB" dirty="0">
                <a:latin typeface="Calibri" charset="0"/>
                <a:ea typeface="ＭＳ Ｐゴシック" charset="0"/>
                <a:cs typeface="ＭＳ Ｐゴシック" charset="0"/>
              </a:rPr>
              <a:t> *NOTE: important to look at </a:t>
            </a:r>
            <a:r>
              <a:rPr lang="en-GB" sz="1400" dirty="0">
                <a:latin typeface="Calibri" charset="0"/>
                <a:ea typeface="ＭＳ Ｐゴシック" charset="0"/>
                <a:cs typeface="ＭＳ Ｐゴシック" charset="0"/>
              </a:rPr>
              <a:t>world-economy as unit of analysis vs. nation-state </a:t>
            </a:r>
            <a:r>
              <a:rPr lang="en-GB" dirty="0">
                <a:latin typeface="Calibri" charset="0"/>
                <a:ea typeface="ＭＳ Ｐゴシック" charset="0"/>
                <a:cs typeface="ＭＳ Ｐゴシック" charset="0"/>
              </a:rPr>
              <a:t>or empire </a:t>
            </a:r>
          </a:p>
          <a:p>
            <a:endParaRPr lang="en-GB" dirty="0">
              <a:latin typeface="Calibri" charset="0"/>
              <a:ea typeface="ＭＳ Ｐゴシック" charset="0"/>
              <a:cs typeface="ＭＳ Ｐゴシック" charset="0"/>
            </a:endParaRPr>
          </a:p>
          <a:p>
            <a:r>
              <a:rPr lang="en-GB" dirty="0">
                <a:latin typeface="Calibri" charset="0"/>
                <a:ea typeface="ＭＳ Ｐゴシック" charset="0"/>
                <a:cs typeface="ＭＳ Ｐゴシック" charset="0"/>
              </a:rPr>
              <a:t>EVIDENCE: 16</a:t>
            </a:r>
            <a:r>
              <a:rPr lang="en-GB" baseline="30000" dirty="0">
                <a:latin typeface="Calibri" charset="0"/>
                <a:ea typeface="ＭＳ Ｐゴシック" charset="0"/>
                <a:cs typeface="ＭＳ Ｐゴシック" charset="0"/>
              </a:rPr>
              <a:t>th</a:t>
            </a:r>
            <a:r>
              <a:rPr lang="en-GB" dirty="0">
                <a:latin typeface="Calibri" charset="0"/>
                <a:ea typeface="ＭＳ Ｐゴシック" charset="0"/>
                <a:cs typeface="ＭＳ Ｐゴシック" charset="0"/>
              </a:rPr>
              <a:t> cent. Madeira and the shift to Brazil (and then Barbados, etc.)</a:t>
            </a:r>
          </a:p>
          <a:p>
            <a:endParaRPr lang="en-GB" dirty="0">
              <a:latin typeface="Calibri" charset="0"/>
              <a:ea typeface="ＭＳ Ｐゴシック" charset="0"/>
              <a:cs typeface="ＭＳ Ｐゴシック" charset="0"/>
            </a:endParaRPr>
          </a:p>
          <a:p>
            <a:endParaRPr lang="es-ES" dirty="0">
              <a:latin typeface="Calibri" charset="0"/>
              <a:ea typeface="ＭＳ Ｐゴシック" charset="0"/>
              <a:cs typeface="ＭＳ Ｐゴシック" charset="0"/>
            </a:endParaRPr>
          </a:p>
        </p:txBody>
      </p:sp>
      <p:sp>
        <p:nvSpPr>
          <p:cNvPr id="6042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381F3801-7D09-0149-8AD8-4028E6C26EE8}" type="slidenum">
              <a:rPr lang="en-GB" sz="1300"/>
              <a:pPr/>
              <a:t>47</a:t>
            </a:fld>
            <a:endParaRPr lang="en-GB" sz="13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bwMode="auto">
          <a:xfrm>
            <a:off x="917575" y="744538"/>
            <a:ext cx="2481263" cy="18605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3" name="2 Marcador de notas"/>
          <p:cNvSpPr>
            <a:spLocks noGrp="1"/>
          </p:cNvSpPr>
          <p:nvPr>
            <p:ph type="body" idx="1"/>
          </p:nvPr>
        </p:nvSpPr>
        <p:spPr bwMode="auto">
          <a:xfrm>
            <a:off x="679450" y="2874963"/>
            <a:ext cx="5438775" cy="63071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ES" u="sng" dirty="0" err="1">
                <a:latin typeface="Calibri" charset="0"/>
                <a:ea typeface="ＭＳ Ｐゴシック" charset="0"/>
                <a:cs typeface="ＭＳ Ｐゴシック" charset="0"/>
              </a:rPr>
              <a:t>The</a:t>
            </a:r>
            <a:r>
              <a:rPr lang="es-ES" u="sng" dirty="0">
                <a:latin typeface="Calibri" charset="0"/>
                <a:ea typeface="ＭＳ Ｐゴシック" charset="0"/>
                <a:cs typeface="ＭＳ Ｐゴシック" charset="0"/>
              </a:rPr>
              <a:t> </a:t>
            </a:r>
            <a:r>
              <a:rPr lang="es-ES" u="sng" dirty="0" err="1">
                <a:latin typeface="Calibri" charset="0"/>
                <a:ea typeface="ＭＳ Ｐゴシック" charset="0"/>
                <a:cs typeface="ＭＳ Ｐゴシック" charset="0"/>
              </a:rPr>
              <a:t>necessity</a:t>
            </a:r>
            <a:r>
              <a:rPr lang="es-ES" u="sng" dirty="0">
                <a:latin typeface="Calibri" charset="0"/>
                <a:ea typeface="ＭＳ Ｐゴシック" charset="0"/>
                <a:cs typeface="ＭＳ Ｐゴシック" charset="0"/>
              </a:rPr>
              <a:t> of </a:t>
            </a:r>
            <a:r>
              <a:rPr lang="en-US" u="sng" dirty="0">
                <a:latin typeface="Calibri" charset="0"/>
                <a:ea typeface="ＭＳ Ｐゴシック" charset="0"/>
                <a:cs typeface="ＭＳ Ｐゴシック" charset="0"/>
              </a:rPr>
              <a:t>frontier-making. </a:t>
            </a:r>
          </a:p>
          <a:p>
            <a:r>
              <a:rPr lang="en-US" dirty="0">
                <a:latin typeface="Calibri" charset="0"/>
                <a:ea typeface="ＭＳ Ｐゴシック" charset="0"/>
                <a:cs typeface="ＭＳ Ｐゴシック" charset="0"/>
              </a:rPr>
              <a:t>Recurrent waves of </a:t>
            </a:r>
            <a:r>
              <a:rPr lang="en-US" sz="1400" dirty="0">
                <a:latin typeface="Calibri" charset="0"/>
                <a:ea typeface="ＭＳ Ｐゴシック" charset="0"/>
                <a:cs typeface="ＭＳ Ｐゴシック" charset="0"/>
              </a:rPr>
              <a:t>socio-ecological exhaustion – understood as the inability of a given bundle of human/extra-human natures to deliver more work to capital </a:t>
            </a:r>
            <a:r>
              <a:rPr lang="en-US" dirty="0">
                <a:latin typeface="Calibri" charset="0"/>
                <a:ea typeface="ＭＳ Ｐゴシック" charset="0"/>
                <a:cs typeface="ＭＳ Ｐゴシック" charset="0"/>
              </a:rPr>
              <a:t>– implicate </a:t>
            </a:r>
            <a:r>
              <a:rPr lang="en-US" sz="1400" dirty="0">
                <a:latin typeface="Calibri" charset="0"/>
                <a:ea typeface="ＭＳ Ｐゴシック" charset="0"/>
                <a:cs typeface="ＭＳ Ｐゴシック" charset="0"/>
              </a:rPr>
              <a:t>recurrent waves of geographical expansion</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[The commodity frontier strategy has been so decisive not because of the extension of commodity production and exchange as such – a common misunderstanding of commodity frontier theory (Moore, 2000, 2013c, 2013d). Rather, commodity frontiers were so epoch-making because they extended the zone of appropriation (of natures’ unpaid work) </a:t>
            </a:r>
            <a:r>
              <a:rPr lang="en-US" i="1" dirty="0">
                <a:latin typeface="Calibri" charset="0"/>
                <a:ea typeface="ＭＳ Ｐゴシック" charset="0"/>
                <a:cs typeface="ＭＳ Ｐゴシック" charset="0"/>
              </a:rPr>
              <a:t>faster </a:t>
            </a:r>
            <a:r>
              <a:rPr lang="en-US" dirty="0">
                <a:latin typeface="Calibri" charset="0"/>
                <a:ea typeface="ＭＳ Ｐゴシック" charset="0"/>
                <a:cs typeface="ＭＳ Ｐゴシック" charset="0"/>
              </a:rPr>
              <a:t>than the zone of commodification. ]</a:t>
            </a:r>
          </a:p>
          <a:p>
            <a:r>
              <a:rPr lang="en-US" dirty="0">
                <a:latin typeface="Calibri" charset="0"/>
                <a:ea typeface="ＭＳ Ｐゴシック" charset="0"/>
                <a:cs typeface="ＭＳ Ｐゴシック" charset="0"/>
              </a:rPr>
              <a:t>This was the crucial dialectic that Marx put his finger on in addressing the contradictions of the working day, the tendency towards manifold “industrial </a:t>
            </a:r>
            <a:r>
              <a:rPr lang="en-US" dirty="0" err="1">
                <a:latin typeface="Calibri" charset="0"/>
                <a:ea typeface="ＭＳ Ｐゴシック" charset="0"/>
                <a:cs typeface="ＭＳ Ｐゴシック" charset="0"/>
              </a:rPr>
              <a:t>patholog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ies</a:t>
            </a:r>
            <a:r>
              <a:rPr lang="en-US" dirty="0">
                <a:latin typeface="Calibri" charset="0"/>
                <a:ea typeface="ＭＳ Ｐゴシック" charset="0"/>
                <a:cs typeface="ＭＳ Ｐゴシック" charset="0"/>
              </a:rPr>
              <a:t>],” and the necessity of incorporating “physically uncorrupted” human natures into the world proletariat (1977). In sum, not only does capitalism </a:t>
            </a:r>
            <a:r>
              <a:rPr lang="en-US" i="1" dirty="0">
                <a:latin typeface="Calibri" charset="0"/>
                <a:ea typeface="ＭＳ Ｐゴシック" charset="0"/>
                <a:cs typeface="ＭＳ Ｐゴシック" charset="0"/>
              </a:rPr>
              <a:t>have </a:t>
            </a:r>
            <a:r>
              <a:rPr lang="en-US" dirty="0">
                <a:latin typeface="Calibri" charset="0"/>
                <a:ea typeface="ＭＳ Ｐゴシック" charset="0"/>
                <a:cs typeface="ＭＳ Ｐゴシック" charset="0"/>
              </a:rPr>
              <a:t>frontiers; </a:t>
            </a:r>
            <a:r>
              <a:rPr lang="en-US" sz="1400" b="1" dirty="0">
                <a:latin typeface="Calibri" charset="0"/>
                <a:ea typeface="ＭＳ Ｐゴシック" charset="0"/>
                <a:cs typeface="ＭＳ Ｐゴシック" charset="0"/>
              </a:rPr>
              <a:t>it </a:t>
            </a:r>
            <a:r>
              <a:rPr lang="en-US" sz="1400" b="1" i="1" dirty="0">
                <a:latin typeface="Calibri" charset="0"/>
                <a:ea typeface="ＭＳ Ｐゴシック" charset="0"/>
                <a:cs typeface="ＭＳ Ｐゴシック" charset="0"/>
              </a:rPr>
              <a:t>is </a:t>
            </a:r>
            <a:r>
              <a:rPr lang="en-US" sz="1400" b="1" dirty="0">
                <a:latin typeface="Calibri" charset="0"/>
                <a:ea typeface="ＭＳ Ｐゴシック" charset="0"/>
                <a:cs typeface="ＭＳ Ｐゴシック" charset="0"/>
              </a:rPr>
              <a:t>a </a:t>
            </a:r>
            <a:r>
              <a:rPr lang="es-ES" sz="1400" b="1" dirty="0" err="1">
                <a:latin typeface="Calibri" charset="0"/>
                <a:ea typeface="ＭＳ Ｐゴシック" charset="0"/>
                <a:cs typeface="ＭＳ Ｐゴシック" charset="0"/>
              </a:rPr>
              <a:t>frontier</a:t>
            </a:r>
            <a:r>
              <a:rPr lang="es-ES" sz="1400" b="1" dirty="0">
                <a:latin typeface="Calibri" charset="0"/>
                <a:ea typeface="ＭＳ Ｐゴシック" charset="0"/>
                <a:cs typeface="ＭＳ Ｐゴシック" charset="0"/>
              </a:rPr>
              <a:t> </a:t>
            </a:r>
            <a:r>
              <a:rPr lang="es-ES" sz="1400" b="1" dirty="0" err="1">
                <a:latin typeface="Calibri" charset="0"/>
                <a:ea typeface="ＭＳ Ｐゴシック" charset="0"/>
                <a:cs typeface="ＭＳ Ｐゴシック" charset="0"/>
              </a:rPr>
              <a:t>civilization</a:t>
            </a:r>
            <a:r>
              <a:rPr lang="es-ES" sz="1400" b="1" dirty="0">
                <a:latin typeface="Calibri" charset="0"/>
                <a:ea typeface="ＭＳ Ｐゴシック" charset="0"/>
                <a:cs typeface="ＭＳ Ｐゴシック" charset="0"/>
              </a:rPr>
              <a:t>.</a:t>
            </a:r>
          </a:p>
          <a:p>
            <a:endParaRPr lang="es-ES" dirty="0">
              <a:latin typeface="Calibri" charset="0"/>
              <a:ea typeface="ＭＳ Ｐゴシック" charset="0"/>
              <a:cs typeface="ＭＳ Ｐゴシック" charset="0"/>
            </a:endParaRPr>
          </a:p>
          <a:p>
            <a:r>
              <a:rPr lang="es-ES" dirty="0">
                <a:latin typeface="Calibri" charset="0"/>
                <a:ea typeface="ＭＳ Ｐゴシック" charset="0"/>
                <a:cs typeface="ＭＳ Ｐゴシック" charset="0"/>
              </a:rPr>
              <a:t>NECESSITY OF CONSTANT FRONTIER-MAKING</a:t>
            </a:r>
          </a:p>
          <a:p>
            <a:pPr>
              <a:buFontTx/>
              <a:buChar char="•"/>
            </a:pPr>
            <a:r>
              <a:rPr lang="es-ES" dirty="0">
                <a:latin typeface="Calibri" charset="0"/>
                <a:ea typeface="ＭＳ Ｐゴシック" charset="0"/>
                <a:cs typeface="ＭＳ Ｐゴシック" charset="0"/>
              </a:rPr>
              <a:t>K and (K </a:t>
            </a:r>
            <a:r>
              <a:rPr lang="es-ES" dirty="0" err="1">
                <a:latin typeface="Calibri" charset="0"/>
                <a:ea typeface="ＭＳ Ｐゴシック" charset="0"/>
                <a:cs typeface="ＭＳ Ｐゴシック" charset="0"/>
              </a:rPr>
              <a:t>accumulation</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needs</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to</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constantly</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expand</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commodity</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frontiers</a:t>
            </a:r>
            <a:endParaRPr lang="es-ES" dirty="0">
              <a:latin typeface="Calibri" charset="0"/>
              <a:ea typeface="ＭＳ Ｐゴシック" charset="0"/>
              <a:cs typeface="ＭＳ Ｐゴシック" charset="0"/>
            </a:endParaRPr>
          </a:p>
          <a:p>
            <a:pPr marL="171450" lvl="1" indent="-171450">
              <a:buFontTx/>
              <a:buChar char="•"/>
            </a:pPr>
            <a:r>
              <a:rPr lang="es-ES" dirty="0" err="1">
                <a:latin typeface="Calibri" charset="0"/>
                <a:ea typeface="ＭＳ Ｐゴシック" charset="0"/>
              </a:rPr>
              <a:t>Commodity</a:t>
            </a:r>
            <a:r>
              <a:rPr lang="es-ES" dirty="0">
                <a:latin typeface="Calibri" charset="0"/>
                <a:ea typeface="ＭＳ Ｐゴシック" charset="0"/>
              </a:rPr>
              <a:t> </a:t>
            </a:r>
            <a:r>
              <a:rPr lang="es-ES" dirty="0" err="1">
                <a:latin typeface="Calibri" charset="0"/>
                <a:ea typeface="ＭＳ Ｐゴシック" charset="0"/>
              </a:rPr>
              <a:t>Frontiers</a:t>
            </a:r>
            <a:r>
              <a:rPr lang="es-ES" dirty="0">
                <a:latin typeface="Calibri" charset="0"/>
                <a:ea typeface="ＭＳ Ｐゴシック" charset="0"/>
              </a:rPr>
              <a:t> are </a:t>
            </a:r>
            <a:r>
              <a:rPr lang="en-US" dirty="0">
                <a:latin typeface="Calibri" charset="0"/>
                <a:ea typeface="ＭＳ Ｐゴシック" charset="0"/>
              </a:rPr>
              <a:t>sites where </a:t>
            </a:r>
            <a:r>
              <a:rPr lang="en-US" b="1" dirty="0">
                <a:latin typeface="Calibri" charset="0"/>
                <a:ea typeface="ＭＳ Ｐゴシック" charset="0"/>
              </a:rPr>
              <a:t>new</a:t>
            </a:r>
            <a:r>
              <a:rPr lang="en-US" dirty="0">
                <a:latin typeface="Calibri" charset="0"/>
                <a:ea typeface="ＭＳ Ｐゴシック" charset="0"/>
              </a:rPr>
              <a:t> </a:t>
            </a:r>
            <a:r>
              <a:rPr lang="en-US" dirty="0" err="1">
                <a:latin typeface="Calibri" charset="0"/>
                <a:ea typeface="ＭＳ Ｐゴシック" charset="0"/>
              </a:rPr>
              <a:t>labour</a:t>
            </a:r>
            <a:r>
              <a:rPr lang="en-US" dirty="0">
                <a:latin typeface="Calibri" charset="0"/>
                <a:ea typeface="ＭＳ Ｐゴシック" charset="0"/>
              </a:rPr>
              <a:t> (Madeira: slaves) and NRs (forests, land, water) are “incorporated” in (become part of/ input for) the capital accumulation process, which happens elsewhere (Genovese and Flemish capital)</a:t>
            </a:r>
          </a:p>
          <a:p>
            <a:pPr marL="171450" lvl="1" indent="-171450">
              <a:buFontTx/>
              <a:buChar char="•"/>
            </a:pPr>
            <a:r>
              <a:rPr lang="en-US" dirty="0">
                <a:latin typeface="Calibri" charset="0"/>
                <a:ea typeface="ＭＳ Ｐゴシック" charset="0"/>
              </a:rPr>
              <a:t>NOTE: those resources are incorporated at no (e.g. Madeira) or very low cost -&gt; profitability </a:t>
            </a:r>
          </a:p>
          <a:p>
            <a:endParaRPr lang="es-ES" dirty="0">
              <a:latin typeface="Calibri" charset="0"/>
              <a:ea typeface="ＭＳ Ｐゴシック" charset="0"/>
              <a:cs typeface="ＭＳ Ｐゴシック" charset="0"/>
            </a:endParaRPr>
          </a:p>
          <a:p>
            <a:pPr>
              <a:buFontTx/>
              <a:buChar char="•"/>
            </a:pPr>
            <a:r>
              <a:rPr lang="en-US" dirty="0">
                <a:latin typeface="Calibri" charset="0"/>
                <a:ea typeface="ＭＳ Ｐゴシック" charset="0"/>
                <a:cs typeface="ＭＳ Ｐゴシック" charset="0"/>
              </a:rPr>
              <a:t>Why Capitalist/ capital accumulation? </a:t>
            </a:r>
          </a:p>
          <a:p>
            <a:pPr marL="171450" lvl="1" indent="-171450">
              <a:buFontTx/>
              <a:buChar char="•"/>
            </a:pPr>
            <a:r>
              <a:rPr lang="en-US" dirty="0">
                <a:latin typeface="Calibri" charset="0"/>
                <a:ea typeface="ＭＳ Ｐゴシック" charset="0"/>
              </a:rPr>
              <a:t>Madeira case as a case of Genovese and Flemish capital investment</a:t>
            </a:r>
          </a:p>
          <a:p>
            <a:pPr>
              <a:buFontTx/>
              <a:buChar char="•"/>
            </a:pPr>
            <a:r>
              <a:rPr lang="en-GB" dirty="0">
                <a:latin typeface="Calibri" charset="0"/>
                <a:ea typeface="ＭＳ Ｐゴシック" charset="0"/>
                <a:cs typeface="ＭＳ Ｐゴシック" charset="0"/>
              </a:rPr>
              <a:t>Incorporating new supplies of land and labour</a:t>
            </a:r>
          </a:p>
          <a:p>
            <a:pPr marL="171450" lvl="1" indent="-171450">
              <a:buFont typeface="Arial" charset="0"/>
              <a:buChar char="–"/>
            </a:pPr>
            <a:r>
              <a:rPr lang="en-US" dirty="0">
                <a:latin typeface="Calibri" charset="0"/>
                <a:ea typeface="ＭＳ Ｐゴシック" charset="0"/>
              </a:rPr>
              <a:t>N</a:t>
            </a:r>
            <a:r>
              <a:rPr lang="en-GB" dirty="0" err="1">
                <a:latin typeface="Calibri" charset="0"/>
                <a:ea typeface="ＭＳ Ｐゴシック" charset="0"/>
              </a:rPr>
              <a:t>ew</a:t>
            </a:r>
            <a:r>
              <a:rPr lang="en-GB" dirty="0">
                <a:latin typeface="Calibri" charset="0"/>
                <a:ea typeface="ＭＳ Ｐゴシック" charset="0"/>
              </a:rPr>
              <a:t> Land: Frontier vs. border</a:t>
            </a:r>
          </a:p>
          <a:p>
            <a:pPr marL="171450" lvl="1" indent="-171450">
              <a:buFont typeface="Arial" charset="0"/>
              <a:buChar char="–"/>
            </a:pPr>
            <a:r>
              <a:rPr lang="en-US" dirty="0">
                <a:latin typeface="Calibri" charset="0"/>
                <a:ea typeface="ＭＳ Ｐゴシック" charset="0"/>
              </a:rPr>
              <a:t>N</a:t>
            </a:r>
            <a:r>
              <a:rPr lang="en-GB" dirty="0" err="1">
                <a:latin typeface="Calibri" charset="0"/>
                <a:ea typeface="ＭＳ Ｐゴシック" charset="0"/>
              </a:rPr>
              <a:t>ew</a:t>
            </a:r>
            <a:r>
              <a:rPr lang="en-GB" dirty="0">
                <a:latin typeface="Calibri" charset="0"/>
                <a:ea typeface="ＭＳ Ｐゴシック" charset="0"/>
              </a:rPr>
              <a:t> labour (slaves)</a:t>
            </a:r>
          </a:p>
          <a:p>
            <a:pPr marL="171450" lvl="1" indent="-171450">
              <a:buFont typeface="Arial" charset="0"/>
              <a:buChar char="–"/>
            </a:pPr>
            <a:r>
              <a:rPr lang="en-GB" dirty="0">
                <a:latin typeface="Calibri" charset="0"/>
                <a:ea typeface="ＭＳ Ｐゴシック" charset="0"/>
              </a:rPr>
              <a:t>Heavy K inputs</a:t>
            </a:r>
          </a:p>
          <a:p>
            <a:pPr marL="171450" lvl="1" indent="-171450">
              <a:buFont typeface="Arial" charset="0"/>
              <a:buChar char="–"/>
            </a:pPr>
            <a:r>
              <a:rPr lang="en-GB" dirty="0">
                <a:latin typeface="Calibri" charset="0"/>
                <a:ea typeface="ＭＳ Ｐゴシック" charset="0"/>
              </a:rPr>
              <a:t>Rationalised labour process</a:t>
            </a:r>
          </a:p>
          <a:p>
            <a:pPr>
              <a:buFontTx/>
              <a:buChar char="•"/>
            </a:pPr>
            <a:r>
              <a:rPr lang="en-GB" dirty="0">
                <a:latin typeface="Calibri" charset="0"/>
                <a:ea typeface="ＭＳ Ｐゴシック" charset="0"/>
                <a:cs typeface="ＭＳ Ｐゴシック" charset="0"/>
              </a:rPr>
              <a:t>WHEN: Ecological and labour exhaustion: soil erosion and slave exhaustion -&gt; Shift sugar production to Brazil </a:t>
            </a:r>
            <a:endParaRPr lang="en-GB" i="0" dirty="0">
              <a:latin typeface="Calibri" charset="0"/>
              <a:ea typeface="ＭＳ Ｐゴシック" charset="0"/>
              <a:cs typeface="ＭＳ Ｐゴシック" charset="0"/>
            </a:endParaRPr>
          </a:p>
          <a:p>
            <a:pPr>
              <a:buFontTx/>
              <a:buNone/>
            </a:pPr>
            <a:endParaRPr lang="en-GB" i="0" dirty="0">
              <a:latin typeface="Calibri" charset="0"/>
              <a:ea typeface="ＭＳ Ｐゴシック" charset="0"/>
              <a:cs typeface="ＭＳ Ｐゴシック" charset="0"/>
            </a:endParaRPr>
          </a:p>
          <a:p>
            <a:pPr>
              <a:buFontTx/>
              <a:buNone/>
            </a:pPr>
            <a:r>
              <a:rPr lang="en-GB" b="1" i="0" u="sng" dirty="0">
                <a:latin typeface="Calibri" charset="0"/>
                <a:ea typeface="ＭＳ Ｐゴシック" charset="0"/>
                <a:cs typeface="ＭＳ Ｐゴシック" charset="0"/>
              </a:rPr>
              <a:t>*</a:t>
            </a:r>
            <a:r>
              <a:rPr lang="en-GB" i="0" dirty="0">
                <a:latin typeface="Calibri" charset="0"/>
                <a:ea typeface="ＭＳ Ｐゴシック" charset="0"/>
                <a:cs typeface="ＭＳ Ｐゴシック" charset="0"/>
              </a:rPr>
              <a:t> </a:t>
            </a:r>
            <a:r>
              <a:rPr lang="en-GB" i="1" dirty="0">
                <a:latin typeface="Calibri" charset="0"/>
                <a:ea typeface="ＭＳ Ｐゴシック" charset="0"/>
                <a:cs typeface="ＭＳ Ｐゴシック" charset="0"/>
              </a:rPr>
              <a:t>“implicate” = involve, connect, [engage]</a:t>
            </a:r>
            <a:endParaRPr lang="es-ES" i="1" dirty="0">
              <a:latin typeface="Calibri" charset="0"/>
              <a:ea typeface="ＭＳ Ｐゴシック" charset="0"/>
              <a:cs typeface="ＭＳ Ｐゴシック" charset="0"/>
            </a:endParaRPr>
          </a:p>
          <a:p>
            <a:endParaRPr lang="es-ES" dirty="0">
              <a:latin typeface="Calibri" charset="0"/>
              <a:ea typeface="ＭＳ Ｐゴシック" charset="0"/>
              <a:cs typeface="ＭＳ Ｐゴシック" charset="0"/>
            </a:endParaRPr>
          </a:p>
        </p:txBody>
      </p:sp>
      <p:sp>
        <p:nvSpPr>
          <p:cNvPr id="6144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C8E7592A-3127-7B4F-8AEA-E95A5F4B4AC1}" type="slidenum">
              <a:rPr lang="en-GB" sz="1300"/>
              <a:pPr/>
              <a:t>48</a:t>
            </a:fld>
            <a:endParaRPr lang="en-GB" sz="13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dirty="0">
                <a:latin typeface="Calibri" charset="0"/>
                <a:ea typeface="ＭＳ Ｐゴシック" charset="0"/>
                <a:cs typeface="ＭＳ Ｐゴシック" charset="0"/>
              </a:rPr>
              <a:t>Importance of this (THE ARGUMENT): ecological degradation is not only an effect of capitalist economy expansion, but is also a </a:t>
            </a:r>
            <a:r>
              <a:rPr lang="en-GB" b="1" dirty="0">
                <a:latin typeface="Calibri" charset="0"/>
                <a:ea typeface="ＭＳ Ｐゴシック" charset="0"/>
                <a:cs typeface="ＭＳ Ｐゴシック" charset="0"/>
              </a:rPr>
              <a:t>condition</a:t>
            </a:r>
            <a:r>
              <a:rPr lang="en-GB" dirty="0">
                <a:latin typeface="Calibri" charset="0"/>
                <a:ea typeface="ＭＳ Ｐゴシック" charset="0"/>
                <a:cs typeface="ＭＳ Ｐゴシック" charset="0"/>
              </a:rPr>
              <a:t> for its existence </a:t>
            </a:r>
          </a:p>
          <a:p>
            <a:pPr>
              <a:buFontTx/>
              <a:buChar char="•"/>
            </a:pP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Quijano</a:t>
            </a:r>
            <a:r>
              <a:rPr lang="en-US" dirty="0">
                <a:latin typeface="Calibri" charset="0"/>
                <a:ea typeface="ＭＳ Ｐゴシック" charset="0"/>
                <a:cs typeface="ＭＳ Ｐゴシック" charset="0"/>
              </a:rPr>
              <a:t> &amp; </a:t>
            </a:r>
            <a:r>
              <a:rPr lang="en-US" dirty="0" err="1">
                <a:latin typeface="Calibri" charset="0"/>
                <a:ea typeface="ＭＳ Ｐゴシック" charset="0"/>
                <a:cs typeface="ＭＳ Ｐゴシック" charset="0"/>
              </a:rPr>
              <a:t>Wallerstein</a:t>
            </a:r>
            <a:r>
              <a:rPr lang="en-US" dirty="0">
                <a:latin typeface="Calibri" charset="0"/>
                <a:ea typeface="ＭＳ Ｐゴシック" charset="0"/>
                <a:cs typeface="ＭＳ Ｐゴシック" charset="0"/>
              </a:rPr>
              <a:t> 1992: “The Americas were not incorporated in an already existing capitalist world-economy. There could not have been a capitalist world-economy without the Americas"</a:t>
            </a:r>
          </a:p>
          <a:p>
            <a:pPr>
              <a:buFontTx/>
              <a:buChar char="•"/>
            </a:pPr>
            <a:r>
              <a:rPr lang="en-US" dirty="0">
                <a:latin typeface="Calibri" charset="0"/>
                <a:ea typeface="ＭＳ Ｐゴシック" charset="0"/>
                <a:cs typeface="ＭＳ Ｐゴシック" charset="0"/>
              </a:rPr>
              <a:t> Moore 2003: “Without the Americas there was no </a:t>
            </a:r>
            <a:r>
              <a:rPr lang="es-ES" dirty="0" err="1">
                <a:latin typeface="Calibri" charset="0"/>
                <a:ea typeface="ＭＳ Ｐゴシック" charset="0"/>
                <a:cs typeface="ＭＳ Ｐゴシック" charset="0"/>
              </a:rPr>
              <a:t>capitalism</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without</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capitalism</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there</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were</a:t>
            </a:r>
            <a:r>
              <a:rPr lang="es-ES" dirty="0">
                <a:latin typeface="Calibri" charset="0"/>
                <a:ea typeface="ＭＳ Ｐゴシック" charset="0"/>
                <a:cs typeface="ＭＳ Ｐゴシック" charset="0"/>
              </a:rPr>
              <a:t> no </a:t>
            </a:r>
            <a:r>
              <a:rPr lang="es-ES" dirty="0" err="1">
                <a:latin typeface="Calibri" charset="0"/>
                <a:ea typeface="ＭＳ Ｐゴシック" charset="0"/>
                <a:cs typeface="ＭＳ Ｐゴシック" charset="0"/>
              </a:rPr>
              <a:t>Americas</a:t>
            </a:r>
            <a:r>
              <a:rPr lang="es-ES" dirty="0">
                <a:latin typeface="Calibri" charset="0"/>
                <a:ea typeface="ＭＳ Ｐゴシック" charset="0"/>
                <a:cs typeface="ＭＳ Ｐゴシック" charset="0"/>
              </a:rPr>
              <a:t>” [as </a:t>
            </a:r>
            <a:r>
              <a:rPr lang="es-ES" dirty="0" err="1">
                <a:latin typeface="Calibri" charset="0"/>
                <a:ea typeface="ＭＳ Ｐゴシック" charset="0"/>
                <a:cs typeface="ＭＳ Ｐゴシック" charset="0"/>
              </a:rPr>
              <a:t>we</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know</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them</a:t>
            </a:r>
            <a:r>
              <a:rPr lang="es-ES" dirty="0">
                <a:latin typeface="Calibri" charset="0"/>
                <a:ea typeface="ＭＳ Ｐゴシック" charset="0"/>
                <a:cs typeface="ＭＳ Ｐゴシック" charset="0"/>
              </a:rPr>
              <a:t>]</a:t>
            </a:r>
          </a:p>
          <a:p>
            <a:pPr>
              <a:buFontTx/>
              <a:buChar char="•"/>
            </a:pPr>
            <a:endParaRPr lang="es-ES" dirty="0">
              <a:latin typeface="Calibri" charset="0"/>
              <a:ea typeface="ＭＳ Ｐゴシック" charset="0"/>
              <a:cs typeface="ＭＳ Ｐゴシック" charset="0"/>
            </a:endParaRPr>
          </a:p>
          <a:p>
            <a:r>
              <a:rPr lang="es-ES" dirty="0">
                <a:latin typeface="Calibri" charset="0"/>
                <a:ea typeface="ＭＳ Ｐゴシック" charset="0"/>
                <a:cs typeface="ＭＳ Ｐゴシック" charset="0"/>
              </a:rPr>
              <a:t>THE WORLD AS INTEGRATED ECONOMY</a:t>
            </a:r>
          </a:p>
          <a:p>
            <a:pPr>
              <a:buFontTx/>
              <a:buChar char="•"/>
            </a:pPr>
            <a:r>
              <a:rPr lang="en-GB" dirty="0">
                <a:latin typeface="Calibri" charset="0"/>
                <a:ea typeface="ＭＳ Ｐゴシック" charset="0"/>
                <a:cs typeface="ＭＳ Ｐゴシック" charset="0"/>
              </a:rPr>
              <a:t>World-systems analysis: the unit of analysis is the = world economy vs. nation-state (empire) (favoured more traditionally to understand colonialism, empire, etc. and their economics) </a:t>
            </a:r>
          </a:p>
          <a:p>
            <a:pPr>
              <a:buFontTx/>
              <a:buChar char="•"/>
            </a:pPr>
            <a:r>
              <a:rPr lang="ja-JP" altLang="en-GB" dirty="0">
                <a:latin typeface="Calibri" charset="0"/>
                <a:ea typeface="ＭＳ Ｐゴシック" charset="0"/>
                <a:cs typeface="ＭＳ Ｐゴシック" charset="0"/>
              </a:rPr>
              <a:t>“</a:t>
            </a:r>
            <a:r>
              <a:rPr lang="en-GB" altLang="ja-JP" dirty="0">
                <a:latin typeface="Calibri" charset="0"/>
                <a:ea typeface="ＭＳ Ｐゴシック" charset="0"/>
                <a:cs typeface="ＭＳ Ｐゴシック" charset="0"/>
              </a:rPr>
              <a:t>Amsterdam is standing on Norway</a:t>
            </a:r>
            <a:r>
              <a:rPr lang="ja-JP" altLang="en-GB" dirty="0">
                <a:latin typeface="Calibri" charset="0"/>
                <a:ea typeface="ＭＳ Ｐゴシック" charset="0"/>
                <a:cs typeface="ＭＳ Ｐゴシック" charset="0"/>
              </a:rPr>
              <a:t>”</a:t>
            </a:r>
            <a:endParaRPr lang="en-US" altLang="ja-JP" dirty="0">
              <a:latin typeface="Calibri" charset="0"/>
              <a:ea typeface="ＭＳ Ｐゴシック" charset="0"/>
              <a:cs typeface="ＭＳ Ｐゴシック" charset="0"/>
            </a:endParaRPr>
          </a:p>
          <a:p>
            <a:endParaRPr lang="en-GB" dirty="0">
              <a:latin typeface="Calibri" charset="0"/>
              <a:ea typeface="ＭＳ Ｐゴシック" charset="0"/>
              <a:cs typeface="ＭＳ Ｐゴシック" charset="0"/>
            </a:endParaRPr>
          </a:p>
          <a:p>
            <a:r>
              <a:rPr lang="en-GB" dirty="0">
                <a:latin typeface="Calibri" charset="0"/>
                <a:ea typeface="ＭＳ Ｐゴシック" charset="0"/>
                <a:cs typeface="ＭＳ Ｐゴシック" charset="0"/>
              </a:rPr>
              <a:t>TERM USED TO DESCRIBE CONFLICTS TODAY</a:t>
            </a:r>
          </a:p>
          <a:p>
            <a:r>
              <a:rPr lang="en-GB" dirty="0">
                <a:latin typeface="Calibri" charset="0"/>
                <a:ea typeface="ＭＳ Ｐゴシック" charset="0"/>
                <a:cs typeface="ＭＳ Ｐゴシック" charset="0"/>
              </a:rPr>
              <a:t>Check the Environmental Justice Atlas project: </a:t>
            </a:r>
          </a:p>
          <a:p>
            <a:endParaRPr lang="en-US" dirty="0">
              <a:latin typeface="Calibri" charset="0"/>
              <a:ea typeface="ＭＳ Ｐゴシック" charset="0"/>
              <a:cs typeface="ＭＳ Ｐゴシック" charset="0"/>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8EC5F4DF-9BAF-444F-A25A-BCEC1BD0E7BB}" type="slidenum">
              <a:rPr lang="en-GB" sz="1300"/>
              <a:pPr/>
              <a:t>49</a:t>
            </a:fld>
            <a:endParaRPr lang="en-GB"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2643188" cy="1982787"/>
          </a:xfrm>
        </p:spPr>
      </p:sp>
      <p:sp>
        <p:nvSpPr>
          <p:cNvPr id="3" name="2 Marcador de notas"/>
          <p:cNvSpPr>
            <a:spLocks noGrp="1"/>
          </p:cNvSpPr>
          <p:nvPr>
            <p:ph type="body" idx="1"/>
          </p:nvPr>
        </p:nvSpPr>
        <p:spPr>
          <a:xfrm>
            <a:off x="679768" y="2944077"/>
            <a:ext cx="5438140" cy="6238063"/>
          </a:xfrm>
        </p:spPr>
        <p:txBody>
          <a:bodyPr/>
          <a:lstStyle/>
          <a:p>
            <a:r>
              <a:rPr lang="en-US" sz="1200" b="1" kern="1200" dirty="0">
                <a:solidFill>
                  <a:schemeClr val="tx1"/>
                </a:solidFill>
                <a:effectLst/>
                <a:latin typeface="+mn-lt"/>
                <a:ea typeface="+mn-ea"/>
                <a:cs typeface="+mn-cs"/>
              </a:rPr>
              <a:t>COURSE AIMS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power influences environmental change and governance, from an environmental social science perspective. </a:t>
            </a:r>
          </a:p>
          <a:p>
            <a:r>
              <a:rPr lang="en-US" sz="1200" kern="1200" dirty="0">
                <a:solidFill>
                  <a:schemeClr val="tx1"/>
                </a:solidFill>
                <a:effectLst/>
                <a:latin typeface="+mn-lt"/>
                <a:ea typeface="+mn-ea"/>
                <a:cs typeface="+mn-cs"/>
              </a:rPr>
              <a:t>The classes draw on disciplines of political ecology and environmental history that explain how environmental change is produced and what are its social implications.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COURSE LOGIC</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Based on a political ecology explanation of environmental transformation (will describe what this means later in this class), the logic of this short course is:</a:t>
            </a:r>
          </a:p>
          <a:p>
            <a:pPr marL="171450" lvl="0" indent="-171450">
              <a:buFont typeface="Arial"/>
              <a:buChar char="•"/>
            </a:pPr>
            <a:r>
              <a:rPr lang="en-GB" sz="1200" kern="1200" dirty="0">
                <a:solidFill>
                  <a:schemeClr val="tx1"/>
                </a:solidFill>
                <a:effectLst/>
                <a:latin typeface="+mn-lt"/>
                <a:ea typeface="+mn-ea"/>
                <a:cs typeface="+mn-cs"/>
              </a:rPr>
              <a:t>The political economy is a major force in producing environmental change. Class 1 explains how this is</a:t>
            </a:r>
          </a:p>
          <a:p>
            <a:pPr marL="171450" lvl="0" indent="-171450">
              <a:buFont typeface="Arial"/>
              <a:buChar char="•"/>
            </a:pPr>
            <a:r>
              <a:rPr lang="en-GB" sz="1200" kern="1200" dirty="0">
                <a:solidFill>
                  <a:schemeClr val="tx1"/>
                </a:solidFill>
                <a:effectLst/>
                <a:latin typeface="+mn-lt"/>
                <a:ea typeface="+mn-ea"/>
                <a:cs typeface="+mn-cs"/>
              </a:rPr>
              <a:t>The exercise of power mediates, implements, facilitates that political economy-driven environmental change. Class 2 presents a mainstream understanding of how power works (power imposed from the outside), and Class 3 presents a more nuanced, less obvious way in which power operates to facilitate the political economy-driven production of environmental change</a:t>
            </a:r>
          </a:p>
          <a:p>
            <a:r>
              <a:rPr lang="en-GB" sz="1200" i="1" kern="1200" dirty="0">
                <a:solidFill>
                  <a:schemeClr val="tx1"/>
                </a:solidFill>
                <a:effectLst/>
                <a:latin typeface="+mn-lt"/>
                <a:ea typeface="+mn-ea"/>
                <a:cs typeface="+mn-cs"/>
              </a:rPr>
              <a:t>Of course this is political ecology at its ‘barest’, i.e. its most essential; missing are: power as agency; agency of nature (materiality); hybridity and marginalisation as opportunity; etc.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STRUCTURE OF CLASSES </a:t>
            </a:r>
            <a:endParaRPr lang="en-GB" sz="1200" kern="120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Classes based on 1 reading (i.e. article or chapter) done by students before th</a:t>
            </a:r>
            <a:r>
              <a:rPr lang="en-US" dirty="0"/>
              <a:t>e </a:t>
            </a:r>
            <a:r>
              <a:rPr lang="en-US" sz="1200" kern="1200" dirty="0">
                <a:solidFill>
                  <a:schemeClr val="tx1"/>
                </a:solidFill>
                <a:effectLst/>
                <a:latin typeface="+mn-lt"/>
                <a:ea typeface="+mn-ea"/>
                <a:cs typeface="+mn-cs"/>
              </a:rPr>
              <a:t>class</a:t>
            </a:r>
            <a:endParaRPr lang="en-GB" sz="1200" kern="120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Students will </a:t>
            </a:r>
            <a:r>
              <a:rPr lang="en-US" sz="1200" b="1" kern="1200" dirty="0">
                <a:solidFill>
                  <a:schemeClr val="tx1"/>
                </a:solidFill>
                <a:effectLst/>
                <a:latin typeface="+mn-lt"/>
                <a:ea typeface="+mn-ea"/>
                <a:cs typeface="+mn-cs"/>
              </a:rPr>
              <a:t>answer a question </a:t>
            </a:r>
            <a:r>
              <a:rPr lang="en-US" sz="1200" kern="1200" dirty="0">
                <a:solidFill>
                  <a:schemeClr val="tx1"/>
                </a:solidFill>
                <a:effectLst/>
                <a:latin typeface="+mn-lt"/>
                <a:ea typeface="+mn-ea"/>
                <a:cs typeface="+mn-cs"/>
              </a:rPr>
              <a:t>(max. 500 words) based on the reading and </a:t>
            </a:r>
            <a:r>
              <a:rPr lang="en-US" sz="1200" b="1" kern="1200" dirty="0">
                <a:solidFill>
                  <a:schemeClr val="tx1"/>
                </a:solidFill>
                <a:effectLst/>
                <a:latin typeface="+mn-lt"/>
                <a:ea typeface="+mn-ea"/>
                <a:cs typeface="+mn-cs"/>
              </a:rPr>
              <a:t>bring their answers in class </a:t>
            </a:r>
            <a:r>
              <a:rPr lang="en-US" sz="1200" kern="1200" dirty="0">
                <a:solidFill>
                  <a:schemeClr val="tx1"/>
                </a:solidFill>
                <a:effectLst/>
                <a:latin typeface="+mn-lt"/>
                <a:ea typeface="+mn-ea"/>
                <a:cs typeface="+mn-cs"/>
              </a:rPr>
              <a:t>where they are asked to discuss their answers individually, in small groups, or collectively (whole class) in the classroom. </a:t>
            </a:r>
          </a:p>
          <a:p>
            <a:pPr marL="171450" lvl="0" indent="-171450">
              <a:buFont typeface="Arial"/>
              <a:buChar char="•"/>
            </a:pPr>
            <a:r>
              <a:rPr lang="en-US" sz="1200" kern="1200" dirty="0">
                <a:solidFill>
                  <a:schemeClr val="tx1"/>
                </a:solidFill>
                <a:effectLst/>
                <a:latin typeface="+mn-lt"/>
                <a:ea typeface="+mn-ea"/>
                <a:cs typeface="+mn-cs"/>
              </a:rPr>
              <a:t>The class is complemented with classroom activities </a:t>
            </a:r>
            <a:endParaRPr lang="en-GB" sz="1200" kern="120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and a more ‘traditional’ lecture format in I explain further points related to the topic and concludes with a summary of main points raised with the class. </a:t>
            </a:r>
            <a:endParaRPr lang="en-GB" sz="1200" kern="1200" dirty="0">
              <a:solidFill>
                <a:schemeClr val="tx1"/>
              </a:solidFill>
              <a:effectLst/>
              <a:latin typeface="+mn-lt"/>
              <a:ea typeface="+mn-ea"/>
              <a:cs typeface="+mn-cs"/>
            </a:endParaRPr>
          </a:p>
          <a:p>
            <a:pPr marL="171450" lvl="0" indent="-171450">
              <a:buFont typeface="Arial"/>
              <a:buChar char="•"/>
            </a:pPr>
            <a:r>
              <a:rPr lang="en-GB" sz="1200" kern="1200" dirty="0">
                <a:solidFill>
                  <a:schemeClr val="tx1"/>
                </a:solidFill>
                <a:effectLst/>
                <a:latin typeface="+mn-lt"/>
                <a:ea typeface="+mn-ea"/>
                <a:cs typeface="+mn-cs"/>
              </a:rPr>
              <a:t>Participation in class: very important. I want the class to be participatory (not any type of participation</a:t>
            </a:r>
            <a:r>
              <a:rPr lang="en-GB" sz="1200" kern="1200" dirty="0">
                <a:solidFill>
                  <a:schemeClr val="tx1"/>
                </a:solidFill>
                <a:effectLst/>
                <a:latin typeface="+mn-lt"/>
                <a:ea typeface="+mn-ea"/>
                <a:cs typeface="+mn-cs"/>
                <a:sym typeface="Wingdings"/>
              </a:rPr>
              <a:t></a:t>
            </a:r>
            <a:r>
              <a:rPr lang="en-GB" sz="1200" kern="1200" dirty="0">
                <a:solidFill>
                  <a:schemeClr val="tx1"/>
                </a:solidFill>
                <a:effectLst/>
                <a:latin typeface="+mn-lt"/>
                <a:ea typeface="+mn-ea"/>
                <a:cs typeface="+mn-cs"/>
              </a:rPr>
              <a:t>)</a:t>
            </a:r>
          </a:p>
          <a:p>
            <a:endParaRPr lang="en-GB" sz="1200" u="sng"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C6E7BF4B-530C-42A2-B5DB-29ECB55D1717}" type="slidenum">
              <a:rPr lang="es-ES" smtClean="0"/>
              <a:t>5</a:t>
            </a:fld>
            <a:endParaRPr lang="es-ES"/>
          </a:p>
        </p:txBody>
      </p:sp>
    </p:spTree>
    <p:extLst>
      <p:ext uri="{BB962C8B-B14F-4D97-AF65-F5344CB8AC3E}">
        <p14:creationId xmlns:p14="http://schemas.microsoft.com/office/powerpoint/2010/main" val="23287794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DC3AF123-28A3-6143-903C-4EE2B224869F}" type="slidenum">
              <a:rPr lang="en-GB" sz="1300"/>
              <a:pPr/>
              <a:t>50</a:t>
            </a:fld>
            <a:endParaRPr lang="en-GB" sz="13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917575" y="744538"/>
            <a:ext cx="2536825" cy="190341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3" name="Notes Placeholder 2"/>
          <p:cNvSpPr>
            <a:spLocks noGrp="1"/>
          </p:cNvSpPr>
          <p:nvPr>
            <p:ph type="body" idx="1"/>
          </p:nvPr>
        </p:nvSpPr>
        <p:spPr bwMode="auto">
          <a:xfrm>
            <a:off x="679768" y="2832101"/>
            <a:ext cx="5438140" cy="635004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ENVIRONMENTAL CHANGE IS </a:t>
            </a:r>
            <a:r>
              <a:rPr lang="en-US" b="1" dirty="0"/>
              <a:t>POLITICAL </a:t>
            </a:r>
          </a:p>
          <a:p>
            <a:pPr marL="342900" indent="-342900">
              <a:buFont typeface="Arial"/>
              <a:buChar char="•"/>
            </a:pPr>
            <a:r>
              <a:rPr lang="en-US" dirty="0"/>
              <a:t>And so are environmental governance and the conflicts that ensue around it</a:t>
            </a:r>
          </a:p>
          <a:p>
            <a:pPr marL="342900" indent="-342900">
              <a:buFont typeface="Arial"/>
              <a:buChar char="•"/>
            </a:pPr>
            <a:r>
              <a:rPr lang="en-US" dirty="0"/>
              <a:t>Despite apolitical narratives of change and solutions</a:t>
            </a:r>
          </a:p>
          <a:p>
            <a:pPr marL="800100" lvl="1" indent="-342900">
              <a:buFont typeface="Arial"/>
              <a:buChar char="•"/>
            </a:pPr>
            <a:endParaRPr lang="en-US" dirty="0"/>
          </a:p>
          <a:p>
            <a:pPr marL="457200" indent="-457200">
              <a:buFont typeface="Arial"/>
              <a:buChar char="•"/>
            </a:pPr>
            <a:r>
              <a:rPr lang="en-US" dirty="0"/>
              <a:t>Political analysis of environmental change looks for aspects made </a:t>
            </a:r>
            <a:r>
              <a:rPr lang="en-US" b="1" dirty="0"/>
              <a:t>invisible</a:t>
            </a:r>
            <a:r>
              <a:rPr lang="en-US" dirty="0"/>
              <a:t> by apolitical explanations:</a:t>
            </a:r>
          </a:p>
          <a:p>
            <a:pPr marL="800100" lvl="1" indent="-342900">
              <a:buFont typeface="Arial"/>
              <a:buChar char="•"/>
            </a:pPr>
            <a:r>
              <a:rPr lang="en-US" b="1" dirty="0">
                <a:solidFill>
                  <a:schemeClr val="accent6"/>
                </a:solidFill>
              </a:rPr>
              <a:t>Winners and losers </a:t>
            </a:r>
            <a:r>
              <a:rPr lang="en-US" dirty="0"/>
              <a:t>from environmental change</a:t>
            </a:r>
          </a:p>
          <a:p>
            <a:pPr marL="800100" lvl="1" indent="-342900">
              <a:buFont typeface="Arial"/>
              <a:buChar char="•"/>
            </a:pPr>
            <a:r>
              <a:rPr lang="en-US" b="1" dirty="0">
                <a:solidFill>
                  <a:schemeClr val="accent6"/>
                </a:solidFill>
              </a:rPr>
              <a:t>Political economy</a:t>
            </a:r>
            <a:r>
              <a:rPr lang="en-US" dirty="0"/>
              <a:t>: its role in producing change and injustices</a:t>
            </a:r>
          </a:p>
          <a:p>
            <a:pPr marL="800100" lvl="1" indent="-342900">
              <a:buFont typeface="Arial"/>
              <a:buChar char="•"/>
            </a:pPr>
            <a:r>
              <a:rPr lang="en-US" dirty="0"/>
              <a:t>Asymmetrical (yet: not immutable) </a:t>
            </a:r>
            <a:r>
              <a:rPr lang="en-US" b="1" dirty="0">
                <a:solidFill>
                  <a:schemeClr val="accent6"/>
                </a:solidFill>
              </a:rPr>
              <a:t>power relations</a:t>
            </a:r>
            <a:r>
              <a:rPr lang="en-US" dirty="0">
                <a:solidFill>
                  <a:schemeClr val="accent6"/>
                </a:solidFill>
              </a:rPr>
              <a:t> facilitate environmental transformations according to the needs of the political economy (more on this – i.e. how this occurs – in next two classes)</a:t>
            </a:r>
            <a:endParaRPr lang="en-US" b="1" dirty="0">
              <a:solidFill>
                <a:schemeClr val="accent6"/>
              </a:solidFill>
            </a:endParaRPr>
          </a:p>
          <a:p>
            <a:pPr marL="1257300" lvl="2" indent="-342900">
              <a:buFont typeface="Arial"/>
              <a:buChar char="•"/>
            </a:pPr>
            <a:r>
              <a:rPr lang="en-US" dirty="0"/>
              <a:t>Green governance: diverse mechanisms of power</a:t>
            </a:r>
          </a:p>
          <a:p>
            <a:pPr marL="0" indent="0">
              <a:buFont typeface="Arial"/>
              <a:buNone/>
            </a:pPr>
            <a:endParaRPr lang="en-US" dirty="0">
              <a:latin typeface="Calibri" charset="0"/>
              <a:ea typeface="ＭＳ Ｐゴシック" charset="0"/>
              <a:cs typeface="ＭＳ Ｐゴシック" charset="0"/>
            </a:endParaRPr>
          </a:p>
          <a:p>
            <a:pPr marL="0" indent="0">
              <a:buFont typeface="Arial"/>
              <a:buNone/>
            </a:pPr>
            <a:r>
              <a:rPr lang="en-US" dirty="0">
                <a:latin typeface="Calibri" charset="0"/>
                <a:ea typeface="ＭＳ Ｐゴシック" charset="0"/>
                <a:cs typeface="ＭＳ Ｐゴシック" charset="0"/>
              </a:rPr>
              <a:t>B</a:t>
            </a:r>
            <a:r>
              <a:rPr lang="en-GB" dirty="0">
                <a:latin typeface="Calibri" charset="0"/>
                <a:ea typeface="ＭＳ Ｐゴシック" charset="0"/>
                <a:cs typeface="ＭＳ Ｐゴシック" charset="0"/>
              </a:rPr>
              <a:t>UT ALSO: ENVIRONMENTAL DEGRADATION IS ITSELF A </a:t>
            </a:r>
            <a:r>
              <a:rPr lang="en-GB" b="1" dirty="0">
                <a:latin typeface="Calibri" charset="0"/>
                <a:ea typeface="ＭＳ Ｐゴシック" charset="0"/>
                <a:cs typeface="ＭＳ Ｐゴシック" charset="0"/>
              </a:rPr>
              <a:t>CONDITION</a:t>
            </a:r>
            <a:r>
              <a:rPr lang="en-GB" dirty="0">
                <a:latin typeface="Calibri" charset="0"/>
                <a:ea typeface="ＭＳ Ｐゴシック" charset="0"/>
                <a:cs typeface="ＭＳ Ｐゴシック" charset="0"/>
              </a:rPr>
              <a:t> FOR K ACCUMULATION (SURPLUS VALUE) </a:t>
            </a:r>
          </a:p>
          <a:p>
            <a:pPr marL="457200" lvl="0" indent="-457200">
              <a:buFont typeface="Arial"/>
              <a:buChar char="•"/>
            </a:pPr>
            <a:r>
              <a:rPr lang="en-US" dirty="0">
                <a:latin typeface="Calibri" charset="0"/>
                <a:ea typeface="ＭＳ Ｐゴシック" charset="0"/>
              </a:rPr>
              <a:t>C</a:t>
            </a:r>
            <a:r>
              <a:rPr lang="en-GB" dirty="0" err="1">
                <a:latin typeface="Calibri" charset="0"/>
                <a:ea typeface="ＭＳ Ｐゴシック" charset="0"/>
              </a:rPr>
              <a:t>ommodity</a:t>
            </a:r>
            <a:r>
              <a:rPr lang="en-GB" dirty="0">
                <a:latin typeface="Calibri" charset="0"/>
                <a:ea typeface="ＭＳ Ｐゴシック" charset="0"/>
              </a:rPr>
              <a:t> frontiers: when ecology (and manpower) are exhausted, capital moves on to use and exhaust those resources in other places</a:t>
            </a:r>
          </a:p>
          <a:p>
            <a:pPr lvl="1"/>
            <a:endParaRPr lang="en-GB" dirty="0">
              <a:latin typeface="Calibri" charset="0"/>
              <a:ea typeface="ＭＳ Ｐゴシック" charset="0"/>
            </a:endParaRPr>
          </a:p>
          <a:p>
            <a:pPr lvl="1"/>
            <a:endParaRPr lang="en-GB" dirty="0">
              <a:latin typeface="Calibri" charset="0"/>
              <a:ea typeface="ＭＳ Ｐゴシック" charset="0"/>
            </a:endParaRPr>
          </a:p>
          <a:p>
            <a:pPr marL="0" lvl="0" indent="0">
              <a:buFont typeface="Arial"/>
              <a:buNone/>
            </a:pPr>
            <a:endParaRPr lang="en-US" dirty="0"/>
          </a:p>
          <a:p>
            <a:pPr marL="0" lvl="0" indent="0">
              <a:buFont typeface="Arial"/>
              <a:buNone/>
            </a:pPr>
            <a:r>
              <a:rPr lang="en-US" sz="1100" u="sng" dirty="0"/>
              <a:t>Note: </a:t>
            </a:r>
            <a:r>
              <a:rPr lang="en-US" sz="1100" dirty="0"/>
              <a:t>a simple definition of what term political economy means/ involves (</a:t>
            </a:r>
            <a:r>
              <a:rPr lang="en-US" sz="1100" dirty="0" err="1"/>
              <a:t>wikipedia</a:t>
            </a:r>
            <a:r>
              <a:rPr lang="en-US" sz="1100" dirty="0"/>
              <a:t>): </a:t>
            </a:r>
          </a:p>
          <a:p>
            <a:pPr marL="0" lvl="0" indent="0">
              <a:buFont typeface="Arial"/>
              <a:buNone/>
            </a:pPr>
            <a:r>
              <a:rPr lang="en-US" sz="1100" dirty="0"/>
              <a:t>Political economy is the study of </a:t>
            </a:r>
            <a:r>
              <a:rPr lang="en-US" sz="1100" b="1" dirty="0"/>
              <a:t>production</a:t>
            </a:r>
            <a:r>
              <a:rPr lang="en-US" sz="1100" dirty="0"/>
              <a:t> and trade </a:t>
            </a:r>
            <a:r>
              <a:rPr lang="en-US" sz="1100" b="1" dirty="0"/>
              <a:t>and their relations </a:t>
            </a:r>
            <a:r>
              <a:rPr lang="en-US" sz="1100" b="0" dirty="0"/>
              <a:t>with</a:t>
            </a:r>
            <a:r>
              <a:rPr lang="en-US" sz="1100" b="1" dirty="0"/>
              <a:t> law, custom and government</a:t>
            </a:r>
            <a:r>
              <a:rPr lang="en-US" sz="1100" dirty="0"/>
              <a:t>; and with the distribution of national income and wealth.</a:t>
            </a:r>
          </a:p>
          <a:p>
            <a:pPr marL="342900" lvl="0" indent="-342900">
              <a:buFont typeface="Arial"/>
              <a:buChar char="•"/>
            </a:pPr>
            <a:r>
              <a:rPr lang="en-US" sz="1100" dirty="0"/>
              <a:t>In the late 19th century, the term "economics" gradually began to replace the term "political economy" with the rise of mathematical </a:t>
            </a:r>
            <a:r>
              <a:rPr lang="en-US" sz="1100" dirty="0" err="1"/>
              <a:t>modelling</a:t>
            </a:r>
            <a:r>
              <a:rPr lang="en-US" sz="1100" dirty="0"/>
              <a:t> coinciding with the publication of an influential textbook by Alfred Marshall in 1890.</a:t>
            </a:r>
          </a:p>
          <a:p>
            <a:pPr marL="342900" lvl="0" indent="-342900">
              <a:buFont typeface="Arial"/>
              <a:buChar char="•"/>
            </a:pPr>
            <a:r>
              <a:rPr lang="en-US" sz="1100" dirty="0"/>
              <a:t>use of the term "economics" began to overshadow "political economy" around roughly 1910, becoming the preferred term for the discipline by 1920 </a:t>
            </a:r>
          </a:p>
          <a:p>
            <a:pPr marL="342900" lvl="0" indent="-342900">
              <a:buFont typeface="Arial"/>
              <a:buChar char="•"/>
            </a:pPr>
            <a:r>
              <a:rPr lang="en-US" sz="1100" dirty="0"/>
              <a:t>Today, the term "economics" usually refers to the narrow study of the economy absent other political and social considerations while the term "political economy" represents a distinct and competing approach.</a:t>
            </a:r>
          </a:p>
          <a:p>
            <a:pPr marL="342900" lvl="0" indent="-342900">
              <a:buFont typeface="Arial"/>
              <a:buChar char="•"/>
            </a:pPr>
            <a:endParaRPr lang="en-US" dirty="0"/>
          </a:p>
          <a:p>
            <a:pPr marL="0" lvl="0" indent="0">
              <a:buFont typeface="Arial"/>
              <a:buNone/>
            </a:pPr>
            <a:endParaRPr lang="en-US" dirty="0"/>
          </a:p>
          <a:p>
            <a:endParaRPr lang="es-ES" dirty="0">
              <a:latin typeface="Calibri" charset="0"/>
              <a:ea typeface="ＭＳ Ｐゴシック" charset="0"/>
              <a:cs typeface="ＭＳ Ｐゴシック"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2FC6B03-CB64-DD4B-ADB9-5FD215634783}" type="slidenum">
              <a:rPr lang="en-GB" sz="1300"/>
              <a:pPr/>
              <a:t>51</a:t>
            </a:fld>
            <a:endParaRPr lang="en-GB"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5"/>
          <p:cNvSpPr>
            <a:spLocks noGrp="1" noChangeArrowheads="1"/>
          </p:cNvSpPr>
          <p:nvPr>
            <p:ph type="dt" sz="quarter"/>
          </p:nvPr>
        </p:nvSpPr>
        <p:spPr/>
        <p:txBody>
          <a:bodyPr/>
          <a:lstStyle/>
          <a:p>
            <a:pPr>
              <a:defRPr/>
            </a:pPr>
            <a:fld id="{DBA314E0-DDF1-E240-929C-BADB5EDC14DE}" type="datetime1">
              <a:rPr lang="en-GB"/>
              <a:pPr>
                <a:defRPr/>
              </a:pPr>
              <a:t>20/11/2019</a:t>
            </a:fld>
            <a:endParaRPr lang="en-GB"/>
          </a:p>
        </p:txBody>
      </p:sp>
      <p:sp>
        <p:nvSpPr>
          <p:cNvPr id="5" name="Rectangle 9"/>
          <p:cNvSpPr>
            <a:spLocks noGrp="1" noChangeArrowheads="1"/>
          </p:cNvSpPr>
          <p:nvPr>
            <p:ph type="sldNum" sz="quarter"/>
          </p:nvPr>
        </p:nvSpPr>
        <p:spPr/>
        <p:txBody>
          <a:bodyPr/>
          <a:lstStyle/>
          <a:p>
            <a:pPr>
              <a:defRPr/>
            </a:pPr>
            <a:fld id="{6173BE90-B62D-694B-8260-FC0113CF3405}" type="slidenum">
              <a:rPr lang="en-GB"/>
              <a:pPr>
                <a:defRPr/>
              </a:pPr>
              <a:t>6</a:t>
            </a:fld>
            <a:endParaRPr lang="en-GB"/>
          </a:p>
        </p:txBody>
      </p:sp>
      <p:sp>
        <p:nvSpPr>
          <p:cNvPr id="32769"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5"/>
          <p:cNvSpPr>
            <a:spLocks noGrp="1" noChangeArrowheads="1"/>
          </p:cNvSpPr>
          <p:nvPr>
            <p:ph type="dt" sz="quarter"/>
          </p:nvPr>
        </p:nvSpPr>
        <p:spPr/>
        <p:txBody>
          <a:bodyPr/>
          <a:lstStyle/>
          <a:p>
            <a:pPr>
              <a:defRPr/>
            </a:pPr>
            <a:fld id="{DBA314E0-DDF1-E240-929C-BADB5EDC14DE}" type="datetime1">
              <a:rPr lang="en-GB"/>
              <a:pPr>
                <a:defRPr/>
              </a:pPr>
              <a:t>20/11/2019</a:t>
            </a:fld>
            <a:endParaRPr lang="en-GB"/>
          </a:p>
        </p:txBody>
      </p:sp>
      <p:sp>
        <p:nvSpPr>
          <p:cNvPr id="5" name="Rectangle 9"/>
          <p:cNvSpPr>
            <a:spLocks noGrp="1" noChangeArrowheads="1"/>
          </p:cNvSpPr>
          <p:nvPr>
            <p:ph type="sldNum" sz="quarter"/>
          </p:nvPr>
        </p:nvSpPr>
        <p:spPr/>
        <p:txBody>
          <a:bodyPr/>
          <a:lstStyle/>
          <a:p>
            <a:pPr>
              <a:defRPr/>
            </a:pPr>
            <a:fld id="{34AC768E-E994-2341-956C-A17150963B85}" type="slidenum">
              <a:rPr lang="en-GB"/>
              <a:pPr>
                <a:defRPr/>
              </a:pPr>
              <a:t>7</a:t>
            </a:fld>
            <a:endParaRPr lang="en-GB"/>
          </a:p>
        </p:txBody>
      </p:sp>
      <p:sp>
        <p:nvSpPr>
          <p:cNvPr id="33793"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5"/>
          <p:cNvSpPr>
            <a:spLocks noGrp="1" noChangeArrowheads="1"/>
          </p:cNvSpPr>
          <p:nvPr>
            <p:ph type="dt" sz="quarter"/>
          </p:nvPr>
        </p:nvSpPr>
        <p:spPr/>
        <p:txBody>
          <a:bodyPr/>
          <a:lstStyle/>
          <a:p>
            <a:pPr>
              <a:defRPr/>
            </a:pPr>
            <a:fld id="{DBA314E0-DDF1-E240-929C-BADB5EDC14DE}" type="datetime1">
              <a:rPr lang="en-GB"/>
              <a:pPr>
                <a:defRPr/>
              </a:pPr>
              <a:t>20/11/2019</a:t>
            </a:fld>
            <a:endParaRPr lang="en-GB"/>
          </a:p>
        </p:txBody>
      </p:sp>
      <p:sp>
        <p:nvSpPr>
          <p:cNvPr id="5" name="Rectangle 9"/>
          <p:cNvSpPr>
            <a:spLocks noGrp="1" noChangeArrowheads="1"/>
          </p:cNvSpPr>
          <p:nvPr>
            <p:ph type="sldNum" sz="quarter"/>
          </p:nvPr>
        </p:nvSpPr>
        <p:spPr/>
        <p:txBody>
          <a:bodyPr/>
          <a:lstStyle/>
          <a:p>
            <a:pPr>
              <a:defRPr/>
            </a:pPr>
            <a:fld id="{C37B3DB5-07E2-C640-B176-CEE312CB106B}" type="slidenum">
              <a:rPr lang="en-GB"/>
              <a:pPr>
                <a:defRPr/>
              </a:pPr>
              <a:t>8</a:t>
            </a:fld>
            <a:endParaRPr lang="en-GB"/>
          </a:p>
        </p:txBody>
      </p:sp>
      <p:sp>
        <p:nvSpPr>
          <p:cNvPr id="34817"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a:t>I will introduce those terms in a bit of a piecemeal way without linking them directly to something</a:t>
            </a:r>
            <a:r>
              <a:rPr lang="en-GB" baseline="0" dirty="0"/>
              <a:t> we will look at immediately in the course</a:t>
            </a:r>
          </a:p>
          <a:p>
            <a:endParaRPr lang="en-GB" baseline="0" dirty="0"/>
          </a:p>
          <a:p>
            <a:r>
              <a:rPr lang="en-GB" baseline="0" dirty="0"/>
              <a:t>But later on you will (hopefully) see why they are useful, as you will need to understand what I mean when I’m using them (e.g. environmental governance), and how I use some of them (e.g. politics, power)</a:t>
            </a:r>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9</a:t>
            </a:fld>
            <a:endParaRPr lang="es-ES"/>
          </a:p>
        </p:txBody>
      </p:sp>
    </p:spTree>
    <p:extLst>
      <p:ext uri="{BB962C8B-B14F-4D97-AF65-F5344CB8AC3E}">
        <p14:creationId xmlns:p14="http://schemas.microsoft.com/office/powerpoint/2010/main" val="43738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10CDE73-39CE-4D2C-BF27-7477DD8D58B2}" type="datetime1">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3439395319"/>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062222E-BB86-4FC7-9899-B38937A66F82}" type="datetime1">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3732613878"/>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4995D38-07ED-407B-931A-CD9955A2DBB4}" type="datetime1">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224626054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fld id="{7D735DE0-3897-4759-A4F4-2167007CF1A0}" type="datetime1">
              <a:rPr lang="en-US" altLang="es-ES" smtClean="0"/>
              <a:t>11/20/19</a:t>
            </a:fld>
            <a:endParaRPr lang="es-ES" altLang="es-ES"/>
          </a:p>
        </p:txBody>
      </p:sp>
      <p:sp>
        <p:nvSpPr>
          <p:cNvPr id="5" name="4 Marcador de pie de página"/>
          <p:cNvSpPr>
            <a:spLocks noGrp="1"/>
          </p:cNvSpPr>
          <p:nvPr>
            <p:ph type="ftr" sz="quarter" idx="11"/>
          </p:nvPr>
        </p:nvSpPr>
        <p:spPr/>
        <p:txBody>
          <a:bodyPr/>
          <a:lstStyle>
            <a:lvl1pPr>
              <a:defRPr/>
            </a:lvl1pPr>
          </a:lstStyle>
          <a:p>
            <a:endParaRPr lang="es-ES" altLang="es-ES"/>
          </a:p>
        </p:txBody>
      </p:sp>
      <p:sp>
        <p:nvSpPr>
          <p:cNvPr id="6" name="5 Marcador de número de diapositiva"/>
          <p:cNvSpPr>
            <a:spLocks noGrp="1"/>
          </p:cNvSpPr>
          <p:nvPr>
            <p:ph type="sldNum" sz="quarter" idx="12"/>
          </p:nvPr>
        </p:nvSpPr>
        <p:spPr/>
        <p:txBody>
          <a:bodyPr/>
          <a:lstStyle>
            <a:lvl1pPr>
              <a:defRPr/>
            </a:lvl1pPr>
          </a:lstStyle>
          <a:p>
            <a:fld id="{F15EACD5-37B3-4CE9-A98F-8C9E8FEF654F}" type="slidenum">
              <a:rPr lang="es-ES" altLang="es-ES"/>
              <a:pPr/>
              <a:t>‹#›</a:t>
            </a:fld>
            <a:endParaRPr lang="es-ES" altLang="es-ES"/>
          </a:p>
        </p:txBody>
      </p:sp>
    </p:spTree>
    <p:extLst>
      <p:ext uri="{BB962C8B-B14F-4D97-AF65-F5344CB8AC3E}">
        <p14:creationId xmlns:p14="http://schemas.microsoft.com/office/powerpoint/2010/main" val="234631655"/>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88FF49C0-3FE0-4FB1-A698-0995138D2B83}" type="datetime1">
              <a:rPr lang="en-US" altLang="es-ES" smtClean="0"/>
              <a:t>11/20/19</a:t>
            </a:fld>
            <a:endParaRPr lang="es-ES" altLang="es-ES"/>
          </a:p>
        </p:txBody>
      </p:sp>
      <p:sp>
        <p:nvSpPr>
          <p:cNvPr id="5" name="4 Marcador de pie de página"/>
          <p:cNvSpPr>
            <a:spLocks noGrp="1"/>
          </p:cNvSpPr>
          <p:nvPr>
            <p:ph type="ftr" sz="quarter" idx="11"/>
          </p:nvPr>
        </p:nvSpPr>
        <p:spPr/>
        <p:txBody>
          <a:bodyPr/>
          <a:lstStyle>
            <a:lvl1pPr>
              <a:defRPr/>
            </a:lvl1pPr>
          </a:lstStyle>
          <a:p>
            <a:endParaRPr lang="es-ES" altLang="es-ES"/>
          </a:p>
        </p:txBody>
      </p:sp>
      <p:sp>
        <p:nvSpPr>
          <p:cNvPr id="6" name="5 Marcador de número de diapositiva"/>
          <p:cNvSpPr>
            <a:spLocks noGrp="1"/>
          </p:cNvSpPr>
          <p:nvPr>
            <p:ph type="sldNum" sz="quarter" idx="12"/>
          </p:nvPr>
        </p:nvSpPr>
        <p:spPr/>
        <p:txBody>
          <a:bodyPr/>
          <a:lstStyle>
            <a:lvl1pPr>
              <a:defRPr/>
            </a:lvl1pPr>
          </a:lstStyle>
          <a:p>
            <a:fld id="{F7C90177-EA6D-45EF-8E78-0F63C29DC311}" type="slidenum">
              <a:rPr lang="es-ES" altLang="es-ES"/>
              <a:pPr/>
              <a:t>‹#›</a:t>
            </a:fld>
            <a:endParaRPr lang="es-ES" altLang="es-ES"/>
          </a:p>
        </p:txBody>
      </p:sp>
    </p:spTree>
    <p:extLst>
      <p:ext uri="{BB962C8B-B14F-4D97-AF65-F5344CB8AC3E}">
        <p14:creationId xmlns:p14="http://schemas.microsoft.com/office/powerpoint/2010/main" val="3491987201"/>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147263F0-F2A4-4938-BBBB-C5C3EEF04B76}" type="datetime1">
              <a:rPr lang="en-US" altLang="es-ES" smtClean="0"/>
              <a:t>11/20/19</a:t>
            </a:fld>
            <a:endParaRPr lang="es-ES" altLang="es-ES"/>
          </a:p>
        </p:txBody>
      </p:sp>
      <p:sp>
        <p:nvSpPr>
          <p:cNvPr id="5" name="4 Marcador de pie de página"/>
          <p:cNvSpPr>
            <a:spLocks noGrp="1"/>
          </p:cNvSpPr>
          <p:nvPr>
            <p:ph type="ftr" sz="quarter" idx="11"/>
          </p:nvPr>
        </p:nvSpPr>
        <p:spPr/>
        <p:txBody>
          <a:bodyPr/>
          <a:lstStyle>
            <a:lvl1pPr>
              <a:defRPr/>
            </a:lvl1pPr>
          </a:lstStyle>
          <a:p>
            <a:endParaRPr lang="es-ES" altLang="es-ES"/>
          </a:p>
        </p:txBody>
      </p:sp>
      <p:sp>
        <p:nvSpPr>
          <p:cNvPr id="6" name="5 Marcador de número de diapositiva"/>
          <p:cNvSpPr>
            <a:spLocks noGrp="1"/>
          </p:cNvSpPr>
          <p:nvPr>
            <p:ph type="sldNum" sz="quarter" idx="12"/>
          </p:nvPr>
        </p:nvSpPr>
        <p:spPr/>
        <p:txBody>
          <a:bodyPr/>
          <a:lstStyle>
            <a:lvl1pPr>
              <a:defRPr/>
            </a:lvl1pPr>
          </a:lstStyle>
          <a:p>
            <a:fld id="{9909F1ED-DBB2-4E34-BF07-CC2A07D7BD35}" type="slidenum">
              <a:rPr lang="es-ES" altLang="es-ES"/>
              <a:pPr/>
              <a:t>‹#›</a:t>
            </a:fld>
            <a:endParaRPr lang="es-ES" altLang="es-ES"/>
          </a:p>
        </p:txBody>
      </p:sp>
    </p:spTree>
    <p:extLst>
      <p:ext uri="{BB962C8B-B14F-4D97-AF65-F5344CB8AC3E}">
        <p14:creationId xmlns:p14="http://schemas.microsoft.com/office/powerpoint/2010/main" val="1166459533"/>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fld id="{3315E0F9-6ABE-42A6-8297-69568E78F538}" type="datetime1">
              <a:rPr lang="en-US" altLang="es-ES" smtClean="0"/>
              <a:t>11/20/19</a:t>
            </a:fld>
            <a:endParaRPr lang="es-ES" altLang="es-ES"/>
          </a:p>
        </p:txBody>
      </p:sp>
      <p:sp>
        <p:nvSpPr>
          <p:cNvPr id="6" name="4 Marcador de pie de página"/>
          <p:cNvSpPr>
            <a:spLocks noGrp="1"/>
          </p:cNvSpPr>
          <p:nvPr>
            <p:ph type="ftr" sz="quarter" idx="11"/>
          </p:nvPr>
        </p:nvSpPr>
        <p:spPr/>
        <p:txBody>
          <a:bodyPr/>
          <a:lstStyle>
            <a:lvl1pPr>
              <a:defRPr/>
            </a:lvl1pPr>
          </a:lstStyle>
          <a:p>
            <a:endParaRPr lang="es-ES" altLang="es-ES"/>
          </a:p>
        </p:txBody>
      </p:sp>
      <p:sp>
        <p:nvSpPr>
          <p:cNvPr id="7" name="5 Marcador de número de diapositiva"/>
          <p:cNvSpPr>
            <a:spLocks noGrp="1"/>
          </p:cNvSpPr>
          <p:nvPr>
            <p:ph type="sldNum" sz="quarter" idx="12"/>
          </p:nvPr>
        </p:nvSpPr>
        <p:spPr/>
        <p:txBody>
          <a:bodyPr/>
          <a:lstStyle>
            <a:lvl1pPr>
              <a:defRPr/>
            </a:lvl1pPr>
          </a:lstStyle>
          <a:p>
            <a:fld id="{53B95435-1A7B-4BEA-93D1-356A195A248D}" type="slidenum">
              <a:rPr lang="es-ES" altLang="es-ES"/>
              <a:pPr/>
              <a:t>‹#›</a:t>
            </a:fld>
            <a:endParaRPr lang="es-ES" altLang="es-ES"/>
          </a:p>
        </p:txBody>
      </p:sp>
    </p:spTree>
    <p:extLst>
      <p:ext uri="{BB962C8B-B14F-4D97-AF65-F5344CB8AC3E}">
        <p14:creationId xmlns:p14="http://schemas.microsoft.com/office/powerpoint/2010/main" val="3306281315"/>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fld id="{189D7574-C8C4-4092-B835-FC28E9878DA9}" type="datetime1">
              <a:rPr lang="en-US" altLang="es-ES" smtClean="0"/>
              <a:t>11/20/19</a:t>
            </a:fld>
            <a:endParaRPr lang="es-ES" altLang="es-ES"/>
          </a:p>
        </p:txBody>
      </p:sp>
      <p:sp>
        <p:nvSpPr>
          <p:cNvPr id="8" name="4 Marcador de pie de página"/>
          <p:cNvSpPr>
            <a:spLocks noGrp="1"/>
          </p:cNvSpPr>
          <p:nvPr>
            <p:ph type="ftr" sz="quarter" idx="11"/>
          </p:nvPr>
        </p:nvSpPr>
        <p:spPr/>
        <p:txBody>
          <a:bodyPr/>
          <a:lstStyle>
            <a:lvl1pPr>
              <a:defRPr/>
            </a:lvl1pPr>
          </a:lstStyle>
          <a:p>
            <a:endParaRPr lang="es-ES" altLang="es-ES"/>
          </a:p>
        </p:txBody>
      </p:sp>
      <p:sp>
        <p:nvSpPr>
          <p:cNvPr id="9" name="5 Marcador de número de diapositiva"/>
          <p:cNvSpPr>
            <a:spLocks noGrp="1"/>
          </p:cNvSpPr>
          <p:nvPr>
            <p:ph type="sldNum" sz="quarter" idx="12"/>
          </p:nvPr>
        </p:nvSpPr>
        <p:spPr/>
        <p:txBody>
          <a:bodyPr/>
          <a:lstStyle>
            <a:lvl1pPr>
              <a:defRPr/>
            </a:lvl1pPr>
          </a:lstStyle>
          <a:p>
            <a:fld id="{363EF671-50E8-4E25-9EC0-F1D9C5DA2AF9}" type="slidenum">
              <a:rPr lang="es-ES" altLang="es-ES"/>
              <a:pPr/>
              <a:t>‹#›</a:t>
            </a:fld>
            <a:endParaRPr lang="es-ES" altLang="es-ES"/>
          </a:p>
        </p:txBody>
      </p:sp>
    </p:spTree>
    <p:extLst>
      <p:ext uri="{BB962C8B-B14F-4D97-AF65-F5344CB8AC3E}">
        <p14:creationId xmlns:p14="http://schemas.microsoft.com/office/powerpoint/2010/main" val="2610079654"/>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fld id="{8F02E0B0-4C8A-469C-A625-AA56EBCD8572}" type="datetime1">
              <a:rPr lang="en-US" altLang="es-ES" smtClean="0"/>
              <a:t>11/20/19</a:t>
            </a:fld>
            <a:endParaRPr lang="es-ES" altLang="es-ES"/>
          </a:p>
        </p:txBody>
      </p:sp>
      <p:sp>
        <p:nvSpPr>
          <p:cNvPr id="4" name="4 Marcador de pie de página"/>
          <p:cNvSpPr>
            <a:spLocks noGrp="1"/>
          </p:cNvSpPr>
          <p:nvPr>
            <p:ph type="ftr" sz="quarter" idx="11"/>
          </p:nvPr>
        </p:nvSpPr>
        <p:spPr/>
        <p:txBody>
          <a:bodyPr/>
          <a:lstStyle>
            <a:lvl1pPr>
              <a:defRPr/>
            </a:lvl1pPr>
          </a:lstStyle>
          <a:p>
            <a:endParaRPr lang="es-ES" altLang="es-ES"/>
          </a:p>
        </p:txBody>
      </p:sp>
      <p:sp>
        <p:nvSpPr>
          <p:cNvPr id="5" name="5 Marcador de número de diapositiva"/>
          <p:cNvSpPr>
            <a:spLocks noGrp="1"/>
          </p:cNvSpPr>
          <p:nvPr>
            <p:ph type="sldNum" sz="quarter" idx="12"/>
          </p:nvPr>
        </p:nvSpPr>
        <p:spPr/>
        <p:txBody>
          <a:bodyPr/>
          <a:lstStyle>
            <a:lvl1pPr>
              <a:defRPr/>
            </a:lvl1pPr>
          </a:lstStyle>
          <a:p>
            <a:fld id="{2BC595DF-AB47-4AE1-9EF6-2E0F1486E049}" type="slidenum">
              <a:rPr lang="es-ES" altLang="es-ES"/>
              <a:pPr/>
              <a:t>‹#›</a:t>
            </a:fld>
            <a:endParaRPr lang="es-ES" altLang="es-ES"/>
          </a:p>
        </p:txBody>
      </p:sp>
    </p:spTree>
    <p:extLst>
      <p:ext uri="{BB962C8B-B14F-4D97-AF65-F5344CB8AC3E}">
        <p14:creationId xmlns:p14="http://schemas.microsoft.com/office/powerpoint/2010/main" val="1937502500"/>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A831ED24-BB90-4B96-9F8B-7AAA3E929F1B}" type="datetime1">
              <a:rPr lang="en-US" altLang="es-ES" smtClean="0"/>
              <a:t>11/20/19</a:t>
            </a:fld>
            <a:endParaRPr lang="es-ES" altLang="es-ES"/>
          </a:p>
        </p:txBody>
      </p:sp>
      <p:sp>
        <p:nvSpPr>
          <p:cNvPr id="3" name="4 Marcador de pie de página"/>
          <p:cNvSpPr>
            <a:spLocks noGrp="1"/>
          </p:cNvSpPr>
          <p:nvPr>
            <p:ph type="ftr" sz="quarter" idx="11"/>
          </p:nvPr>
        </p:nvSpPr>
        <p:spPr/>
        <p:txBody>
          <a:bodyPr/>
          <a:lstStyle>
            <a:lvl1pPr>
              <a:defRPr/>
            </a:lvl1pPr>
          </a:lstStyle>
          <a:p>
            <a:endParaRPr lang="es-ES" altLang="es-ES"/>
          </a:p>
        </p:txBody>
      </p:sp>
      <p:sp>
        <p:nvSpPr>
          <p:cNvPr id="4" name="5 Marcador de número de diapositiva"/>
          <p:cNvSpPr>
            <a:spLocks noGrp="1"/>
          </p:cNvSpPr>
          <p:nvPr>
            <p:ph type="sldNum" sz="quarter" idx="12"/>
          </p:nvPr>
        </p:nvSpPr>
        <p:spPr/>
        <p:txBody>
          <a:bodyPr/>
          <a:lstStyle>
            <a:lvl1pPr>
              <a:defRPr/>
            </a:lvl1pPr>
          </a:lstStyle>
          <a:p>
            <a:fld id="{9BA756FD-131E-4C30-9BB4-80483700BE7F}" type="slidenum">
              <a:rPr lang="es-ES" altLang="es-ES"/>
              <a:pPr/>
              <a:t>‹#›</a:t>
            </a:fld>
            <a:endParaRPr lang="es-ES" altLang="es-ES"/>
          </a:p>
        </p:txBody>
      </p:sp>
    </p:spTree>
    <p:extLst>
      <p:ext uri="{BB962C8B-B14F-4D97-AF65-F5344CB8AC3E}">
        <p14:creationId xmlns:p14="http://schemas.microsoft.com/office/powerpoint/2010/main" val="612255951"/>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552C1806-C6ED-457A-8417-744E58B6A946}" type="datetime1">
              <a:rPr lang="en-US" altLang="es-ES" smtClean="0"/>
              <a:t>11/20/19</a:t>
            </a:fld>
            <a:endParaRPr lang="es-ES" altLang="es-ES"/>
          </a:p>
        </p:txBody>
      </p:sp>
      <p:sp>
        <p:nvSpPr>
          <p:cNvPr id="6" name="4 Marcador de pie de página"/>
          <p:cNvSpPr>
            <a:spLocks noGrp="1"/>
          </p:cNvSpPr>
          <p:nvPr>
            <p:ph type="ftr" sz="quarter" idx="11"/>
          </p:nvPr>
        </p:nvSpPr>
        <p:spPr/>
        <p:txBody>
          <a:bodyPr/>
          <a:lstStyle>
            <a:lvl1pPr>
              <a:defRPr/>
            </a:lvl1pPr>
          </a:lstStyle>
          <a:p>
            <a:endParaRPr lang="es-ES" altLang="es-ES"/>
          </a:p>
        </p:txBody>
      </p:sp>
      <p:sp>
        <p:nvSpPr>
          <p:cNvPr id="7" name="5 Marcador de número de diapositiva"/>
          <p:cNvSpPr>
            <a:spLocks noGrp="1"/>
          </p:cNvSpPr>
          <p:nvPr>
            <p:ph type="sldNum" sz="quarter" idx="12"/>
          </p:nvPr>
        </p:nvSpPr>
        <p:spPr/>
        <p:txBody>
          <a:bodyPr/>
          <a:lstStyle>
            <a:lvl1pPr>
              <a:defRPr/>
            </a:lvl1pPr>
          </a:lstStyle>
          <a:p>
            <a:fld id="{42A7B628-7E47-43F9-A9C7-13DB64BF83C3}" type="slidenum">
              <a:rPr lang="es-ES" altLang="es-ES"/>
              <a:pPr/>
              <a:t>‹#›</a:t>
            </a:fld>
            <a:endParaRPr lang="es-ES" altLang="es-ES"/>
          </a:p>
        </p:txBody>
      </p:sp>
    </p:spTree>
    <p:extLst>
      <p:ext uri="{BB962C8B-B14F-4D97-AF65-F5344CB8AC3E}">
        <p14:creationId xmlns:p14="http://schemas.microsoft.com/office/powerpoint/2010/main" val="42554266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2A93B4-F398-47D2-B8CF-32E7FBB9AC67}" type="datetime1">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1072134678"/>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3D363E58-8FC4-4DF8-A306-6816EA05A3FB}" type="datetime1">
              <a:rPr lang="en-US" altLang="es-ES" smtClean="0"/>
              <a:t>11/20/19</a:t>
            </a:fld>
            <a:endParaRPr lang="es-ES" altLang="es-ES"/>
          </a:p>
        </p:txBody>
      </p:sp>
      <p:sp>
        <p:nvSpPr>
          <p:cNvPr id="6" name="4 Marcador de pie de página"/>
          <p:cNvSpPr>
            <a:spLocks noGrp="1"/>
          </p:cNvSpPr>
          <p:nvPr>
            <p:ph type="ftr" sz="quarter" idx="11"/>
          </p:nvPr>
        </p:nvSpPr>
        <p:spPr/>
        <p:txBody>
          <a:bodyPr/>
          <a:lstStyle>
            <a:lvl1pPr>
              <a:defRPr/>
            </a:lvl1pPr>
          </a:lstStyle>
          <a:p>
            <a:endParaRPr lang="es-ES" altLang="es-ES"/>
          </a:p>
        </p:txBody>
      </p:sp>
      <p:sp>
        <p:nvSpPr>
          <p:cNvPr id="7" name="5 Marcador de número de diapositiva"/>
          <p:cNvSpPr>
            <a:spLocks noGrp="1"/>
          </p:cNvSpPr>
          <p:nvPr>
            <p:ph type="sldNum" sz="quarter" idx="12"/>
          </p:nvPr>
        </p:nvSpPr>
        <p:spPr/>
        <p:txBody>
          <a:bodyPr/>
          <a:lstStyle>
            <a:lvl1pPr>
              <a:defRPr/>
            </a:lvl1pPr>
          </a:lstStyle>
          <a:p>
            <a:fld id="{2E38AFFB-2293-4656-B9AB-EC936F25F19D}" type="slidenum">
              <a:rPr lang="es-ES" altLang="es-ES"/>
              <a:pPr/>
              <a:t>‹#›</a:t>
            </a:fld>
            <a:endParaRPr lang="es-ES" altLang="es-ES"/>
          </a:p>
        </p:txBody>
      </p:sp>
    </p:spTree>
    <p:extLst>
      <p:ext uri="{BB962C8B-B14F-4D97-AF65-F5344CB8AC3E}">
        <p14:creationId xmlns:p14="http://schemas.microsoft.com/office/powerpoint/2010/main" val="1855353312"/>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D0933E8F-C3B7-4900-B182-2FA79DC42893}" type="datetime1">
              <a:rPr lang="en-US" altLang="es-ES" smtClean="0"/>
              <a:t>11/20/19</a:t>
            </a:fld>
            <a:endParaRPr lang="es-ES" altLang="es-ES"/>
          </a:p>
        </p:txBody>
      </p:sp>
      <p:sp>
        <p:nvSpPr>
          <p:cNvPr id="5" name="4 Marcador de pie de página"/>
          <p:cNvSpPr>
            <a:spLocks noGrp="1"/>
          </p:cNvSpPr>
          <p:nvPr>
            <p:ph type="ftr" sz="quarter" idx="11"/>
          </p:nvPr>
        </p:nvSpPr>
        <p:spPr/>
        <p:txBody>
          <a:bodyPr/>
          <a:lstStyle>
            <a:lvl1pPr>
              <a:defRPr/>
            </a:lvl1pPr>
          </a:lstStyle>
          <a:p>
            <a:endParaRPr lang="es-ES" altLang="es-ES"/>
          </a:p>
        </p:txBody>
      </p:sp>
      <p:sp>
        <p:nvSpPr>
          <p:cNvPr id="6" name="5 Marcador de número de diapositiva"/>
          <p:cNvSpPr>
            <a:spLocks noGrp="1"/>
          </p:cNvSpPr>
          <p:nvPr>
            <p:ph type="sldNum" sz="quarter" idx="12"/>
          </p:nvPr>
        </p:nvSpPr>
        <p:spPr/>
        <p:txBody>
          <a:bodyPr/>
          <a:lstStyle>
            <a:lvl1pPr>
              <a:defRPr/>
            </a:lvl1pPr>
          </a:lstStyle>
          <a:p>
            <a:fld id="{95E1155F-57FF-40BD-9AD3-107257409765}" type="slidenum">
              <a:rPr lang="es-ES" altLang="es-ES"/>
              <a:pPr/>
              <a:t>‹#›</a:t>
            </a:fld>
            <a:endParaRPr lang="es-ES" altLang="es-ES"/>
          </a:p>
        </p:txBody>
      </p:sp>
    </p:spTree>
    <p:extLst>
      <p:ext uri="{BB962C8B-B14F-4D97-AF65-F5344CB8AC3E}">
        <p14:creationId xmlns:p14="http://schemas.microsoft.com/office/powerpoint/2010/main" val="4201723817"/>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2FECAD20-40F2-4878-B5C5-A7FBD60C96DD}" type="datetime1">
              <a:rPr lang="en-US" altLang="es-ES" smtClean="0"/>
              <a:t>11/20/19</a:t>
            </a:fld>
            <a:endParaRPr lang="es-ES" altLang="es-ES"/>
          </a:p>
        </p:txBody>
      </p:sp>
      <p:sp>
        <p:nvSpPr>
          <p:cNvPr id="5" name="4 Marcador de pie de página"/>
          <p:cNvSpPr>
            <a:spLocks noGrp="1"/>
          </p:cNvSpPr>
          <p:nvPr>
            <p:ph type="ftr" sz="quarter" idx="11"/>
          </p:nvPr>
        </p:nvSpPr>
        <p:spPr/>
        <p:txBody>
          <a:bodyPr/>
          <a:lstStyle>
            <a:lvl1pPr>
              <a:defRPr/>
            </a:lvl1pPr>
          </a:lstStyle>
          <a:p>
            <a:endParaRPr lang="es-ES" altLang="es-ES"/>
          </a:p>
        </p:txBody>
      </p:sp>
      <p:sp>
        <p:nvSpPr>
          <p:cNvPr id="6" name="5 Marcador de número de diapositiva"/>
          <p:cNvSpPr>
            <a:spLocks noGrp="1"/>
          </p:cNvSpPr>
          <p:nvPr>
            <p:ph type="sldNum" sz="quarter" idx="12"/>
          </p:nvPr>
        </p:nvSpPr>
        <p:spPr/>
        <p:txBody>
          <a:bodyPr/>
          <a:lstStyle>
            <a:lvl1pPr>
              <a:defRPr/>
            </a:lvl1pPr>
          </a:lstStyle>
          <a:p>
            <a:fld id="{FF960CDC-3AD6-475B-B2FA-938FAC37C1F7}" type="slidenum">
              <a:rPr lang="es-ES" altLang="es-ES"/>
              <a:pPr/>
              <a:t>‹#›</a:t>
            </a:fld>
            <a:endParaRPr lang="es-ES" altLang="es-ES"/>
          </a:p>
        </p:txBody>
      </p:sp>
    </p:spTree>
    <p:extLst>
      <p:ext uri="{BB962C8B-B14F-4D97-AF65-F5344CB8AC3E}">
        <p14:creationId xmlns:p14="http://schemas.microsoft.com/office/powerpoint/2010/main" val="3759695433"/>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1A0F394-E6B4-4965-B0A0-A82CF31CF1EC}" type="datetime1">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2561143054"/>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F44866A-A5E3-47AA-B1C7-66D186E3D2B1}" type="datetime1">
              <a:rPr lang="en-US" smtClean="0"/>
              <a:t>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2390840303"/>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B40ACD6-FB37-4C0E-B908-BC7BA46ABDD4}" type="datetime1">
              <a:rPr lang="en-US" smtClean="0"/>
              <a:t>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3815919634"/>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D714031-1BE8-4D95-9D47-7DBCE9E99586}" type="datetime1">
              <a:rPr lang="en-US" smtClean="0"/>
              <a:t>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35201288"/>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E571B-1185-4B4D-A358-B389E81D9479}" type="datetime1">
              <a:rPr lang="en-US" smtClean="0"/>
              <a:t>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2313618078"/>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4736272-C873-48BC-A992-53F97395F4E3}" type="datetime1">
              <a:rPr lang="en-US" smtClean="0"/>
              <a:t>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2910591832"/>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C866060-759E-4606-8F6A-BD564D7E7EC7}" type="datetime1">
              <a:rPr lang="en-US" smtClean="0"/>
              <a:t>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1073603425"/>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443C4-D93C-47D6-A57A-78F215780F22}" type="datetime1">
              <a:rPr lang="en-US" smtClean="0"/>
              <a:t>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95DE6-DCE6-9B42-8136-488F24C06281}" type="slidenum">
              <a:rPr lang="en-US" smtClean="0"/>
              <a:t>‹#›</a:t>
            </a:fld>
            <a:endParaRPr lang="en-US"/>
          </a:p>
        </p:txBody>
      </p:sp>
    </p:spTree>
    <p:extLst>
      <p:ext uri="{BB962C8B-B14F-4D97-AF65-F5344CB8AC3E}">
        <p14:creationId xmlns:p14="http://schemas.microsoft.com/office/powerpoint/2010/main" val="4282619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914400" fontAlgn="base">
              <a:spcBef>
                <a:spcPct val="0"/>
              </a:spcBef>
              <a:spcAft>
                <a:spcPct val="0"/>
              </a:spcAft>
            </a:pPr>
            <a:fld id="{2F06BE91-3CF3-4DE1-A3F8-5BA04D1FD0C5}" type="datetime1">
              <a:rPr lang="en-US" altLang="es-ES" smtClean="0">
                <a:ea typeface="MS PGothic" pitchFamily="34" charset="-128"/>
              </a:rPr>
              <a:t>11/20/19</a:t>
            </a:fld>
            <a:endParaRPr lang="es-ES" altLang="es-ES">
              <a:ea typeface="MS PGothic" pitchFamily="34" charset="-128"/>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defTabSz="914400" fontAlgn="base">
              <a:spcBef>
                <a:spcPct val="0"/>
              </a:spcBef>
              <a:spcAft>
                <a:spcPct val="0"/>
              </a:spcAft>
            </a:pPr>
            <a:endParaRPr lang="es-ES" altLang="es-ES">
              <a:ea typeface="MS PGothic" pitchFamily="34" charset="-128"/>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914400" fontAlgn="base">
              <a:spcBef>
                <a:spcPct val="0"/>
              </a:spcBef>
              <a:spcAft>
                <a:spcPct val="0"/>
              </a:spcAft>
            </a:pPr>
            <a:fld id="{09D6A9A7-8BCB-4505-8CAB-E06E66F5DCC0}" type="slidenum">
              <a:rPr lang="es-ES" altLang="es-ES" smtClean="0">
                <a:ea typeface="MS PGothic" pitchFamily="34" charset="-128"/>
              </a:rPr>
              <a:pPr defTabSz="914400" fontAlgn="base">
                <a:spcBef>
                  <a:spcPct val="0"/>
                </a:spcBef>
                <a:spcAft>
                  <a:spcPct val="0"/>
                </a:spcAft>
              </a:pPr>
              <a:t>‹#›</a:t>
            </a:fld>
            <a:endParaRPr lang="es-ES" altLang="es-ES">
              <a:ea typeface="MS PGothic" pitchFamily="34" charset="-128"/>
            </a:endParaRPr>
          </a:p>
        </p:txBody>
      </p:sp>
    </p:spTree>
    <p:extLst>
      <p:ext uri="{BB962C8B-B14F-4D97-AF65-F5344CB8AC3E}">
        <p14:creationId xmlns:p14="http://schemas.microsoft.com/office/powerpoint/2010/main" val="834594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r"/>
  </p:transition>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1"/>
          </a:solidFill>
          <a:latin typeface="Calibri"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1"/>
          </a:solidFill>
          <a:latin typeface="Calibri"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1"/>
          </a:solidFill>
          <a:latin typeface="Calibri"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1"/>
          </a:solidFill>
          <a:latin typeface="Calibri"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ristos.zografos@upf.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thehill.com"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learningspy.co.uk/"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hyperlink" Target="http://utama.info/"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eknowwhatsup.blogspot.com.e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freedombunker.com"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hyperlink" Target="http://stephenleahy.net" TargetMode="Externa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ovietrussianow.blogspot.com.es/"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s0F2c1ECuo4"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http://www.newsecuritybeat.org" TargetMode="External"/><Relationship Id="rId5" Type="http://schemas.openxmlformats.org/officeDocument/2006/relationships/image" Target="../media/image22.png"/><Relationship Id="rId4" Type="http://schemas.openxmlformats.org/officeDocument/2006/relationships/hyperlink" Target="http://www.omafra.gov.on.c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hyperlink" Target="http://pixgood.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hyperlink" Target="https://theliberi.wordpress.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hyperlink" Target="http://www.fs.fed.u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abc.net.au"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www.biodiversityoffsets.ne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hyperlink" Target="http://www.dansukker.co.uk"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ejatlas.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mailto:christos.zografos@uab.cat"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dictionary.cambridge.or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b="1" dirty="0"/>
              <a:t>Class 1</a:t>
            </a:r>
            <a:br>
              <a:rPr lang="en-US" sz="4000" b="1" dirty="0"/>
            </a:br>
            <a:r>
              <a:rPr lang="en-US" sz="4000" b="1" dirty="0"/>
              <a:t>Introduction: </a:t>
            </a:r>
            <a:r>
              <a:rPr lang="en-GB" sz="4000" b="1" dirty="0"/>
              <a:t>capitalist natures </a:t>
            </a:r>
            <a:endParaRPr lang="en-US" sz="4000" b="1" dirty="0"/>
          </a:p>
        </p:txBody>
      </p:sp>
      <p:sp>
        <p:nvSpPr>
          <p:cNvPr id="3" name="Subtitle 2"/>
          <p:cNvSpPr>
            <a:spLocks noGrp="1"/>
          </p:cNvSpPr>
          <p:nvPr>
            <p:ph type="subTitle" idx="1"/>
          </p:nvPr>
        </p:nvSpPr>
        <p:spPr>
          <a:xfrm>
            <a:off x="304803" y="3886200"/>
            <a:ext cx="8517463" cy="1752600"/>
          </a:xfrm>
        </p:spPr>
        <p:txBody>
          <a:bodyPr>
            <a:noAutofit/>
          </a:bodyPr>
          <a:lstStyle/>
          <a:p>
            <a:endParaRPr lang="en-US" sz="2400" b="1" dirty="0"/>
          </a:p>
          <a:p>
            <a:r>
              <a:rPr lang="en-US" sz="2400" b="1" dirty="0"/>
              <a:t>Christos </a:t>
            </a:r>
            <a:r>
              <a:rPr lang="en-US" sz="2400" b="1" dirty="0" err="1"/>
              <a:t>Zografos</a:t>
            </a:r>
            <a:r>
              <a:rPr lang="en-US" sz="2400" b="1" dirty="0"/>
              <a:t>, PhD</a:t>
            </a:r>
            <a:endParaRPr lang="en-US" sz="1800" i="1" dirty="0">
              <a:solidFill>
                <a:srgbClr val="000000"/>
              </a:solidFill>
            </a:endParaRPr>
          </a:p>
          <a:p>
            <a:r>
              <a:rPr lang="en-US" sz="1200" i="1" dirty="0">
                <a:solidFill>
                  <a:srgbClr val="000000"/>
                </a:solidFill>
              </a:rPr>
              <a:t>JUH-UPF Public Policy Centre, Department of Political and Social Sciences, </a:t>
            </a:r>
            <a:r>
              <a:rPr lang="en-US" sz="1200" i="1" dirty="0" err="1">
                <a:solidFill>
                  <a:srgbClr val="000000"/>
                </a:solidFill>
              </a:rPr>
              <a:t>Pompeu</a:t>
            </a:r>
            <a:r>
              <a:rPr lang="en-US" sz="1200" i="1" dirty="0">
                <a:solidFill>
                  <a:srgbClr val="000000"/>
                </a:solidFill>
              </a:rPr>
              <a:t> </a:t>
            </a:r>
            <a:r>
              <a:rPr lang="en-US" sz="1200" i="1" dirty="0" err="1">
                <a:solidFill>
                  <a:srgbClr val="000000"/>
                </a:solidFill>
              </a:rPr>
              <a:t>Fabra</a:t>
            </a:r>
            <a:r>
              <a:rPr lang="en-US" sz="1200" i="1" dirty="0">
                <a:solidFill>
                  <a:srgbClr val="000000"/>
                </a:solidFill>
              </a:rPr>
              <a:t> University, Barcelona, Spain</a:t>
            </a:r>
          </a:p>
          <a:p>
            <a:r>
              <a:rPr lang="en-US" sz="1400" dirty="0">
                <a:hlinkClick r:id="rId3"/>
              </a:rPr>
              <a:t>christos.zografos@upf.edu</a:t>
            </a:r>
            <a:r>
              <a:rPr lang="en-US" sz="1400" dirty="0"/>
              <a:t> </a:t>
            </a:r>
          </a:p>
        </p:txBody>
      </p:sp>
      <p:sp>
        <p:nvSpPr>
          <p:cNvPr id="4" name="Title 1"/>
          <p:cNvSpPr txBox="1">
            <a:spLocks/>
          </p:cNvSpPr>
          <p:nvPr/>
        </p:nvSpPr>
        <p:spPr>
          <a:xfrm>
            <a:off x="304804" y="394391"/>
            <a:ext cx="86360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solidFill>
                  <a:schemeClr val="tx1">
                    <a:lumMod val="50000"/>
                    <a:lumOff val="50000"/>
                  </a:schemeClr>
                </a:solidFill>
              </a:rPr>
              <a:t>Masters in Environmental Studies</a:t>
            </a:r>
            <a:endParaRPr lang="en-GB" sz="2400" dirty="0">
              <a:solidFill>
                <a:schemeClr val="tx1">
                  <a:lumMod val="50000"/>
                  <a:lumOff val="50000"/>
                </a:schemeClr>
              </a:solidFill>
            </a:endParaRPr>
          </a:p>
          <a:p>
            <a:r>
              <a:rPr lang="en-GB" sz="2400" dirty="0">
                <a:solidFill>
                  <a:schemeClr val="tx1">
                    <a:lumMod val="50000"/>
                    <a:lumOff val="50000"/>
                  </a:schemeClr>
                </a:solidFill>
              </a:rPr>
              <a:t>Masaryk University, Brno, Czech Republic</a:t>
            </a:r>
          </a:p>
          <a:p>
            <a:r>
              <a:rPr lang="en-GB" sz="2400" dirty="0">
                <a:solidFill>
                  <a:schemeClr val="tx1">
                    <a:lumMod val="50000"/>
                    <a:lumOff val="50000"/>
                  </a:schemeClr>
                </a:solidFill>
              </a:rPr>
              <a:t>November 2019 </a:t>
            </a:r>
          </a:p>
        </p:txBody>
      </p:sp>
      <p:pic>
        <p:nvPicPr>
          <p:cNvPr id="5" name="Imatge 1" descr="C:\Users\U53969\Desktop\PSPC_WEB.png"/>
          <p:cNvPicPr/>
          <p:nvPr/>
        </p:nvPicPr>
        <p:blipFill>
          <a:blip r:embed="rId4" cstate="print"/>
          <a:srcRect/>
          <a:stretch>
            <a:fillRect/>
          </a:stretch>
        </p:blipFill>
        <p:spPr bwMode="auto">
          <a:xfrm>
            <a:off x="1871980" y="5693092"/>
            <a:ext cx="5400040" cy="602615"/>
          </a:xfrm>
          <a:prstGeom prst="rect">
            <a:avLst/>
          </a:prstGeom>
          <a:noFill/>
          <a:ln w="9525">
            <a:noFill/>
            <a:miter lim="800000"/>
            <a:headEnd/>
            <a:tailEnd/>
          </a:ln>
        </p:spPr>
      </p:pic>
    </p:spTree>
    <p:extLst>
      <p:ext uri="{BB962C8B-B14F-4D97-AF65-F5344CB8AC3E}">
        <p14:creationId xmlns:p14="http://schemas.microsoft.com/office/powerpoint/2010/main" val="3865663821"/>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dirty="0"/>
              <a:t>Fields and disciplines</a:t>
            </a:r>
          </a:p>
        </p:txBody>
      </p:sp>
      <p:sp>
        <p:nvSpPr>
          <p:cNvPr id="4" name="Text Placeholder 3"/>
          <p:cNvSpPr>
            <a:spLocks noGrp="1"/>
          </p:cNvSpPr>
          <p:nvPr>
            <p:ph type="body" idx="1"/>
          </p:nvPr>
        </p:nvSpPr>
        <p:spPr>
          <a:xfrm>
            <a:off x="457200" y="1966913"/>
            <a:ext cx="4040188" cy="639762"/>
          </a:xfrm>
        </p:spPr>
        <p:txBody>
          <a:bodyPr/>
          <a:lstStyle/>
          <a:p>
            <a:r>
              <a:rPr lang="en-US" dirty="0"/>
              <a:t>Political ecology </a:t>
            </a:r>
            <a:r>
              <a:rPr lang="en-US" sz="1400" dirty="0"/>
              <a:t>(next)</a:t>
            </a:r>
            <a:endParaRPr lang="en-US" dirty="0"/>
          </a:p>
        </p:txBody>
      </p:sp>
      <p:sp>
        <p:nvSpPr>
          <p:cNvPr id="7" name="Content Placeholder 6"/>
          <p:cNvSpPr>
            <a:spLocks noGrp="1"/>
          </p:cNvSpPr>
          <p:nvPr>
            <p:ph sz="half" idx="2"/>
          </p:nvPr>
        </p:nvSpPr>
        <p:spPr>
          <a:xfrm>
            <a:off x="457200" y="2606675"/>
            <a:ext cx="4040188" cy="3951288"/>
          </a:xfrm>
        </p:spPr>
        <p:txBody>
          <a:bodyPr>
            <a:normAutofit/>
          </a:bodyPr>
          <a:lstStyle/>
          <a:p>
            <a:pPr marL="0" indent="0">
              <a:buNone/>
            </a:pPr>
            <a:endParaRPr lang="en-US" sz="2800" dirty="0"/>
          </a:p>
        </p:txBody>
      </p:sp>
      <p:sp>
        <p:nvSpPr>
          <p:cNvPr id="8" name="Text Placeholder 7"/>
          <p:cNvSpPr>
            <a:spLocks noGrp="1"/>
          </p:cNvSpPr>
          <p:nvPr>
            <p:ph type="body" sz="quarter" idx="3"/>
          </p:nvPr>
        </p:nvSpPr>
        <p:spPr>
          <a:xfrm>
            <a:off x="4645025" y="1966913"/>
            <a:ext cx="4041775" cy="639762"/>
          </a:xfrm>
        </p:spPr>
        <p:txBody>
          <a:bodyPr/>
          <a:lstStyle/>
          <a:p>
            <a:r>
              <a:rPr lang="en-US" dirty="0"/>
              <a:t>Environmental history</a:t>
            </a:r>
          </a:p>
        </p:txBody>
      </p:sp>
      <p:sp>
        <p:nvSpPr>
          <p:cNvPr id="9" name="Content Placeholder 8"/>
          <p:cNvSpPr>
            <a:spLocks noGrp="1"/>
          </p:cNvSpPr>
          <p:nvPr>
            <p:ph sz="quarter" idx="4"/>
          </p:nvPr>
        </p:nvSpPr>
        <p:spPr>
          <a:xfrm>
            <a:off x="4645025" y="2606675"/>
            <a:ext cx="4041775" cy="3951288"/>
          </a:xfrm>
        </p:spPr>
        <p:txBody>
          <a:bodyPr/>
          <a:lstStyle/>
          <a:p>
            <a:endParaRPr lang="en-US" dirty="0"/>
          </a:p>
        </p:txBody>
      </p:sp>
      <p:sp>
        <p:nvSpPr>
          <p:cNvPr id="5" name="Slide Number Placeholder 4"/>
          <p:cNvSpPr>
            <a:spLocks noGrp="1"/>
          </p:cNvSpPr>
          <p:nvPr>
            <p:ph type="sldNum" sz="quarter" idx="12"/>
          </p:nvPr>
        </p:nvSpPr>
        <p:spPr/>
        <p:txBody>
          <a:bodyPr/>
          <a:lstStyle/>
          <a:p>
            <a:fld id="{92A95DE6-DCE6-9B42-8136-488F24C06281}" type="slidenum">
              <a:rPr lang="en-US" smtClean="0"/>
              <a:t>10</a:t>
            </a:fld>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2933699"/>
            <a:ext cx="1905000" cy="27709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1300" y="2878243"/>
            <a:ext cx="1955800" cy="28390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698500" y="1333501"/>
            <a:ext cx="7658100" cy="978730"/>
          </a:xfrm>
          <a:prstGeom prst="rect">
            <a:avLst/>
          </a:prstGeom>
          <a:noFill/>
        </p:spPr>
        <p:txBody>
          <a:bodyPr wrap="square" rtlCol="0">
            <a:spAutoFit/>
          </a:bodyPr>
          <a:lstStyle/>
          <a:p>
            <a:pPr lvl="0">
              <a:spcBef>
                <a:spcPct val="20000"/>
              </a:spcBef>
            </a:pPr>
            <a:r>
              <a:rPr lang="en-US" sz="3600" dirty="0">
                <a:solidFill>
                  <a:prstClr val="black"/>
                </a:solidFill>
              </a:rPr>
              <a:t>Interaction: humans – environment </a:t>
            </a:r>
          </a:p>
          <a:p>
            <a:endParaRPr lang="en-US" dirty="0"/>
          </a:p>
        </p:txBody>
      </p:sp>
    </p:spTree>
    <p:extLst>
      <p:ext uri="{BB962C8B-B14F-4D97-AF65-F5344CB8AC3E}">
        <p14:creationId xmlns:p14="http://schemas.microsoft.com/office/powerpoint/2010/main" val="812534335"/>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GB" altLang="es-ES"/>
              <a:t>Political ecology (Simsik, 2007)</a:t>
            </a:r>
          </a:p>
        </p:txBody>
      </p:sp>
      <p:sp>
        <p:nvSpPr>
          <p:cNvPr id="26627" name="Content Placeholder 2"/>
          <p:cNvSpPr>
            <a:spLocks noGrp="1"/>
          </p:cNvSpPr>
          <p:nvPr>
            <p:ph sz="half" idx="1"/>
          </p:nvPr>
        </p:nvSpPr>
        <p:spPr>
          <a:xfrm>
            <a:off x="457200" y="1600200"/>
            <a:ext cx="5105400" cy="4525963"/>
          </a:xfrm>
        </p:spPr>
        <p:txBody>
          <a:bodyPr>
            <a:normAutofit/>
          </a:bodyPr>
          <a:lstStyle/>
          <a:p>
            <a:pPr eaLnBrk="1" hangingPunct="1"/>
            <a:r>
              <a:rPr lang="en-US" altLang="es-ES" sz="2400" dirty="0"/>
              <a:t>F</a:t>
            </a:r>
            <a:r>
              <a:rPr lang="en-GB" altLang="es-ES" sz="2400" dirty="0" err="1"/>
              <a:t>ield</a:t>
            </a:r>
            <a:r>
              <a:rPr lang="en-GB" altLang="es-ES" sz="2400" dirty="0"/>
              <a:t>: to understand relationship human societies – nature</a:t>
            </a:r>
          </a:p>
          <a:p>
            <a:pPr eaLnBrk="1" hangingPunct="1"/>
            <a:r>
              <a:rPr lang="en-US" altLang="es-ES" sz="2400" dirty="0"/>
              <a:t>E</a:t>
            </a:r>
            <a:r>
              <a:rPr lang="en-GB" altLang="es-ES" sz="2400" dirty="0" err="1"/>
              <a:t>nvironmental</a:t>
            </a:r>
            <a:r>
              <a:rPr lang="en-GB" altLang="es-ES" sz="2400" dirty="0"/>
              <a:t> change is intrinsically </a:t>
            </a:r>
            <a:r>
              <a:rPr lang="en-GB" altLang="es-ES" sz="2400" b="1" dirty="0"/>
              <a:t>political</a:t>
            </a:r>
          </a:p>
          <a:p>
            <a:pPr lvl="1" eaLnBrk="1" hangingPunct="1"/>
            <a:r>
              <a:rPr lang="en-US" altLang="es-ES" sz="1800" dirty="0"/>
              <a:t>D</a:t>
            </a:r>
            <a:r>
              <a:rPr lang="en-GB" altLang="es-ES" sz="1800" dirty="0" err="1"/>
              <a:t>ecisions</a:t>
            </a:r>
            <a:r>
              <a:rPr lang="en-GB" altLang="es-ES" sz="1800" dirty="0"/>
              <a:t> (environmental governance)</a:t>
            </a:r>
          </a:p>
          <a:p>
            <a:pPr lvl="1" eaLnBrk="1" hangingPunct="1"/>
            <a:r>
              <a:rPr lang="en-US" altLang="es-ES" sz="1800" dirty="0"/>
              <a:t>C</a:t>
            </a:r>
            <a:r>
              <a:rPr lang="en-GB" altLang="es-ES" sz="1800" dirty="0" err="1"/>
              <a:t>onsequences</a:t>
            </a:r>
            <a:r>
              <a:rPr lang="en-GB" altLang="es-ES" sz="1800" dirty="0"/>
              <a:t> (e.g. environmental conflict)</a:t>
            </a:r>
          </a:p>
          <a:p>
            <a:pPr eaLnBrk="1" hangingPunct="1"/>
            <a:r>
              <a:rPr lang="en-US" altLang="es-ES" sz="2400" dirty="0"/>
              <a:t>E</a:t>
            </a:r>
            <a:r>
              <a:rPr lang="en-GB" altLang="es-ES" sz="2400" dirty="0" err="1"/>
              <a:t>nvironmental</a:t>
            </a:r>
            <a:r>
              <a:rPr lang="en-GB" altLang="es-ES" sz="2400" dirty="0"/>
              <a:t> change: </a:t>
            </a:r>
            <a:r>
              <a:rPr lang="en-GB" altLang="es-ES" sz="2400" dirty="0" err="1"/>
              <a:t>unqueal</a:t>
            </a:r>
            <a:r>
              <a:rPr lang="en-GB" altLang="es-ES" sz="2400" dirty="0"/>
              <a:t> distribution of ‘goods’ (benefits) and ‘</a:t>
            </a:r>
            <a:r>
              <a:rPr lang="en-GB" altLang="es-ES" sz="2400" dirty="0" err="1"/>
              <a:t>bads</a:t>
            </a:r>
            <a:r>
              <a:rPr lang="en-GB" altLang="es-ES" sz="2400" dirty="0"/>
              <a:t>’ (costs)</a:t>
            </a:r>
          </a:p>
          <a:p>
            <a:pPr lvl="1" eaLnBrk="1" hangingPunct="1"/>
            <a:r>
              <a:rPr lang="en-US" altLang="es-ES" sz="1800" dirty="0"/>
              <a:t>Winners and losers -&gt; g</a:t>
            </a:r>
            <a:r>
              <a:rPr lang="en-GB" altLang="es-ES" sz="1800" dirty="0" err="1"/>
              <a:t>eneration</a:t>
            </a:r>
            <a:r>
              <a:rPr lang="en-GB" altLang="es-ES" sz="1800" dirty="0"/>
              <a:t> of conflict</a:t>
            </a:r>
          </a:p>
          <a:p>
            <a:pPr lvl="1" eaLnBrk="1" hangingPunct="1"/>
            <a:endParaRPr lang="en-GB" altLang="es-ES" sz="1800" dirty="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070AAB2-131C-450B-860F-55339C20127D}" type="slidenum">
              <a:rPr lang="es-ES" altLang="es-ES" sz="1200">
                <a:solidFill>
                  <a:srgbClr val="898989"/>
                </a:solidFill>
                <a:latin typeface="Calibri" pitchFamily="34" charset="0"/>
              </a:rPr>
              <a:pPr eaLnBrk="1" hangingPunct="1"/>
              <a:t>11</a:t>
            </a:fld>
            <a:endParaRPr lang="es-ES" altLang="es-ES" sz="1200">
              <a:solidFill>
                <a:srgbClr val="898989"/>
              </a:solidFill>
              <a:latin typeface="Calibri"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1" y="1853925"/>
            <a:ext cx="2273300" cy="33852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11459268"/>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US" dirty="0"/>
              <a:t>W</a:t>
            </a:r>
            <a:r>
              <a:rPr lang="en-GB" dirty="0"/>
              <a:t>hat do we mean by “political” in PE?</a:t>
            </a:r>
            <a:endParaRPr lang="es-ES" dirty="0"/>
          </a:p>
        </p:txBody>
      </p:sp>
      <p:sp>
        <p:nvSpPr>
          <p:cNvPr id="3" name="2 Marcador de contenido"/>
          <p:cNvSpPr>
            <a:spLocks noGrp="1"/>
          </p:cNvSpPr>
          <p:nvPr>
            <p:ph sz="half" idx="1"/>
          </p:nvPr>
        </p:nvSpPr>
        <p:spPr>
          <a:xfrm>
            <a:off x="457200" y="1600200"/>
            <a:ext cx="5257800" cy="4525963"/>
          </a:xfrm>
        </p:spPr>
        <p:txBody>
          <a:bodyPr>
            <a:normAutofit fontScale="92500" lnSpcReduction="10000"/>
          </a:bodyPr>
          <a:lstStyle/>
          <a:p>
            <a:pPr marL="342900" lvl="1" indent="-342900">
              <a:buFont typeface="Arial" pitchFamily="34" charset="0"/>
              <a:buChar char="•"/>
            </a:pPr>
            <a:r>
              <a:rPr lang="en-GB" sz="3000" dirty="0"/>
              <a:t>Politics as power</a:t>
            </a:r>
            <a:endParaRPr lang="en-GB" altLang="es-ES" sz="3000" dirty="0"/>
          </a:p>
          <a:p>
            <a:pPr lvl="1"/>
            <a:r>
              <a:rPr lang="en-GB" altLang="es-ES" sz="2600" dirty="0"/>
              <a:t>Power as a key </a:t>
            </a:r>
            <a:r>
              <a:rPr lang="en-GB" altLang="es-ES" sz="2600" b="1" i="1" dirty="0"/>
              <a:t>analytical</a:t>
            </a:r>
            <a:r>
              <a:rPr lang="en-GB" altLang="es-ES" sz="2600" dirty="0"/>
              <a:t> term for studying politics</a:t>
            </a:r>
          </a:p>
          <a:p>
            <a:pPr lvl="1"/>
            <a:endParaRPr lang="en-GB" altLang="es-ES" sz="2400" dirty="0"/>
          </a:p>
          <a:p>
            <a:r>
              <a:rPr lang="en-GB" altLang="es-ES" sz="3000" dirty="0"/>
              <a:t>In political ecology: </a:t>
            </a:r>
          </a:p>
          <a:p>
            <a:pPr lvl="1"/>
            <a:r>
              <a:rPr lang="en-GB" altLang="es-ES" sz="2600" dirty="0"/>
              <a:t>Power as a social </a:t>
            </a:r>
            <a:r>
              <a:rPr lang="en-GB" altLang="es-ES" sz="2600" b="1" dirty="0"/>
              <a:t>relation</a:t>
            </a:r>
            <a:r>
              <a:rPr lang="en-GB" altLang="es-ES" sz="2600" dirty="0"/>
              <a:t> built on </a:t>
            </a:r>
            <a:r>
              <a:rPr lang="en-GB" altLang="es-ES" sz="2600" b="1" dirty="0"/>
              <a:t>asymmetrical</a:t>
            </a:r>
            <a:r>
              <a:rPr lang="en-GB" altLang="es-ES" sz="2600" dirty="0"/>
              <a:t> distributions of resources and risks (</a:t>
            </a:r>
            <a:r>
              <a:rPr lang="en-GB" altLang="es-ES" sz="2200" dirty="0" err="1"/>
              <a:t>Hornborg</a:t>
            </a:r>
            <a:r>
              <a:rPr lang="en-GB" altLang="es-ES" sz="2200" dirty="0"/>
              <a:t>, 2001</a:t>
            </a:r>
            <a:r>
              <a:rPr lang="en-GB" altLang="es-ES" sz="2600" dirty="0"/>
              <a:t>)</a:t>
            </a:r>
          </a:p>
          <a:p>
            <a:pPr lvl="1"/>
            <a:r>
              <a:rPr lang="en-US" sz="2600" dirty="0"/>
              <a:t>So, we s</a:t>
            </a:r>
            <a:r>
              <a:rPr lang="en-GB" sz="2600" dirty="0" err="1"/>
              <a:t>tudy</a:t>
            </a:r>
            <a:r>
              <a:rPr lang="en-GB" sz="2600" dirty="0"/>
              <a:t>: </a:t>
            </a:r>
            <a:r>
              <a:rPr lang="en-GB" sz="2600" b="1" dirty="0"/>
              <a:t>practices</a:t>
            </a:r>
            <a:r>
              <a:rPr lang="en-GB" sz="2600" dirty="0"/>
              <a:t> and </a:t>
            </a:r>
            <a:r>
              <a:rPr lang="en-GB" sz="2600" b="1" dirty="0"/>
              <a:t>processes</a:t>
            </a:r>
            <a:r>
              <a:rPr lang="en-GB" sz="2600" dirty="0"/>
              <a:t> through which power is </a:t>
            </a:r>
            <a:r>
              <a:rPr lang="en-GB" sz="2600" i="1" dirty="0"/>
              <a:t>yielded and negotiated </a:t>
            </a:r>
            <a:r>
              <a:rPr lang="en-GB" sz="2600" dirty="0"/>
              <a:t>(</a:t>
            </a:r>
            <a:r>
              <a:rPr lang="en-GB" sz="2200" dirty="0"/>
              <a:t>Paulson et al., 2005</a:t>
            </a:r>
            <a:r>
              <a:rPr lang="en-GB" sz="2600" dirty="0"/>
              <a:t>)</a:t>
            </a:r>
            <a:endParaRPr lang="en-GB" altLang="es-ES" sz="2600" dirty="0"/>
          </a:p>
          <a:p>
            <a:pPr marL="0" indent="0">
              <a:buNone/>
            </a:pPr>
            <a:endParaRPr lang="es-ES" dirty="0"/>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12</a:t>
            </a:fld>
            <a:endParaRPr lang="es-ES" altLang="es-ES"/>
          </a:p>
        </p:txBody>
      </p:sp>
      <p:sp>
        <p:nvSpPr>
          <p:cNvPr id="6" name="AutoShape 4" descr="Image result for paulson susan geezon lisa politics spa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013" y="2217738"/>
            <a:ext cx="1704975" cy="2676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370765413"/>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Detours</a:t>
            </a:r>
          </a:p>
        </p:txBody>
      </p:sp>
      <p:sp>
        <p:nvSpPr>
          <p:cNvPr id="3" name="Content Placeholder 2"/>
          <p:cNvSpPr>
            <a:spLocks noGrp="1"/>
          </p:cNvSpPr>
          <p:nvPr>
            <p:ph idx="1"/>
          </p:nvPr>
        </p:nvSpPr>
        <p:spPr/>
        <p:txBody>
          <a:bodyPr/>
          <a:lstStyle/>
          <a:p>
            <a:r>
              <a:rPr lang="en-US" sz="3600" dirty="0"/>
              <a:t>At this stage, I need to make two detours (pause for a minute) to highlight two conceptual issues relevant before moving on </a:t>
            </a:r>
          </a:p>
          <a:p>
            <a:pPr marL="914400" lvl="1" indent="-514350">
              <a:buFont typeface="+mj-lt"/>
              <a:buAutoNum type="arabicPeriod"/>
            </a:pPr>
            <a:r>
              <a:rPr lang="en-US" sz="3200" dirty="0"/>
              <a:t>Definition of “politics”</a:t>
            </a:r>
          </a:p>
          <a:p>
            <a:pPr marL="914400" lvl="1" indent="-514350">
              <a:buFont typeface="+mj-lt"/>
              <a:buAutoNum type="arabicPeriod"/>
            </a:pPr>
            <a:r>
              <a:rPr lang="en-US" sz="3200" dirty="0"/>
              <a:t>Definition of “power”</a:t>
            </a:r>
          </a:p>
          <a:p>
            <a:pPr marL="914400" lvl="1" indent="-514350">
              <a:buFont typeface="+mj-lt"/>
              <a:buAutoNum type="arabicPeriod"/>
            </a:pPr>
            <a:endParaRPr lang="en-US" sz="3200" dirty="0"/>
          </a:p>
        </p:txBody>
      </p:sp>
      <p:sp>
        <p:nvSpPr>
          <p:cNvPr id="4" name="Slide Number Placeholder 3"/>
          <p:cNvSpPr>
            <a:spLocks noGrp="1"/>
          </p:cNvSpPr>
          <p:nvPr>
            <p:ph type="sldNum" sz="quarter" idx="12"/>
          </p:nvPr>
        </p:nvSpPr>
        <p:spPr/>
        <p:txBody>
          <a:bodyPr/>
          <a:lstStyle/>
          <a:p>
            <a:fld id="{F7C90177-EA6D-45EF-8E78-0F63C29DC311}" type="slidenum">
              <a:rPr lang="es-ES" altLang="es-ES" smtClean="0"/>
              <a:pPr/>
              <a:t>13</a:t>
            </a:fld>
            <a:endParaRPr lang="es-ES" altLang="es-ES"/>
          </a:p>
        </p:txBody>
      </p:sp>
    </p:spTree>
    <p:extLst>
      <p:ext uri="{BB962C8B-B14F-4D97-AF65-F5344CB8AC3E}">
        <p14:creationId xmlns:p14="http://schemas.microsoft.com/office/powerpoint/2010/main" val="2783445606"/>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n-US" sz="3200" b="1" u="sng" dirty="0"/>
              <a:t>D</a:t>
            </a:r>
            <a:r>
              <a:rPr lang="en-GB" sz="3200" b="1" u="sng" dirty="0" err="1"/>
              <a:t>etour</a:t>
            </a:r>
            <a:r>
              <a:rPr lang="en-GB" sz="3200" b="1" u="sng" dirty="0"/>
              <a:t> 1: </a:t>
            </a:r>
            <a:r>
              <a:rPr lang="en-GB" sz="3200" b="1" dirty="0"/>
              <a:t>defining </a:t>
            </a:r>
            <a:r>
              <a:rPr lang="en-GB" sz="3200" b="1" i="1" dirty="0"/>
              <a:t>politics</a:t>
            </a:r>
            <a:r>
              <a:rPr lang="en-GB" sz="3200" b="1" dirty="0"/>
              <a:t> in political science</a:t>
            </a:r>
            <a:endParaRPr lang="es-ES" sz="3200" b="1" dirty="0"/>
          </a:p>
        </p:txBody>
      </p:sp>
      <p:sp>
        <p:nvSpPr>
          <p:cNvPr id="3" name="2 Marcador de contenido"/>
          <p:cNvSpPr>
            <a:spLocks noGrp="1"/>
          </p:cNvSpPr>
          <p:nvPr>
            <p:ph sz="half" idx="1"/>
          </p:nvPr>
        </p:nvSpPr>
        <p:spPr>
          <a:xfrm>
            <a:off x="457200" y="1790700"/>
            <a:ext cx="5486400" cy="4525963"/>
          </a:xfrm>
        </p:spPr>
        <p:txBody>
          <a:bodyPr>
            <a:normAutofit/>
          </a:bodyPr>
          <a:lstStyle/>
          <a:p>
            <a:endParaRPr lang="en-GB" sz="2400" dirty="0"/>
          </a:p>
          <a:p>
            <a:r>
              <a:rPr lang="en-GB" sz="2400" dirty="0"/>
              <a:t>Politics: the study of power </a:t>
            </a:r>
            <a:r>
              <a:rPr lang="en-GB" sz="1600" dirty="0"/>
              <a:t>(Heywood, 2002):</a:t>
            </a:r>
          </a:p>
          <a:p>
            <a:pPr lvl="1"/>
            <a:r>
              <a:rPr lang="en-GB" sz="2000" dirty="0"/>
              <a:t>Politics: the art of government</a:t>
            </a:r>
          </a:p>
          <a:p>
            <a:pPr lvl="1"/>
            <a:r>
              <a:rPr lang="en-GB" sz="2000" dirty="0"/>
              <a:t>Politics: public affairs</a:t>
            </a:r>
          </a:p>
          <a:p>
            <a:pPr lvl="1"/>
            <a:r>
              <a:rPr lang="en-GB" sz="2000" dirty="0"/>
              <a:t>Politics: compromise and consensus</a:t>
            </a:r>
          </a:p>
          <a:p>
            <a:pPr lvl="1"/>
            <a:r>
              <a:rPr lang="en-US" sz="2000" dirty="0"/>
              <a:t>P</a:t>
            </a:r>
            <a:r>
              <a:rPr lang="en-GB" sz="2000" dirty="0" err="1"/>
              <a:t>olitics</a:t>
            </a:r>
            <a:r>
              <a:rPr lang="en-GB" sz="2000" dirty="0"/>
              <a:t> as power (“4</a:t>
            </a:r>
            <a:r>
              <a:rPr lang="en-GB" sz="2000" baseline="30000" dirty="0"/>
              <a:t>th</a:t>
            </a:r>
            <a:r>
              <a:rPr lang="en-GB" sz="2000" dirty="0"/>
              <a:t> definition” of politics)</a:t>
            </a:r>
            <a:endParaRPr lang="en-GB" altLang="es-ES" sz="2000" dirty="0"/>
          </a:p>
          <a:p>
            <a:pPr>
              <a:buFont typeface="Wingdings" charset="2"/>
              <a:buChar char="²"/>
            </a:pPr>
            <a:r>
              <a:rPr lang="en-US" sz="2400" dirty="0"/>
              <a:t>S</a:t>
            </a:r>
            <a:r>
              <a:rPr lang="en-GB" sz="2400" dirty="0"/>
              <a:t>imply present these to situate you</a:t>
            </a:r>
          </a:p>
          <a:p>
            <a:pPr lvl="1"/>
            <a:r>
              <a:rPr lang="en-GB" sz="1800" dirty="0"/>
              <a:t>not comment on strengths and limitations</a:t>
            </a:r>
            <a:endParaRPr lang="es-ES" sz="1800" dirty="0"/>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14</a:t>
            </a:fld>
            <a:endParaRPr lang="es-ES" altLang="es-E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220" y="2095499"/>
            <a:ext cx="2199480" cy="28582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05750379"/>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1"/>
            <a:r>
              <a:rPr lang="en-GB" dirty="0"/>
              <a:t>Politics: the art of </a:t>
            </a:r>
            <a:r>
              <a:rPr lang="en-GB" b="1" dirty="0"/>
              <a:t>government</a:t>
            </a:r>
          </a:p>
        </p:txBody>
      </p:sp>
      <p:sp>
        <p:nvSpPr>
          <p:cNvPr id="3" name="2 Marcador de contenido"/>
          <p:cNvSpPr>
            <a:spLocks noGrp="1"/>
          </p:cNvSpPr>
          <p:nvPr>
            <p:ph sz="half" idx="1"/>
          </p:nvPr>
        </p:nvSpPr>
        <p:spPr>
          <a:xfrm>
            <a:off x="377825" y="1631950"/>
            <a:ext cx="4974162" cy="4525963"/>
          </a:xfrm>
        </p:spPr>
        <p:txBody>
          <a:bodyPr>
            <a:normAutofit/>
          </a:bodyPr>
          <a:lstStyle/>
          <a:p>
            <a:r>
              <a:rPr lang="en-US" dirty="0"/>
              <a:t>Notion that politics = '</a:t>
            </a:r>
            <a:r>
              <a:rPr lang="en-US" b="1" dirty="0"/>
              <a:t>what concerns the state</a:t>
            </a:r>
            <a:r>
              <a:rPr lang="en-US" dirty="0"/>
              <a:t>' </a:t>
            </a:r>
          </a:p>
          <a:p>
            <a:pPr lvl="1"/>
            <a:r>
              <a:rPr lang="en-US" dirty="0"/>
              <a:t>Traditional view of discipline</a:t>
            </a:r>
          </a:p>
          <a:p>
            <a:r>
              <a:rPr lang="en-US" dirty="0"/>
              <a:t>To study politics = to study </a:t>
            </a:r>
            <a:r>
              <a:rPr lang="en-US" b="1" dirty="0"/>
              <a:t>government, </a:t>
            </a:r>
            <a:r>
              <a:rPr lang="en-US" dirty="0"/>
              <a:t>or the exercise of authority</a:t>
            </a:r>
          </a:p>
          <a:p>
            <a:r>
              <a:rPr lang="en-US" dirty="0"/>
              <a:t>Politics associated with 'policy’</a:t>
            </a:r>
            <a:endParaRPr lang="es-ES" dirty="0"/>
          </a:p>
        </p:txBody>
      </p:sp>
      <p:sp>
        <p:nvSpPr>
          <p:cNvPr id="5" name="4 Marcador de contenido"/>
          <p:cNvSpPr>
            <a:spLocks noGrp="1"/>
          </p:cNvSpPr>
          <p:nvPr>
            <p:ph sz="half" idx="2"/>
          </p:nvPr>
        </p:nvSpPr>
        <p:spPr>
          <a:xfrm>
            <a:off x="5431362" y="4196553"/>
            <a:ext cx="1892300" cy="258763"/>
          </a:xfrm>
        </p:spPr>
        <p:txBody>
          <a:bodyPr/>
          <a:lstStyle/>
          <a:p>
            <a:pPr marL="0" indent="0">
              <a:buNone/>
            </a:pPr>
            <a:r>
              <a:rPr lang="en-GB" sz="800" dirty="0"/>
              <a:t>Source: </a:t>
            </a:r>
            <a:r>
              <a:rPr lang="en-US" sz="800" dirty="0">
                <a:hlinkClick r:id="rId3"/>
              </a:rPr>
              <a:t>https://thehill.com</a:t>
            </a:r>
            <a:r>
              <a:rPr lang="en-US" sz="800" dirty="0"/>
              <a:t>  </a:t>
            </a:r>
            <a:endParaRPr lang="es-ES" sz="800" dirty="0"/>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15</a:t>
            </a:fld>
            <a:endParaRPr lang="es-ES" altLang="es-ES"/>
          </a:p>
        </p:txBody>
      </p:sp>
      <p:pic>
        <p:nvPicPr>
          <p:cNvPr id="6" name="Picture 5"/>
          <p:cNvPicPr>
            <a:picLocks noChangeAspect="1"/>
          </p:cNvPicPr>
          <p:nvPr/>
        </p:nvPicPr>
        <p:blipFill>
          <a:blip r:embed="rId4"/>
          <a:stretch>
            <a:fillRect/>
          </a:stretch>
        </p:blipFill>
        <p:spPr>
          <a:xfrm>
            <a:off x="5470980" y="2362200"/>
            <a:ext cx="3293702" cy="1851867"/>
          </a:xfrm>
          <a:prstGeom prst="rect">
            <a:avLst/>
          </a:prstGeom>
        </p:spPr>
      </p:pic>
    </p:spTree>
    <p:extLst>
      <p:ext uri="{BB962C8B-B14F-4D97-AF65-F5344CB8AC3E}">
        <p14:creationId xmlns:p14="http://schemas.microsoft.com/office/powerpoint/2010/main" val="104533236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a:t>Politics as </a:t>
            </a:r>
            <a:r>
              <a:rPr lang="en-GB" b="1" dirty="0"/>
              <a:t>public affairs</a:t>
            </a:r>
            <a:endParaRPr lang="es-ES" sz="4000" b="1" dirty="0"/>
          </a:p>
        </p:txBody>
      </p:sp>
      <p:sp>
        <p:nvSpPr>
          <p:cNvPr id="3" name="2 Marcador de contenido"/>
          <p:cNvSpPr>
            <a:spLocks noGrp="1"/>
          </p:cNvSpPr>
          <p:nvPr>
            <p:ph idx="1"/>
          </p:nvPr>
        </p:nvSpPr>
        <p:spPr>
          <a:xfrm>
            <a:off x="457200" y="3698875"/>
            <a:ext cx="8229600" cy="2427288"/>
          </a:xfrm>
        </p:spPr>
        <p:txBody>
          <a:bodyPr>
            <a:normAutofit/>
          </a:bodyPr>
          <a:lstStyle/>
          <a:p>
            <a:r>
              <a:rPr lang="en-US" sz="2400" dirty="0"/>
              <a:t>Beyond the narrow realm of government: ‘public life’ or ‘public affairs’</a:t>
            </a:r>
          </a:p>
          <a:p>
            <a:pPr marL="742950" lvl="2" indent="-342900">
              <a:buFont typeface="Wingdings" charset="2"/>
              <a:buChar char="²"/>
            </a:pPr>
            <a:r>
              <a:rPr lang="en-US" sz="2000" dirty="0"/>
              <a:t>'the political' – ‘the nonpolitical' = </a:t>
            </a:r>
            <a:r>
              <a:rPr lang="en-US" sz="2000" i="1" dirty="0"/>
              <a:t>public </a:t>
            </a:r>
            <a:r>
              <a:rPr lang="en-US" sz="2000" dirty="0"/>
              <a:t>vs. </a:t>
            </a:r>
            <a:r>
              <a:rPr lang="en-US" sz="2000" i="1" dirty="0"/>
              <a:t>private </a:t>
            </a:r>
            <a:r>
              <a:rPr lang="en-US" sz="2000" dirty="0"/>
              <a:t>spheres of life</a:t>
            </a:r>
          </a:p>
          <a:p>
            <a:r>
              <a:rPr lang="en-US" sz="2400" b="1" dirty="0"/>
              <a:t>State</a:t>
            </a:r>
            <a:r>
              <a:rPr lang="en-US" sz="2400" dirty="0"/>
              <a:t> (=the public) – </a:t>
            </a:r>
            <a:r>
              <a:rPr lang="en-US" sz="2400" b="1" dirty="0"/>
              <a:t>Civil Society </a:t>
            </a:r>
            <a:r>
              <a:rPr lang="en-US" sz="2400" dirty="0"/>
              <a:t>(=the private) distinction</a:t>
            </a:r>
          </a:p>
          <a:p>
            <a:r>
              <a:rPr lang="en-US" sz="2400" dirty="0"/>
              <a:t>Politics: </a:t>
            </a:r>
            <a:r>
              <a:rPr lang="en-US" sz="2400" b="1" dirty="0"/>
              <a:t>activities</a:t>
            </a:r>
            <a:r>
              <a:rPr lang="en-US" sz="2400" dirty="0"/>
              <a:t> +</a:t>
            </a:r>
            <a:r>
              <a:rPr lang="en-US" sz="2400" b="1" dirty="0"/>
              <a:t>responsibilities</a:t>
            </a:r>
            <a:r>
              <a:rPr lang="en-US" sz="2400" dirty="0"/>
              <a:t> exercised by </a:t>
            </a:r>
            <a:r>
              <a:rPr lang="en-US" sz="2400" b="1" dirty="0"/>
              <a:t>public bodies</a:t>
            </a:r>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16</a:t>
            </a:fld>
            <a:endParaRPr lang="es-ES" altLang="es-E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1385887"/>
            <a:ext cx="6672311" cy="21689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4 CuadroTexto"/>
          <p:cNvSpPr txBox="1"/>
          <p:nvPr/>
        </p:nvSpPr>
        <p:spPr>
          <a:xfrm>
            <a:off x="1108075" y="3507244"/>
            <a:ext cx="2120900" cy="215444"/>
          </a:xfrm>
          <a:prstGeom prst="rect">
            <a:avLst/>
          </a:prstGeom>
          <a:noFill/>
        </p:spPr>
        <p:txBody>
          <a:bodyPr wrap="square" rtlCol="0">
            <a:spAutoFit/>
          </a:bodyPr>
          <a:lstStyle/>
          <a:p>
            <a:r>
              <a:rPr lang="en-GB" sz="800" dirty="0"/>
              <a:t>Source: alexandramitchell.wordpress.com </a:t>
            </a:r>
            <a:endParaRPr lang="es-ES" sz="800" dirty="0"/>
          </a:p>
        </p:txBody>
      </p:sp>
    </p:spTree>
    <p:extLst>
      <p:ext uri="{BB962C8B-B14F-4D97-AF65-F5344CB8AC3E}">
        <p14:creationId xmlns:p14="http://schemas.microsoft.com/office/powerpoint/2010/main" val="3224293091"/>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sz="4000" dirty="0"/>
              <a:t>Politics as </a:t>
            </a:r>
            <a:r>
              <a:rPr lang="en-GB" sz="4000" b="1" dirty="0"/>
              <a:t>compromise and consensus</a:t>
            </a:r>
            <a:endParaRPr lang="es-ES" sz="4000" b="1" dirty="0"/>
          </a:p>
        </p:txBody>
      </p:sp>
      <p:sp>
        <p:nvSpPr>
          <p:cNvPr id="3" name="2 Marcador de contenido"/>
          <p:cNvSpPr>
            <a:spLocks noGrp="1"/>
          </p:cNvSpPr>
          <p:nvPr>
            <p:ph sz="half" idx="1"/>
          </p:nvPr>
        </p:nvSpPr>
        <p:spPr>
          <a:xfrm>
            <a:off x="419100" y="1857376"/>
            <a:ext cx="5139072" cy="4281488"/>
          </a:xfrm>
        </p:spPr>
        <p:txBody>
          <a:bodyPr>
            <a:noAutofit/>
          </a:bodyPr>
          <a:lstStyle/>
          <a:p>
            <a:r>
              <a:rPr lang="en-US" sz="2000" dirty="0"/>
              <a:t>Beyond arena </a:t>
            </a:r>
            <a:r>
              <a:rPr lang="en-US" sz="2000" i="1" dirty="0"/>
              <a:t>where</a:t>
            </a:r>
            <a:r>
              <a:rPr lang="en-US" sz="2000" dirty="0"/>
              <a:t> politics conducted</a:t>
            </a:r>
          </a:p>
          <a:p>
            <a:r>
              <a:rPr lang="en-US" sz="2000" dirty="0"/>
              <a:t>Politics: </a:t>
            </a:r>
            <a:r>
              <a:rPr lang="en-US" sz="2000" b="1" dirty="0"/>
              <a:t>way in which decisions are made</a:t>
            </a:r>
          </a:p>
          <a:p>
            <a:pPr lvl="1"/>
            <a:r>
              <a:rPr lang="en-US" sz="1800" dirty="0"/>
              <a:t>particular </a:t>
            </a:r>
            <a:r>
              <a:rPr lang="en-US" sz="1800" b="1" dirty="0"/>
              <a:t>means of resolving conflict: </a:t>
            </a:r>
            <a:r>
              <a:rPr lang="en-US" sz="1800" dirty="0"/>
              <a:t>by compromise, conciliation and negotiation, rather than via use of force and violence</a:t>
            </a:r>
          </a:p>
          <a:p>
            <a:pPr lvl="1"/>
            <a:r>
              <a:rPr lang="en-US" sz="1800" dirty="0"/>
              <a:t>‘art of the possible’: a “political solution” </a:t>
            </a:r>
          </a:p>
          <a:p>
            <a:pPr lvl="1"/>
            <a:r>
              <a:rPr lang="en-US" sz="1800" dirty="0"/>
              <a:t>Crick (1962): “a conciliation solution to the problem of order”</a:t>
            </a:r>
          </a:p>
        </p:txBody>
      </p:sp>
      <p:sp>
        <p:nvSpPr>
          <p:cNvPr id="5" name="4 Marcador de contenido"/>
          <p:cNvSpPr>
            <a:spLocks noGrp="1"/>
          </p:cNvSpPr>
          <p:nvPr>
            <p:ph sz="half" idx="2"/>
          </p:nvPr>
        </p:nvSpPr>
        <p:spPr>
          <a:xfrm>
            <a:off x="5427200" y="4129710"/>
            <a:ext cx="2103900" cy="207340"/>
          </a:xfrm>
        </p:spPr>
        <p:txBody>
          <a:bodyPr/>
          <a:lstStyle/>
          <a:p>
            <a:pPr marL="0" indent="0">
              <a:buNone/>
            </a:pPr>
            <a:r>
              <a:rPr lang="en-GB" sz="800" dirty="0"/>
              <a:t>Source: </a:t>
            </a:r>
            <a:r>
              <a:rPr lang="en-GB" sz="800" dirty="0">
                <a:hlinkClick r:id="rId3"/>
              </a:rPr>
              <a:t>http://www.learningspy.co.uk</a:t>
            </a:r>
            <a:r>
              <a:rPr lang="en-GB" sz="800" dirty="0"/>
              <a:t> </a:t>
            </a:r>
            <a:endParaRPr lang="es-ES" sz="800" dirty="0"/>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17</a:t>
            </a:fld>
            <a:endParaRPr lang="es-ES" altLang="es-E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8172" y="1981200"/>
            <a:ext cx="3128627" cy="2127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000200977"/>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a:t>Politics as power</a:t>
            </a:r>
            <a:endParaRPr lang="es-ES" b="1" i="1" dirty="0"/>
          </a:p>
        </p:txBody>
      </p:sp>
      <p:sp>
        <p:nvSpPr>
          <p:cNvPr id="3" name="2 Marcador de contenido"/>
          <p:cNvSpPr>
            <a:spLocks noGrp="1"/>
          </p:cNvSpPr>
          <p:nvPr>
            <p:ph idx="1"/>
          </p:nvPr>
        </p:nvSpPr>
        <p:spPr>
          <a:xfrm>
            <a:off x="457200" y="1600200"/>
            <a:ext cx="8432800" cy="4525963"/>
          </a:xfrm>
        </p:spPr>
        <p:txBody>
          <a:bodyPr>
            <a:noAutofit/>
          </a:bodyPr>
          <a:lstStyle/>
          <a:p>
            <a:pPr marL="0" lvl="0" indent="0">
              <a:buNone/>
            </a:pPr>
            <a:r>
              <a:rPr lang="en-US" sz="2400" dirty="0"/>
              <a:t>Politics:</a:t>
            </a:r>
          </a:p>
          <a:p>
            <a:r>
              <a:rPr lang="en-US" sz="2000" dirty="0"/>
              <a:t>Not confined to a particular sphere (government, state or 'public‘ realm)</a:t>
            </a:r>
          </a:p>
          <a:p>
            <a:r>
              <a:rPr lang="en-US" sz="2000" dirty="0"/>
              <a:t>At work in </a:t>
            </a:r>
            <a:r>
              <a:rPr lang="en-US" sz="2000" u="sng" dirty="0"/>
              <a:t>all social activities </a:t>
            </a:r>
            <a:r>
              <a:rPr lang="en-US" sz="2000" dirty="0"/>
              <a:t>and every corner of human existence</a:t>
            </a:r>
            <a:endParaRPr lang="en-GB" sz="2000" dirty="0"/>
          </a:p>
          <a:p>
            <a:pPr lvl="1"/>
            <a:r>
              <a:rPr lang="en-US" sz="2000" dirty="0" err="1"/>
              <a:t>Leftwich</a:t>
            </a:r>
            <a:r>
              <a:rPr lang="en-US" sz="2000" dirty="0"/>
              <a:t> (1984): at heart of </a:t>
            </a:r>
            <a:r>
              <a:rPr lang="en-US" sz="2000" i="1" dirty="0"/>
              <a:t>all </a:t>
            </a:r>
            <a:r>
              <a:rPr lang="en-US" sz="2000" dirty="0"/>
              <a:t>collective social activity, formal and informal, public and private, in </a:t>
            </a:r>
            <a:r>
              <a:rPr lang="en-US" sz="2000" i="1" dirty="0"/>
              <a:t>all </a:t>
            </a:r>
            <a:r>
              <a:rPr lang="en-US" sz="2000" dirty="0"/>
              <a:t>human groups, institutions &amp; societies</a:t>
            </a:r>
            <a:endParaRPr lang="en-GB" sz="2000" dirty="0"/>
          </a:p>
          <a:p>
            <a:r>
              <a:rPr lang="en-US" sz="2000" dirty="0"/>
              <a:t>Concerns production, distribution and use of resources in the course of social existence</a:t>
            </a:r>
          </a:p>
          <a:p>
            <a:pPr lvl="1"/>
            <a:r>
              <a:rPr lang="en-US" sz="2000" dirty="0"/>
              <a:t>is </a:t>
            </a:r>
            <a:r>
              <a:rPr lang="en-US" sz="2000" b="1" dirty="0"/>
              <a:t>power</a:t>
            </a:r>
            <a:r>
              <a:rPr lang="en-US" sz="2000" dirty="0"/>
              <a:t>: ability to achieve a desired outcome through whatever means</a:t>
            </a:r>
            <a:endParaRPr lang="en-GB" sz="2000" dirty="0"/>
          </a:p>
          <a:p>
            <a:r>
              <a:rPr lang="en-US" sz="2000" dirty="0"/>
              <a:t>Takes place at every level of social interaction within families, amongst small groups of friends just as much as amongst nations and on the global stage</a:t>
            </a:r>
          </a:p>
          <a:p>
            <a:r>
              <a:rPr lang="en-US" sz="2000" dirty="0"/>
              <a:t>Radical feminist assertion: 'the personal is the political’</a:t>
            </a:r>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18</a:t>
            </a:fld>
            <a:endParaRPr lang="es-ES" altLang="es-ES"/>
          </a:p>
        </p:txBody>
      </p:sp>
    </p:spTree>
    <p:extLst>
      <p:ext uri="{BB962C8B-B14F-4D97-AF65-F5344CB8AC3E}">
        <p14:creationId xmlns:p14="http://schemas.microsoft.com/office/powerpoint/2010/main" val="431191797"/>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u="sng" dirty="0"/>
              <a:t>D</a:t>
            </a:r>
            <a:r>
              <a:rPr lang="en-GB" b="1" u="sng" dirty="0" err="1"/>
              <a:t>etour</a:t>
            </a:r>
            <a:r>
              <a:rPr lang="en-GB" b="1" u="sng" dirty="0"/>
              <a:t> 2</a:t>
            </a:r>
            <a:r>
              <a:rPr lang="en-GB" b="1" dirty="0"/>
              <a:t>: defining </a:t>
            </a:r>
            <a:r>
              <a:rPr lang="en-GB" b="1" i="1" dirty="0"/>
              <a:t>Power</a:t>
            </a:r>
            <a:endParaRPr lang="es-ES" i="1" dirty="0"/>
          </a:p>
        </p:txBody>
      </p:sp>
      <p:sp>
        <p:nvSpPr>
          <p:cNvPr id="3" name="2 Marcador de contenido"/>
          <p:cNvSpPr>
            <a:spLocks noGrp="1"/>
          </p:cNvSpPr>
          <p:nvPr>
            <p:ph sz="half" idx="1"/>
          </p:nvPr>
        </p:nvSpPr>
        <p:spPr>
          <a:xfrm>
            <a:off x="457200" y="1600200"/>
            <a:ext cx="4889500" cy="4525963"/>
          </a:xfrm>
        </p:spPr>
        <p:txBody>
          <a:bodyPr>
            <a:normAutofit fontScale="92500" lnSpcReduction="10000"/>
          </a:bodyPr>
          <a:lstStyle/>
          <a:p>
            <a:pPr marL="342900" lvl="1" indent="-342900">
              <a:buFont typeface="Arial" pitchFamily="34" charset="0"/>
              <a:buChar char="•"/>
            </a:pPr>
            <a:r>
              <a:rPr lang="en-GB" altLang="es-ES" dirty="0"/>
              <a:t>The 4</a:t>
            </a:r>
            <a:r>
              <a:rPr lang="en-GB" altLang="es-ES" baseline="30000" dirty="0"/>
              <a:t>th</a:t>
            </a:r>
            <a:r>
              <a:rPr lang="en-GB" altLang="es-ES" dirty="0"/>
              <a:t> definition of politics</a:t>
            </a:r>
          </a:p>
          <a:p>
            <a:pPr lvl="1"/>
            <a:r>
              <a:rPr lang="en-GB" altLang="es-ES" sz="2400" dirty="0"/>
              <a:t>Power as a key </a:t>
            </a:r>
            <a:r>
              <a:rPr lang="en-GB" altLang="es-ES" sz="2400" b="1" i="1" dirty="0"/>
              <a:t>analytical</a:t>
            </a:r>
            <a:r>
              <a:rPr lang="en-GB" altLang="es-ES" sz="2400" dirty="0"/>
              <a:t> term for studying/ understanding politics</a:t>
            </a:r>
          </a:p>
          <a:p>
            <a:pPr>
              <a:buFont typeface="Wingdings" charset="2"/>
              <a:buChar char="v"/>
            </a:pPr>
            <a:r>
              <a:rPr lang="en-GB" altLang="es-ES" sz="2800" dirty="0"/>
              <a:t>But what exactly is/ do we mean by power?</a:t>
            </a:r>
          </a:p>
          <a:p>
            <a:pPr lvl="1">
              <a:buFont typeface="Wingdings" charset="2"/>
              <a:buChar char="Ø"/>
            </a:pPr>
            <a:r>
              <a:rPr lang="en-GB" altLang="es-ES" sz="2400" dirty="0"/>
              <a:t>Max Weber: “</a:t>
            </a:r>
            <a:r>
              <a:rPr lang="en-GB" altLang="es-ES" sz="2400" i="1" dirty="0"/>
              <a:t>chance of a man or a number of men to realise their own will in a social action even against the resistance of others</a:t>
            </a:r>
            <a:r>
              <a:rPr lang="en-GB" altLang="es-ES" sz="2400" dirty="0"/>
              <a:t>”</a:t>
            </a:r>
          </a:p>
          <a:p>
            <a:r>
              <a:rPr lang="en-GB" altLang="es-ES" sz="2800" dirty="0"/>
              <a:t>In political ecology: </a:t>
            </a:r>
          </a:p>
          <a:p>
            <a:pPr lvl="1"/>
            <a:r>
              <a:rPr lang="en-GB" altLang="es-ES" sz="2400" dirty="0"/>
              <a:t>Two ways of understanding and studying power (how it operates) </a:t>
            </a:r>
          </a:p>
          <a:p>
            <a:pPr lvl="1"/>
            <a:endParaRPr lang="en-GB" altLang="es-ES" dirty="0"/>
          </a:p>
          <a:p>
            <a:endParaRPr lang="es-ES" dirty="0"/>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19</a:t>
            </a:fld>
            <a:endParaRPr lang="es-ES" altLang="es-E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1712913"/>
            <a:ext cx="2489200" cy="38242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5 CuadroTexto"/>
          <p:cNvSpPr txBox="1"/>
          <p:nvPr/>
        </p:nvSpPr>
        <p:spPr>
          <a:xfrm>
            <a:off x="5600700" y="5537200"/>
            <a:ext cx="2489200" cy="215444"/>
          </a:xfrm>
          <a:prstGeom prst="rect">
            <a:avLst/>
          </a:prstGeom>
          <a:noFill/>
        </p:spPr>
        <p:txBody>
          <a:bodyPr wrap="square" rtlCol="0">
            <a:spAutoFit/>
          </a:bodyPr>
          <a:lstStyle/>
          <a:p>
            <a:r>
              <a:rPr lang="en-GB" sz="800" dirty="0"/>
              <a:t>Source: Public Domain</a:t>
            </a:r>
            <a:endParaRPr lang="es-ES" sz="800"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712913"/>
            <a:ext cx="2895600" cy="38242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27209528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up)">
                                      <p:cBhvr>
                                        <p:cTn id="10" dur="500"/>
                                        <p:tgtEl>
                                          <p:spTgt spid="102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500"/>
                                        <p:tgtEl>
                                          <p:spTgt spid="3">
                                            <p:txEl>
                                              <p:pRg st="4" end="4"/>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left)">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p:txBody>
          <a:bodyPr/>
          <a:lstStyle/>
          <a:p>
            <a:r>
              <a:rPr lang="en-US" dirty="0"/>
              <a:t>Introduce myself</a:t>
            </a:r>
          </a:p>
          <a:p>
            <a:r>
              <a:rPr lang="en-US" dirty="0"/>
              <a:t>Students introduce themselves</a:t>
            </a:r>
          </a:p>
          <a:p>
            <a:pPr lvl="1"/>
            <a:r>
              <a:rPr lang="en-US" dirty="0"/>
              <a:t>Name</a:t>
            </a:r>
          </a:p>
          <a:p>
            <a:pPr lvl="1"/>
            <a:r>
              <a:rPr lang="en-US" dirty="0"/>
              <a:t>Course you are doing in Masaryk University</a:t>
            </a:r>
          </a:p>
          <a:p>
            <a:pPr lvl="1"/>
            <a:r>
              <a:rPr lang="en-US" dirty="0"/>
              <a:t>Place of origin</a:t>
            </a:r>
          </a:p>
          <a:p>
            <a:pPr lvl="1"/>
            <a:r>
              <a:rPr lang="en-US" dirty="0"/>
              <a:t>First degree in … from … University </a:t>
            </a:r>
          </a:p>
          <a:p>
            <a:pPr lvl="1"/>
            <a:endParaRPr lang="en-US" dirty="0"/>
          </a:p>
        </p:txBody>
      </p:sp>
      <p:sp>
        <p:nvSpPr>
          <p:cNvPr id="4" name="Slide Number Placeholder 3"/>
          <p:cNvSpPr>
            <a:spLocks noGrp="1"/>
          </p:cNvSpPr>
          <p:nvPr>
            <p:ph type="sldNum" sz="quarter" idx="12"/>
          </p:nvPr>
        </p:nvSpPr>
        <p:spPr/>
        <p:txBody>
          <a:bodyPr/>
          <a:lstStyle/>
          <a:p>
            <a:fld id="{92A95DE6-DCE6-9B42-8136-488F24C06281}" type="slidenum">
              <a:rPr lang="en-US" smtClean="0"/>
              <a:t>2</a:t>
            </a:fld>
            <a:endParaRPr lang="en-US"/>
          </a:p>
        </p:txBody>
      </p:sp>
    </p:spTree>
    <p:extLst>
      <p:ext uri="{BB962C8B-B14F-4D97-AF65-F5344CB8AC3E}">
        <p14:creationId xmlns:p14="http://schemas.microsoft.com/office/powerpoint/2010/main" val="30009319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left)">
                                      <p:cBhvr>
                                        <p:cTn id="16" dur="500"/>
                                        <p:tgtEl>
                                          <p:spTgt spid="3">
                                            <p:txEl>
                                              <p:pRg st="4" end="4"/>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n-US" dirty="0"/>
              <a:t>T</a:t>
            </a:r>
            <a:r>
              <a:rPr lang="en-GB" dirty="0" err="1"/>
              <a:t>wo</a:t>
            </a:r>
            <a:r>
              <a:rPr lang="en-GB" dirty="0"/>
              <a:t> types of power</a:t>
            </a:r>
            <a:endParaRPr lang="es-ES" dirty="0"/>
          </a:p>
        </p:txBody>
      </p:sp>
      <p:sp>
        <p:nvSpPr>
          <p:cNvPr id="7" name="6 Marcador de texto"/>
          <p:cNvSpPr>
            <a:spLocks noGrp="1"/>
          </p:cNvSpPr>
          <p:nvPr>
            <p:ph type="body" idx="1"/>
          </p:nvPr>
        </p:nvSpPr>
        <p:spPr/>
        <p:txBody>
          <a:bodyPr/>
          <a:lstStyle/>
          <a:p>
            <a:r>
              <a:rPr lang="en-GB" dirty="0"/>
              <a:t>Sovereign power</a:t>
            </a:r>
            <a:endParaRPr lang="es-ES" dirty="0"/>
          </a:p>
        </p:txBody>
      </p:sp>
      <p:sp>
        <p:nvSpPr>
          <p:cNvPr id="8" name="7 Marcador de contenido"/>
          <p:cNvSpPr>
            <a:spLocks noGrp="1"/>
          </p:cNvSpPr>
          <p:nvPr>
            <p:ph sz="half" idx="2"/>
          </p:nvPr>
        </p:nvSpPr>
        <p:spPr/>
        <p:txBody>
          <a:bodyPr/>
          <a:lstStyle/>
          <a:p>
            <a:pPr marL="342900" lvl="1" indent="-342900">
              <a:buFont typeface="Arial" pitchFamily="34" charset="0"/>
              <a:buChar char="•"/>
            </a:pPr>
            <a:r>
              <a:rPr lang="en-GB" sz="1600" dirty="0"/>
              <a:t>Capacity (of state and its institutions) to </a:t>
            </a:r>
            <a:r>
              <a:rPr lang="en-GB" sz="1600" b="1" dirty="0"/>
              <a:t>legitimately impose </a:t>
            </a:r>
            <a:r>
              <a:rPr lang="en-GB" sz="1600" dirty="0"/>
              <a:t>will; e.g. enclose resources for conservation </a:t>
            </a:r>
          </a:p>
          <a:p>
            <a:pPr marL="342900" lvl="1" indent="-342900">
              <a:buFont typeface="Arial" pitchFamily="34" charset="0"/>
              <a:buChar char="•"/>
            </a:pPr>
            <a:r>
              <a:rPr lang="en-GB" sz="1600" dirty="0"/>
              <a:t>Note 1: multiplies/ controls degradation</a:t>
            </a:r>
          </a:p>
          <a:p>
            <a:pPr marL="342900" lvl="1" indent="-342900">
              <a:buFont typeface="Arial" pitchFamily="34" charset="0"/>
              <a:buChar char="•"/>
            </a:pPr>
            <a:r>
              <a:rPr lang="en-GB" sz="1600" dirty="0"/>
              <a:t>Note 2: non-legitimate force as well</a:t>
            </a:r>
          </a:p>
          <a:p>
            <a:endParaRPr lang="es-ES" dirty="0"/>
          </a:p>
        </p:txBody>
      </p:sp>
      <p:sp>
        <p:nvSpPr>
          <p:cNvPr id="9" name="8 Marcador de texto"/>
          <p:cNvSpPr>
            <a:spLocks noGrp="1"/>
          </p:cNvSpPr>
          <p:nvPr>
            <p:ph type="body" sz="quarter" idx="3"/>
          </p:nvPr>
        </p:nvSpPr>
        <p:spPr/>
        <p:txBody>
          <a:bodyPr/>
          <a:lstStyle/>
          <a:p>
            <a:r>
              <a:rPr lang="en-GB" dirty="0"/>
              <a:t>Internalised power</a:t>
            </a:r>
            <a:endParaRPr lang="es-ES" dirty="0"/>
          </a:p>
        </p:txBody>
      </p:sp>
      <p:sp>
        <p:nvSpPr>
          <p:cNvPr id="10" name="9 Marcador de contenido"/>
          <p:cNvSpPr>
            <a:spLocks noGrp="1"/>
          </p:cNvSpPr>
          <p:nvPr>
            <p:ph sz="quarter" idx="4"/>
          </p:nvPr>
        </p:nvSpPr>
        <p:spPr/>
        <p:txBody>
          <a:bodyPr/>
          <a:lstStyle/>
          <a:p>
            <a:r>
              <a:rPr lang="en-US" sz="1600" dirty="0"/>
              <a:t>P</a:t>
            </a:r>
            <a:r>
              <a:rPr lang="en-GB" sz="1600" dirty="0" err="1"/>
              <a:t>ower</a:t>
            </a:r>
            <a:r>
              <a:rPr lang="en-GB" sz="1600" dirty="0"/>
              <a:t> also expressed on how individuals come to obey and take things as natural (e.g. enclosure; property)</a:t>
            </a:r>
          </a:p>
          <a:p>
            <a:r>
              <a:rPr lang="en-GB" sz="1600" dirty="0"/>
              <a:t>Internalising control and authority as normal and natural</a:t>
            </a:r>
          </a:p>
          <a:p>
            <a:r>
              <a:rPr lang="en-GB" sz="1600" dirty="0"/>
              <a:t>How power is </a:t>
            </a:r>
            <a:r>
              <a:rPr lang="en-GB" sz="1600" i="1" dirty="0"/>
              <a:t>exercised</a:t>
            </a:r>
            <a:r>
              <a:rPr lang="en-GB" sz="1600" dirty="0"/>
              <a:t> </a:t>
            </a:r>
            <a:r>
              <a:rPr lang="en-GB" sz="1600" b="1" i="1" dirty="0"/>
              <a:t>within</a:t>
            </a:r>
            <a:r>
              <a:rPr lang="en-GB" sz="1600" dirty="0"/>
              <a:t> individuals</a:t>
            </a:r>
            <a:endParaRPr lang="es-ES" sz="1600" dirty="0"/>
          </a:p>
        </p:txBody>
      </p:sp>
      <p:sp>
        <p:nvSpPr>
          <p:cNvPr id="5" name="4 Marcador de número de diapositiva"/>
          <p:cNvSpPr>
            <a:spLocks noGrp="1"/>
          </p:cNvSpPr>
          <p:nvPr>
            <p:ph type="sldNum" sz="quarter" idx="12"/>
          </p:nvPr>
        </p:nvSpPr>
        <p:spPr/>
        <p:txBody>
          <a:bodyPr/>
          <a:lstStyle/>
          <a:p>
            <a:fld id="{53B95435-1A7B-4BEA-93D1-356A195A248D}" type="slidenum">
              <a:rPr lang="es-ES" altLang="es-ES" smtClean="0"/>
              <a:pPr/>
              <a:t>20</a:t>
            </a:fld>
            <a:endParaRPr lang="es-ES" altLang="es-ES"/>
          </a:p>
        </p:txBody>
      </p:sp>
      <p:sp>
        <p:nvSpPr>
          <p:cNvPr id="11" name="4 Marcador de contenido"/>
          <p:cNvSpPr txBox="1">
            <a:spLocks/>
          </p:cNvSpPr>
          <p:nvPr/>
        </p:nvSpPr>
        <p:spPr bwMode="auto">
          <a:xfrm>
            <a:off x="876300" y="6057900"/>
            <a:ext cx="1993901" cy="34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defTabSz="914400">
              <a:buFont typeface="Arial" pitchFamily="34" charset="0"/>
              <a:buNone/>
            </a:pPr>
            <a:r>
              <a:rPr lang="en-GB" sz="800"/>
              <a:t>Source: mechanicsofpower.wordpress.com </a:t>
            </a:r>
            <a:endParaRPr lang="es-ES" sz="800"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3619500"/>
            <a:ext cx="3126154" cy="2438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4 Marcador de contenido"/>
          <p:cNvSpPr txBox="1">
            <a:spLocks/>
          </p:cNvSpPr>
          <p:nvPr/>
        </p:nvSpPr>
        <p:spPr bwMode="auto">
          <a:xfrm>
            <a:off x="5488780" y="6031339"/>
            <a:ext cx="2481126" cy="19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defTabSz="914400">
              <a:buFont typeface="Arial" pitchFamily="34" charset="0"/>
              <a:buNone/>
            </a:pPr>
            <a:r>
              <a:rPr lang="en-GB" sz="800" dirty="0"/>
              <a:t>Copyright: David Hayward (source: geotimes.co.id)</a:t>
            </a:r>
            <a:endParaRPr lang="es-ES" sz="800" dirty="0"/>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8781" y="3816400"/>
            <a:ext cx="2207420" cy="22248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9881394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GB" u="sng" dirty="0"/>
              <a:t>3. </a:t>
            </a:r>
            <a:r>
              <a:rPr lang="en-US" u="sng" dirty="0"/>
              <a:t>C</a:t>
            </a:r>
            <a:r>
              <a:rPr lang="en-GB" u="sng" dirty="0" err="1"/>
              <a:t>apitalist</a:t>
            </a:r>
            <a:r>
              <a:rPr lang="en-GB" u="sng" dirty="0"/>
              <a:t> natures: capitalism and environmental degradation</a:t>
            </a:r>
            <a:endParaRPr lang="es-ES" u="sng" dirty="0"/>
          </a:p>
        </p:txBody>
      </p:sp>
      <p:sp>
        <p:nvSpPr>
          <p:cNvPr id="5" name="Text Placeholder 4"/>
          <p:cNvSpPr>
            <a:spLocks noGrp="1"/>
          </p:cNvSpPr>
          <p:nvPr>
            <p:ph type="body" idx="1"/>
          </p:nvPr>
        </p:nvSpPr>
        <p:spPr/>
        <p:txBody>
          <a:bodyPr/>
          <a:lstStyle/>
          <a:p>
            <a:endParaRPr lang="en-US"/>
          </a:p>
        </p:txBody>
      </p:sp>
      <p:sp>
        <p:nvSpPr>
          <p:cNvPr id="4" name="3 Marcador de número de diapositiva"/>
          <p:cNvSpPr>
            <a:spLocks noGrp="1"/>
          </p:cNvSpPr>
          <p:nvPr>
            <p:ph type="sldNum" sz="quarter" idx="12"/>
          </p:nvPr>
        </p:nvSpPr>
        <p:spPr/>
        <p:txBody>
          <a:bodyPr/>
          <a:lstStyle/>
          <a:p>
            <a:fld id="{92A95DE6-DCE6-9B42-8136-488F24C06281}" type="slidenum">
              <a:rPr lang="en-US" smtClean="0"/>
              <a:t>21</a:t>
            </a:fld>
            <a:endParaRPr lang="en-US"/>
          </a:p>
        </p:txBody>
      </p:sp>
    </p:spTree>
    <p:extLst>
      <p:ext uri="{BB962C8B-B14F-4D97-AF65-F5344CB8AC3E}">
        <p14:creationId xmlns:p14="http://schemas.microsoft.com/office/powerpoint/2010/main" val="3518233223"/>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title"/>
          </p:nvPr>
        </p:nvSpPr>
        <p:spPr/>
        <p:txBody>
          <a:bodyPr/>
          <a:lstStyle/>
          <a:p>
            <a:pPr eaLnBrk="1" hangingPunct="1"/>
            <a:r>
              <a:rPr lang="en-GB" cap="none">
                <a:latin typeface="Calibri" charset="0"/>
                <a:ea typeface="ＭＳ Ｐゴシック" charset="0"/>
                <a:cs typeface="ＭＳ Ｐゴシック" charset="0"/>
              </a:rPr>
              <a:t>CLASS ASSIGNMENT 1</a:t>
            </a:r>
          </a:p>
        </p:txBody>
      </p:sp>
      <p:sp>
        <p:nvSpPr>
          <p:cNvPr id="6147" name="4 Marcador de texto"/>
          <p:cNvSpPr>
            <a:spLocks noGrp="1"/>
          </p:cNvSpPr>
          <p:nvPr>
            <p:ph type="body" idx="1"/>
          </p:nvPr>
        </p:nvSpPr>
        <p:spPr>
          <a:xfrm>
            <a:off x="722313" y="1981200"/>
            <a:ext cx="7772400" cy="2185988"/>
          </a:xfrm>
        </p:spPr>
        <p:txBody>
          <a:bodyPr/>
          <a:lstStyle/>
          <a:p>
            <a:pPr eaLnBrk="1" hangingPunct="1"/>
            <a:r>
              <a:rPr lang="en-GB" sz="2400" i="1">
                <a:solidFill>
                  <a:srgbClr val="898989"/>
                </a:solidFill>
                <a:latin typeface="Calibri" charset="0"/>
                <a:ea typeface="ＭＳ Ｐゴシック" charset="0"/>
                <a:cs typeface="ＭＳ Ｐゴシック" charset="0"/>
              </a:rPr>
              <a:t>Robbins explains that </a:t>
            </a:r>
            <a:r>
              <a:rPr lang="ja-JP" altLang="en-GB" sz="2400" i="1">
                <a:solidFill>
                  <a:srgbClr val="898989"/>
                </a:solidFill>
                <a:latin typeface="Calibri" charset="0"/>
                <a:ea typeface="ＭＳ Ｐゴシック" charset="0"/>
                <a:cs typeface="ＭＳ Ｐゴシック" charset="0"/>
              </a:rPr>
              <a:t>“</a:t>
            </a:r>
            <a:r>
              <a:rPr lang="en-GB" altLang="ja-JP" sz="2400" i="1">
                <a:solidFill>
                  <a:srgbClr val="898989"/>
                </a:solidFill>
                <a:latin typeface="Calibri" charset="0"/>
                <a:ea typeface="ＭＳ Ｐゴシック" charset="0"/>
                <a:cs typeface="ＭＳ Ｐゴシック" charset="0"/>
              </a:rPr>
              <a:t>[f]or materialists, environmental degradation is... inevitable in capitalism</a:t>
            </a:r>
            <a:r>
              <a:rPr lang="ja-JP" altLang="en-GB" sz="2400" i="1">
                <a:solidFill>
                  <a:srgbClr val="898989"/>
                </a:solidFill>
                <a:latin typeface="Calibri" charset="0"/>
                <a:ea typeface="ＭＳ Ｐゴシック" charset="0"/>
                <a:cs typeface="ＭＳ Ｐゴシック" charset="0"/>
              </a:rPr>
              <a:t>”</a:t>
            </a:r>
            <a:r>
              <a:rPr lang="en-GB" altLang="ja-JP" sz="2400" i="1">
                <a:solidFill>
                  <a:srgbClr val="898989"/>
                </a:solidFill>
                <a:latin typeface="Calibri" charset="0"/>
                <a:ea typeface="ＭＳ Ｐゴシック" charset="0"/>
                <a:cs typeface="ＭＳ Ｐゴシック" charset="0"/>
              </a:rPr>
              <a:t> (p. 46). </a:t>
            </a:r>
          </a:p>
          <a:p>
            <a:pPr eaLnBrk="1" hangingPunct="1"/>
            <a:r>
              <a:rPr lang="en-GB" sz="2400" i="1">
                <a:solidFill>
                  <a:srgbClr val="898989"/>
                </a:solidFill>
                <a:latin typeface="Calibri" charset="0"/>
                <a:ea typeface="ＭＳ Ｐゴシック" charset="0"/>
                <a:cs typeface="ＭＳ Ｐゴシック" charset="0"/>
              </a:rPr>
              <a:t>Explain in your own words why is this the case, and how does such degradation occurs. </a:t>
            </a:r>
          </a:p>
          <a:p>
            <a:pPr eaLnBrk="1" hangingPunct="1"/>
            <a:r>
              <a:rPr lang="en-GB" sz="2400" i="1">
                <a:solidFill>
                  <a:srgbClr val="898989"/>
                </a:solidFill>
                <a:latin typeface="Calibri" charset="0"/>
                <a:ea typeface="ＭＳ Ｐゴシック" charset="0"/>
                <a:cs typeface="ＭＳ Ｐゴシック" charset="0"/>
              </a:rPr>
              <a:t>Do you agree or disagree? And, why? </a:t>
            </a:r>
          </a:p>
        </p:txBody>
      </p:sp>
      <p:sp>
        <p:nvSpPr>
          <p:cNvPr id="6148" name="3 Marcador de número de diapositiva"/>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DCD874E8-4DBB-4B4B-8D47-C53528F9F449}" type="slidenum">
              <a:rPr lang="es-ES" sz="1200">
                <a:solidFill>
                  <a:srgbClr val="898989"/>
                </a:solidFill>
              </a:rPr>
              <a:pPr/>
              <a:t>22</a:t>
            </a:fld>
            <a:endParaRPr lang="es-ES" sz="1200">
              <a:solidFill>
                <a:srgbClr val="898989"/>
              </a:solidFill>
            </a:endParaRPr>
          </a:p>
        </p:txBody>
      </p:sp>
    </p:spTree>
    <p:extLst>
      <p:ext uri="{BB962C8B-B14F-4D97-AF65-F5344CB8AC3E}">
        <p14:creationId xmlns:p14="http://schemas.microsoft.com/office/powerpoint/2010/main" val="3826913379"/>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pPr eaLnBrk="1" hangingPunct="1"/>
            <a:r>
              <a:rPr lang="en-GB">
                <a:latin typeface="Calibri" charset="0"/>
                <a:ea typeface="ＭＳ Ｐゴシック" charset="0"/>
                <a:cs typeface="ＭＳ Ｐゴシック" charset="0"/>
              </a:rPr>
              <a:t>Answer: the green materialist claim</a:t>
            </a:r>
          </a:p>
        </p:txBody>
      </p:sp>
      <p:sp>
        <p:nvSpPr>
          <p:cNvPr id="8195" name="Content Placeholder 2"/>
          <p:cNvSpPr>
            <a:spLocks noGrp="1"/>
          </p:cNvSpPr>
          <p:nvPr>
            <p:ph sz="half" idx="1"/>
          </p:nvPr>
        </p:nvSpPr>
        <p:spPr>
          <a:xfrm>
            <a:off x="457200" y="1600200"/>
            <a:ext cx="4953000" cy="4525963"/>
          </a:xfrm>
        </p:spPr>
        <p:txBody>
          <a:bodyPr/>
          <a:lstStyle/>
          <a:p>
            <a:pPr eaLnBrk="1" hangingPunct="1">
              <a:lnSpc>
                <a:spcPct val="90000"/>
              </a:lnSpc>
              <a:buFont typeface="Arial" charset="0"/>
              <a:buNone/>
            </a:pPr>
            <a:r>
              <a:rPr lang="en-GB" sz="2600">
                <a:latin typeface="Calibri" charset="0"/>
                <a:ea typeface="ＭＳ Ｐゴシック" charset="0"/>
                <a:cs typeface="ＭＳ Ｐゴシック" charset="0"/>
              </a:rPr>
              <a:t>Robbins, 2004, p.51: </a:t>
            </a:r>
            <a:r>
              <a:rPr lang="en-GB" sz="3200" b="1" i="1">
                <a:latin typeface="Calibri" charset="0"/>
                <a:ea typeface="ＭＳ Ｐゴシック" charset="0"/>
                <a:cs typeface="ＭＳ Ｐゴシック" charset="0"/>
              </a:rPr>
              <a:t>because</a:t>
            </a:r>
            <a:endParaRPr lang="en-GB" sz="2600" b="1" i="1">
              <a:latin typeface="Calibri" charset="0"/>
              <a:ea typeface="ＭＳ Ｐゴシック" charset="0"/>
              <a:cs typeface="ＭＳ Ｐゴシック" charset="0"/>
            </a:endParaRPr>
          </a:p>
          <a:p>
            <a:pPr eaLnBrk="1" hangingPunct="1">
              <a:lnSpc>
                <a:spcPct val="90000"/>
              </a:lnSpc>
            </a:pPr>
            <a:r>
              <a:rPr lang="ja-JP" altLang="en-GB" sz="2600">
                <a:latin typeface="Calibri" charset="0"/>
                <a:ea typeface="ＭＳ Ｐゴシック" charset="0"/>
                <a:cs typeface="ＭＳ Ｐゴシック" charset="0"/>
              </a:rPr>
              <a:t>“</a:t>
            </a:r>
            <a:r>
              <a:rPr lang="en-GB" altLang="ja-JP" sz="2600">
                <a:latin typeface="Calibri" charset="0"/>
                <a:ea typeface="ＭＳ Ｐゴシック" charset="0"/>
                <a:cs typeface="ＭＳ Ｐゴシック" charset="0"/>
              </a:rPr>
              <a:t>all progress in capitalistic agriculture is the progress in the art, not only of </a:t>
            </a:r>
            <a:r>
              <a:rPr lang="en-GB" altLang="ja-JP" sz="2600" b="1">
                <a:latin typeface="Calibri" charset="0"/>
                <a:ea typeface="ＭＳ Ｐゴシック" charset="0"/>
                <a:cs typeface="ＭＳ Ｐゴシック" charset="0"/>
              </a:rPr>
              <a:t>robbing </a:t>
            </a:r>
            <a:r>
              <a:rPr lang="en-GB" altLang="ja-JP" sz="2600">
                <a:latin typeface="Calibri" charset="0"/>
                <a:ea typeface="ＭＳ Ｐゴシック" charset="0"/>
                <a:cs typeface="ＭＳ Ｐゴシック" charset="0"/>
              </a:rPr>
              <a:t>the </a:t>
            </a:r>
            <a:r>
              <a:rPr lang="en-GB" altLang="ja-JP" sz="2600" b="1">
                <a:latin typeface="Calibri" charset="0"/>
                <a:ea typeface="ＭＳ Ｐゴシック" charset="0"/>
                <a:cs typeface="ＭＳ Ｐゴシック" charset="0"/>
              </a:rPr>
              <a:t>labourer</a:t>
            </a:r>
            <a:r>
              <a:rPr lang="en-GB" altLang="ja-JP" sz="2600">
                <a:latin typeface="Calibri" charset="0"/>
                <a:ea typeface="ＭＳ Ｐゴシック" charset="0"/>
                <a:cs typeface="ＭＳ Ｐゴシック" charset="0"/>
              </a:rPr>
              <a:t>, but of robbing the </a:t>
            </a:r>
            <a:r>
              <a:rPr lang="en-GB" altLang="ja-JP" sz="2600" b="1">
                <a:latin typeface="Calibri" charset="0"/>
                <a:ea typeface="ＭＳ Ｐゴシック" charset="0"/>
                <a:cs typeface="ＭＳ Ｐゴシック" charset="0"/>
              </a:rPr>
              <a:t>soil</a:t>
            </a:r>
            <a:r>
              <a:rPr lang="en-GB" altLang="ja-JP" sz="2600">
                <a:latin typeface="Calibri" charset="0"/>
                <a:ea typeface="ＭＳ Ｐゴシック" charset="0"/>
                <a:cs typeface="ＭＳ Ｐゴシック" charset="0"/>
              </a:rPr>
              <a:t>; all progress in increasing the fertility of the soil for a given time, is a progress towards </a:t>
            </a:r>
            <a:r>
              <a:rPr lang="en-GB" altLang="ja-JP" sz="2600" b="1">
                <a:latin typeface="Calibri" charset="0"/>
                <a:ea typeface="ＭＳ Ｐゴシック" charset="0"/>
                <a:cs typeface="ＭＳ Ｐゴシック" charset="0"/>
              </a:rPr>
              <a:t>ruining the lasting </a:t>
            </a:r>
            <a:r>
              <a:rPr lang="en-GB" altLang="ja-JP" sz="2600" b="1" i="1">
                <a:effectLst>
                  <a:outerShdw blurRad="38100" dist="38100" dir="2700000" algn="tl">
                    <a:srgbClr val="DDDDDD"/>
                  </a:outerShdw>
                </a:effectLst>
                <a:latin typeface="Calibri" charset="0"/>
                <a:ea typeface="ＭＳ Ｐゴシック" charset="0"/>
                <a:cs typeface="ＭＳ Ｐゴシック" charset="0"/>
              </a:rPr>
              <a:t>sources</a:t>
            </a:r>
            <a:r>
              <a:rPr lang="en-GB" altLang="ja-JP" sz="2600" b="1">
                <a:effectLst>
                  <a:outerShdw blurRad="38100" dist="38100" dir="2700000" algn="tl">
                    <a:srgbClr val="DDDDDD"/>
                  </a:outerShdw>
                </a:effectLst>
                <a:latin typeface="Calibri" charset="0"/>
                <a:ea typeface="ＭＳ Ｐゴシック" charset="0"/>
                <a:cs typeface="ＭＳ Ｐゴシック" charset="0"/>
              </a:rPr>
              <a:t> </a:t>
            </a:r>
            <a:r>
              <a:rPr lang="en-GB" altLang="ja-JP" sz="2600" b="1">
                <a:latin typeface="Calibri" charset="0"/>
                <a:ea typeface="ＭＳ Ｐゴシック" charset="0"/>
                <a:cs typeface="ＭＳ Ｐゴシック" charset="0"/>
              </a:rPr>
              <a:t>of that fertility</a:t>
            </a:r>
            <a:r>
              <a:rPr lang="ja-JP" altLang="en-GB" sz="2600">
                <a:latin typeface="Calibri" charset="0"/>
                <a:ea typeface="ＭＳ Ｐゴシック" charset="0"/>
                <a:cs typeface="ＭＳ Ｐゴシック" charset="0"/>
              </a:rPr>
              <a:t>”</a:t>
            </a:r>
            <a:r>
              <a:rPr lang="en-GB" altLang="ja-JP" sz="2600">
                <a:latin typeface="Calibri" charset="0"/>
                <a:ea typeface="ＭＳ Ｐゴシック" charset="0"/>
                <a:cs typeface="ＭＳ Ｐゴシック" charset="0"/>
              </a:rPr>
              <a:t> (</a:t>
            </a:r>
            <a:r>
              <a:rPr lang="en-GB" altLang="ja-JP" sz="1900">
                <a:latin typeface="Calibri" charset="0"/>
                <a:ea typeface="ＭＳ Ｐゴシック" charset="0"/>
                <a:cs typeface="ＭＳ Ｐゴシック" charset="0"/>
              </a:rPr>
              <a:t>Marx, 1967</a:t>
            </a:r>
            <a:r>
              <a:rPr lang="en-GB" altLang="ja-JP" sz="2600">
                <a:latin typeface="Calibri" charset="0"/>
                <a:ea typeface="ＭＳ Ｐゴシック" charset="0"/>
                <a:cs typeface="ＭＳ Ｐゴシック" charset="0"/>
              </a:rPr>
              <a:t>)</a:t>
            </a:r>
            <a:endParaRPr lang="en-GB" sz="2600">
              <a:latin typeface="Calibri" charset="0"/>
              <a:ea typeface="ＭＳ Ｐゴシック" charset="0"/>
              <a:cs typeface="ＭＳ Ｐゴシック" charset="0"/>
            </a:endParaRPr>
          </a:p>
        </p:txBody>
      </p:sp>
      <p:sp>
        <p:nvSpPr>
          <p:cNvPr id="7172"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B5AADCF3-CABA-4147-A0D5-30AC2963654B}" type="slidenum">
              <a:rPr lang="en-GB" sz="1200">
                <a:solidFill>
                  <a:srgbClr val="898989"/>
                </a:solidFill>
              </a:rPr>
              <a:pPr/>
              <a:t>23</a:t>
            </a:fld>
            <a:endParaRPr lang="en-GB" sz="1200">
              <a:solidFill>
                <a:srgbClr val="898989"/>
              </a:solidFill>
            </a:endParaRPr>
          </a:p>
        </p:txBody>
      </p:sp>
      <p:pic>
        <p:nvPicPr>
          <p:cNvPr id="819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209800"/>
            <a:ext cx="2076450" cy="29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712789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wipe(left)">
                                      <p:cBhvr>
                                        <p:cTn id="7" dur="500"/>
                                        <p:tgtEl>
                                          <p:spTgt spid="819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195">
                                            <p:txEl>
                                              <p:pRg st="1" end="1"/>
                                            </p:txEl>
                                          </p:spTgt>
                                        </p:tgtEl>
                                        <p:attrNameLst>
                                          <p:attrName>style.visibility</p:attrName>
                                        </p:attrNameLst>
                                      </p:cBhvr>
                                      <p:to>
                                        <p:strVal val="visible"/>
                                      </p:to>
                                    </p:set>
                                    <p:animEffect transition="in" filter="wipe(left)">
                                      <p:cBhvr>
                                        <p:cTn id="10" dur="500"/>
                                        <p:tgtEl>
                                          <p:spTgt spid="819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8197"/>
                                        </p:tgtEl>
                                        <p:attrNameLst>
                                          <p:attrName>style.visibility</p:attrName>
                                        </p:attrNameLst>
                                      </p:cBhvr>
                                      <p:to>
                                        <p:strVal val="visible"/>
                                      </p:to>
                                    </p:set>
                                    <p:animEffect transition="in" filter="dissolve">
                                      <p:cBhvr>
                                        <p:cTn id="13"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5"/>
          <p:cNvSpPr>
            <a:spLocks noGrp="1"/>
          </p:cNvSpPr>
          <p:nvPr>
            <p:ph type="title"/>
          </p:nvPr>
        </p:nvSpPr>
        <p:spPr/>
        <p:txBody>
          <a:bodyPr>
            <a:normAutofit fontScale="90000"/>
          </a:bodyPr>
          <a:lstStyle/>
          <a:p>
            <a:r>
              <a:rPr lang="en-US" b="1" u="sng" dirty="0">
                <a:latin typeface="Calibri" charset="0"/>
                <a:ea typeface="ＭＳ Ｐゴシック" charset="0"/>
                <a:cs typeface="ＭＳ Ｐゴシック" charset="0"/>
              </a:rPr>
              <a:t>Detour 3</a:t>
            </a:r>
            <a:r>
              <a:rPr lang="en-US" b="1" dirty="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Answering assignments by </a:t>
            </a:r>
            <a:r>
              <a:rPr lang="en-US" i="1" dirty="0">
                <a:latin typeface="Calibri" charset="0"/>
                <a:ea typeface="ＭＳ Ｐゴシック" charset="0"/>
                <a:cs typeface="ＭＳ Ｐゴシック" charset="0"/>
              </a:rPr>
              <a:t>explaining claims</a:t>
            </a:r>
          </a:p>
        </p:txBody>
      </p:sp>
      <p:sp>
        <p:nvSpPr>
          <p:cNvPr id="8195" name="Content Placeholder 6"/>
          <p:cNvSpPr>
            <a:spLocks noGrp="1"/>
          </p:cNvSpPr>
          <p:nvPr>
            <p:ph idx="1"/>
          </p:nvPr>
        </p:nvSpPr>
        <p:spPr/>
        <p:txBody>
          <a:bodyPr>
            <a:normAutofit fontScale="92500" lnSpcReduction="20000"/>
          </a:bodyPr>
          <a:lstStyle/>
          <a:p>
            <a:r>
              <a:rPr lang="en-US" sz="3000" dirty="0">
                <a:latin typeface="Calibri" charset="0"/>
                <a:ea typeface="ＭＳ Ｐゴシック" charset="0"/>
                <a:cs typeface="ＭＳ Ｐゴシック" charset="0"/>
              </a:rPr>
              <a:t>Claim/ argument: </a:t>
            </a:r>
          </a:p>
          <a:p>
            <a:pPr lvl="1"/>
            <a:r>
              <a:rPr lang="en-US" sz="2600" dirty="0">
                <a:latin typeface="Calibri" charset="0"/>
                <a:ea typeface="ＭＳ Ｐゴシック" charset="0"/>
              </a:rPr>
              <a:t>The class question (Robbins’ assertion)</a:t>
            </a:r>
          </a:p>
          <a:p>
            <a:pPr>
              <a:buFont typeface="Calibri" charset="0"/>
              <a:buAutoNum type="alphaUcPeriod"/>
            </a:pPr>
            <a:r>
              <a:rPr lang="en-US" sz="3000" dirty="0">
                <a:latin typeface="Calibri" charset="0"/>
                <a:ea typeface="ＭＳ Ｐゴシック" charset="0"/>
                <a:cs typeface="ＭＳ Ｐゴシック" charset="0"/>
              </a:rPr>
              <a:t>Reasoning (reasons) </a:t>
            </a:r>
          </a:p>
          <a:p>
            <a:pPr lvl="1"/>
            <a:r>
              <a:rPr lang="en-US" sz="2600" dirty="0">
                <a:latin typeface="Calibri" charset="0"/>
                <a:ea typeface="ＭＳ Ｐゴシック" charset="0"/>
              </a:rPr>
              <a:t>Marx’s “because…”</a:t>
            </a:r>
          </a:p>
          <a:p>
            <a:pPr lvl="1"/>
            <a:r>
              <a:rPr lang="en-US" sz="2600" dirty="0">
                <a:solidFill>
                  <a:srgbClr val="000000"/>
                </a:solidFill>
                <a:latin typeface="Calibri" charset="0"/>
                <a:ea typeface="ＭＳ Ｐゴシック" charset="0"/>
              </a:rPr>
              <a:t>Simply said: Because capitalist accumulation, a central aspect of capitalism, </a:t>
            </a:r>
            <a:r>
              <a:rPr lang="en-US" sz="2600" b="1" dirty="0">
                <a:solidFill>
                  <a:srgbClr val="000000"/>
                </a:solidFill>
                <a:latin typeface="Calibri" charset="0"/>
                <a:ea typeface="ＭＳ Ｐゴシック" charset="0"/>
              </a:rPr>
              <a:t>requires</a:t>
            </a:r>
            <a:r>
              <a:rPr lang="en-US" sz="2600" dirty="0">
                <a:solidFill>
                  <a:srgbClr val="000000"/>
                </a:solidFill>
                <a:latin typeface="Calibri" charset="0"/>
                <a:ea typeface="ＭＳ Ｐゴシック" charset="0"/>
              </a:rPr>
              <a:t> the degradation of the environment in order to keep the system (Km) going </a:t>
            </a:r>
          </a:p>
          <a:p>
            <a:pPr lvl="1"/>
            <a:r>
              <a:rPr lang="en-US" sz="2600" dirty="0">
                <a:solidFill>
                  <a:srgbClr val="000000"/>
                </a:solidFill>
                <a:latin typeface="Calibri" charset="0"/>
                <a:ea typeface="ＭＳ Ｐゴシック" charset="0"/>
              </a:rPr>
              <a:t>Why does it require this? (see explanation, next)</a:t>
            </a:r>
          </a:p>
          <a:p>
            <a:pPr>
              <a:buFont typeface="Calibri" charset="0"/>
              <a:buAutoNum type="alphaUcPeriod"/>
            </a:pPr>
            <a:r>
              <a:rPr lang="en-US" sz="3000" dirty="0">
                <a:latin typeface="Calibri" charset="0"/>
                <a:ea typeface="ＭＳ Ｐゴシック" charset="0"/>
                <a:cs typeface="ＭＳ Ｐゴシック" charset="0"/>
              </a:rPr>
              <a:t>Evidence </a:t>
            </a:r>
          </a:p>
          <a:p>
            <a:pPr lvl="1"/>
            <a:r>
              <a:rPr lang="en-US" sz="2600" dirty="0">
                <a:latin typeface="Calibri" charset="0"/>
                <a:ea typeface="ＭＳ Ｐゴシック" charset="0"/>
              </a:rPr>
              <a:t>With examples</a:t>
            </a:r>
          </a:p>
          <a:p>
            <a:pPr marL="57150" indent="0">
              <a:buNone/>
            </a:pPr>
            <a:r>
              <a:rPr lang="en-US" sz="3000" dirty="0">
                <a:latin typeface="Calibri" charset="0"/>
                <a:ea typeface="ＭＳ Ｐゴシック" charset="0"/>
              </a:rPr>
              <a:t>C. </a:t>
            </a:r>
            <a:r>
              <a:rPr lang="en-US" sz="3000" dirty="0">
                <a:latin typeface="Calibri" charset="0"/>
                <a:ea typeface="ＭＳ Ｐゴシック" charset="0"/>
                <a:cs typeface="ＭＳ Ｐゴシック" charset="0"/>
              </a:rPr>
              <a:t>Then: your evaluation/ view</a:t>
            </a:r>
          </a:p>
          <a:p>
            <a:pPr lvl="1"/>
            <a:r>
              <a:rPr lang="en-US" sz="2600" dirty="0">
                <a:latin typeface="Calibri" charset="0"/>
                <a:ea typeface="ＭＳ Ｐゴシック" charset="0"/>
              </a:rPr>
              <a:t>	But again: claim, reasoning, evidence</a:t>
            </a:r>
          </a:p>
        </p:txBody>
      </p:sp>
      <p:sp>
        <p:nvSpPr>
          <p:cNvPr id="8196"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207519DB-8F66-9C4A-AE4A-070D4D619305}" type="slidenum">
              <a:rPr lang="en-GB" sz="1200">
                <a:solidFill>
                  <a:srgbClr val="898989"/>
                </a:solidFill>
              </a:rPr>
              <a:pPr/>
              <a:t>24</a:t>
            </a:fld>
            <a:endParaRPr lang="en-GB" sz="1200">
              <a:solidFill>
                <a:srgbClr val="898989"/>
              </a:solidFill>
            </a:endParaRPr>
          </a:p>
        </p:txBody>
      </p:sp>
    </p:spTree>
    <p:extLst>
      <p:ext uri="{BB962C8B-B14F-4D97-AF65-F5344CB8AC3E}">
        <p14:creationId xmlns:p14="http://schemas.microsoft.com/office/powerpoint/2010/main" val="1722146542"/>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p:txBody>
          <a:bodyPr>
            <a:normAutofit fontScale="90000"/>
          </a:bodyPr>
          <a:lstStyle/>
          <a:p>
            <a:r>
              <a:rPr lang="en-US" dirty="0">
                <a:latin typeface="Calibri" charset="0"/>
                <a:ea typeface="ＭＳ Ｐゴシック" charset="0"/>
                <a:cs typeface="ＭＳ Ｐゴシック" charset="0"/>
              </a:rPr>
              <a:t>A. Reasons (</a:t>
            </a:r>
            <a:r>
              <a:rPr lang="en-US" dirty="0"/>
              <a:t>LOGICAL EXPLANATION</a:t>
            </a:r>
            <a:r>
              <a:rPr lang="en-US" dirty="0">
                <a:latin typeface="Calibri" charset="0"/>
                <a:ea typeface="ＭＳ Ｐゴシック" charset="0"/>
                <a:cs typeface="ＭＳ Ｐゴシック" charset="0"/>
              </a:rPr>
              <a:t>)</a:t>
            </a:r>
          </a:p>
        </p:txBody>
      </p:sp>
      <p:sp>
        <p:nvSpPr>
          <p:cNvPr id="9219" name="Text Placeholder 5"/>
          <p:cNvSpPr>
            <a:spLocks noGrp="1"/>
          </p:cNvSpPr>
          <p:nvPr>
            <p:ph idx="1"/>
          </p:nvPr>
        </p:nvSpPr>
        <p:spPr/>
        <p:txBody>
          <a:bodyPr/>
          <a:lstStyle/>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Value surplus</a:t>
            </a:r>
          </a:p>
          <a:p>
            <a:r>
              <a:rPr lang="en-US" dirty="0">
                <a:latin typeface="Calibri" charset="0"/>
                <a:ea typeface="ＭＳ Ｐゴシック" charset="0"/>
                <a:cs typeface="ＭＳ Ｐゴシック" charset="0"/>
              </a:rPr>
              <a:t>Capital accumulation and why it works</a:t>
            </a:r>
          </a:p>
          <a:p>
            <a:r>
              <a:rPr lang="en-US" dirty="0">
                <a:latin typeface="Calibri" charset="0"/>
                <a:ea typeface="ＭＳ Ｐゴシック" charset="0"/>
                <a:cs typeface="ＭＳ Ｐゴシック" charset="0"/>
              </a:rPr>
              <a:t>How capital accumulation degrades the environment  </a:t>
            </a:r>
          </a:p>
          <a:p>
            <a:r>
              <a:rPr lang="en-US" dirty="0">
                <a:latin typeface="Calibri" charset="0"/>
                <a:ea typeface="ＭＳ Ｐゴシック" charset="0"/>
                <a:cs typeface="ＭＳ Ｐゴシック" charset="0"/>
              </a:rPr>
              <a:t>Why degradation is inevitable </a:t>
            </a:r>
          </a:p>
          <a:p>
            <a:endParaRPr lang="en-US" dirty="0">
              <a:latin typeface="Calibri" charset="0"/>
              <a:ea typeface="ＭＳ Ｐゴシック" charset="0"/>
              <a:cs typeface="ＭＳ Ｐゴシック" charset="0"/>
            </a:endParaRPr>
          </a:p>
        </p:txBody>
      </p:sp>
      <p:sp>
        <p:nvSpPr>
          <p:cNvPr id="922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D7DD379E-FA6E-104C-BDCA-E713F77F22D2}" type="slidenum">
              <a:rPr lang="en-GB" sz="1200">
                <a:solidFill>
                  <a:srgbClr val="898989"/>
                </a:solidFill>
              </a:rPr>
              <a:pPr/>
              <a:t>25</a:t>
            </a:fld>
            <a:endParaRPr lang="en-GB" sz="1200">
              <a:solidFill>
                <a:srgbClr val="898989"/>
              </a:solidFill>
            </a:endParaRPr>
          </a:p>
        </p:txBody>
      </p:sp>
    </p:spTree>
    <p:extLst>
      <p:ext uri="{BB962C8B-B14F-4D97-AF65-F5344CB8AC3E}">
        <p14:creationId xmlns:p14="http://schemas.microsoft.com/office/powerpoint/2010/main" val="1545954325"/>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GB">
                <a:latin typeface="Calibri" charset="0"/>
                <a:ea typeface="ＭＳ Ｐゴシック" charset="0"/>
                <a:cs typeface="ＭＳ Ｐゴシック" charset="0"/>
              </a:rPr>
              <a:t>Value surplus: what is it?</a:t>
            </a:r>
          </a:p>
        </p:txBody>
      </p:sp>
      <p:sp>
        <p:nvSpPr>
          <p:cNvPr id="9219" name="Content Placeholder 2"/>
          <p:cNvSpPr>
            <a:spLocks noGrp="1"/>
          </p:cNvSpPr>
          <p:nvPr>
            <p:ph sz="half" idx="1"/>
          </p:nvPr>
        </p:nvSpPr>
        <p:spPr>
          <a:xfrm>
            <a:off x="457200" y="1600200"/>
            <a:ext cx="4686300" cy="4525963"/>
          </a:xfrm>
        </p:spPr>
        <p:txBody>
          <a:bodyPr>
            <a:normAutofit/>
          </a:bodyPr>
          <a:lstStyle/>
          <a:p>
            <a:pPr eaLnBrk="1" hangingPunct="1">
              <a:lnSpc>
                <a:spcPct val="90000"/>
              </a:lnSpc>
            </a:pPr>
            <a:r>
              <a:rPr lang="en-GB" sz="2400" dirty="0">
                <a:latin typeface="Calibri" charset="0"/>
                <a:ea typeface="ＭＳ Ｐゴシック" charset="0"/>
                <a:cs typeface="ＭＳ Ｐゴシック" charset="0"/>
              </a:rPr>
              <a:t>Marx (1867)</a:t>
            </a:r>
          </a:p>
          <a:p>
            <a:pPr lvl="1" eaLnBrk="1" hangingPunct="1">
              <a:lnSpc>
                <a:spcPct val="90000"/>
              </a:lnSpc>
            </a:pPr>
            <a:r>
              <a:rPr lang="en-US" dirty="0">
                <a:latin typeface="Calibri" charset="0"/>
                <a:ea typeface="ＭＳ Ｐゴシック" charset="0"/>
              </a:rPr>
              <a:t>“Yield, profit or </a:t>
            </a:r>
            <a:r>
              <a:rPr lang="en-US" b="1" dirty="0">
                <a:latin typeface="Calibri" charset="0"/>
                <a:ea typeface="ＭＳ Ｐゴシック" charset="0"/>
              </a:rPr>
              <a:t>return on production capital invested</a:t>
            </a:r>
            <a:r>
              <a:rPr lang="en-US" dirty="0">
                <a:latin typeface="Calibri" charset="0"/>
                <a:ea typeface="ＭＳ Ｐゴシック" charset="0"/>
              </a:rPr>
              <a:t>, i.e. amount of the increase in the value of capital…”</a:t>
            </a:r>
          </a:p>
          <a:p>
            <a:pPr lvl="1" eaLnBrk="1" hangingPunct="1">
              <a:lnSpc>
                <a:spcPct val="90000"/>
              </a:lnSpc>
              <a:spcAft>
                <a:spcPts val="600"/>
              </a:spcAft>
            </a:pPr>
            <a:r>
              <a:rPr lang="en-US" dirty="0">
                <a:latin typeface="Calibri" charset="0"/>
                <a:ea typeface="ＭＳ Ｐゴシック" charset="0"/>
              </a:rPr>
              <a:t>…after it goes through the production process</a:t>
            </a:r>
          </a:p>
          <a:p>
            <a:pPr lvl="1" eaLnBrk="1" hangingPunct="1">
              <a:lnSpc>
                <a:spcPct val="90000"/>
              </a:lnSpc>
            </a:pPr>
            <a:r>
              <a:rPr lang="en-US" dirty="0">
                <a:latin typeface="Calibri" charset="0"/>
                <a:ea typeface="ＭＳ Ｐゴシック" charset="0"/>
              </a:rPr>
              <a:t>General formula for Capital (Marx): </a:t>
            </a:r>
            <a:r>
              <a:rPr lang="en-US" b="1" dirty="0">
                <a:latin typeface="Calibri" charset="0"/>
                <a:ea typeface="ＭＳ Ｐゴシック" charset="0"/>
              </a:rPr>
              <a:t>M-C-M’</a:t>
            </a:r>
          </a:p>
        </p:txBody>
      </p:sp>
      <p:sp>
        <p:nvSpPr>
          <p:cNvPr id="1024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D0BFB037-B92C-164B-AAEC-BCFEA0DEE39E}" type="slidenum">
              <a:rPr lang="en-GB" sz="1200">
                <a:solidFill>
                  <a:srgbClr val="898989"/>
                </a:solidFill>
              </a:rPr>
              <a:pPr/>
              <a:t>26</a:t>
            </a:fld>
            <a:endParaRPr lang="en-GB" sz="1200">
              <a:solidFill>
                <a:srgbClr val="898989"/>
              </a:solidFill>
            </a:endParaRPr>
          </a:p>
        </p:txBody>
      </p:sp>
      <p:pic>
        <p:nvPicPr>
          <p:cNvPr id="9221" name="Picture 6" descr="Zentralbibliothek Zürich Das Kapital Marx 18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600200"/>
            <a:ext cx="2095500" cy="353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561266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wipe(left)">
                                      <p:cBhvr>
                                        <p:cTn id="7" dur="500"/>
                                        <p:tgtEl>
                                          <p:spTgt spid="921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219">
                                            <p:txEl>
                                              <p:pRg st="1" end="1"/>
                                            </p:txEl>
                                          </p:spTgt>
                                        </p:tgtEl>
                                        <p:attrNameLst>
                                          <p:attrName>style.visibility</p:attrName>
                                        </p:attrNameLst>
                                      </p:cBhvr>
                                      <p:to>
                                        <p:strVal val="visible"/>
                                      </p:to>
                                    </p:set>
                                    <p:animEffect transition="in" filter="wipe(left)">
                                      <p:cBhvr>
                                        <p:cTn id="10" dur="500"/>
                                        <p:tgtEl>
                                          <p:spTgt spid="921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Effect transition="in" filter="wipe(left)">
                                      <p:cBhvr>
                                        <p:cTn id="13" dur="500"/>
                                        <p:tgtEl>
                                          <p:spTgt spid="9219">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219">
                                            <p:txEl>
                                              <p:pRg st="3" end="3"/>
                                            </p:txEl>
                                          </p:spTgt>
                                        </p:tgtEl>
                                        <p:attrNameLst>
                                          <p:attrName>style.visibility</p:attrName>
                                        </p:attrNameLst>
                                      </p:cBhvr>
                                      <p:to>
                                        <p:strVal val="visible"/>
                                      </p:to>
                                    </p:set>
                                    <p:animEffect transition="in" filter="wipe(left)">
                                      <p:cBhvr>
                                        <p:cTn id="16" dur="500"/>
                                        <p:tgtEl>
                                          <p:spTgt spid="9219">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dissolve">
                                      <p:cBhvr>
                                        <p:cTn id="19"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r>
              <a:rPr lang="en-GB">
                <a:latin typeface="Calibri" charset="0"/>
                <a:ea typeface="ＭＳ Ｐゴシック" charset="0"/>
                <a:cs typeface="ＭＳ Ｐゴシック" charset="0"/>
              </a:rPr>
              <a:t>How is it generated?</a:t>
            </a:r>
          </a:p>
        </p:txBody>
      </p:sp>
      <p:pic>
        <p:nvPicPr>
          <p:cNvPr id="1126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98700"/>
            <a:ext cx="23495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Box 5"/>
          <p:cNvSpPr txBox="1">
            <a:spLocks noChangeArrowheads="1"/>
          </p:cNvSpPr>
          <p:nvPr/>
        </p:nvSpPr>
        <p:spPr bwMode="auto">
          <a:xfrm>
            <a:off x="3581400" y="4419600"/>
            <a:ext cx="14478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600">
                <a:latin typeface="Arial" charset="0"/>
              </a:rPr>
              <a:t>Source: </a:t>
            </a:r>
            <a:r>
              <a:rPr lang="en-GB" sz="600">
                <a:latin typeface="Arial" charset="0"/>
                <a:hlinkClick r:id="rId4"/>
              </a:rPr>
              <a:t>http://utama.info/</a:t>
            </a:r>
            <a:r>
              <a:rPr lang="en-GB" sz="600">
                <a:latin typeface="Arial" charset="0"/>
              </a:rPr>
              <a:t> </a:t>
            </a:r>
          </a:p>
        </p:txBody>
      </p:sp>
      <p:sp>
        <p:nvSpPr>
          <p:cNvPr id="10245" name="TextBox 6"/>
          <p:cNvSpPr txBox="1">
            <a:spLocks noChangeArrowheads="1"/>
          </p:cNvSpPr>
          <p:nvPr/>
        </p:nvSpPr>
        <p:spPr bwMode="auto">
          <a:xfrm>
            <a:off x="174625" y="4202113"/>
            <a:ext cx="37274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dirty="0">
                <a:latin typeface="Arial" charset="0"/>
              </a:rPr>
              <a:t>Worker labour (wage) produces one shoe in 1h worth = </a:t>
            </a:r>
            <a:r>
              <a:rPr lang="en-GB" sz="1800" dirty="0">
                <a:solidFill>
                  <a:srgbClr val="0070C0"/>
                </a:solidFill>
                <a:latin typeface="Arial" charset="0"/>
              </a:rPr>
              <a:t>10€</a:t>
            </a:r>
            <a:r>
              <a:rPr lang="en-US" sz="1800" dirty="0">
                <a:latin typeface="Arial" charset="0"/>
              </a:rPr>
              <a:t>/ hour</a:t>
            </a:r>
            <a:endParaRPr lang="en-GB" sz="1800" dirty="0">
              <a:latin typeface="Arial" charset="0"/>
            </a:endParaRPr>
          </a:p>
        </p:txBody>
      </p:sp>
      <p:sp>
        <p:nvSpPr>
          <p:cNvPr id="10246" name="TextBox 7"/>
          <p:cNvSpPr txBox="1">
            <a:spLocks noChangeArrowheads="1"/>
          </p:cNvSpPr>
          <p:nvPr/>
        </p:nvSpPr>
        <p:spPr bwMode="auto">
          <a:xfrm>
            <a:off x="304800" y="2859088"/>
            <a:ext cx="2895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a:latin typeface="Arial" charset="0"/>
              </a:rPr>
              <a:t>Worker prod (machine): 10€</a:t>
            </a:r>
            <a:r>
              <a:rPr lang="en-US" sz="1800">
                <a:latin typeface="Arial" charset="0"/>
              </a:rPr>
              <a:t>/ 15min = 40</a:t>
            </a:r>
            <a:r>
              <a:rPr lang="en-GB" sz="1800">
                <a:latin typeface="Arial" charset="0"/>
              </a:rPr>
              <a:t>€</a:t>
            </a:r>
            <a:r>
              <a:rPr lang="en-US" sz="1800">
                <a:latin typeface="Arial" charset="0"/>
              </a:rPr>
              <a:t>/ hour </a:t>
            </a:r>
          </a:p>
          <a:p>
            <a:r>
              <a:rPr lang="en-US" sz="1800">
                <a:latin typeface="Arial" charset="0"/>
              </a:rPr>
              <a:t>or: 4 pairs/ hour</a:t>
            </a:r>
            <a:endParaRPr lang="en-GB" sz="1800">
              <a:latin typeface="Arial" charset="0"/>
            </a:endParaRPr>
          </a:p>
        </p:txBody>
      </p:sp>
      <p:sp>
        <p:nvSpPr>
          <p:cNvPr id="10247" name="TextBox 8"/>
          <p:cNvSpPr txBox="1">
            <a:spLocks noChangeArrowheads="1"/>
          </p:cNvSpPr>
          <p:nvPr/>
        </p:nvSpPr>
        <p:spPr bwMode="auto">
          <a:xfrm>
            <a:off x="1147763" y="1774825"/>
            <a:ext cx="342423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a:latin typeface="Arial" charset="0"/>
              </a:rPr>
              <a:t>Owner (shoe in mkt) = 40€</a:t>
            </a:r>
          </a:p>
          <a:p>
            <a:r>
              <a:rPr lang="en-GB" sz="1800">
                <a:latin typeface="Arial" charset="0"/>
              </a:rPr>
              <a:t>4 pairs (produced in 1h)= </a:t>
            </a:r>
            <a:r>
              <a:rPr lang="en-GB" sz="1800">
                <a:solidFill>
                  <a:srgbClr val="FF0000"/>
                </a:solidFill>
                <a:latin typeface="Arial" charset="0"/>
              </a:rPr>
              <a:t>€160</a:t>
            </a:r>
          </a:p>
        </p:txBody>
      </p:sp>
      <p:sp>
        <p:nvSpPr>
          <p:cNvPr id="10248" name="TextBox 9"/>
          <p:cNvSpPr txBox="1">
            <a:spLocks noChangeArrowheads="1"/>
          </p:cNvSpPr>
          <p:nvPr/>
        </p:nvSpPr>
        <p:spPr bwMode="auto">
          <a:xfrm>
            <a:off x="5105400" y="2525713"/>
            <a:ext cx="3200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a:latin typeface="Arial" charset="0"/>
              </a:rPr>
              <a:t>Operational costs = </a:t>
            </a:r>
            <a:r>
              <a:rPr lang="en-GB" sz="1800">
                <a:solidFill>
                  <a:srgbClr val="0070C0"/>
                </a:solidFill>
                <a:latin typeface="Arial" charset="0"/>
              </a:rPr>
              <a:t>20€</a:t>
            </a:r>
            <a:r>
              <a:rPr lang="en-US" sz="1800">
                <a:latin typeface="Arial" charset="0"/>
              </a:rPr>
              <a:t>/ h</a:t>
            </a:r>
            <a:endParaRPr lang="en-GB" sz="1800">
              <a:latin typeface="Arial" charset="0"/>
            </a:endParaRPr>
          </a:p>
        </p:txBody>
      </p:sp>
      <p:sp>
        <p:nvSpPr>
          <p:cNvPr id="10249" name="TextBox 10"/>
          <p:cNvSpPr txBox="1">
            <a:spLocks noChangeArrowheads="1"/>
          </p:cNvSpPr>
          <p:nvPr/>
        </p:nvSpPr>
        <p:spPr bwMode="auto">
          <a:xfrm>
            <a:off x="5105400" y="3429000"/>
            <a:ext cx="3746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GB" sz="1800">
                <a:latin typeface="Arial" charset="0"/>
              </a:rPr>
              <a:t>Invest (put in prod) = </a:t>
            </a:r>
            <a:r>
              <a:rPr lang="en-GB" sz="1800">
                <a:solidFill>
                  <a:srgbClr val="0070C0"/>
                </a:solidFill>
                <a:latin typeface="Arial" charset="0"/>
              </a:rPr>
              <a:t>50€</a:t>
            </a:r>
            <a:r>
              <a:rPr lang="en-US" sz="1800">
                <a:latin typeface="Arial" charset="0"/>
              </a:rPr>
              <a:t>/ hour </a:t>
            </a:r>
          </a:p>
        </p:txBody>
      </p:sp>
      <p:sp>
        <p:nvSpPr>
          <p:cNvPr id="10250" name="TextBox 12"/>
          <p:cNvSpPr txBox="1">
            <a:spLocks noChangeArrowheads="1"/>
          </p:cNvSpPr>
          <p:nvPr/>
        </p:nvSpPr>
        <p:spPr bwMode="auto">
          <a:xfrm>
            <a:off x="4038600" y="4735513"/>
            <a:ext cx="5105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a:latin typeface="Arial" charset="0"/>
              </a:rPr>
              <a:t>Profit (above value investment) = </a:t>
            </a:r>
            <a:r>
              <a:rPr lang="en-GB" sz="1800" b="1">
                <a:solidFill>
                  <a:srgbClr val="7030A0"/>
                </a:solidFill>
                <a:latin typeface="Arial" charset="0"/>
              </a:rPr>
              <a:t>80€</a:t>
            </a:r>
            <a:r>
              <a:rPr lang="en-US" sz="1800">
                <a:latin typeface="Arial" charset="0"/>
              </a:rPr>
              <a:t>/ hour</a:t>
            </a:r>
            <a:endParaRPr lang="en-GB" sz="1800">
              <a:latin typeface="Arial" charset="0"/>
            </a:endParaRPr>
          </a:p>
        </p:txBody>
      </p:sp>
      <p:sp>
        <p:nvSpPr>
          <p:cNvPr id="11275" name="Slide Number Placeholder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0AECB6D3-A317-B946-9C6E-8D408293B8B2}" type="slidenum">
              <a:rPr lang="en-GB" sz="1200">
                <a:solidFill>
                  <a:srgbClr val="898989"/>
                </a:solidFill>
              </a:rPr>
              <a:pPr/>
              <a:t>27</a:t>
            </a:fld>
            <a:endParaRPr lang="en-GB" sz="1200">
              <a:solidFill>
                <a:srgbClr val="898989"/>
              </a:solidFill>
            </a:endParaRPr>
          </a:p>
        </p:txBody>
      </p:sp>
    </p:spTree>
    <p:extLst>
      <p:ext uri="{BB962C8B-B14F-4D97-AF65-F5344CB8AC3E}">
        <p14:creationId xmlns:p14="http://schemas.microsoft.com/office/powerpoint/2010/main" val="30229620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dissolve">
                                      <p:cBhvr>
                                        <p:cTn id="7" dur="500"/>
                                        <p:tgtEl>
                                          <p:spTgt spid="10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dissolve">
                                      <p:cBhvr>
                                        <p:cTn id="12" dur="500"/>
                                        <p:tgtEl>
                                          <p:spTgt spid="102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47"/>
                                        </p:tgtEl>
                                        <p:attrNameLst>
                                          <p:attrName>style.visibility</p:attrName>
                                        </p:attrNameLst>
                                      </p:cBhvr>
                                      <p:to>
                                        <p:strVal val="visible"/>
                                      </p:to>
                                    </p:set>
                                    <p:animEffect transition="in" filter="dissolve">
                                      <p:cBhvr>
                                        <p:cTn id="17" dur="500"/>
                                        <p:tgtEl>
                                          <p:spTgt spid="102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48"/>
                                        </p:tgtEl>
                                        <p:attrNameLst>
                                          <p:attrName>style.visibility</p:attrName>
                                        </p:attrNameLst>
                                      </p:cBhvr>
                                      <p:to>
                                        <p:strVal val="visible"/>
                                      </p:to>
                                    </p:set>
                                    <p:animEffect transition="in" filter="dissolve">
                                      <p:cBhvr>
                                        <p:cTn id="22" dur="500"/>
                                        <p:tgtEl>
                                          <p:spTgt spid="102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249"/>
                                        </p:tgtEl>
                                        <p:attrNameLst>
                                          <p:attrName>style.visibility</p:attrName>
                                        </p:attrNameLst>
                                      </p:cBhvr>
                                      <p:to>
                                        <p:strVal val="visible"/>
                                      </p:to>
                                    </p:set>
                                    <p:animEffect transition="in" filter="dissolve">
                                      <p:cBhvr>
                                        <p:cTn id="27" dur="500"/>
                                        <p:tgtEl>
                                          <p:spTgt spid="102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250"/>
                                        </p:tgtEl>
                                        <p:attrNameLst>
                                          <p:attrName>style.visibility</p:attrName>
                                        </p:attrNameLst>
                                      </p:cBhvr>
                                      <p:to>
                                        <p:strVal val="visible"/>
                                      </p:to>
                                    </p:set>
                                    <p:animEffect transition="in" filter="dissolve">
                                      <p:cBhvr>
                                        <p:cTn id="32"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6" grpId="0"/>
      <p:bldP spid="10247" grpId="0"/>
      <p:bldP spid="10248" grpId="0"/>
      <p:bldP spid="10249" grpId="0"/>
      <p:bldP spid="102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GB">
                <a:latin typeface="Calibri" charset="0"/>
                <a:ea typeface="ＭＳ Ｐゴシック" charset="0"/>
                <a:cs typeface="ＭＳ Ｐゴシック" charset="0"/>
              </a:rPr>
              <a:t>Why is it necessary?</a:t>
            </a:r>
          </a:p>
        </p:txBody>
      </p:sp>
      <p:sp>
        <p:nvSpPr>
          <p:cNvPr id="1229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08A86C4D-860E-6A4A-A829-110E38E06B72}" type="slidenum">
              <a:rPr lang="en-GB" sz="1200">
                <a:solidFill>
                  <a:srgbClr val="898989"/>
                </a:solidFill>
              </a:rPr>
              <a:pPr/>
              <a:t>28</a:t>
            </a:fld>
            <a:endParaRPr lang="en-GB" sz="1200">
              <a:solidFill>
                <a:srgbClr val="898989"/>
              </a:solidFill>
            </a:endParaRPr>
          </a:p>
        </p:txBody>
      </p:sp>
      <p:sp>
        <p:nvSpPr>
          <p:cNvPr id="11268" name="Contenidor de contingut 4"/>
          <p:cNvSpPr txBox="1">
            <a:spLocks/>
          </p:cNvSpPr>
          <p:nvPr/>
        </p:nvSpPr>
        <p:spPr bwMode="auto">
          <a:xfrm>
            <a:off x="850900" y="5632450"/>
            <a:ext cx="2671763"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342900" indent="-342900" eaLnBrk="0" hangingPunct="0">
              <a:spcBef>
                <a:spcPct val="20000"/>
              </a:spcBef>
              <a:buFont typeface="Arial" charset="0"/>
              <a:buNone/>
            </a:pPr>
            <a:r>
              <a:rPr lang="en-GB" sz="600">
                <a:solidFill>
                  <a:srgbClr val="FF0000"/>
                </a:solidFill>
                <a:hlinkClick r:id="rId3"/>
              </a:rPr>
              <a:t>http://weknowwhatsup.blogspot.com.es</a:t>
            </a:r>
            <a:r>
              <a:rPr lang="en-GB" sz="600">
                <a:solidFill>
                  <a:srgbClr val="FF0000"/>
                </a:solidFill>
              </a:rPr>
              <a:t> </a:t>
            </a:r>
            <a:endParaRPr lang="en-GB" sz="600"/>
          </a:p>
        </p:txBody>
      </p:sp>
      <p:pic>
        <p:nvPicPr>
          <p:cNvPr id="1126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119313"/>
            <a:ext cx="2971800" cy="3519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8275" y="2133600"/>
            <a:ext cx="4603750" cy="351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1" name="TextBox 10"/>
          <p:cNvSpPr txBox="1">
            <a:spLocks noChangeArrowheads="1"/>
          </p:cNvSpPr>
          <p:nvPr/>
        </p:nvSpPr>
        <p:spPr bwMode="auto">
          <a:xfrm>
            <a:off x="3962400" y="5665788"/>
            <a:ext cx="42386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600">
                <a:latin typeface="Arial" charset="0"/>
              </a:rPr>
              <a:t>Source: </a:t>
            </a:r>
            <a:r>
              <a:rPr lang="en-GB" sz="600">
                <a:latin typeface="Arial" charset="0"/>
                <a:hlinkClick r:id="rId6"/>
              </a:rPr>
              <a:t>http://freedombunker.com</a:t>
            </a:r>
            <a:r>
              <a:rPr lang="en-GB" sz="600">
                <a:latin typeface="Arial" charset="0"/>
              </a:rPr>
              <a:t> </a:t>
            </a:r>
          </a:p>
        </p:txBody>
      </p:sp>
      <p:sp>
        <p:nvSpPr>
          <p:cNvPr id="8" name="Title 1"/>
          <p:cNvSpPr txBox="1">
            <a:spLocks/>
          </p:cNvSpPr>
          <p:nvPr/>
        </p:nvSpPr>
        <p:spPr bwMode="auto">
          <a:xfrm>
            <a:off x="457200" y="1295400"/>
            <a:ext cx="8229600"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GB" b="1"/>
              <a:t>Capital accumulation </a:t>
            </a:r>
          </a:p>
        </p:txBody>
      </p:sp>
      <p:sp>
        <p:nvSpPr>
          <p:cNvPr id="2" name="TextBox 1"/>
          <p:cNvSpPr txBox="1"/>
          <p:nvPr/>
        </p:nvSpPr>
        <p:spPr>
          <a:xfrm>
            <a:off x="914399" y="5849938"/>
            <a:ext cx="7772401" cy="369332"/>
          </a:xfrm>
          <a:prstGeom prst="rect">
            <a:avLst/>
          </a:prstGeom>
          <a:noFill/>
        </p:spPr>
        <p:txBody>
          <a:bodyPr wrap="square" rtlCol="0">
            <a:spAutoFit/>
          </a:bodyPr>
          <a:lstStyle/>
          <a:p>
            <a:r>
              <a:rPr lang="en-US" dirty="0"/>
              <a:t>“</a:t>
            </a:r>
            <a:r>
              <a:rPr lang="en-US" i="1" dirty="0"/>
              <a:t>Accumulate, accumulate! This is Moses and the Prophets!</a:t>
            </a:r>
            <a:r>
              <a:rPr lang="en-US" dirty="0"/>
              <a:t>” (Marx, Capital, </a:t>
            </a:r>
            <a:r>
              <a:rPr lang="en-US" dirty="0" err="1"/>
              <a:t>Vol</a:t>
            </a:r>
            <a:r>
              <a:rPr lang="en-US" dirty="0"/>
              <a:t> 1)</a:t>
            </a:r>
          </a:p>
        </p:txBody>
      </p:sp>
    </p:spTree>
    <p:extLst>
      <p:ext uri="{BB962C8B-B14F-4D97-AF65-F5344CB8AC3E}">
        <p14:creationId xmlns:p14="http://schemas.microsoft.com/office/powerpoint/2010/main" val="23853221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wipe(left)">
                                      <p:cBhvr>
                                        <p:cTn id="7" dur="500"/>
                                        <p:tgtEl>
                                          <p:spTgt spid="1126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wipe(left)">
                                      <p:cBhvr>
                                        <p:cTn id="10" dur="500"/>
                                        <p:tgtEl>
                                          <p:spTgt spid="112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par>
                                <p:cTn id="19" presetID="23" presetClass="entr" presetSubtype="528" fill="hold" nodeType="withEffect">
                                  <p:stCondLst>
                                    <p:cond delay="0"/>
                                  </p:stCondLst>
                                  <p:childTnLst>
                                    <p:set>
                                      <p:cBhvr>
                                        <p:cTn id="20" dur="1" fill="hold">
                                          <p:stCondLst>
                                            <p:cond delay="0"/>
                                          </p:stCondLst>
                                        </p:cTn>
                                        <p:tgtEl>
                                          <p:spTgt spid="11270"/>
                                        </p:tgtEl>
                                        <p:attrNameLst>
                                          <p:attrName>style.visibility</p:attrName>
                                        </p:attrNameLst>
                                      </p:cBhvr>
                                      <p:to>
                                        <p:strVal val="visible"/>
                                      </p:to>
                                    </p:set>
                                    <p:anim calcmode="lin" valueType="num">
                                      <p:cBhvr>
                                        <p:cTn id="21" dur="500" fill="hold"/>
                                        <p:tgtEl>
                                          <p:spTgt spid="11270"/>
                                        </p:tgtEl>
                                        <p:attrNameLst>
                                          <p:attrName>ppt_w</p:attrName>
                                        </p:attrNameLst>
                                      </p:cBhvr>
                                      <p:tavLst>
                                        <p:tav tm="0">
                                          <p:val>
                                            <p:fltVal val="0"/>
                                          </p:val>
                                        </p:tav>
                                        <p:tav tm="100000">
                                          <p:val>
                                            <p:strVal val="#ppt_w"/>
                                          </p:val>
                                        </p:tav>
                                      </p:tavLst>
                                    </p:anim>
                                    <p:anim calcmode="lin" valueType="num">
                                      <p:cBhvr>
                                        <p:cTn id="22" dur="500" fill="hold"/>
                                        <p:tgtEl>
                                          <p:spTgt spid="11270"/>
                                        </p:tgtEl>
                                        <p:attrNameLst>
                                          <p:attrName>ppt_h</p:attrName>
                                        </p:attrNameLst>
                                      </p:cBhvr>
                                      <p:tavLst>
                                        <p:tav tm="0">
                                          <p:val>
                                            <p:fltVal val="0"/>
                                          </p:val>
                                        </p:tav>
                                        <p:tav tm="100000">
                                          <p:val>
                                            <p:strVal val="#ppt_h"/>
                                          </p:val>
                                        </p:tav>
                                      </p:tavLst>
                                    </p:anim>
                                    <p:anim calcmode="lin" valueType="num">
                                      <p:cBhvr>
                                        <p:cTn id="23" dur="500" fill="hold"/>
                                        <p:tgtEl>
                                          <p:spTgt spid="11270"/>
                                        </p:tgtEl>
                                        <p:attrNameLst>
                                          <p:attrName>ppt_x</p:attrName>
                                        </p:attrNameLst>
                                      </p:cBhvr>
                                      <p:tavLst>
                                        <p:tav tm="0">
                                          <p:val>
                                            <p:fltVal val="0.5"/>
                                          </p:val>
                                        </p:tav>
                                        <p:tav tm="100000">
                                          <p:val>
                                            <p:strVal val="#ppt_x"/>
                                          </p:val>
                                        </p:tav>
                                      </p:tavLst>
                                    </p:anim>
                                    <p:anim calcmode="lin" valueType="num">
                                      <p:cBhvr>
                                        <p:cTn id="24" dur="500" fill="hold"/>
                                        <p:tgtEl>
                                          <p:spTgt spid="11270"/>
                                        </p:tgtEl>
                                        <p:attrNameLst>
                                          <p:attrName>ppt_y</p:attrName>
                                        </p:attrNameLst>
                                      </p:cBhvr>
                                      <p:tavLst>
                                        <p:tav tm="0">
                                          <p:val>
                                            <p:fltVal val="0.5"/>
                                          </p:val>
                                        </p:tav>
                                        <p:tav tm="100000">
                                          <p:val>
                                            <p:strVal val="#ppt_y"/>
                                          </p:val>
                                        </p:tav>
                                      </p:tavLst>
                                    </p:anim>
                                  </p:childTnLst>
                                </p:cTn>
                              </p:par>
                              <p:par>
                                <p:cTn id="25" presetID="23" presetClass="entr" presetSubtype="528" fill="hold" grpId="0" nodeType="withEffect">
                                  <p:stCondLst>
                                    <p:cond delay="0"/>
                                  </p:stCondLst>
                                  <p:childTnLst>
                                    <p:set>
                                      <p:cBhvr>
                                        <p:cTn id="26" dur="1" fill="hold">
                                          <p:stCondLst>
                                            <p:cond delay="0"/>
                                          </p:stCondLst>
                                        </p:cTn>
                                        <p:tgtEl>
                                          <p:spTgt spid="11271"/>
                                        </p:tgtEl>
                                        <p:attrNameLst>
                                          <p:attrName>style.visibility</p:attrName>
                                        </p:attrNameLst>
                                      </p:cBhvr>
                                      <p:to>
                                        <p:strVal val="visible"/>
                                      </p:to>
                                    </p:set>
                                    <p:anim calcmode="lin" valueType="num">
                                      <p:cBhvr>
                                        <p:cTn id="27" dur="500" fill="hold"/>
                                        <p:tgtEl>
                                          <p:spTgt spid="11271"/>
                                        </p:tgtEl>
                                        <p:attrNameLst>
                                          <p:attrName>ppt_w</p:attrName>
                                        </p:attrNameLst>
                                      </p:cBhvr>
                                      <p:tavLst>
                                        <p:tav tm="0">
                                          <p:val>
                                            <p:fltVal val="0"/>
                                          </p:val>
                                        </p:tav>
                                        <p:tav tm="100000">
                                          <p:val>
                                            <p:strVal val="#ppt_w"/>
                                          </p:val>
                                        </p:tav>
                                      </p:tavLst>
                                    </p:anim>
                                    <p:anim calcmode="lin" valueType="num">
                                      <p:cBhvr>
                                        <p:cTn id="28" dur="500" fill="hold"/>
                                        <p:tgtEl>
                                          <p:spTgt spid="11271"/>
                                        </p:tgtEl>
                                        <p:attrNameLst>
                                          <p:attrName>ppt_h</p:attrName>
                                        </p:attrNameLst>
                                      </p:cBhvr>
                                      <p:tavLst>
                                        <p:tav tm="0">
                                          <p:val>
                                            <p:fltVal val="0"/>
                                          </p:val>
                                        </p:tav>
                                        <p:tav tm="100000">
                                          <p:val>
                                            <p:strVal val="#ppt_h"/>
                                          </p:val>
                                        </p:tav>
                                      </p:tavLst>
                                    </p:anim>
                                    <p:anim calcmode="lin" valueType="num">
                                      <p:cBhvr>
                                        <p:cTn id="29" dur="500" fill="hold"/>
                                        <p:tgtEl>
                                          <p:spTgt spid="11271"/>
                                        </p:tgtEl>
                                        <p:attrNameLst>
                                          <p:attrName>ppt_x</p:attrName>
                                        </p:attrNameLst>
                                      </p:cBhvr>
                                      <p:tavLst>
                                        <p:tav tm="0">
                                          <p:val>
                                            <p:fltVal val="0.5"/>
                                          </p:val>
                                        </p:tav>
                                        <p:tav tm="100000">
                                          <p:val>
                                            <p:strVal val="#ppt_x"/>
                                          </p:val>
                                        </p:tav>
                                      </p:tavLst>
                                    </p:anim>
                                    <p:anim calcmode="lin" valueType="num">
                                      <p:cBhvr>
                                        <p:cTn id="30" dur="500" fill="hold"/>
                                        <p:tgtEl>
                                          <p:spTgt spid="11271"/>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71" grpId="0"/>
      <p:bldP spid="8"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GB">
                <a:latin typeface="Calibri" charset="0"/>
                <a:ea typeface="ＭＳ Ｐゴシック" charset="0"/>
                <a:cs typeface="ＭＳ Ｐゴシック" charset="0"/>
              </a:rPr>
              <a:t>Extracting surplus from nature</a:t>
            </a:r>
          </a:p>
        </p:txBody>
      </p:sp>
      <p:sp>
        <p:nvSpPr>
          <p:cNvPr id="13315" name="Content Placeholder 2"/>
          <p:cNvSpPr>
            <a:spLocks noGrp="1"/>
          </p:cNvSpPr>
          <p:nvPr>
            <p:ph type="body" sz="half" idx="2"/>
          </p:nvPr>
        </p:nvSpPr>
        <p:spPr>
          <a:xfrm>
            <a:off x="1792288" y="5367338"/>
            <a:ext cx="6361112" cy="804862"/>
          </a:xfrm>
        </p:spPr>
        <p:txBody>
          <a:bodyPr/>
          <a:lstStyle/>
          <a:p>
            <a:pPr eaLnBrk="1" hangingPunct="1"/>
            <a:r>
              <a:rPr lang="en-GB" sz="3200" dirty="0">
                <a:latin typeface="Calibri" charset="0"/>
                <a:ea typeface="ＭＳ Ｐゴシック" charset="0"/>
                <a:cs typeface="ＭＳ Ｐゴシック" charset="0"/>
              </a:rPr>
              <a:t>Intensity of extraction &gt; restoration</a:t>
            </a:r>
          </a:p>
        </p:txBody>
      </p:sp>
      <p:sp>
        <p:nvSpPr>
          <p:cNvPr id="13316"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F3D8F0A3-AB3A-1643-A235-63050B6544DE}" type="slidenum">
              <a:rPr lang="en-GB" sz="1200">
                <a:solidFill>
                  <a:srgbClr val="898989"/>
                </a:solidFill>
              </a:rPr>
              <a:pPr/>
              <a:t>29</a:t>
            </a:fld>
            <a:endParaRPr lang="en-GB" sz="1200">
              <a:solidFill>
                <a:srgbClr val="898989"/>
              </a:solidFill>
            </a:endParaRPr>
          </a:p>
        </p:txBody>
      </p:sp>
      <p:sp>
        <p:nvSpPr>
          <p:cNvPr id="13317" name="Contenidor de contingut 4"/>
          <p:cNvSpPr>
            <a:spLocks noGrp="1"/>
          </p:cNvSpPr>
          <p:nvPr>
            <p:ph sz="half" idx="4294967295"/>
          </p:nvPr>
        </p:nvSpPr>
        <p:spPr>
          <a:xfrm>
            <a:off x="1600200" y="3124200"/>
            <a:ext cx="4038600" cy="239713"/>
          </a:xfrm>
        </p:spPr>
        <p:txBody>
          <a:bodyPr/>
          <a:lstStyle/>
          <a:p>
            <a:pPr>
              <a:buFont typeface="Arial" charset="0"/>
              <a:buNone/>
            </a:pPr>
            <a:r>
              <a:rPr lang="en-US" sz="600">
                <a:latin typeface="Calibri" charset="0"/>
                <a:ea typeface="ＭＳ Ｐゴシック" charset="0"/>
                <a:cs typeface="ＭＳ Ｐゴシック" charset="0"/>
              </a:rPr>
              <a:t>Niger Delta (Nigeria) (Image: Sosialistisk Ungdom – SU/Flickr)</a:t>
            </a:r>
          </a:p>
        </p:txBody>
      </p:sp>
      <p:pic>
        <p:nvPicPr>
          <p:cNvPr id="1331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587625"/>
            <a:ext cx="3048000" cy="214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0" name="TextBox 8"/>
          <p:cNvSpPr txBox="1">
            <a:spLocks noChangeArrowheads="1"/>
          </p:cNvSpPr>
          <p:nvPr/>
        </p:nvSpPr>
        <p:spPr bwMode="auto">
          <a:xfrm>
            <a:off x="4800600" y="4737100"/>
            <a:ext cx="30480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600">
                <a:latin typeface="Arial" charset="0"/>
              </a:rPr>
              <a:t>Tar Sands from space (source: </a:t>
            </a:r>
            <a:r>
              <a:rPr lang="en-GB" sz="600">
                <a:latin typeface="Arial" charset="0"/>
                <a:hlinkClick r:id="rId5"/>
              </a:rPr>
              <a:t>http://stephenleahy.net</a:t>
            </a:r>
            <a:r>
              <a:rPr lang="en-GB" sz="600">
                <a:latin typeface="Arial" charset="0"/>
              </a:rPr>
              <a:t>) </a:t>
            </a:r>
          </a:p>
        </p:txBody>
      </p:sp>
    </p:spTree>
    <p:extLst>
      <p:ext uri="{BB962C8B-B14F-4D97-AF65-F5344CB8AC3E}">
        <p14:creationId xmlns:p14="http://schemas.microsoft.com/office/powerpoint/2010/main" val="1766871361"/>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outline</a:t>
            </a:r>
          </a:p>
        </p:txBody>
      </p:sp>
      <p:sp>
        <p:nvSpPr>
          <p:cNvPr id="3" name="Content Placeholder 2"/>
          <p:cNvSpPr>
            <a:spLocks noGrp="1"/>
          </p:cNvSpPr>
          <p:nvPr>
            <p:ph idx="1"/>
          </p:nvPr>
        </p:nvSpPr>
        <p:spPr>
          <a:xfrm>
            <a:off x="457199" y="1600200"/>
            <a:ext cx="8229601" cy="4525963"/>
          </a:xfrm>
        </p:spPr>
        <p:txBody>
          <a:bodyPr>
            <a:normAutofit/>
          </a:bodyPr>
          <a:lstStyle/>
          <a:p>
            <a:r>
              <a:rPr lang="en-US" sz="2800" dirty="0"/>
              <a:t>Introduction</a:t>
            </a:r>
            <a:r>
              <a:rPr lang="en-US" sz="2800" baseline="0" dirty="0"/>
              <a:t> to course: </a:t>
            </a:r>
          </a:p>
          <a:p>
            <a:pPr lvl="1"/>
            <a:r>
              <a:rPr lang="en-US" sz="2000" baseline="0" dirty="0"/>
              <a:t>Logistics</a:t>
            </a:r>
          </a:p>
          <a:p>
            <a:pPr lvl="1"/>
            <a:r>
              <a:rPr lang="en-US" sz="2000" baseline="0" dirty="0"/>
              <a:t>Evaluations, etc</a:t>
            </a:r>
            <a:r>
              <a:rPr lang="en-US" sz="2000" dirty="0"/>
              <a:t>.</a:t>
            </a:r>
            <a:endParaRPr lang="en-US" sz="2000" baseline="0" dirty="0"/>
          </a:p>
          <a:p>
            <a:r>
              <a:rPr lang="en-US" sz="2800" baseline="0" dirty="0"/>
              <a:t>Introduction to some key terms for the course</a:t>
            </a:r>
          </a:p>
          <a:p>
            <a:pPr lvl="1"/>
            <a:r>
              <a:rPr lang="en-US" sz="2000" dirty="0"/>
              <a:t>Fields and sub-disciplines used in the course</a:t>
            </a:r>
          </a:p>
          <a:p>
            <a:pPr lvl="1"/>
            <a:r>
              <a:rPr lang="en-US" sz="2000" dirty="0"/>
              <a:t>Terms/ concepts: politics, power, political ecology, etc.</a:t>
            </a:r>
          </a:p>
          <a:p>
            <a:pPr lvl="1"/>
            <a:endParaRPr lang="en-US" sz="2000" dirty="0"/>
          </a:p>
          <a:p>
            <a:r>
              <a:rPr lang="en-US" sz="2800" dirty="0"/>
              <a:t>Class: Capitalism and environmental transformation</a:t>
            </a:r>
          </a:p>
          <a:p>
            <a:pPr lvl="1"/>
            <a:r>
              <a:rPr lang="en-US" sz="2000" i="1" dirty="0"/>
              <a:t>“Capitalism inevitably produces environmental degradation”</a:t>
            </a:r>
          </a:p>
          <a:p>
            <a:pPr lvl="1"/>
            <a:r>
              <a:rPr lang="en-US" sz="2000" i="1" dirty="0"/>
              <a:t>“Resource exhaustion is a condition for capitalism”</a:t>
            </a:r>
          </a:p>
        </p:txBody>
      </p:sp>
      <p:sp>
        <p:nvSpPr>
          <p:cNvPr id="4" name="3 Marcador de número de diapositiva"/>
          <p:cNvSpPr>
            <a:spLocks noGrp="1"/>
          </p:cNvSpPr>
          <p:nvPr>
            <p:ph type="sldNum" sz="quarter" idx="12"/>
          </p:nvPr>
        </p:nvSpPr>
        <p:spPr/>
        <p:txBody>
          <a:bodyPr/>
          <a:lstStyle/>
          <a:p>
            <a:fld id="{92A95DE6-DCE6-9B42-8136-488F24C06281}" type="slidenum">
              <a:rPr lang="en-US" smtClean="0"/>
              <a:t>3</a:t>
            </a:fld>
            <a:endParaRPr lang="en-US" dirty="0"/>
          </a:p>
        </p:txBody>
      </p:sp>
    </p:spTree>
    <p:extLst>
      <p:ext uri="{BB962C8B-B14F-4D97-AF65-F5344CB8AC3E}">
        <p14:creationId xmlns:p14="http://schemas.microsoft.com/office/powerpoint/2010/main" val="318270734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wipe(left)">
                                      <p:cBhvr>
                                        <p:cTn id="7" dur="500"/>
                                        <p:tgtEl>
                                          <p:spTgt spid="3">
                                            <p:txEl>
                                              <p:pRg st="7" end="7"/>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wipe(left)">
                                      <p:cBhvr>
                                        <p:cTn id="10" dur="500"/>
                                        <p:tgtEl>
                                          <p:spTgt spid="3">
                                            <p:txEl>
                                              <p:pRg st="8" end="8"/>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wipe(left)">
                                      <p:cBhvr>
                                        <p:cTn id="1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a:xfrm>
            <a:off x="457200" y="273050"/>
            <a:ext cx="3827463" cy="1787525"/>
          </a:xfrm>
        </p:spPr>
        <p:txBody>
          <a:bodyPr/>
          <a:lstStyle/>
          <a:p>
            <a:r>
              <a:rPr lang="en-US" sz="3200">
                <a:latin typeface="Calibri" charset="0"/>
                <a:ea typeface="ＭＳ Ｐゴシック" charset="0"/>
                <a:cs typeface="ＭＳ Ｐゴシック" charset="0"/>
              </a:rPr>
              <a:t>Second contradiction of capitalism</a:t>
            </a:r>
          </a:p>
        </p:txBody>
      </p:sp>
      <p:sp>
        <p:nvSpPr>
          <p:cNvPr id="15363" name="Content Placeholder 2"/>
          <p:cNvSpPr>
            <a:spLocks noGrp="1"/>
          </p:cNvSpPr>
          <p:nvPr>
            <p:ph idx="1"/>
          </p:nvPr>
        </p:nvSpPr>
        <p:spPr>
          <a:xfrm>
            <a:off x="4572000" y="273050"/>
            <a:ext cx="4114800" cy="5853113"/>
          </a:xfrm>
        </p:spPr>
        <p:txBody>
          <a:bodyPr/>
          <a:lstStyle/>
          <a:p>
            <a:endParaRPr lang="en-US" sz="2800" i="1">
              <a:latin typeface="Calibri" charset="0"/>
              <a:ea typeface="ＭＳ Ｐゴシック" charset="0"/>
              <a:cs typeface="ＭＳ Ｐゴシック" charset="0"/>
            </a:endParaRPr>
          </a:p>
          <a:p>
            <a:endParaRPr lang="en-US" sz="2800" i="1">
              <a:latin typeface="Calibri" charset="0"/>
              <a:ea typeface="ＭＳ Ｐゴシック" charset="0"/>
              <a:cs typeface="ＭＳ Ｐゴシック" charset="0"/>
            </a:endParaRPr>
          </a:p>
          <a:p>
            <a:r>
              <a:rPr lang="en-US" sz="2800" i="1">
                <a:latin typeface="Calibri" charset="0"/>
                <a:ea typeface="ＭＳ Ｐゴシック" charset="0"/>
                <a:cs typeface="ＭＳ Ｐゴシック" charset="0"/>
              </a:rPr>
              <a:t>Capitalism degrades the material basis upon which it depends </a:t>
            </a:r>
          </a:p>
          <a:p>
            <a:r>
              <a:rPr lang="en-US" sz="2800">
                <a:latin typeface="Calibri" charset="0"/>
                <a:ea typeface="ＭＳ Ｐゴシック" charset="0"/>
                <a:cs typeface="ＭＳ Ｐゴシック" charset="0"/>
              </a:rPr>
              <a:t>James O’Connor (1988): contradiction capital accumulation vs. </a:t>
            </a:r>
            <a:r>
              <a:rPr lang="en-US" sz="2800" b="1">
                <a:latin typeface="Calibri" charset="0"/>
                <a:ea typeface="ＭＳ Ｐゴシック" charset="0"/>
                <a:cs typeface="ＭＳ Ｐゴシック" charset="0"/>
              </a:rPr>
              <a:t>production conditions</a:t>
            </a:r>
          </a:p>
          <a:p>
            <a:r>
              <a:rPr lang="en-US" sz="2800">
                <a:latin typeface="Calibri" charset="0"/>
                <a:ea typeface="ＭＳ Ｐゴシック" charset="0"/>
                <a:cs typeface="ＭＳ Ｐゴシック" charset="0"/>
              </a:rPr>
              <a:t>Degrading production conditions is </a:t>
            </a:r>
            <a:r>
              <a:rPr lang="en-US" sz="2800" b="1">
                <a:latin typeface="Calibri" charset="0"/>
                <a:ea typeface="ＭＳ Ｐゴシック" charset="0"/>
                <a:cs typeface="ＭＳ Ｐゴシック" charset="0"/>
              </a:rPr>
              <a:t>inevitable</a:t>
            </a:r>
          </a:p>
          <a:p>
            <a:endParaRPr lang="en-US" sz="2800">
              <a:latin typeface="Calibri" charset="0"/>
              <a:ea typeface="ＭＳ Ｐゴシック" charset="0"/>
              <a:cs typeface="ＭＳ Ｐゴシック" charset="0"/>
            </a:endParaRPr>
          </a:p>
        </p:txBody>
      </p:sp>
      <p:sp>
        <p:nvSpPr>
          <p:cNvPr id="15364"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E6939F1B-A865-664D-810A-536D068F74C5}" type="slidenum">
              <a:rPr lang="en-GB" sz="1200">
                <a:solidFill>
                  <a:srgbClr val="898989"/>
                </a:solidFill>
              </a:rPr>
              <a:pPr/>
              <a:t>30</a:t>
            </a:fld>
            <a:endParaRPr lang="en-GB" sz="1200">
              <a:solidFill>
                <a:srgbClr val="898989"/>
              </a:solidFill>
            </a:endParaRPr>
          </a:p>
        </p:txBody>
      </p:sp>
      <p:sp>
        <p:nvSpPr>
          <p:cNvPr id="15365" name="TextBox 5"/>
          <p:cNvSpPr txBox="1">
            <a:spLocks noChangeArrowheads="1"/>
          </p:cNvSpPr>
          <p:nvPr/>
        </p:nvSpPr>
        <p:spPr bwMode="auto">
          <a:xfrm>
            <a:off x="463550" y="5157788"/>
            <a:ext cx="27368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600">
                <a:latin typeface="Arial" charset="0"/>
              </a:rPr>
              <a:t>Source: </a:t>
            </a:r>
            <a:r>
              <a:rPr lang="pl-PL" sz="600">
                <a:latin typeface="Arial" charset="0"/>
                <a:hlinkClick r:id="rId3"/>
              </a:rPr>
              <a:t>http://sovietrussianow.blogspot.com.es/</a:t>
            </a:r>
            <a:r>
              <a:rPr lang="pl-PL" sz="600">
                <a:latin typeface="Arial" charset="0"/>
              </a:rPr>
              <a:t> </a:t>
            </a:r>
            <a:endParaRPr lang="en-US" sz="600">
              <a:latin typeface="Arial" charset="0"/>
            </a:endParaRPr>
          </a:p>
        </p:txBody>
      </p:sp>
      <p:pic>
        <p:nvPicPr>
          <p:cNvPr id="15366" name="Picture Placeholder 8"/>
          <p:cNvPicPr>
            <a:picLocks noGrp="1" noChangeAspect="1"/>
          </p:cNvPicPr>
          <p:nvPr>
            <p:ph type="pic" idx="1"/>
          </p:nvPr>
        </p:nvPicPr>
        <p:blipFill>
          <a:blip r:embed="rId4">
            <a:extLst>
              <a:ext uri="{28A0092B-C50C-407E-A947-70E740481C1C}">
                <a14:useLocalDpi xmlns:a14="http://schemas.microsoft.com/office/drawing/2010/main" val="0"/>
              </a:ext>
            </a:extLst>
          </a:blip>
          <a:srcRect l="2357" r="2357"/>
          <a:stretch>
            <a:fillRect/>
          </a:stretch>
        </p:blipFill>
        <p:spPr>
          <a:xfrm>
            <a:off x="457200" y="2197100"/>
            <a:ext cx="3946525" cy="2960688"/>
          </a:xfrm>
        </p:spPr>
      </p:pic>
    </p:spTree>
    <p:extLst>
      <p:ext uri="{BB962C8B-B14F-4D97-AF65-F5344CB8AC3E}">
        <p14:creationId xmlns:p14="http://schemas.microsoft.com/office/powerpoint/2010/main" val="3031003822"/>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5A2721-BFA1-B34A-A4E0-209AC01CCCCD}"/>
              </a:ext>
            </a:extLst>
          </p:cNvPr>
          <p:cNvSpPr>
            <a:spLocks noGrp="1"/>
          </p:cNvSpPr>
          <p:nvPr>
            <p:ph type="title"/>
          </p:nvPr>
        </p:nvSpPr>
        <p:spPr/>
        <p:txBody>
          <a:bodyPr>
            <a:normAutofit/>
          </a:bodyPr>
          <a:lstStyle/>
          <a:p>
            <a:r>
              <a:rPr lang="en-US" dirty="0"/>
              <a:t>Why Inevitable? </a:t>
            </a:r>
            <a:endParaRPr lang="en-GB" dirty="0"/>
          </a:p>
        </p:txBody>
      </p:sp>
      <p:sp>
        <p:nvSpPr>
          <p:cNvPr id="7" name="Content Placeholder 6">
            <a:extLst>
              <a:ext uri="{FF2B5EF4-FFF2-40B4-BE49-F238E27FC236}">
                <a16:creationId xmlns:a16="http://schemas.microsoft.com/office/drawing/2014/main" id="{A0CF594C-BC31-1A45-A926-F2876EFA915E}"/>
              </a:ext>
            </a:extLst>
          </p:cNvPr>
          <p:cNvSpPr>
            <a:spLocks noGrp="1"/>
          </p:cNvSpPr>
          <p:nvPr>
            <p:ph idx="1"/>
          </p:nvPr>
        </p:nvSpPr>
        <p:spPr/>
        <p:txBody>
          <a:bodyPr>
            <a:normAutofit/>
          </a:bodyPr>
          <a:lstStyle/>
          <a:p>
            <a:pPr marL="0" indent="0">
              <a:buNone/>
            </a:pPr>
            <a:r>
              <a:rPr lang="en-US" sz="2800" dirty="0"/>
              <a:t>Why K degrades those conditions (Spence 2000)?</a:t>
            </a:r>
          </a:p>
          <a:p>
            <a:r>
              <a:rPr lang="en-US" sz="2400" dirty="0"/>
              <a:t>It is driven by individual capitals seeking to shore up their profitability through cost-cutting which degrades, or fails to maintain, the material and social conditions of their own production</a:t>
            </a:r>
          </a:p>
          <a:p>
            <a:r>
              <a:rPr lang="en-US" sz="2400" dirty="0"/>
              <a:t>But these conditions are common to capitalist production as a whole, so capital-in-general is confronted with higher costs further down the road, in order to repair the damage done to the shared conditions of production by the short-termism of individual capitals (O'Connor, 1998)</a:t>
            </a:r>
          </a:p>
        </p:txBody>
      </p:sp>
      <p:sp>
        <p:nvSpPr>
          <p:cNvPr id="5" name="Slide Number Placeholder 4">
            <a:extLst>
              <a:ext uri="{FF2B5EF4-FFF2-40B4-BE49-F238E27FC236}">
                <a16:creationId xmlns:a16="http://schemas.microsoft.com/office/drawing/2014/main" id="{8BFBD461-9ED3-B344-864A-A6F33E801054}"/>
              </a:ext>
            </a:extLst>
          </p:cNvPr>
          <p:cNvSpPr>
            <a:spLocks noGrp="1"/>
          </p:cNvSpPr>
          <p:nvPr>
            <p:ph type="sldNum" sz="quarter" idx="12"/>
          </p:nvPr>
        </p:nvSpPr>
        <p:spPr/>
        <p:txBody>
          <a:bodyPr/>
          <a:lstStyle/>
          <a:p>
            <a:fld id="{92A95DE6-DCE6-9B42-8136-488F24C06281}" type="slidenum">
              <a:rPr lang="en-US" smtClean="0"/>
              <a:pPr/>
              <a:t>31</a:t>
            </a:fld>
            <a:endParaRPr lang="en-US"/>
          </a:p>
        </p:txBody>
      </p:sp>
    </p:spTree>
    <p:extLst>
      <p:ext uri="{BB962C8B-B14F-4D97-AF65-F5344CB8AC3E}">
        <p14:creationId xmlns:p14="http://schemas.microsoft.com/office/powerpoint/2010/main" val="129460032"/>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GB" dirty="0"/>
              <a:t>B. EVIDENCE: The case of </a:t>
            </a:r>
            <a:r>
              <a:rPr lang="en-GB" b="1" dirty="0"/>
              <a:t>soil erosion</a:t>
            </a:r>
            <a:endParaRPr lang="es-ES" b="1" dirty="0"/>
          </a:p>
        </p:txBody>
      </p:sp>
      <p:sp>
        <p:nvSpPr>
          <p:cNvPr id="3" name="2 Marcador de contenido"/>
          <p:cNvSpPr>
            <a:spLocks noGrp="1"/>
          </p:cNvSpPr>
          <p:nvPr>
            <p:ph sz="half" idx="1"/>
          </p:nvPr>
        </p:nvSpPr>
        <p:spPr/>
        <p:txBody>
          <a:bodyPr>
            <a:normAutofit/>
          </a:bodyPr>
          <a:lstStyle/>
          <a:p>
            <a:pPr>
              <a:buFont typeface="Wingdings" charset="2"/>
              <a:buChar char="q"/>
            </a:pPr>
            <a:r>
              <a:rPr lang="nl-NL" sz="1300" dirty="0">
                <a:hlinkClick r:id="rId3"/>
              </a:rPr>
              <a:t>https://www.youtube.com/watch?v=s0F2c1ECuo4</a:t>
            </a:r>
            <a:r>
              <a:rPr lang="nl-NL" sz="1300" dirty="0"/>
              <a:t> </a:t>
            </a:r>
          </a:p>
          <a:p>
            <a:r>
              <a:rPr lang="en-US" sz="2400" dirty="0"/>
              <a:t>S</a:t>
            </a:r>
            <a:r>
              <a:rPr lang="nl-NL" sz="2400" dirty="0" err="1"/>
              <a:t>oil</a:t>
            </a:r>
            <a:r>
              <a:rPr lang="nl-NL" sz="2400" dirty="0"/>
              <a:t> </a:t>
            </a:r>
            <a:r>
              <a:rPr lang="nl-NL" sz="2400" dirty="0" err="1"/>
              <a:t>erosion</a:t>
            </a:r>
            <a:r>
              <a:rPr lang="nl-NL" sz="2400" dirty="0"/>
              <a:t> (</a:t>
            </a:r>
            <a:r>
              <a:rPr lang="sk-SK" sz="1400" dirty="0">
                <a:hlinkClick r:id="rId4"/>
              </a:rPr>
              <a:t>www.omafra.gov.on.ca</a:t>
            </a:r>
            <a:r>
              <a:rPr lang="sk-SK" sz="2400" dirty="0"/>
              <a:t>)</a:t>
            </a:r>
            <a:r>
              <a:rPr lang="nl-NL" sz="2400" dirty="0"/>
              <a:t>: </a:t>
            </a:r>
            <a:r>
              <a:rPr lang="en-US" sz="2400" dirty="0"/>
              <a:t>the wearing away of a field's topsoil </a:t>
            </a:r>
          </a:p>
          <a:p>
            <a:pPr lvl="1"/>
            <a:r>
              <a:rPr lang="en-US" sz="1800" dirty="0"/>
              <a:t>By natural physical forces of water and wind</a:t>
            </a:r>
          </a:p>
          <a:p>
            <a:pPr lvl="1"/>
            <a:r>
              <a:rPr lang="en-US" sz="1800" dirty="0"/>
              <a:t>or through forces associated with farming (e.g. tillage)</a:t>
            </a:r>
          </a:p>
          <a:p>
            <a:r>
              <a:rPr lang="en-US" sz="2400" dirty="0"/>
              <a:t>Impacts: </a:t>
            </a:r>
          </a:p>
          <a:p>
            <a:pPr lvl="1"/>
            <a:r>
              <a:rPr lang="en-US" sz="1800" dirty="0"/>
              <a:t>Food production; famine risk</a:t>
            </a:r>
          </a:p>
          <a:p>
            <a:pPr lvl="1"/>
            <a:r>
              <a:rPr lang="en-US" sz="1800" dirty="0"/>
              <a:t>Diffuse water pollution</a:t>
            </a:r>
            <a:endParaRPr lang="nl-NL" sz="1800" dirty="0"/>
          </a:p>
          <a:p>
            <a:pPr lvl="1"/>
            <a:endParaRPr lang="es-ES" dirty="0"/>
          </a:p>
        </p:txBody>
      </p:sp>
      <p:pic>
        <p:nvPicPr>
          <p:cNvPr id="7" name="Content Placeholder 6"/>
          <p:cNvPicPr>
            <a:picLocks noGrp="1" noChangeAspect="1"/>
          </p:cNvPicPr>
          <p:nvPr>
            <p:ph sz="half" idx="2"/>
          </p:nvPr>
        </p:nvPicPr>
        <p:blipFill>
          <a:blip r:embed="rId5"/>
          <a:srcRect l="18680" r="18680"/>
          <a:stretch>
            <a:fillRect/>
          </a:stretch>
        </p:blipFill>
        <p:spPr>
          <a:xfrm>
            <a:off x="4648200" y="1854195"/>
            <a:ext cx="4038600" cy="3496733"/>
          </a:xfrm>
        </p:spPr>
      </p:pic>
      <p:sp>
        <p:nvSpPr>
          <p:cNvPr id="4" name="3 Marcador de número de diapositiva"/>
          <p:cNvSpPr>
            <a:spLocks noGrp="1"/>
          </p:cNvSpPr>
          <p:nvPr>
            <p:ph type="sldNum" sz="quarter" idx="12"/>
          </p:nvPr>
        </p:nvSpPr>
        <p:spPr/>
        <p:txBody>
          <a:bodyPr/>
          <a:lstStyle/>
          <a:p>
            <a:fld id="{92A95DE6-DCE6-9B42-8136-488F24C06281}" type="slidenum">
              <a:rPr lang="en-US" smtClean="0"/>
              <a:t>32</a:t>
            </a:fld>
            <a:endParaRPr lang="en-US"/>
          </a:p>
        </p:txBody>
      </p:sp>
      <p:sp>
        <p:nvSpPr>
          <p:cNvPr id="8" name="TextBox 7"/>
          <p:cNvSpPr txBox="1"/>
          <p:nvPr/>
        </p:nvSpPr>
        <p:spPr>
          <a:xfrm>
            <a:off x="4648200" y="5423352"/>
            <a:ext cx="4038600" cy="215444"/>
          </a:xfrm>
          <a:prstGeom prst="rect">
            <a:avLst/>
          </a:prstGeom>
          <a:noFill/>
        </p:spPr>
        <p:txBody>
          <a:bodyPr wrap="square" rtlCol="0">
            <a:spAutoFit/>
          </a:bodyPr>
          <a:lstStyle/>
          <a:p>
            <a:r>
              <a:rPr lang="en-US" sz="800" dirty="0"/>
              <a:t>Source: </a:t>
            </a:r>
            <a:r>
              <a:rPr lang="pl-PL" sz="800" dirty="0">
                <a:hlinkClick r:id="rId6"/>
              </a:rPr>
              <a:t>www.newsecuritybeat.org</a:t>
            </a:r>
            <a:r>
              <a:rPr lang="pl-PL" sz="800" dirty="0"/>
              <a:t> </a:t>
            </a:r>
            <a:endParaRPr lang="en-US" sz="800" dirty="0"/>
          </a:p>
        </p:txBody>
      </p:sp>
    </p:spTree>
    <p:extLst>
      <p:ext uri="{BB962C8B-B14F-4D97-AF65-F5344CB8AC3E}">
        <p14:creationId xmlns:p14="http://schemas.microsoft.com/office/powerpoint/2010/main" val="7942053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left)">
                                      <p:cBhvr>
                                        <p:cTn id="18" dur="500"/>
                                        <p:tgtEl>
                                          <p:spTgt spid="3">
                                            <p:txEl>
                                              <p:pRg st="4" end="4"/>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500"/>
                                        <p:tgtEl>
                                          <p:spTgt spid="3">
                                            <p:txEl>
                                              <p:pRg st="5" end="5"/>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left)">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a:t>Policy failure</a:t>
            </a:r>
            <a:endParaRPr lang="es-ES" dirty="0"/>
          </a:p>
        </p:txBody>
      </p:sp>
      <p:sp>
        <p:nvSpPr>
          <p:cNvPr id="3" name="2 Marcador de contenido"/>
          <p:cNvSpPr>
            <a:spLocks noGrp="1"/>
          </p:cNvSpPr>
          <p:nvPr>
            <p:ph sz="half" idx="1"/>
          </p:nvPr>
        </p:nvSpPr>
        <p:spPr>
          <a:xfrm>
            <a:off x="723900" y="1775923"/>
            <a:ext cx="4438650" cy="4350240"/>
          </a:xfrm>
        </p:spPr>
        <p:txBody>
          <a:bodyPr>
            <a:normAutofit/>
          </a:bodyPr>
          <a:lstStyle/>
          <a:p>
            <a:pPr marL="0" indent="0">
              <a:buNone/>
            </a:pPr>
            <a:r>
              <a:rPr lang="en-US" sz="2400" i="1" dirty="0" err="1"/>
              <a:t>Blaikie</a:t>
            </a:r>
            <a:r>
              <a:rPr lang="en-US" sz="2400" i="1" dirty="0"/>
              <a:t> (1985) ‘The political economy of soil erosion in developing countries’</a:t>
            </a:r>
          </a:p>
          <a:p>
            <a:pPr marL="0" indent="0">
              <a:buNone/>
            </a:pPr>
            <a:r>
              <a:rPr lang="en-US" sz="2400" dirty="0"/>
              <a:t>The problem (RQ):</a:t>
            </a:r>
          </a:p>
          <a:p>
            <a:r>
              <a:rPr lang="en-US" sz="2400" dirty="0"/>
              <a:t>T</a:t>
            </a:r>
            <a:r>
              <a:rPr lang="en-GB" sz="2400" dirty="0" err="1"/>
              <a:t>echniques</a:t>
            </a:r>
            <a:r>
              <a:rPr lang="en-GB" sz="2400" dirty="0"/>
              <a:t> to deal with soil erosion may be successful</a:t>
            </a:r>
          </a:p>
          <a:p>
            <a:r>
              <a:rPr lang="en-US" sz="2400" dirty="0"/>
              <a:t>B</a:t>
            </a:r>
            <a:r>
              <a:rPr lang="en-GB" sz="2400" dirty="0" err="1"/>
              <a:t>ut</a:t>
            </a:r>
            <a:r>
              <a:rPr lang="en-GB" sz="2400" dirty="0"/>
              <a:t> policies have failed</a:t>
            </a:r>
          </a:p>
        </p:txBody>
      </p:sp>
      <p:sp>
        <p:nvSpPr>
          <p:cNvPr id="4" name="3 Marcador de número de diapositiva"/>
          <p:cNvSpPr>
            <a:spLocks noGrp="1"/>
          </p:cNvSpPr>
          <p:nvPr>
            <p:ph type="sldNum" sz="quarter" idx="12"/>
          </p:nvPr>
        </p:nvSpPr>
        <p:spPr/>
        <p:txBody>
          <a:bodyPr/>
          <a:lstStyle/>
          <a:p>
            <a:fld id="{92A95DE6-DCE6-9B42-8136-488F24C06281}" type="slidenum">
              <a:rPr lang="en-US" smtClean="0"/>
              <a:pPr/>
              <a:t>33</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52123"/>
            <a:ext cx="2133600" cy="28484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92184476"/>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116381" cy="1162050"/>
          </a:xfrm>
        </p:spPr>
        <p:txBody>
          <a:bodyPr>
            <a:normAutofit/>
          </a:bodyPr>
          <a:lstStyle/>
          <a:p>
            <a:r>
              <a:rPr lang="en-GB" sz="2400" dirty="0"/>
              <a:t>Why do policies fail 1?</a:t>
            </a:r>
            <a:endParaRPr lang="es-ES" sz="2400" dirty="0"/>
          </a:p>
        </p:txBody>
      </p:sp>
      <p:sp>
        <p:nvSpPr>
          <p:cNvPr id="3" name="2 Marcador de contenido"/>
          <p:cNvSpPr>
            <a:spLocks noGrp="1"/>
          </p:cNvSpPr>
          <p:nvPr>
            <p:ph idx="1"/>
          </p:nvPr>
        </p:nvSpPr>
        <p:spPr>
          <a:xfrm>
            <a:off x="3924299" y="962025"/>
            <a:ext cx="4886325" cy="5497513"/>
          </a:xfrm>
        </p:spPr>
        <p:txBody>
          <a:bodyPr>
            <a:normAutofit/>
          </a:bodyPr>
          <a:lstStyle/>
          <a:p>
            <a:pPr marL="0" indent="0">
              <a:buNone/>
            </a:pPr>
            <a:r>
              <a:rPr lang="en-US" sz="2400" dirty="0">
                <a:solidFill>
                  <a:srgbClr val="000000"/>
                </a:solidFill>
              </a:rPr>
              <a:t>C</a:t>
            </a:r>
            <a:r>
              <a:rPr lang="en-GB" sz="2400" dirty="0" err="1">
                <a:solidFill>
                  <a:srgbClr val="000000"/>
                </a:solidFill>
              </a:rPr>
              <a:t>lassic</a:t>
            </a:r>
            <a:r>
              <a:rPr lang="en-GB" sz="2400" dirty="0">
                <a:solidFill>
                  <a:srgbClr val="000000"/>
                </a:solidFill>
              </a:rPr>
              <a:t> </a:t>
            </a:r>
            <a:r>
              <a:rPr lang="en-GB" sz="2400" b="1" dirty="0">
                <a:solidFill>
                  <a:srgbClr val="000000"/>
                </a:solidFill>
              </a:rPr>
              <a:t>model</a:t>
            </a:r>
            <a:r>
              <a:rPr lang="en-GB" sz="2400" dirty="0">
                <a:solidFill>
                  <a:srgbClr val="000000"/>
                </a:solidFill>
              </a:rPr>
              <a:t> of soil conservation </a:t>
            </a:r>
          </a:p>
          <a:p>
            <a:pPr marL="0" indent="0">
              <a:buNone/>
            </a:pPr>
            <a:r>
              <a:rPr lang="en-GB" sz="2400" dirty="0">
                <a:solidFill>
                  <a:srgbClr val="000000"/>
                </a:solidFill>
              </a:rPr>
              <a:t>	</a:t>
            </a:r>
            <a:r>
              <a:rPr lang="en-US" sz="2000" dirty="0">
                <a:solidFill>
                  <a:srgbClr val="000000"/>
                </a:solidFill>
              </a:rPr>
              <a:t>* </a:t>
            </a:r>
            <a:r>
              <a:rPr lang="en-US" sz="2000" dirty="0" err="1">
                <a:solidFill>
                  <a:srgbClr val="000000"/>
                </a:solidFill>
              </a:rPr>
              <a:t>Blaikie</a:t>
            </a:r>
            <a:r>
              <a:rPr lang="en-US" sz="2000" dirty="0">
                <a:solidFill>
                  <a:srgbClr val="000000"/>
                </a:solidFill>
              </a:rPr>
              <a:t> identifies 3 </a:t>
            </a:r>
            <a:r>
              <a:rPr lang="en-GB" sz="2000" dirty="0">
                <a:solidFill>
                  <a:srgbClr val="000000"/>
                </a:solidFill>
              </a:rPr>
              <a:t>major problems</a:t>
            </a:r>
          </a:p>
          <a:p>
            <a:pPr marL="514350" indent="-514350">
              <a:buFont typeface="+mj-lt"/>
              <a:buAutoNum type="arabicPeriod"/>
            </a:pPr>
            <a:r>
              <a:rPr lang="en-GB" sz="2400" dirty="0"/>
              <a:t>Erosion = environmental problem</a:t>
            </a:r>
          </a:p>
          <a:p>
            <a:pPr lvl="1"/>
            <a:r>
              <a:rPr lang="en-GB" sz="1800" dirty="0"/>
              <a:t>Ignores social problems leading to erosion </a:t>
            </a:r>
          </a:p>
          <a:p>
            <a:pPr lvl="1"/>
            <a:r>
              <a:rPr lang="en-GB" sz="1800" dirty="0"/>
              <a:t>Coercion and force</a:t>
            </a:r>
          </a:p>
          <a:p>
            <a:pPr marL="514350" indent="-514350">
              <a:buFont typeface="+mj-lt"/>
              <a:buAutoNum type="arabicPeriod"/>
            </a:pPr>
            <a:r>
              <a:rPr lang="en-GB" sz="2400" dirty="0"/>
              <a:t>Laying blame on land-users</a:t>
            </a:r>
          </a:p>
          <a:p>
            <a:pPr lvl="1" indent="-342900"/>
            <a:r>
              <a:rPr lang="en-US" sz="1800" dirty="0"/>
              <a:t>I</a:t>
            </a:r>
            <a:r>
              <a:rPr lang="en-GB" sz="1800" dirty="0" err="1"/>
              <a:t>ncluding</a:t>
            </a:r>
            <a:r>
              <a:rPr lang="en-GB" sz="1800" dirty="0"/>
              <a:t>: overpopulation </a:t>
            </a:r>
          </a:p>
          <a:p>
            <a:pPr marL="514350" indent="-514350">
              <a:buFont typeface="+mj-lt"/>
              <a:buAutoNum type="arabicPeriod"/>
            </a:pPr>
            <a:r>
              <a:rPr lang="en-GB" sz="2400" dirty="0"/>
              <a:t>The solution: link users to market economy</a:t>
            </a:r>
          </a:p>
          <a:p>
            <a:pPr lvl="1"/>
            <a:endParaRPr lang="es-ES" dirty="0"/>
          </a:p>
        </p:txBody>
      </p:sp>
      <p:sp>
        <p:nvSpPr>
          <p:cNvPr id="7" name="Content Placeholder 6"/>
          <p:cNvSpPr>
            <a:spLocks noGrp="1"/>
          </p:cNvSpPr>
          <p:nvPr>
            <p:ph type="body" sz="half" idx="2"/>
          </p:nvPr>
        </p:nvSpPr>
        <p:spPr/>
        <p:txBody>
          <a:bodyPr>
            <a:normAutofit/>
          </a:bodyPr>
          <a:lstStyle/>
          <a:p>
            <a:pPr marL="914400" lvl="1" indent="-457200">
              <a:buFont typeface="+mj-lt"/>
              <a:buAutoNum type="arabicPeriod"/>
            </a:pPr>
            <a:endParaRPr lang="es-ES" dirty="0"/>
          </a:p>
          <a:p>
            <a:endParaRPr lang="en-US" dirty="0"/>
          </a:p>
        </p:txBody>
      </p:sp>
      <p:sp>
        <p:nvSpPr>
          <p:cNvPr id="4" name="3 Marcador de número de diapositiva"/>
          <p:cNvSpPr>
            <a:spLocks noGrp="1"/>
          </p:cNvSpPr>
          <p:nvPr>
            <p:ph type="sldNum" sz="quarter" idx="12"/>
          </p:nvPr>
        </p:nvSpPr>
        <p:spPr/>
        <p:txBody>
          <a:bodyPr/>
          <a:lstStyle/>
          <a:p>
            <a:fld id="{92A95DE6-DCE6-9B42-8136-488F24C06281}" type="slidenum">
              <a:rPr lang="en-US" smtClean="0"/>
              <a:t>34</a:t>
            </a:fld>
            <a:endParaRPr lang="en-US"/>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41343"/>
            <a:ext cx="3116381" cy="17607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10 CuadroTexto"/>
          <p:cNvSpPr txBox="1"/>
          <p:nvPr/>
        </p:nvSpPr>
        <p:spPr>
          <a:xfrm>
            <a:off x="457200" y="4121378"/>
            <a:ext cx="2063755" cy="215444"/>
          </a:xfrm>
          <a:prstGeom prst="rect">
            <a:avLst/>
          </a:prstGeom>
          <a:noFill/>
        </p:spPr>
        <p:txBody>
          <a:bodyPr wrap="square" rtlCol="0">
            <a:spAutoFit/>
          </a:bodyPr>
          <a:lstStyle/>
          <a:p>
            <a:r>
              <a:rPr lang="en-GB" sz="800" dirty="0"/>
              <a:t>Source: commons.wikimedia.org </a:t>
            </a:r>
            <a:endParaRPr lang="es-ES" sz="800" dirty="0"/>
          </a:p>
        </p:txBody>
      </p:sp>
    </p:spTree>
    <p:extLst>
      <p:ext uri="{BB962C8B-B14F-4D97-AF65-F5344CB8AC3E}">
        <p14:creationId xmlns:p14="http://schemas.microsoft.com/office/powerpoint/2010/main" val="2308115999"/>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a:t>Why do policies fail 2?</a:t>
            </a:r>
            <a:endParaRPr lang="es-ES" dirty="0"/>
          </a:p>
        </p:txBody>
      </p:sp>
      <p:sp>
        <p:nvSpPr>
          <p:cNvPr id="3" name="2 Marcador de contenido"/>
          <p:cNvSpPr>
            <a:spLocks noGrp="1"/>
          </p:cNvSpPr>
          <p:nvPr>
            <p:ph sz="half" idx="1"/>
          </p:nvPr>
        </p:nvSpPr>
        <p:spPr/>
        <p:txBody>
          <a:bodyPr/>
          <a:lstStyle/>
          <a:p>
            <a:r>
              <a:rPr lang="en-GB" dirty="0"/>
              <a:t>How about some </a:t>
            </a:r>
            <a:r>
              <a:rPr lang="en-GB" b="1" dirty="0"/>
              <a:t>fundamental</a:t>
            </a:r>
            <a:r>
              <a:rPr lang="en-GB" dirty="0"/>
              <a:t> assumptions? </a:t>
            </a:r>
          </a:p>
          <a:p>
            <a:pPr lvl="1"/>
            <a:r>
              <a:rPr lang="en-GB" dirty="0"/>
              <a:t>Causes of soil erosion: outside afflicted area</a:t>
            </a:r>
          </a:p>
          <a:p>
            <a:pPr lvl="1"/>
            <a:r>
              <a:rPr lang="en-GB" dirty="0"/>
              <a:t>The state is not neutral</a:t>
            </a:r>
          </a:p>
          <a:p>
            <a:pPr lvl="1"/>
            <a:r>
              <a:rPr lang="en-GB" dirty="0"/>
              <a:t>Always winners and losers from erosion and conservation </a:t>
            </a:r>
            <a:endParaRPr lang="es-ES" dirty="0"/>
          </a:p>
        </p:txBody>
      </p:sp>
      <p:sp>
        <p:nvSpPr>
          <p:cNvPr id="5" name="Content Placeholder 4"/>
          <p:cNvSpPr>
            <a:spLocks noGrp="1"/>
          </p:cNvSpPr>
          <p:nvPr>
            <p:ph sz="half" idx="2"/>
          </p:nvPr>
        </p:nvSpPr>
        <p:spPr/>
        <p:txBody>
          <a:bodyPr/>
          <a:lstStyle/>
          <a:p>
            <a:r>
              <a:rPr lang="en-US" b="1" dirty="0"/>
              <a:t>Root causes </a:t>
            </a:r>
            <a:r>
              <a:rPr lang="en-US" dirty="0"/>
              <a:t>of soil erosion: </a:t>
            </a:r>
            <a:r>
              <a:rPr lang="en-US" i="1" dirty="0">
                <a:solidFill>
                  <a:srgbClr val="FF6600"/>
                </a:solidFill>
              </a:rPr>
              <a:t>effect of capitalist economy</a:t>
            </a:r>
          </a:p>
          <a:p>
            <a:pPr lvl="1"/>
            <a:r>
              <a:rPr lang="en-US" i="1" dirty="0"/>
              <a:t>Farmers forced to degrade the land in order to delay their own destruction</a:t>
            </a:r>
          </a:p>
          <a:p>
            <a:pPr lvl="1"/>
            <a:r>
              <a:rPr lang="en-US" sz="2800" b="1" dirty="0">
                <a:solidFill>
                  <a:schemeClr val="accent2"/>
                </a:solidFill>
              </a:rPr>
              <a:t>Capitalist production </a:t>
            </a:r>
            <a:r>
              <a:rPr lang="en-US" sz="2800" dirty="0">
                <a:solidFill>
                  <a:schemeClr val="accent2"/>
                </a:solidFill>
              </a:rPr>
              <a:t>encourages mining of soils </a:t>
            </a:r>
            <a:endParaRPr lang="es-ES" sz="2800" dirty="0">
              <a:solidFill>
                <a:schemeClr val="accent2"/>
              </a:solidFill>
            </a:endParaRPr>
          </a:p>
          <a:p>
            <a:pPr lvl="1"/>
            <a:endParaRPr lang="en-US" dirty="0"/>
          </a:p>
        </p:txBody>
      </p:sp>
      <p:sp>
        <p:nvSpPr>
          <p:cNvPr id="4" name="3 Marcador de número de diapositiva"/>
          <p:cNvSpPr>
            <a:spLocks noGrp="1"/>
          </p:cNvSpPr>
          <p:nvPr>
            <p:ph type="sldNum" sz="quarter" idx="12"/>
          </p:nvPr>
        </p:nvSpPr>
        <p:spPr/>
        <p:txBody>
          <a:bodyPr/>
          <a:lstStyle/>
          <a:p>
            <a:fld id="{92A95DE6-DCE6-9B42-8136-488F24C06281}" type="slidenum">
              <a:rPr lang="en-US" smtClean="0"/>
              <a:t>35</a:t>
            </a:fld>
            <a:endParaRPr lang="en-US"/>
          </a:p>
        </p:txBody>
      </p:sp>
    </p:spTree>
    <p:extLst>
      <p:ext uri="{BB962C8B-B14F-4D97-AF65-F5344CB8AC3E}">
        <p14:creationId xmlns:p14="http://schemas.microsoft.com/office/powerpoint/2010/main" val="4064869522"/>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2" y="4406900"/>
            <a:ext cx="8320088" cy="1362075"/>
          </a:xfrm>
        </p:spPr>
        <p:txBody>
          <a:bodyPr/>
          <a:lstStyle/>
          <a:p>
            <a:r>
              <a:rPr lang="en-US" u="sng" dirty="0"/>
              <a:t>4. Types of capital accumulation</a:t>
            </a:r>
          </a:p>
        </p:txBody>
      </p:sp>
      <p:sp>
        <p:nvSpPr>
          <p:cNvPr id="7" name="Text Placeholder 6"/>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92A95DE6-DCE6-9B42-8136-488F24C06281}" type="slidenum">
              <a:rPr lang="en-US" smtClean="0"/>
              <a:t>36</a:t>
            </a:fld>
            <a:endParaRPr lang="en-US"/>
          </a:p>
        </p:txBody>
      </p:sp>
    </p:spTree>
    <p:extLst>
      <p:ext uri="{BB962C8B-B14F-4D97-AF65-F5344CB8AC3E}">
        <p14:creationId xmlns:p14="http://schemas.microsoft.com/office/powerpoint/2010/main" val="1256103986"/>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Types of capital accumulation</a:t>
            </a:r>
          </a:p>
        </p:txBody>
      </p:sp>
      <p:sp>
        <p:nvSpPr>
          <p:cNvPr id="7" name="Content Placeholder 6"/>
          <p:cNvSpPr>
            <a:spLocks noGrp="1"/>
          </p:cNvSpPr>
          <p:nvPr>
            <p:ph idx="1"/>
          </p:nvPr>
        </p:nvSpPr>
        <p:spPr/>
        <p:txBody>
          <a:bodyPr/>
          <a:lstStyle/>
          <a:p>
            <a:r>
              <a:rPr lang="en-US" dirty="0"/>
              <a:t>Two types of capital accumulation with adverse environmental impacts (degradation):</a:t>
            </a:r>
          </a:p>
          <a:p>
            <a:pPr marL="971550" lvl="1" indent="-514350">
              <a:buFont typeface="+mj-lt"/>
              <a:buAutoNum type="arabicPeriod"/>
            </a:pPr>
            <a:r>
              <a:rPr lang="en-US" dirty="0"/>
              <a:t>Primitive/ Original accumulation</a:t>
            </a:r>
          </a:p>
          <a:p>
            <a:pPr marL="971550" lvl="1" indent="-514350">
              <a:buFont typeface="+mj-lt"/>
              <a:buAutoNum type="arabicPeriod"/>
            </a:pPr>
            <a:r>
              <a:rPr lang="en-US" dirty="0"/>
              <a:t>Accumulation by dispossession </a:t>
            </a:r>
          </a:p>
        </p:txBody>
      </p:sp>
      <p:sp>
        <p:nvSpPr>
          <p:cNvPr id="5" name="Slide Number Placeholder 4"/>
          <p:cNvSpPr>
            <a:spLocks noGrp="1"/>
          </p:cNvSpPr>
          <p:nvPr>
            <p:ph type="sldNum" sz="quarter" idx="12"/>
          </p:nvPr>
        </p:nvSpPr>
        <p:spPr/>
        <p:txBody>
          <a:bodyPr/>
          <a:lstStyle/>
          <a:p>
            <a:fld id="{92A95DE6-DCE6-9B42-8136-488F24C06281}" type="slidenum">
              <a:rPr lang="en-US" smtClean="0"/>
              <a:t>37</a:t>
            </a:fld>
            <a:endParaRPr lang="en-US"/>
          </a:p>
        </p:txBody>
      </p:sp>
    </p:spTree>
    <p:extLst>
      <p:ext uri="{BB962C8B-B14F-4D97-AF65-F5344CB8AC3E}">
        <p14:creationId xmlns:p14="http://schemas.microsoft.com/office/powerpoint/2010/main" val="2469886089"/>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GB" dirty="0">
                <a:latin typeface="Calibri" charset="0"/>
                <a:ea typeface="ＭＳ Ｐゴシック" charset="0"/>
                <a:cs typeface="ＭＳ Ｐゴシック" charset="0"/>
              </a:rPr>
              <a:t>1. Primitive accumulation</a:t>
            </a:r>
          </a:p>
        </p:txBody>
      </p:sp>
      <p:sp>
        <p:nvSpPr>
          <p:cNvPr id="17411" name="Content Placeholder 2"/>
          <p:cNvSpPr>
            <a:spLocks noGrp="1"/>
          </p:cNvSpPr>
          <p:nvPr>
            <p:ph type="body" sz="half" idx="2"/>
          </p:nvPr>
        </p:nvSpPr>
        <p:spPr/>
        <p:txBody>
          <a:bodyPr/>
          <a:lstStyle/>
          <a:p>
            <a:pPr eaLnBrk="1" hangingPunct="1">
              <a:lnSpc>
                <a:spcPct val="80000"/>
              </a:lnSpc>
            </a:pPr>
            <a:r>
              <a:rPr lang="en-GB" sz="2100">
                <a:latin typeface="Calibri" charset="0"/>
                <a:ea typeface="ＭＳ Ｐゴシック" charset="0"/>
                <a:cs typeface="ＭＳ Ｐゴシック" charset="0"/>
              </a:rPr>
              <a:t>The question: how did some people managed to accumulate capital in the first place?</a:t>
            </a:r>
          </a:p>
        </p:txBody>
      </p:sp>
      <p:sp>
        <p:nvSpPr>
          <p:cNvPr id="17412"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5B22B837-027C-254F-93E2-1481BE41264E}" type="slidenum">
              <a:rPr lang="en-GB" sz="1200">
                <a:solidFill>
                  <a:srgbClr val="898989"/>
                </a:solidFill>
              </a:rPr>
              <a:pPr/>
              <a:t>38</a:t>
            </a:fld>
            <a:endParaRPr lang="en-GB" sz="1200">
              <a:solidFill>
                <a:srgbClr val="898989"/>
              </a:solidFill>
            </a:endParaRPr>
          </a:p>
        </p:txBody>
      </p:sp>
      <p:pic>
        <p:nvPicPr>
          <p:cNvPr id="1741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88975"/>
            <a:ext cx="5367338" cy="397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4" name="TextBox 7"/>
          <p:cNvSpPr txBox="1">
            <a:spLocks noChangeArrowheads="1"/>
          </p:cNvSpPr>
          <p:nvPr/>
        </p:nvSpPr>
        <p:spPr bwMode="auto">
          <a:xfrm>
            <a:off x="1828800" y="4660900"/>
            <a:ext cx="44450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800">
                <a:latin typeface="Arial" charset="0"/>
              </a:rPr>
              <a:t>Source: </a:t>
            </a:r>
            <a:r>
              <a:rPr lang="en-GB" sz="800">
                <a:latin typeface="Arial" charset="0"/>
                <a:hlinkClick r:id="rId4"/>
              </a:rPr>
              <a:t>http://pixgood.com</a:t>
            </a:r>
            <a:r>
              <a:rPr lang="en-GB" sz="800">
                <a:latin typeface="Arial" charset="0"/>
              </a:rPr>
              <a:t> </a:t>
            </a:r>
          </a:p>
        </p:txBody>
      </p:sp>
    </p:spTree>
    <p:extLst>
      <p:ext uri="{BB962C8B-B14F-4D97-AF65-F5344CB8AC3E}">
        <p14:creationId xmlns:p14="http://schemas.microsoft.com/office/powerpoint/2010/main" val="324237392"/>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62200" y="4800600"/>
            <a:ext cx="5486400" cy="566738"/>
          </a:xfrm>
        </p:spPr>
        <p:txBody>
          <a:bodyPr/>
          <a:lstStyle/>
          <a:p>
            <a:pPr eaLnBrk="1" hangingPunct="1"/>
            <a:r>
              <a:rPr lang="en-GB">
                <a:latin typeface="Calibri" charset="0"/>
                <a:ea typeface="ＭＳ Ｐゴシック" charset="0"/>
                <a:cs typeface="ＭＳ Ｐゴシック" charset="0"/>
              </a:rPr>
              <a:t>Primitive accumulation: example</a:t>
            </a:r>
          </a:p>
        </p:txBody>
      </p:sp>
      <p:sp>
        <p:nvSpPr>
          <p:cNvPr id="20483" name="Content Placeholder 2"/>
          <p:cNvSpPr>
            <a:spLocks noGrp="1"/>
          </p:cNvSpPr>
          <p:nvPr>
            <p:ph type="body" sz="half" idx="2"/>
          </p:nvPr>
        </p:nvSpPr>
        <p:spPr>
          <a:xfrm>
            <a:off x="2362200" y="5367338"/>
            <a:ext cx="5486400" cy="804862"/>
          </a:xfrm>
        </p:spPr>
        <p:txBody>
          <a:bodyPr/>
          <a:lstStyle/>
          <a:p>
            <a:pPr eaLnBrk="1" hangingPunct="1">
              <a:lnSpc>
                <a:spcPct val="80000"/>
              </a:lnSpc>
            </a:pPr>
            <a:r>
              <a:rPr lang="en-GB" sz="2000" dirty="0">
                <a:latin typeface="Calibri" charset="0"/>
                <a:ea typeface="ＭＳ Ｐゴシック" charset="0"/>
                <a:cs typeface="ＭＳ Ｐゴシック" charset="0"/>
              </a:rPr>
              <a:t>English 15</a:t>
            </a:r>
            <a:r>
              <a:rPr lang="en-GB" sz="2000" baseline="30000" dirty="0">
                <a:latin typeface="Calibri" charset="0"/>
                <a:ea typeface="ＭＳ Ｐゴシック" charset="0"/>
                <a:cs typeface="ＭＳ Ｐゴシック" charset="0"/>
              </a:rPr>
              <a:t>th</a:t>
            </a:r>
            <a:r>
              <a:rPr lang="en-GB" sz="2000" dirty="0">
                <a:latin typeface="Calibri" charset="0"/>
                <a:ea typeface="ＭＳ Ｐゴシック" charset="0"/>
                <a:cs typeface="ＭＳ Ｐゴシック" charset="0"/>
              </a:rPr>
              <a:t> – 19</a:t>
            </a:r>
            <a:r>
              <a:rPr lang="en-GB" sz="2000" baseline="30000" dirty="0">
                <a:latin typeface="Calibri" charset="0"/>
                <a:ea typeface="ＭＳ Ｐゴシック" charset="0"/>
                <a:cs typeface="ＭＳ Ｐゴシック" charset="0"/>
              </a:rPr>
              <a:t>th</a:t>
            </a:r>
            <a:r>
              <a:rPr lang="en-GB" sz="2000" dirty="0">
                <a:latin typeface="Calibri" charset="0"/>
                <a:ea typeface="ＭＳ Ｐゴシック" charset="0"/>
                <a:cs typeface="ＭＳ Ｐゴシック" charset="0"/>
              </a:rPr>
              <a:t> century enclosures</a:t>
            </a:r>
          </a:p>
        </p:txBody>
      </p:sp>
      <p:sp>
        <p:nvSpPr>
          <p:cNvPr id="2048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C6E0A001-607C-2B4B-86B8-AB975D227369}" type="slidenum">
              <a:rPr lang="en-GB" sz="1200">
                <a:solidFill>
                  <a:srgbClr val="898989"/>
                </a:solidFill>
              </a:rPr>
              <a:pPr/>
              <a:t>39</a:t>
            </a:fld>
            <a:endParaRPr lang="en-GB" sz="1200">
              <a:solidFill>
                <a:srgbClr val="898989"/>
              </a:solidFill>
            </a:endParaRPr>
          </a:p>
        </p:txBody>
      </p:sp>
      <p:pic>
        <p:nvPicPr>
          <p:cNvPr id="2048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612775"/>
            <a:ext cx="4075113" cy="387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TextBox 6"/>
          <p:cNvSpPr txBox="1">
            <a:spLocks noChangeArrowheads="1"/>
          </p:cNvSpPr>
          <p:nvPr/>
        </p:nvSpPr>
        <p:spPr bwMode="auto">
          <a:xfrm>
            <a:off x="2417763" y="4432300"/>
            <a:ext cx="27447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800">
                <a:latin typeface="Arial" charset="0"/>
              </a:rPr>
              <a:t>Source: </a:t>
            </a:r>
            <a:r>
              <a:rPr lang="en-GB" sz="800">
                <a:latin typeface="Arial" charset="0"/>
                <a:hlinkClick r:id="rId4"/>
              </a:rPr>
              <a:t>https://theliberi.wordpress.com</a:t>
            </a:r>
            <a:r>
              <a:rPr lang="en-GB" sz="800">
                <a:latin typeface="Arial" charset="0"/>
              </a:rPr>
              <a:t> </a:t>
            </a:r>
          </a:p>
        </p:txBody>
      </p:sp>
    </p:spTree>
    <p:extLst>
      <p:ext uri="{BB962C8B-B14F-4D97-AF65-F5344CB8AC3E}">
        <p14:creationId xmlns:p14="http://schemas.microsoft.com/office/powerpoint/2010/main" val="2621555382"/>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u="sng" dirty="0"/>
              <a:t>1. Introduction to the course</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2A95DE6-DCE6-9B42-8136-488F24C06281}" type="slidenum">
              <a:rPr lang="en-US" smtClean="0"/>
              <a:t>4</a:t>
            </a:fld>
            <a:endParaRPr lang="en-US"/>
          </a:p>
        </p:txBody>
      </p:sp>
    </p:spTree>
    <p:extLst>
      <p:ext uri="{BB962C8B-B14F-4D97-AF65-F5344CB8AC3E}">
        <p14:creationId xmlns:p14="http://schemas.microsoft.com/office/powerpoint/2010/main" val="2247926760"/>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atin typeface="Calibri" charset="0"/>
                <a:ea typeface="ＭＳ Ｐゴシック" charset="0"/>
                <a:cs typeface="ＭＳ Ｐゴシック" charset="0"/>
              </a:rPr>
              <a:t>Ecological effects of sheep overgrazing </a:t>
            </a:r>
          </a:p>
        </p:txBody>
      </p:sp>
      <p:pic>
        <p:nvPicPr>
          <p:cNvPr id="21507"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6709" r="6709"/>
          <a:stretch>
            <a:fillRect/>
          </a:stretch>
        </p:blipFill>
        <p:spPr/>
      </p:pic>
      <p:sp>
        <p:nvSpPr>
          <p:cNvPr id="21508" name="Text Placeholder 3"/>
          <p:cNvSpPr>
            <a:spLocks noGrp="1"/>
          </p:cNvSpPr>
          <p:nvPr>
            <p:ph type="body" sz="half" idx="2"/>
          </p:nvPr>
        </p:nvSpPr>
        <p:spPr/>
        <p:txBody>
          <a:bodyPr/>
          <a:lstStyle/>
          <a:p>
            <a:r>
              <a:rPr lang="en-US" dirty="0">
                <a:latin typeface="Calibri" charset="0"/>
                <a:ea typeface="ＭＳ Ｐゴシック" charset="0"/>
                <a:cs typeface="ＭＳ Ｐゴシック" charset="0"/>
              </a:rPr>
              <a:t>Ecological degradation: widespread soil erosion and deforestation</a:t>
            </a:r>
          </a:p>
        </p:txBody>
      </p:sp>
      <p:sp>
        <p:nvSpPr>
          <p:cNvPr id="21509"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EC575893-A5FA-5C4F-BEB3-FDB3E9E9E10A}" type="slidenum">
              <a:rPr lang="en-GB" sz="1200">
                <a:solidFill>
                  <a:srgbClr val="898989"/>
                </a:solidFill>
              </a:rPr>
              <a:pPr/>
              <a:t>40</a:t>
            </a:fld>
            <a:endParaRPr lang="en-GB" sz="1200">
              <a:solidFill>
                <a:srgbClr val="898989"/>
              </a:solidFill>
            </a:endParaRPr>
          </a:p>
        </p:txBody>
      </p:sp>
      <p:sp>
        <p:nvSpPr>
          <p:cNvPr id="21510" name="TextBox 6"/>
          <p:cNvSpPr txBox="1">
            <a:spLocks noChangeArrowheads="1"/>
          </p:cNvSpPr>
          <p:nvPr/>
        </p:nvSpPr>
        <p:spPr bwMode="auto">
          <a:xfrm>
            <a:off x="1792288" y="4725988"/>
            <a:ext cx="15843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800">
                <a:latin typeface="Arial" charset="0"/>
              </a:rPr>
              <a:t>Source: </a:t>
            </a:r>
            <a:r>
              <a:rPr lang="pl-PL" sz="800">
                <a:latin typeface="Arial" charset="0"/>
                <a:hlinkClick r:id="rId4"/>
              </a:rPr>
              <a:t>www.fs.fed.us</a:t>
            </a:r>
            <a:r>
              <a:rPr lang="pl-PL" sz="800">
                <a:latin typeface="Arial" charset="0"/>
              </a:rPr>
              <a:t> </a:t>
            </a:r>
            <a:endParaRPr lang="en-US" sz="800">
              <a:latin typeface="Arial" charset="0"/>
            </a:endParaRPr>
          </a:p>
        </p:txBody>
      </p:sp>
    </p:spTree>
    <p:extLst>
      <p:ext uri="{BB962C8B-B14F-4D97-AF65-F5344CB8AC3E}">
        <p14:creationId xmlns:p14="http://schemas.microsoft.com/office/powerpoint/2010/main" val="4050644550"/>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73050"/>
            <a:ext cx="3759200" cy="1162050"/>
          </a:xfrm>
        </p:spPr>
        <p:txBody>
          <a:bodyPr/>
          <a:lstStyle/>
          <a:p>
            <a:pPr eaLnBrk="1" hangingPunct="1"/>
            <a:r>
              <a:rPr lang="en-GB" dirty="0">
                <a:latin typeface="Calibri" charset="0"/>
                <a:ea typeface="ＭＳ Ｐゴシック" charset="0"/>
                <a:cs typeface="ＭＳ Ｐゴシック" charset="0"/>
              </a:rPr>
              <a:t>2. Accumulation by dispossession</a:t>
            </a:r>
            <a:br>
              <a:rPr lang="en-GB" dirty="0">
                <a:latin typeface="Calibri" charset="0"/>
                <a:ea typeface="ＭＳ Ｐゴシック" charset="0"/>
                <a:cs typeface="ＭＳ Ｐゴシック" charset="0"/>
              </a:rPr>
            </a:br>
            <a:endParaRPr lang="en-GB" dirty="0">
              <a:latin typeface="Calibri" charset="0"/>
              <a:ea typeface="ＭＳ Ｐゴシック" charset="0"/>
              <a:cs typeface="ＭＳ Ｐゴシック" charset="0"/>
            </a:endParaRPr>
          </a:p>
        </p:txBody>
      </p:sp>
      <p:sp>
        <p:nvSpPr>
          <p:cNvPr id="2" name="Text Placeholder 1"/>
          <p:cNvSpPr>
            <a:spLocks noGrp="1"/>
          </p:cNvSpPr>
          <p:nvPr>
            <p:ph type="body" sz="half" idx="2"/>
          </p:nvPr>
        </p:nvSpPr>
        <p:spPr>
          <a:xfrm>
            <a:off x="457200" y="1435100"/>
            <a:ext cx="3390900" cy="4691063"/>
          </a:xfrm>
        </p:spPr>
        <p:txBody>
          <a:bodyPr>
            <a:normAutofit/>
          </a:bodyPr>
          <a:lstStyle/>
          <a:p>
            <a:pPr>
              <a:lnSpc>
                <a:spcPct val="80000"/>
              </a:lnSpc>
              <a:spcAft>
                <a:spcPts val="1200"/>
              </a:spcAft>
            </a:pPr>
            <a:r>
              <a:rPr lang="en-GB" sz="1800" u="sng" dirty="0">
                <a:latin typeface="Calibri" charset="0"/>
                <a:ea typeface="ＭＳ Ｐゴシック" charset="0"/>
                <a:cs typeface="ＭＳ Ｐゴシック" charset="0"/>
              </a:rPr>
              <a:t>David Harvey (2004): </a:t>
            </a:r>
          </a:p>
          <a:p>
            <a:pPr lvl="1">
              <a:lnSpc>
                <a:spcPct val="80000"/>
              </a:lnSpc>
              <a:spcAft>
                <a:spcPts val="1200"/>
              </a:spcAft>
            </a:pPr>
            <a:r>
              <a:rPr lang="en-GB" sz="1800" dirty="0">
                <a:latin typeface="Calibri" charset="0"/>
                <a:ea typeface="ＭＳ Ｐゴシック" charset="0"/>
              </a:rPr>
              <a:t>Neoliberal </a:t>
            </a:r>
            <a:r>
              <a:rPr lang="en-GB" sz="1800" b="1" dirty="0">
                <a:latin typeface="Calibri" charset="0"/>
                <a:ea typeface="ＭＳ Ｐゴシック" charset="0"/>
              </a:rPr>
              <a:t>policies </a:t>
            </a:r>
            <a:r>
              <a:rPr lang="en-GB" sz="1800" dirty="0">
                <a:latin typeface="Calibri" charset="0"/>
                <a:ea typeface="ＭＳ Ｐゴシック" charset="0"/>
              </a:rPr>
              <a:t>in western nations from 1970s onwards…</a:t>
            </a:r>
          </a:p>
          <a:p>
            <a:pPr lvl="1">
              <a:lnSpc>
                <a:spcPct val="80000"/>
              </a:lnSpc>
              <a:spcAft>
                <a:spcPts val="1200"/>
              </a:spcAft>
            </a:pPr>
            <a:r>
              <a:rPr lang="en-GB" sz="1800" dirty="0">
                <a:latin typeface="Calibri" charset="0"/>
                <a:ea typeface="ＭＳ Ｐゴシック" charset="0"/>
              </a:rPr>
              <a:t>…result in </a:t>
            </a:r>
            <a:r>
              <a:rPr lang="en-GB" sz="1800" b="1" dirty="0">
                <a:latin typeface="Calibri" charset="0"/>
                <a:ea typeface="ＭＳ Ｐゴシック" charset="0"/>
              </a:rPr>
              <a:t>centralization of wealth and power</a:t>
            </a:r>
            <a:r>
              <a:rPr lang="en-GB" sz="1800" dirty="0">
                <a:latin typeface="Calibri" charset="0"/>
                <a:ea typeface="ＭＳ Ｐゴシック" charset="0"/>
              </a:rPr>
              <a:t> in the hands of a few… </a:t>
            </a:r>
          </a:p>
          <a:p>
            <a:pPr lvl="1">
              <a:lnSpc>
                <a:spcPct val="80000"/>
              </a:lnSpc>
              <a:spcAft>
                <a:spcPts val="1200"/>
              </a:spcAft>
            </a:pPr>
            <a:r>
              <a:rPr lang="en-GB" sz="1800" dirty="0">
                <a:latin typeface="Calibri" charset="0"/>
                <a:ea typeface="ＭＳ Ｐゴシック" charset="0"/>
              </a:rPr>
              <a:t>…by </a:t>
            </a:r>
            <a:r>
              <a:rPr lang="en-GB" sz="1800" b="1" dirty="0">
                <a:latin typeface="Calibri" charset="0"/>
                <a:ea typeface="ＭＳ Ｐゴシック" charset="0"/>
              </a:rPr>
              <a:t>dispossessing the public </a:t>
            </a:r>
            <a:r>
              <a:rPr lang="en-GB" sz="1800" dirty="0">
                <a:latin typeface="Calibri" charset="0"/>
                <a:ea typeface="ＭＳ Ｐゴシック" charset="0"/>
              </a:rPr>
              <a:t>of their wealth or land (publicly-owned assets, e.g. water, forests, etc.)…</a:t>
            </a:r>
          </a:p>
          <a:p>
            <a:pPr lvl="1">
              <a:lnSpc>
                <a:spcPct val="80000"/>
              </a:lnSpc>
              <a:spcAft>
                <a:spcPts val="1200"/>
              </a:spcAft>
            </a:pPr>
            <a:r>
              <a:rPr lang="en-GB" sz="1800" dirty="0">
                <a:latin typeface="Calibri" charset="0"/>
                <a:ea typeface="ＭＳ Ｐゴシック" charset="0"/>
              </a:rPr>
              <a:t>…that pass to become </a:t>
            </a:r>
            <a:r>
              <a:rPr lang="en-GB" sz="1800" b="1" dirty="0">
                <a:latin typeface="Calibri" charset="0"/>
                <a:ea typeface="ＭＳ Ｐゴシック" charset="0"/>
              </a:rPr>
              <a:t>private property</a:t>
            </a:r>
          </a:p>
          <a:p>
            <a:pPr marL="285750" indent="-285750">
              <a:lnSpc>
                <a:spcPct val="80000"/>
              </a:lnSpc>
              <a:spcAft>
                <a:spcPts val="1200"/>
              </a:spcAft>
              <a:buFont typeface="Arial"/>
              <a:buChar char="•"/>
            </a:pPr>
            <a:r>
              <a:rPr lang="en-GB" sz="1800" dirty="0">
                <a:latin typeface="Calibri" charset="0"/>
                <a:ea typeface="ＭＳ Ｐゴシック" charset="0"/>
                <a:cs typeface="ＭＳ Ｐゴシック" charset="0"/>
              </a:rPr>
              <a:t>Privatisation: main practice</a:t>
            </a:r>
          </a:p>
        </p:txBody>
      </p:sp>
      <p:sp>
        <p:nvSpPr>
          <p:cNvPr id="22532"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1E561E23-D986-594A-BFB7-EBCFC16D7A02}" type="slidenum">
              <a:rPr lang="en-GB" sz="1200">
                <a:solidFill>
                  <a:srgbClr val="898989"/>
                </a:solidFill>
              </a:rPr>
              <a:pPr/>
              <a:t>41</a:t>
            </a:fld>
            <a:endParaRPr lang="en-GB" sz="1200">
              <a:solidFill>
                <a:srgbClr val="898989"/>
              </a:solidFill>
            </a:endParaRPr>
          </a:p>
        </p:txBody>
      </p:sp>
      <p:sp>
        <p:nvSpPr>
          <p:cNvPr id="22533" name="Contenidor de contingut 9"/>
          <p:cNvSpPr txBox="1">
            <a:spLocks/>
          </p:cNvSpPr>
          <p:nvPr/>
        </p:nvSpPr>
        <p:spPr bwMode="auto">
          <a:xfrm>
            <a:off x="4727575" y="5124245"/>
            <a:ext cx="2359152" cy="417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342900" indent="-342900" eaLnBrk="0" hangingPunct="0">
              <a:spcBef>
                <a:spcPct val="20000"/>
              </a:spcBef>
              <a:buFont typeface="Arial" charset="0"/>
              <a:buNone/>
            </a:pPr>
            <a:r>
              <a:rPr lang="en-GB" sz="800">
                <a:solidFill>
                  <a:srgbClr val="000000"/>
                </a:solidFill>
              </a:rPr>
              <a:t>Reuters: Roy Letkey (source: </a:t>
            </a:r>
            <a:r>
              <a:rPr lang="en-GB" sz="800">
                <a:solidFill>
                  <a:srgbClr val="000000"/>
                </a:solidFill>
                <a:hlinkClick r:id="rId3"/>
              </a:rPr>
              <a:t>www.abc.net.au</a:t>
            </a:r>
            <a:r>
              <a:rPr lang="en-GB" sz="800">
                <a:solidFill>
                  <a:srgbClr val="000000"/>
                </a:solidFill>
              </a:rPr>
              <a:t>) </a:t>
            </a:r>
          </a:p>
        </p:txBody>
      </p:sp>
      <p:pic>
        <p:nvPicPr>
          <p:cNvPr id="3" name="Picture 2"/>
          <p:cNvPicPr>
            <a:picLocks noChangeAspect="1"/>
          </p:cNvPicPr>
          <p:nvPr/>
        </p:nvPicPr>
        <p:blipFill>
          <a:blip r:embed="rId4"/>
          <a:stretch>
            <a:fillRect/>
          </a:stretch>
        </p:blipFill>
        <p:spPr>
          <a:xfrm>
            <a:off x="4778375" y="1651000"/>
            <a:ext cx="2529393" cy="3454400"/>
          </a:xfrm>
          <a:prstGeom prst="rect">
            <a:avLst/>
          </a:prstGeom>
        </p:spPr>
      </p:pic>
    </p:spTree>
    <p:extLst>
      <p:ext uri="{BB962C8B-B14F-4D97-AF65-F5344CB8AC3E}">
        <p14:creationId xmlns:p14="http://schemas.microsoft.com/office/powerpoint/2010/main" val="1415071390"/>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z="4000">
                <a:latin typeface="Calibri" charset="0"/>
                <a:ea typeface="ＭＳ Ｐゴシック" charset="0"/>
                <a:cs typeface="ＭＳ Ｐゴシック" charset="0"/>
              </a:rPr>
              <a:t>Robertson, 2000: privatising wetlands</a:t>
            </a:r>
          </a:p>
        </p:txBody>
      </p:sp>
      <p:sp>
        <p:nvSpPr>
          <p:cNvPr id="23555" name="Content Placeholder 2"/>
          <p:cNvSpPr>
            <a:spLocks noGrp="1"/>
          </p:cNvSpPr>
          <p:nvPr>
            <p:ph idx="1"/>
          </p:nvPr>
        </p:nvSpPr>
        <p:spPr>
          <a:xfrm>
            <a:off x="457200" y="3573463"/>
            <a:ext cx="8229600" cy="2782887"/>
          </a:xfrm>
        </p:spPr>
        <p:txBody>
          <a:bodyPr>
            <a:normAutofit/>
          </a:bodyPr>
          <a:lstStyle/>
          <a:p>
            <a:pPr>
              <a:lnSpc>
                <a:spcPct val="90000"/>
              </a:lnSpc>
            </a:pPr>
            <a:r>
              <a:rPr lang="en-US" sz="2400" dirty="0">
                <a:latin typeface="Calibri" charset="0"/>
                <a:ea typeface="ＭＳ Ｐゴシック" charset="0"/>
                <a:cs typeface="ＭＳ Ｐゴシック" charset="0"/>
              </a:rPr>
              <a:t>“</a:t>
            </a:r>
            <a:r>
              <a:rPr lang="en-US" altLang="ja-JP" sz="2400" dirty="0">
                <a:latin typeface="Calibri" charset="0"/>
                <a:ea typeface="ＭＳ Ｐゴシック" charset="0"/>
                <a:cs typeface="ＭＳ Ｐゴシック" charset="0"/>
              </a:rPr>
              <a:t>No Net Loss</a:t>
            </a:r>
            <a:r>
              <a:rPr lang="en-US" sz="2400" dirty="0">
                <a:latin typeface="Calibri" charset="0"/>
                <a:ea typeface="ＭＳ Ｐゴシック" charset="0"/>
                <a:cs typeface="ＭＳ Ｐゴシック" charset="0"/>
              </a:rPr>
              <a:t>”</a:t>
            </a:r>
            <a:r>
              <a:rPr lang="en-US" altLang="ja-JP" sz="2400" dirty="0">
                <a:latin typeface="Calibri" charset="0"/>
                <a:ea typeface="ＭＳ Ｐゴシック" charset="0"/>
                <a:cs typeface="ＭＳ Ｐゴシック" charset="0"/>
              </a:rPr>
              <a:t>: George Bush Senior</a:t>
            </a:r>
          </a:p>
          <a:p>
            <a:pPr>
              <a:lnSpc>
                <a:spcPct val="90000"/>
              </a:lnSpc>
            </a:pPr>
            <a:r>
              <a:rPr lang="en-US" sz="2400" dirty="0">
                <a:latin typeface="Calibri" charset="0"/>
                <a:ea typeface="ＭＳ Ｐゴシック" charset="0"/>
                <a:cs typeface="ＭＳ Ｐゴシック" charset="0"/>
              </a:rPr>
              <a:t>When wetlands stand in the way </a:t>
            </a:r>
          </a:p>
          <a:p>
            <a:pPr>
              <a:lnSpc>
                <a:spcPct val="90000"/>
              </a:lnSpc>
            </a:pPr>
            <a:r>
              <a:rPr lang="en-US" sz="2400" dirty="0">
                <a:latin typeface="Calibri" charset="0"/>
                <a:ea typeface="ＭＳ Ｐゴシック" charset="0"/>
                <a:cs typeface="ＭＳ Ｐゴシック" charset="0"/>
              </a:rPr>
              <a:t>Solution: </a:t>
            </a:r>
            <a:r>
              <a:rPr lang="en-US" sz="2400" b="1" dirty="0">
                <a:latin typeface="Calibri" charset="0"/>
                <a:ea typeface="ＭＳ Ｐゴシック" charset="0"/>
                <a:cs typeface="ＭＳ Ｐゴシック" charset="0"/>
              </a:rPr>
              <a:t>restoration wetlands</a:t>
            </a:r>
          </a:p>
          <a:p>
            <a:pPr>
              <a:lnSpc>
                <a:spcPct val="90000"/>
              </a:lnSpc>
            </a:pPr>
            <a:r>
              <a:rPr lang="en-US" sz="2400" dirty="0">
                <a:latin typeface="Calibri" charset="0"/>
                <a:ea typeface="ＭＳ Ｐゴシック" charset="0"/>
                <a:cs typeface="ＭＳ Ｐゴシック" charset="0"/>
              </a:rPr>
              <a:t>Accumulation by dispossession</a:t>
            </a:r>
          </a:p>
          <a:p>
            <a:pPr lvl="1">
              <a:lnSpc>
                <a:spcPct val="90000"/>
              </a:lnSpc>
            </a:pPr>
            <a:r>
              <a:rPr lang="en-US" sz="2000" dirty="0" err="1">
                <a:latin typeface="Calibri" charset="0"/>
                <a:ea typeface="ＭＳ Ｐゴシック" charset="0"/>
              </a:rPr>
              <a:t>Privatising</a:t>
            </a:r>
            <a:r>
              <a:rPr lang="en-US" sz="2000" dirty="0">
                <a:latin typeface="Calibri" charset="0"/>
                <a:ea typeface="ＭＳ Ｐゴシック" charset="0"/>
              </a:rPr>
              <a:t> public assets </a:t>
            </a:r>
          </a:p>
          <a:p>
            <a:pPr lvl="1">
              <a:lnSpc>
                <a:spcPct val="90000"/>
              </a:lnSpc>
            </a:pPr>
            <a:r>
              <a:rPr lang="en-US" sz="2000" dirty="0">
                <a:latin typeface="Calibri" charset="0"/>
                <a:ea typeface="ＭＳ Ｐゴシック" charset="0"/>
              </a:rPr>
              <a:t>Dispossessing public of ecological wealth </a:t>
            </a:r>
          </a:p>
          <a:p>
            <a:pPr>
              <a:lnSpc>
                <a:spcPct val="90000"/>
              </a:lnSpc>
            </a:pPr>
            <a:r>
              <a:rPr lang="en-US" sz="2400" dirty="0">
                <a:latin typeface="Calibri" charset="0"/>
                <a:ea typeface="ＭＳ Ｐゴシック" charset="0"/>
                <a:cs typeface="ＭＳ Ｐゴシック" charset="0"/>
              </a:rPr>
              <a:t>Restored wetlands: a biodiversity and ecosystem perspective</a:t>
            </a:r>
          </a:p>
        </p:txBody>
      </p:sp>
      <p:sp>
        <p:nvSpPr>
          <p:cNvPr id="23556"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62A1C2CA-6500-8644-A1EE-2B3B65BB0039}" type="slidenum">
              <a:rPr lang="en-GB" sz="1200">
                <a:solidFill>
                  <a:srgbClr val="898989"/>
                </a:solidFill>
              </a:rPr>
              <a:pPr/>
              <a:t>42</a:t>
            </a:fld>
            <a:endParaRPr lang="en-GB" sz="1200">
              <a:solidFill>
                <a:srgbClr val="898989"/>
              </a:solidFill>
            </a:endParaRPr>
          </a:p>
        </p:txBody>
      </p:sp>
      <p:pic>
        <p:nvPicPr>
          <p:cNvPr id="235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401763"/>
            <a:ext cx="6335712" cy="209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TextBox 6"/>
          <p:cNvSpPr txBox="1">
            <a:spLocks noChangeArrowheads="1"/>
          </p:cNvSpPr>
          <p:nvPr/>
        </p:nvSpPr>
        <p:spPr bwMode="auto">
          <a:xfrm>
            <a:off x="5594350" y="3286125"/>
            <a:ext cx="2330450"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800" dirty="0">
                <a:latin typeface="Arial" charset="0"/>
              </a:rPr>
              <a:t>Source: </a:t>
            </a:r>
            <a:r>
              <a:rPr lang="pl-PL" sz="800" dirty="0">
                <a:latin typeface="Arial" charset="0"/>
                <a:hlinkClick r:id="rId4"/>
              </a:rPr>
              <a:t>http://www.biodiversityoffsets.net/</a:t>
            </a:r>
            <a:r>
              <a:rPr lang="pl-PL" sz="800" dirty="0">
                <a:latin typeface="Arial" charset="0"/>
              </a:rPr>
              <a:t> </a:t>
            </a:r>
            <a:endParaRPr lang="en-US" sz="800" dirty="0">
              <a:latin typeface="Arial" charset="0"/>
            </a:endParaRPr>
          </a:p>
        </p:txBody>
      </p:sp>
    </p:spTree>
    <p:extLst>
      <p:ext uri="{BB962C8B-B14F-4D97-AF65-F5344CB8AC3E}">
        <p14:creationId xmlns:p14="http://schemas.microsoft.com/office/powerpoint/2010/main" val="2857534258"/>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GB" sz="3600">
                <a:latin typeface="Calibri" charset="0"/>
                <a:ea typeface="ＭＳ Ｐゴシック" charset="0"/>
                <a:cs typeface="ＭＳ Ｐゴシック" charset="0"/>
              </a:rPr>
              <a:t>Implications: environmental movements</a:t>
            </a:r>
          </a:p>
        </p:txBody>
      </p:sp>
      <p:sp>
        <p:nvSpPr>
          <p:cNvPr id="24579" name="Contenidor de contingut 4"/>
          <p:cNvSpPr>
            <a:spLocks noGrp="1"/>
          </p:cNvSpPr>
          <p:nvPr>
            <p:ph sz="half" idx="1"/>
          </p:nvPr>
        </p:nvSpPr>
        <p:spPr/>
        <p:txBody>
          <a:bodyPr/>
          <a:lstStyle/>
          <a:p>
            <a:r>
              <a:rPr lang="en-GB">
                <a:solidFill>
                  <a:srgbClr val="000000"/>
                </a:solidFill>
                <a:latin typeface="Calibri" charset="0"/>
                <a:ea typeface="ＭＳ Ｐゴシック" charset="0"/>
                <a:cs typeface="ＭＳ Ｐゴシック" charset="0"/>
              </a:rPr>
              <a:t>Labour movement </a:t>
            </a:r>
          </a:p>
        </p:txBody>
      </p:sp>
      <p:sp>
        <p:nvSpPr>
          <p:cNvPr id="24580" name="Contenidor de contingut 5"/>
          <p:cNvSpPr>
            <a:spLocks noGrp="1"/>
          </p:cNvSpPr>
          <p:nvPr>
            <p:ph sz="half" idx="2"/>
          </p:nvPr>
        </p:nvSpPr>
        <p:spPr>
          <a:xfrm>
            <a:off x="4343400" y="1600200"/>
            <a:ext cx="4495800" cy="4525963"/>
          </a:xfrm>
        </p:spPr>
        <p:txBody>
          <a:bodyPr/>
          <a:lstStyle/>
          <a:p>
            <a:r>
              <a:rPr lang="en-GB">
                <a:solidFill>
                  <a:srgbClr val="000000"/>
                </a:solidFill>
                <a:latin typeface="Calibri" charset="0"/>
                <a:ea typeface="ＭＳ Ｐゴシック" charset="0"/>
                <a:cs typeface="ＭＳ Ｐゴシック" charset="0"/>
              </a:rPr>
              <a:t>Environmental movement</a:t>
            </a:r>
          </a:p>
        </p:txBody>
      </p:sp>
      <p:sp>
        <p:nvSpPr>
          <p:cNvPr id="2458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C7D135E9-2C8D-B74C-8EF5-C6804D026F84}" type="slidenum">
              <a:rPr lang="en-GB" sz="1200">
                <a:solidFill>
                  <a:srgbClr val="898989"/>
                </a:solidFill>
              </a:rPr>
              <a:pPr/>
              <a:t>43</a:t>
            </a:fld>
            <a:endParaRPr lang="en-GB" sz="1200">
              <a:solidFill>
                <a:srgbClr val="898989"/>
              </a:solidFill>
            </a:endParaRPr>
          </a:p>
        </p:txBody>
      </p:sp>
      <p:pic>
        <p:nvPicPr>
          <p:cNvPr id="245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2286000"/>
            <a:ext cx="2794000"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089150"/>
            <a:ext cx="38100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4" name="TextBox 7"/>
          <p:cNvSpPr txBox="1">
            <a:spLocks noChangeArrowheads="1"/>
          </p:cNvSpPr>
          <p:nvPr/>
        </p:nvSpPr>
        <p:spPr bwMode="auto">
          <a:xfrm>
            <a:off x="4648200" y="4813300"/>
            <a:ext cx="35052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800">
                <a:latin typeface="Arial" charset="0"/>
              </a:rPr>
              <a:t>Image credit: america.gov/Flickr </a:t>
            </a:r>
            <a:endParaRPr lang="en-GB" sz="800">
              <a:latin typeface="Arial" charset="0"/>
            </a:endParaRPr>
          </a:p>
        </p:txBody>
      </p:sp>
    </p:spTree>
    <p:extLst>
      <p:ext uri="{BB962C8B-B14F-4D97-AF65-F5344CB8AC3E}">
        <p14:creationId xmlns:p14="http://schemas.microsoft.com/office/powerpoint/2010/main" val="3625545615"/>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u="sng" dirty="0"/>
              <a:t>5. Degradation as a condition for capitalism</a:t>
            </a:r>
          </a:p>
        </p:txBody>
      </p:sp>
      <p:sp>
        <p:nvSpPr>
          <p:cNvPr id="7" name="Text Placeholder 6"/>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92A95DE6-DCE6-9B42-8136-488F24C06281}" type="slidenum">
              <a:rPr lang="en-US" smtClean="0"/>
              <a:t>44</a:t>
            </a:fld>
            <a:endParaRPr lang="en-US"/>
          </a:p>
        </p:txBody>
      </p:sp>
    </p:spTree>
    <p:extLst>
      <p:ext uri="{BB962C8B-B14F-4D97-AF65-F5344CB8AC3E}">
        <p14:creationId xmlns:p14="http://schemas.microsoft.com/office/powerpoint/2010/main" val="322111779"/>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3050"/>
            <a:ext cx="3008313" cy="2292350"/>
          </a:xfrm>
        </p:spPr>
        <p:txBody>
          <a:bodyPr/>
          <a:lstStyle/>
          <a:p>
            <a:pPr eaLnBrk="1" hangingPunct="1"/>
            <a:r>
              <a:rPr lang="en-GB" sz="3600">
                <a:latin typeface="Calibri" charset="0"/>
                <a:ea typeface="ＭＳ Ｐゴシック" charset="0"/>
                <a:cs typeface="ＭＳ Ｐゴシック" charset="0"/>
              </a:rPr>
              <a:t>Classroom activity</a:t>
            </a:r>
            <a:br>
              <a:rPr lang="en-GB" sz="3600">
                <a:latin typeface="Calibri" charset="0"/>
                <a:ea typeface="ＭＳ Ｐゴシック" charset="0"/>
                <a:cs typeface="ＭＳ Ｐゴシック" charset="0"/>
              </a:rPr>
            </a:br>
            <a:endParaRPr lang="en-GB" sz="3600">
              <a:latin typeface="Calibri" charset="0"/>
              <a:ea typeface="ＭＳ Ｐゴシック" charset="0"/>
              <a:cs typeface="ＭＳ Ｐゴシック" charset="0"/>
            </a:endParaRPr>
          </a:p>
        </p:txBody>
      </p:sp>
      <p:sp>
        <p:nvSpPr>
          <p:cNvPr id="25603" name="Content Placeholder 2"/>
          <p:cNvSpPr>
            <a:spLocks noGrp="1"/>
          </p:cNvSpPr>
          <p:nvPr>
            <p:ph idx="1"/>
          </p:nvPr>
        </p:nvSpPr>
        <p:spPr>
          <a:xfrm>
            <a:off x="3697288" y="1341438"/>
            <a:ext cx="4989512" cy="4784725"/>
          </a:xfrm>
        </p:spPr>
        <p:txBody>
          <a:bodyPr/>
          <a:lstStyle/>
          <a:p>
            <a:pPr eaLnBrk="1" hangingPunct="1">
              <a:buFont typeface="Wingdings" charset="0"/>
              <a:buChar char="q"/>
            </a:pPr>
            <a:r>
              <a:rPr lang="en-GB" sz="2800" dirty="0">
                <a:latin typeface="Calibri" charset="0"/>
                <a:ea typeface="ＭＳ Ｐゴシック" charset="0"/>
                <a:cs typeface="ＭＳ Ｐゴシック" charset="0"/>
              </a:rPr>
              <a:t> Read: “Sugar and early modern world-economy” (J. Moore, 2000) </a:t>
            </a:r>
          </a:p>
          <a:p>
            <a:pPr eaLnBrk="1" hangingPunct="1">
              <a:lnSpc>
                <a:spcPct val="150000"/>
              </a:lnSpc>
            </a:pPr>
            <a:r>
              <a:rPr lang="en-GB" sz="2800" dirty="0">
                <a:latin typeface="Calibri" charset="0"/>
                <a:ea typeface="ＭＳ Ｐゴシック" charset="0"/>
                <a:cs typeface="ＭＳ Ｐゴシック" charset="0"/>
              </a:rPr>
              <a:t>Split into 3-4 groups </a:t>
            </a:r>
            <a:r>
              <a:rPr lang="en-GB" sz="1600" dirty="0">
                <a:latin typeface="Calibri" charset="0"/>
                <a:ea typeface="ＭＳ Ｐゴシック" charset="0"/>
                <a:cs typeface="ＭＳ Ｐゴシック" charset="0"/>
              </a:rPr>
              <a:t>(max: 6 persons)</a:t>
            </a:r>
            <a:endParaRPr lang="en-GB" sz="2800" dirty="0">
              <a:latin typeface="Calibri" charset="0"/>
              <a:ea typeface="ＭＳ Ｐゴシック" charset="0"/>
              <a:cs typeface="ＭＳ Ｐゴシック" charset="0"/>
            </a:endParaRPr>
          </a:p>
          <a:p>
            <a:pPr eaLnBrk="1" hangingPunct="1">
              <a:lnSpc>
                <a:spcPct val="150000"/>
              </a:lnSpc>
            </a:pPr>
            <a:r>
              <a:rPr lang="en-GB" sz="2800" dirty="0">
                <a:latin typeface="Calibri" charset="0"/>
                <a:ea typeface="ＭＳ Ｐゴシック" charset="0"/>
                <a:cs typeface="ＭＳ Ｐゴシック" charset="0"/>
              </a:rPr>
              <a:t>Discuss and decide: </a:t>
            </a:r>
          </a:p>
          <a:p>
            <a:pPr lvl="1" eaLnBrk="1" hangingPunct="1"/>
            <a:r>
              <a:rPr lang="en-GB" sz="2400" dirty="0">
                <a:latin typeface="Calibri" charset="0"/>
                <a:ea typeface="ＭＳ Ｐゴシック" charset="0"/>
              </a:rPr>
              <a:t>Who did what to whom and where? </a:t>
            </a:r>
          </a:p>
          <a:p>
            <a:pPr lvl="1" eaLnBrk="1" hangingPunct="1"/>
            <a:r>
              <a:rPr lang="en-GB" sz="2400" dirty="0">
                <a:latin typeface="Calibri" charset="0"/>
                <a:ea typeface="ＭＳ Ｐゴシック" charset="0"/>
              </a:rPr>
              <a:t>How did they do it and why?</a:t>
            </a:r>
          </a:p>
        </p:txBody>
      </p:sp>
      <p:sp>
        <p:nvSpPr>
          <p:cNvPr id="2560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51F168E9-3DBF-9448-B42D-A3AC9890E5B7}" type="slidenum">
              <a:rPr lang="en-GB" sz="1200">
                <a:solidFill>
                  <a:srgbClr val="898989"/>
                </a:solidFill>
              </a:rPr>
              <a:pPr/>
              <a:t>45</a:t>
            </a:fld>
            <a:endParaRPr lang="en-GB" sz="1200">
              <a:solidFill>
                <a:srgbClr val="898989"/>
              </a:solidFill>
            </a:endParaRPr>
          </a:p>
        </p:txBody>
      </p:sp>
      <p:pic>
        <p:nvPicPr>
          <p:cNvPr id="2560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68638"/>
            <a:ext cx="3008313" cy="183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6" name="TextBox 4"/>
          <p:cNvSpPr txBox="1">
            <a:spLocks noChangeArrowheads="1"/>
          </p:cNvSpPr>
          <p:nvPr/>
        </p:nvSpPr>
        <p:spPr bwMode="auto">
          <a:xfrm>
            <a:off x="457200" y="4902200"/>
            <a:ext cx="32400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800">
                <a:latin typeface="Arial" charset="0"/>
              </a:rPr>
              <a:t>Source: </a:t>
            </a:r>
            <a:r>
              <a:rPr lang="da-DK" sz="800">
                <a:latin typeface="Arial" charset="0"/>
                <a:hlinkClick r:id="rId4"/>
              </a:rPr>
              <a:t>www.dansukker.co.uk</a:t>
            </a:r>
            <a:r>
              <a:rPr lang="da-DK" sz="800">
                <a:latin typeface="Arial" charset="0"/>
              </a:rPr>
              <a:t> </a:t>
            </a:r>
            <a:endParaRPr lang="en-US" sz="800">
              <a:latin typeface="Arial" charset="0"/>
            </a:endParaRPr>
          </a:p>
        </p:txBody>
      </p:sp>
    </p:spTree>
    <p:extLst>
      <p:ext uri="{BB962C8B-B14F-4D97-AF65-F5344CB8AC3E}">
        <p14:creationId xmlns:p14="http://schemas.microsoft.com/office/powerpoint/2010/main" val="2724112413"/>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Título"/>
          <p:cNvSpPr>
            <a:spLocks noGrp="1"/>
          </p:cNvSpPr>
          <p:nvPr>
            <p:ph type="title"/>
          </p:nvPr>
        </p:nvSpPr>
        <p:spPr/>
        <p:txBody>
          <a:bodyPr/>
          <a:lstStyle/>
          <a:p>
            <a:r>
              <a:rPr lang="en-GB">
                <a:latin typeface="Calibri" charset="0"/>
                <a:ea typeface="ＭＳ Ｐゴシック" charset="0"/>
                <a:cs typeface="ＭＳ Ｐゴシック" charset="0"/>
              </a:rPr>
              <a:t>Who does what, etc.: my mindmap </a:t>
            </a:r>
            <a:endParaRPr lang="es-ES">
              <a:latin typeface="Calibri" charset="0"/>
              <a:ea typeface="ＭＳ Ｐゴシック" charset="0"/>
              <a:cs typeface="ＭＳ Ｐゴシック" charset="0"/>
            </a:endParaRPr>
          </a:p>
        </p:txBody>
      </p:sp>
      <p:sp>
        <p:nvSpPr>
          <p:cNvPr id="26627" name="3 Marcador de número de diapositiva"/>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37608C2B-0EA0-2246-A5D5-86931F436D81}" type="slidenum">
              <a:rPr lang="en-GB" sz="1200">
                <a:solidFill>
                  <a:srgbClr val="898989"/>
                </a:solidFill>
              </a:rPr>
              <a:pPr/>
              <a:t>46</a:t>
            </a:fld>
            <a:endParaRPr lang="en-GB" sz="1200">
              <a:solidFill>
                <a:srgbClr val="898989"/>
              </a:solidFill>
            </a:endParaRPr>
          </a:p>
        </p:txBody>
      </p:sp>
      <p:sp>
        <p:nvSpPr>
          <p:cNvPr id="13" name="Rounded Rectangle 12"/>
          <p:cNvSpPr>
            <a:spLocks noChangeArrowheads="1"/>
          </p:cNvSpPr>
          <p:nvPr/>
        </p:nvSpPr>
        <p:spPr bwMode="auto">
          <a:xfrm>
            <a:off x="684213" y="1476375"/>
            <a:ext cx="1028700" cy="80010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spcAft>
                <a:spcPts val="0"/>
              </a:spcAft>
              <a:defRPr/>
            </a:pPr>
            <a:r>
              <a:rPr lang="en-GB" sz="1200" dirty="0">
                <a:solidFill>
                  <a:schemeClr val="lt1"/>
                </a:solidFill>
                <a:latin typeface="+mn-lt"/>
                <a:ea typeface="ＭＳ 明朝"/>
                <a:cs typeface="Times New Roman"/>
              </a:rPr>
              <a:t>WHO? Capital</a:t>
            </a:r>
          </a:p>
        </p:txBody>
      </p:sp>
      <p:sp>
        <p:nvSpPr>
          <p:cNvPr id="14" name="Rounded Rectangle 13"/>
          <p:cNvSpPr>
            <a:spLocks noChangeArrowheads="1"/>
          </p:cNvSpPr>
          <p:nvPr/>
        </p:nvSpPr>
        <p:spPr bwMode="auto">
          <a:xfrm>
            <a:off x="4999038" y="1416050"/>
            <a:ext cx="1028700" cy="80010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spcAft>
                <a:spcPts val="0"/>
              </a:spcAft>
              <a:defRPr/>
            </a:pPr>
            <a:r>
              <a:rPr lang="en-GB" sz="1200">
                <a:solidFill>
                  <a:schemeClr val="lt1"/>
                </a:solidFill>
                <a:latin typeface="+mn-lt"/>
                <a:ea typeface="ＭＳ 明朝"/>
                <a:cs typeface="Times New Roman"/>
              </a:rPr>
              <a:t>WHO? Planters </a:t>
            </a:r>
          </a:p>
        </p:txBody>
      </p:sp>
      <p:sp>
        <p:nvSpPr>
          <p:cNvPr id="15" name="Rounded Rectangle 14"/>
          <p:cNvSpPr>
            <a:spLocks noChangeArrowheads="1"/>
          </p:cNvSpPr>
          <p:nvPr/>
        </p:nvSpPr>
        <p:spPr bwMode="auto">
          <a:xfrm>
            <a:off x="6559550" y="1416050"/>
            <a:ext cx="1828800" cy="80010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spcAft>
                <a:spcPts val="0"/>
              </a:spcAft>
              <a:defRPr/>
            </a:pPr>
            <a:r>
              <a:rPr lang="en-GB" sz="1200">
                <a:solidFill>
                  <a:schemeClr val="lt1"/>
                </a:solidFill>
                <a:latin typeface="+mn-lt"/>
                <a:ea typeface="ＭＳ 明朝"/>
                <a:cs typeface="Times New Roman"/>
              </a:rPr>
              <a:t>WHO? </a:t>
            </a:r>
          </a:p>
          <a:p>
            <a:pPr algn="ctr">
              <a:spcAft>
                <a:spcPts val="0"/>
              </a:spcAft>
              <a:defRPr/>
            </a:pPr>
            <a:r>
              <a:rPr lang="en-GB" sz="1200">
                <a:solidFill>
                  <a:schemeClr val="lt1"/>
                </a:solidFill>
                <a:latin typeface="+mn-lt"/>
                <a:ea typeface="ＭＳ 明朝"/>
                <a:cs typeface="Times New Roman"/>
              </a:rPr>
              <a:t>Portuguese empire</a:t>
            </a:r>
          </a:p>
        </p:txBody>
      </p:sp>
      <p:cxnSp>
        <p:nvCxnSpPr>
          <p:cNvPr id="16" name="Straight Arrow Connector 15"/>
          <p:cNvCxnSpPr>
            <a:cxnSpLocks noChangeShapeType="1"/>
            <a:stCxn id="13" idx="3"/>
            <a:endCxn id="14" idx="1"/>
          </p:cNvCxnSpPr>
          <p:nvPr/>
        </p:nvCxnSpPr>
        <p:spPr bwMode="auto">
          <a:xfrm flipV="1">
            <a:off x="1712913" y="1816100"/>
            <a:ext cx="3286125" cy="6032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17" name="Straight Arrow Connector 16"/>
          <p:cNvCxnSpPr>
            <a:cxnSpLocks noChangeShapeType="1"/>
            <a:stCxn id="13" idx="2"/>
          </p:cNvCxnSpPr>
          <p:nvPr/>
        </p:nvCxnSpPr>
        <p:spPr bwMode="auto">
          <a:xfrm>
            <a:off x="1198563" y="2276475"/>
            <a:ext cx="142875" cy="51117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8" name="Text Box 9"/>
          <p:cNvSpPr txBox="1"/>
          <p:nvPr/>
        </p:nvSpPr>
        <p:spPr>
          <a:xfrm>
            <a:off x="1341438" y="2781300"/>
            <a:ext cx="1257300" cy="9144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a:solidFill>
                  <a:srgbClr val="000000"/>
                </a:solidFill>
                <a:ea typeface="MS Mincho" charset="0"/>
                <a:cs typeface="MS Mincho" charset="0"/>
              </a:rPr>
              <a:t>Ecology</a:t>
            </a:r>
            <a:endParaRPr lang="en-GB" sz="1200">
              <a:solidFill>
                <a:srgbClr val="000000"/>
              </a:solidFill>
              <a:ea typeface="MS Mincho" charset="0"/>
              <a:cs typeface="MS Mincho" charset="0"/>
            </a:endParaRPr>
          </a:p>
          <a:p>
            <a:pPr>
              <a:buFont typeface="Symbol" charset="0"/>
              <a:buChar char=""/>
            </a:pPr>
            <a:r>
              <a:rPr lang="en-GB" sz="1000">
                <a:solidFill>
                  <a:srgbClr val="000000"/>
                </a:solidFill>
                <a:ea typeface="MS Mincho" charset="0"/>
                <a:cs typeface="MS Mincho" charset="0"/>
              </a:rPr>
              <a:t>Forests</a:t>
            </a:r>
            <a:endParaRPr lang="en-GB" sz="1200">
              <a:solidFill>
                <a:srgbClr val="000000"/>
              </a:solidFill>
              <a:ea typeface="MS Mincho" charset="0"/>
              <a:cs typeface="MS Mincho" charset="0"/>
            </a:endParaRPr>
          </a:p>
          <a:p>
            <a:pPr>
              <a:buFont typeface="Symbol" charset="0"/>
              <a:buChar char=""/>
            </a:pPr>
            <a:r>
              <a:rPr lang="en-GB" sz="1000">
                <a:solidFill>
                  <a:srgbClr val="000000"/>
                </a:solidFill>
                <a:ea typeface="MS Mincho" charset="0"/>
                <a:cs typeface="MS Mincho" charset="0"/>
              </a:rPr>
              <a:t>Soils </a:t>
            </a:r>
            <a:endParaRPr lang="en-GB" sz="1200">
              <a:solidFill>
                <a:srgbClr val="000000"/>
              </a:solidFill>
              <a:ea typeface="MS Mincho" charset="0"/>
              <a:cs typeface="MS Mincho" charset="0"/>
            </a:endParaRPr>
          </a:p>
          <a:p>
            <a:pPr>
              <a:buFont typeface="Symbol" charset="0"/>
              <a:buChar char=""/>
            </a:pPr>
            <a:r>
              <a:rPr lang="en-GB" sz="1000">
                <a:solidFill>
                  <a:srgbClr val="000000"/>
                </a:solidFill>
                <a:ea typeface="MS Mincho" charset="0"/>
                <a:cs typeface="MS Mincho" charset="0"/>
              </a:rPr>
              <a:t>Water </a:t>
            </a:r>
            <a:endParaRPr lang="en-GB" sz="1200">
              <a:solidFill>
                <a:srgbClr val="000000"/>
              </a:solidFill>
              <a:ea typeface="MS Mincho" charset="0"/>
              <a:cs typeface="MS Mincho" charset="0"/>
            </a:endParaRPr>
          </a:p>
          <a:p>
            <a:pPr>
              <a:buFont typeface="Symbol" charset="0"/>
              <a:buChar char=""/>
            </a:pPr>
            <a:r>
              <a:rPr lang="en-GB" sz="1000">
                <a:solidFill>
                  <a:srgbClr val="000000"/>
                </a:solidFill>
                <a:ea typeface="MS Mincho" charset="0"/>
                <a:cs typeface="MS Mincho" charset="0"/>
              </a:rPr>
              <a:t>Wildlife (BR)</a:t>
            </a:r>
            <a:endParaRPr lang="en-GB" sz="1200">
              <a:solidFill>
                <a:srgbClr val="000000"/>
              </a:solidFill>
              <a:ea typeface="MS Mincho" charset="0"/>
              <a:cs typeface="MS Mincho" charset="0"/>
            </a:endParaRPr>
          </a:p>
          <a:p>
            <a:r>
              <a:rPr lang="en-GB" sz="1000">
                <a:solidFill>
                  <a:srgbClr val="000000"/>
                </a:solidFill>
                <a:ea typeface="MS Mincho" charset="0"/>
                <a:cs typeface="MS Mincho" charset="0"/>
              </a:rPr>
              <a:t> </a:t>
            </a:r>
            <a:endParaRPr lang="en-GB" sz="1200">
              <a:solidFill>
                <a:srgbClr val="000000"/>
              </a:solidFill>
              <a:ea typeface="MS Mincho" charset="0"/>
              <a:cs typeface="MS Mincho" charset="0"/>
            </a:endParaRPr>
          </a:p>
        </p:txBody>
      </p:sp>
      <p:sp>
        <p:nvSpPr>
          <p:cNvPr id="19" name="Text Box 12"/>
          <p:cNvSpPr txBox="1"/>
          <p:nvPr/>
        </p:nvSpPr>
        <p:spPr>
          <a:xfrm>
            <a:off x="3276600" y="5445125"/>
            <a:ext cx="2743200" cy="9144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b="1">
                <a:solidFill>
                  <a:srgbClr val="000000"/>
                </a:solidFill>
                <a:ea typeface="MS Mincho" charset="0"/>
                <a:cs typeface="MS Mincho" charset="0"/>
              </a:rPr>
              <a:t>WHERE? Madeira -&gt; Brazil -&gt; Barbados</a:t>
            </a:r>
            <a:endParaRPr lang="en-GB" sz="1200">
              <a:solidFill>
                <a:srgbClr val="000000"/>
              </a:solidFill>
              <a:ea typeface="MS Mincho" charset="0"/>
              <a:cs typeface="MS Mincho" charset="0"/>
            </a:endParaRPr>
          </a:p>
          <a:p>
            <a:r>
              <a:rPr lang="en-GB" sz="1000" b="1">
                <a:solidFill>
                  <a:srgbClr val="000000"/>
                </a:solidFill>
                <a:ea typeface="MS Mincho" charset="0"/>
                <a:cs typeface="MS Mincho" charset="0"/>
              </a:rPr>
              <a:t> </a:t>
            </a:r>
            <a:endParaRPr lang="en-GB" sz="1200">
              <a:solidFill>
                <a:srgbClr val="000000"/>
              </a:solidFill>
              <a:ea typeface="MS Mincho" charset="0"/>
              <a:cs typeface="MS Mincho" charset="0"/>
            </a:endParaRPr>
          </a:p>
          <a:p>
            <a:r>
              <a:rPr lang="en-GB" sz="1000" b="1" i="1">
                <a:solidFill>
                  <a:srgbClr val="800000"/>
                </a:solidFill>
                <a:ea typeface="MS Mincho" charset="0"/>
                <a:cs typeface="MS Mincho" charset="0"/>
              </a:rPr>
              <a:t>Crisis (exhaustion) of soil and slaves  lowers productivity (hence profitability) which leads to relocation of activity</a:t>
            </a:r>
            <a:endParaRPr lang="en-GB" sz="1200">
              <a:solidFill>
                <a:srgbClr val="000000"/>
              </a:solidFill>
              <a:ea typeface="MS Mincho" charset="0"/>
              <a:cs typeface="MS Mincho" charset="0"/>
            </a:endParaRPr>
          </a:p>
          <a:p>
            <a:r>
              <a:rPr lang="en-GB" sz="1000">
                <a:solidFill>
                  <a:srgbClr val="000000"/>
                </a:solidFill>
                <a:ea typeface="MS Mincho" charset="0"/>
                <a:cs typeface="MS Mincho" charset="0"/>
              </a:rPr>
              <a:t> </a:t>
            </a:r>
            <a:endParaRPr lang="en-GB" sz="1200">
              <a:solidFill>
                <a:srgbClr val="000000"/>
              </a:solidFill>
              <a:ea typeface="MS Mincho" charset="0"/>
              <a:cs typeface="MS Mincho" charset="0"/>
            </a:endParaRPr>
          </a:p>
        </p:txBody>
      </p:sp>
      <p:cxnSp>
        <p:nvCxnSpPr>
          <p:cNvPr id="20" name="Straight Arrow Connector 19"/>
          <p:cNvCxnSpPr>
            <a:cxnSpLocks noChangeShapeType="1"/>
          </p:cNvCxnSpPr>
          <p:nvPr/>
        </p:nvCxnSpPr>
        <p:spPr bwMode="auto">
          <a:xfrm flipH="1">
            <a:off x="2268538" y="2216150"/>
            <a:ext cx="2844800" cy="34925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1" name="Straight Arrow Connector 20"/>
          <p:cNvCxnSpPr>
            <a:cxnSpLocks noChangeShapeType="1"/>
            <a:endCxn id="18" idx="3"/>
          </p:cNvCxnSpPr>
          <p:nvPr/>
        </p:nvCxnSpPr>
        <p:spPr bwMode="auto">
          <a:xfrm flipH="1">
            <a:off x="2598738" y="2216150"/>
            <a:ext cx="2514600" cy="102235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2" name="Text Box 15"/>
          <p:cNvSpPr txBox="1"/>
          <p:nvPr/>
        </p:nvSpPr>
        <p:spPr>
          <a:xfrm>
            <a:off x="536575" y="3789363"/>
            <a:ext cx="3086100" cy="9144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b="1" u="sng">
                <a:solidFill>
                  <a:srgbClr val="FF0000"/>
                </a:solidFill>
                <a:ea typeface="MS Mincho" charset="0"/>
                <a:cs typeface="MS Mincho" charset="0"/>
              </a:rPr>
              <a:t>WHY?</a:t>
            </a:r>
            <a:endParaRPr lang="en-GB" sz="1200">
              <a:solidFill>
                <a:srgbClr val="000000"/>
              </a:solidFill>
              <a:ea typeface="MS Mincho" charset="0"/>
              <a:cs typeface="MS Mincho" charset="0"/>
            </a:endParaRPr>
          </a:p>
          <a:p>
            <a:pPr>
              <a:buFont typeface="Symbol" charset="0"/>
              <a:buChar char=""/>
            </a:pPr>
            <a:r>
              <a:rPr lang="en-GB" sz="1000" b="1">
                <a:solidFill>
                  <a:srgbClr val="FF0000"/>
                </a:solidFill>
                <a:ea typeface="MS Mincho" charset="0"/>
                <a:cs typeface="MS Mincho" charset="0"/>
              </a:rPr>
              <a:t>K accumulation -&gt; (Need for relocation)</a:t>
            </a:r>
            <a:endParaRPr lang="en-GB" sz="1200">
              <a:solidFill>
                <a:srgbClr val="000000"/>
              </a:solidFill>
              <a:ea typeface="MS Mincho" charset="0"/>
              <a:cs typeface="MS Mincho" charset="0"/>
            </a:endParaRPr>
          </a:p>
          <a:p>
            <a:r>
              <a:rPr lang="en-GB" sz="1000" b="1">
                <a:solidFill>
                  <a:srgbClr val="FF0000"/>
                </a:solidFill>
                <a:ea typeface="MS Mincho" charset="0"/>
                <a:cs typeface="MS Mincho" charset="0"/>
              </a:rPr>
              <a:t> </a:t>
            </a:r>
            <a:endParaRPr lang="en-GB" sz="1200">
              <a:solidFill>
                <a:srgbClr val="000000"/>
              </a:solidFill>
              <a:ea typeface="MS Mincho" charset="0"/>
              <a:cs typeface="MS Mincho" charset="0"/>
            </a:endParaRPr>
          </a:p>
        </p:txBody>
      </p:sp>
      <p:sp>
        <p:nvSpPr>
          <p:cNvPr id="23" name="Text Box 16"/>
          <p:cNvSpPr txBox="1"/>
          <p:nvPr/>
        </p:nvSpPr>
        <p:spPr>
          <a:xfrm>
            <a:off x="3970338" y="2787650"/>
            <a:ext cx="3314700" cy="9144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b="1" u="sng">
                <a:solidFill>
                  <a:srgbClr val="FF0000"/>
                </a:solidFill>
                <a:ea typeface="MS Mincho" charset="0"/>
                <a:cs typeface="MS Mincho" charset="0"/>
              </a:rPr>
              <a:t>WHY?</a:t>
            </a:r>
            <a:endParaRPr lang="en-GB" sz="1200">
              <a:solidFill>
                <a:srgbClr val="000000"/>
              </a:solidFill>
              <a:ea typeface="MS Mincho" charset="0"/>
              <a:cs typeface="MS Mincho" charset="0"/>
            </a:endParaRPr>
          </a:p>
          <a:p>
            <a:pPr>
              <a:buFont typeface="Symbol" charset="0"/>
              <a:buChar char=""/>
            </a:pPr>
            <a:r>
              <a:rPr lang="en-GB" sz="1000" b="1">
                <a:solidFill>
                  <a:srgbClr val="FF0000"/>
                </a:solidFill>
                <a:ea typeface="MS Mincho" charset="0"/>
                <a:cs typeface="MS Mincho" charset="0"/>
              </a:rPr>
              <a:t>Get wealthy/ make a living (“sell to survive”) </a:t>
            </a:r>
            <a:endParaRPr lang="en-GB" sz="1200">
              <a:solidFill>
                <a:srgbClr val="000000"/>
              </a:solidFill>
              <a:ea typeface="MS Mincho" charset="0"/>
              <a:cs typeface="MS Mincho" charset="0"/>
            </a:endParaRPr>
          </a:p>
          <a:p>
            <a:pPr>
              <a:buFont typeface="Symbol" charset="0"/>
              <a:buChar char=""/>
            </a:pPr>
            <a:r>
              <a:rPr lang="en-GB" sz="1000" b="1">
                <a:solidFill>
                  <a:srgbClr val="FF0000"/>
                </a:solidFill>
                <a:ea typeface="MS Mincho" charset="0"/>
                <a:cs typeface="MS Mincho" charset="0"/>
              </a:rPr>
              <a:t>Mentalities </a:t>
            </a:r>
            <a:endParaRPr lang="en-GB" sz="1200">
              <a:solidFill>
                <a:srgbClr val="000000"/>
              </a:solidFill>
              <a:ea typeface="MS Mincho" charset="0"/>
              <a:cs typeface="MS Mincho" charset="0"/>
            </a:endParaRPr>
          </a:p>
          <a:p>
            <a:pPr marL="742950" lvl="1" indent="-285750">
              <a:buFont typeface="Courier New" charset="0"/>
              <a:buChar char="o"/>
            </a:pPr>
            <a:r>
              <a:rPr lang="en-GB" sz="1000" b="1">
                <a:solidFill>
                  <a:srgbClr val="FF0000"/>
                </a:solidFill>
                <a:ea typeface="MS Mincho" charset="0"/>
                <a:cs typeface="MS Mincho" charset="0"/>
              </a:rPr>
              <a:t>“all that mattered” </a:t>
            </a:r>
            <a:endParaRPr lang="en-GB" sz="1200">
              <a:solidFill>
                <a:srgbClr val="000000"/>
              </a:solidFill>
              <a:ea typeface="MS Mincho" charset="0"/>
              <a:cs typeface="MS Mincho" charset="0"/>
            </a:endParaRPr>
          </a:p>
          <a:p>
            <a:pPr marL="742950" lvl="1" indent="-285750">
              <a:buFont typeface="Courier New" charset="0"/>
              <a:buChar char="o"/>
            </a:pPr>
            <a:r>
              <a:rPr lang="en-GB" sz="1000" b="1">
                <a:solidFill>
                  <a:srgbClr val="FF0000"/>
                </a:solidFill>
                <a:ea typeface="MS Mincho" charset="0"/>
                <a:cs typeface="MS Mincho" charset="0"/>
              </a:rPr>
              <a:t>belief: forest soil better for sugar</a:t>
            </a:r>
            <a:endParaRPr lang="en-GB" sz="1200">
              <a:solidFill>
                <a:srgbClr val="000000"/>
              </a:solidFill>
              <a:ea typeface="MS Mincho" charset="0"/>
              <a:cs typeface="MS Mincho" charset="0"/>
            </a:endParaRPr>
          </a:p>
          <a:p>
            <a:r>
              <a:rPr lang="en-GB" sz="1000" b="1">
                <a:solidFill>
                  <a:srgbClr val="FF0000"/>
                </a:solidFill>
                <a:ea typeface="MS Mincho" charset="0"/>
                <a:cs typeface="MS Mincho" charset="0"/>
              </a:rPr>
              <a:t> </a:t>
            </a:r>
            <a:endParaRPr lang="en-GB" sz="1200">
              <a:solidFill>
                <a:srgbClr val="000000"/>
              </a:solidFill>
              <a:ea typeface="MS Mincho" charset="0"/>
              <a:cs typeface="MS Mincho" charset="0"/>
            </a:endParaRPr>
          </a:p>
        </p:txBody>
      </p:sp>
      <p:sp>
        <p:nvSpPr>
          <p:cNvPr id="24" name="Text Box 17"/>
          <p:cNvSpPr txBox="1"/>
          <p:nvPr/>
        </p:nvSpPr>
        <p:spPr>
          <a:xfrm>
            <a:off x="6802438" y="2330450"/>
            <a:ext cx="1657350" cy="136525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b="1" u="sng">
                <a:solidFill>
                  <a:srgbClr val="FF0000"/>
                </a:solidFill>
                <a:ea typeface="MS Mincho" charset="0"/>
                <a:cs typeface="MS Mincho" charset="0"/>
              </a:rPr>
              <a:t>WHY?</a:t>
            </a:r>
            <a:endParaRPr lang="en-GB" sz="1200">
              <a:solidFill>
                <a:srgbClr val="000000"/>
              </a:solidFill>
              <a:ea typeface="MS Mincho" charset="0"/>
              <a:cs typeface="MS Mincho" charset="0"/>
            </a:endParaRPr>
          </a:p>
          <a:p>
            <a:pPr>
              <a:buFont typeface="Symbol" charset="0"/>
              <a:buChar char=""/>
            </a:pPr>
            <a:r>
              <a:rPr lang="en-GB" sz="1000" b="1">
                <a:solidFill>
                  <a:srgbClr val="FF0000"/>
                </a:solidFill>
                <a:ea typeface="MS Mincho" charset="0"/>
                <a:cs typeface="MS Mincho" charset="0"/>
              </a:rPr>
              <a:t>Increase imperial strength (gunpower and political influence, via more wealth from colony)</a:t>
            </a:r>
            <a:endParaRPr lang="en-GB" sz="1200">
              <a:solidFill>
                <a:srgbClr val="000000"/>
              </a:solidFill>
              <a:ea typeface="MS Mincho" charset="0"/>
              <a:cs typeface="MS Mincho" charset="0"/>
            </a:endParaRPr>
          </a:p>
          <a:p>
            <a:r>
              <a:rPr lang="en-GB" sz="1000" b="1">
                <a:solidFill>
                  <a:srgbClr val="FF0000"/>
                </a:solidFill>
                <a:ea typeface="MS Mincho" charset="0"/>
                <a:cs typeface="MS Mincho" charset="0"/>
              </a:rPr>
              <a:t> </a:t>
            </a:r>
            <a:endParaRPr lang="en-GB" sz="1200">
              <a:solidFill>
                <a:srgbClr val="000000"/>
              </a:solidFill>
              <a:ea typeface="MS Mincho" charset="0"/>
              <a:cs typeface="MS Mincho" charset="0"/>
            </a:endParaRPr>
          </a:p>
        </p:txBody>
      </p:sp>
      <p:sp>
        <p:nvSpPr>
          <p:cNvPr id="25" name="Text Box 18"/>
          <p:cNvSpPr txBox="1"/>
          <p:nvPr/>
        </p:nvSpPr>
        <p:spPr>
          <a:xfrm>
            <a:off x="3970338" y="3860800"/>
            <a:ext cx="3314700" cy="10287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a:spcAft>
                <a:spcPts val="0"/>
              </a:spcAft>
              <a:defRPr/>
            </a:pPr>
            <a:r>
              <a:rPr lang="en-GB" sz="1000" b="1" dirty="0">
                <a:solidFill>
                  <a:srgbClr val="008000"/>
                </a:solidFill>
                <a:ea typeface="ＭＳ 明朝"/>
                <a:cs typeface="Times New Roman"/>
              </a:rPr>
              <a:t>HOW?</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Introducing pigs, rabbits, etc.</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Forest clearance </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Irrigation works</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Cultivating practices (e.g. terracing)</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Boiling houses</a:t>
            </a:r>
            <a:endParaRPr lang="en-GB" sz="1200" dirty="0">
              <a:ea typeface="ＭＳ 明朝"/>
              <a:cs typeface="Times New Roman"/>
            </a:endParaRPr>
          </a:p>
        </p:txBody>
      </p:sp>
      <p:sp>
        <p:nvSpPr>
          <p:cNvPr id="26" name="Text Box 20"/>
          <p:cNvSpPr txBox="1"/>
          <p:nvPr/>
        </p:nvSpPr>
        <p:spPr>
          <a:xfrm>
            <a:off x="6875463" y="3789363"/>
            <a:ext cx="2171700" cy="5715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a:spcAft>
                <a:spcPts val="0"/>
              </a:spcAft>
              <a:defRPr/>
            </a:pPr>
            <a:r>
              <a:rPr lang="en-GB" sz="1000" b="1">
                <a:solidFill>
                  <a:srgbClr val="008000"/>
                </a:solidFill>
                <a:ea typeface="ＭＳ 明朝"/>
                <a:cs typeface="Times New Roman"/>
              </a:rPr>
              <a:t>HOW?</a:t>
            </a:r>
            <a:endParaRPr lang="en-GB" sz="1200">
              <a:ea typeface="ＭＳ 明朝"/>
              <a:cs typeface="Times New Roman"/>
            </a:endParaRPr>
          </a:p>
          <a:p>
            <a:pPr marL="342900" indent="-342900">
              <a:spcAft>
                <a:spcPts val="0"/>
              </a:spcAft>
              <a:buFont typeface="Symbol"/>
              <a:buChar char=""/>
              <a:defRPr/>
            </a:pPr>
            <a:r>
              <a:rPr lang="en-GB" sz="1000" b="1">
                <a:solidFill>
                  <a:srgbClr val="008000"/>
                </a:solidFill>
                <a:ea typeface="ＭＳ 明朝"/>
                <a:cs typeface="Times New Roman"/>
              </a:rPr>
              <a:t>Slave provision (trade)</a:t>
            </a:r>
            <a:endParaRPr lang="en-GB" sz="1200">
              <a:ea typeface="ＭＳ 明朝"/>
              <a:cs typeface="Times New Roman"/>
            </a:endParaRPr>
          </a:p>
        </p:txBody>
      </p:sp>
      <p:sp>
        <p:nvSpPr>
          <p:cNvPr id="27" name="Text Box 21"/>
          <p:cNvSpPr txBox="1"/>
          <p:nvPr/>
        </p:nvSpPr>
        <p:spPr>
          <a:xfrm>
            <a:off x="536575" y="4589463"/>
            <a:ext cx="3314700" cy="10287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a:spcAft>
                <a:spcPts val="0"/>
              </a:spcAft>
              <a:defRPr/>
            </a:pPr>
            <a:r>
              <a:rPr lang="en-GB" sz="1000" b="1" dirty="0">
                <a:solidFill>
                  <a:srgbClr val="008000"/>
                </a:solidFill>
                <a:ea typeface="ＭＳ 明朝"/>
                <a:cs typeface="Times New Roman"/>
              </a:rPr>
              <a:t>HOW?</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Financing plantations (Genovese, Flemish K)</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Debt system (upon planters)</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Market competition (upon planters)</a:t>
            </a:r>
            <a:endParaRPr lang="en-GB" sz="1200" dirty="0">
              <a:ea typeface="ＭＳ 明朝"/>
              <a:cs typeface="Times New Roman"/>
            </a:endParaRPr>
          </a:p>
        </p:txBody>
      </p:sp>
      <p:sp>
        <p:nvSpPr>
          <p:cNvPr id="37" name="Text Box 11"/>
          <p:cNvSpPr txBox="1"/>
          <p:nvPr/>
        </p:nvSpPr>
        <p:spPr>
          <a:xfrm>
            <a:off x="2376488" y="2044700"/>
            <a:ext cx="1485900" cy="3429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b="1">
                <a:solidFill>
                  <a:srgbClr val="3366FF"/>
                </a:solidFill>
                <a:ea typeface="MS Mincho" charset="0"/>
                <a:cs typeface="MS Mincho" charset="0"/>
              </a:rPr>
              <a:t>WHAT? Exhaustion</a:t>
            </a:r>
            <a:endParaRPr lang="en-GB" sz="1200">
              <a:solidFill>
                <a:srgbClr val="000000"/>
              </a:solidFill>
              <a:ea typeface="MS Mincho" charset="0"/>
              <a:cs typeface="MS Mincho" charset="0"/>
            </a:endParaRPr>
          </a:p>
          <a:p>
            <a:r>
              <a:rPr lang="en-GB" sz="1000">
                <a:solidFill>
                  <a:srgbClr val="000000"/>
                </a:solidFill>
                <a:ea typeface="MS Mincho" charset="0"/>
                <a:cs typeface="MS Mincho" charset="0"/>
              </a:rPr>
              <a:t> </a:t>
            </a:r>
            <a:endParaRPr lang="en-GB" sz="1200">
              <a:solidFill>
                <a:srgbClr val="000000"/>
              </a:solidFill>
              <a:ea typeface="MS Mincho" charset="0"/>
              <a:cs typeface="MS Mincho" charset="0"/>
            </a:endParaRPr>
          </a:p>
        </p:txBody>
      </p:sp>
      <p:sp>
        <p:nvSpPr>
          <p:cNvPr id="39" name="Text Box 10"/>
          <p:cNvSpPr txBox="1"/>
          <p:nvPr/>
        </p:nvSpPr>
        <p:spPr>
          <a:xfrm>
            <a:off x="1798638" y="2395538"/>
            <a:ext cx="685800" cy="4572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a:solidFill>
                  <a:srgbClr val="000000"/>
                </a:solidFill>
                <a:ea typeface="MS Mincho" charset="0"/>
                <a:cs typeface="MS Mincho" charset="0"/>
              </a:rPr>
              <a:t>Slaves</a:t>
            </a:r>
            <a:endParaRPr lang="en-GB" sz="1200">
              <a:solidFill>
                <a:srgbClr val="000000"/>
              </a:solidFill>
              <a:ea typeface="MS Mincho" charset="0"/>
              <a:cs typeface="MS Mincho" charset="0"/>
            </a:endParaRPr>
          </a:p>
          <a:p>
            <a:r>
              <a:rPr lang="en-GB" sz="1000">
                <a:solidFill>
                  <a:srgbClr val="000000"/>
                </a:solidFill>
                <a:ea typeface="MS Mincho" charset="0"/>
                <a:cs typeface="MS Mincho" charset="0"/>
              </a:rPr>
              <a:t> </a:t>
            </a:r>
            <a:endParaRPr lang="en-GB" sz="1200">
              <a:solidFill>
                <a:srgbClr val="000000"/>
              </a:solidFill>
              <a:ea typeface="MS Mincho" charset="0"/>
              <a:cs typeface="MS Mincho" charset="0"/>
            </a:endParaRPr>
          </a:p>
        </p:txBody>
      </p:sp>
      <p:cxnSp>
        <p:nvCxnSpPr>
          <p:cNvPr id="40" name="Straight Arrow Connector 39"/>
          <p:cNvCxnSpPr>
            <a:cxnSpLocks noChangeShapeType="1"/>
            <a:stCxn id="13" idx="2"/>
          </p:cNvCxnSpPr>
          <p:nvPr/>
        </p:nvCxnSpPr>
        <p:spPr bwMode="auto">
          <a:xfrm>
            <a:off x="1198563" y="2276475"/>
            <a:ext cx="625475" cy="119063"/>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55851929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2000"/>
                                        <p:tgtEl>
                                          <p:spTgt spid="37"/>
                                        </p:tgtEl>
                                      </p:cBhvr>
                                    </p:animEffect>
                                    <p:anim calcmode="lin" valueType="num">
                                      <p:cBhvr>
                                        <p:cTn id="16" dur="2000" fill="hold"/>
                                        <p:tgtEl>
                                          <p:spTgt spid="37"/>
                                        </p:tgtEl>
                                        <p:attrNameLst>
                                          <p:attrName>ppt_w</p:attrName>
                                        </p:attrNameLst>
                                      </p:cBhvr>
                                      <p:tavLst>
                                        <p:tav tm="0" fmla="#ppt_w*sin(2.5*pi*$)">
                                          <p:val>
                                            <p:fltVal val="0"/>
                                          </p:val>
                                        </p:tav>
                                        <p:tav tm="100000">
                                          <p:val>
                                            <p:fltVal val="1"/>
                                          </p:val>
                                        </p:tav>
                                      </p:tavLst>
                                    </p:anim>
                                    <p:anim calcmode="lin" valueType="num">
                                      <p:cBhvr>
                                        <p:cTn id="17" dur="2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22" presetClass="entr" presetSubtype="1"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up)">
                                      <p:cBhvr>
                                        <p:cTn id="28" dur="500"/>
                                        <p:tgtEl>
                                          <p:spTgt spid="4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dissolve">
                                      <p:cBhvr>
                                        <p:cTn id="31" dur="500"/>
                                        <p:tgtEl>
                                          <p:spTgt spid="39"/>
                                        </p:tgtEl>
                                      </p:cBhvr>
                                    </p:animEffect>
                                  </p:childTnLst>
                                </p:cTn>
                              </p:par>
                              <p:par>
                                <p:cTn id="32" presetID="22" presetClass="entr" presetSubtype="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par>
                                <p:cTn id="35" presetID="22" presetClass="entr" presetSubtype="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up)">
                                      <p:cBhvr>
                                        <p:cTn id="37" dur="500"/>
                                        <p:tgtEl>
                                          <p:spTgt spid="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3"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
                                        <p:tgtEl>
                                          <p:spTgt spid="27"/>
                                        </p:tgtEl>
                                      </p:cBhvr>
                                    </p:animEffect>
                                    <p:anim calcmode="lin" valueType="num">
                                      <p:cBhvr>
                                        <p:cTn id="48" dur="400" fill="hold"/>
                                        <p:tgtEl>
                                          <p:spTgt spid="27"/>
                                        </p:tgtEl>
                                        <p:attrNameLst>
                                          <p:attrName>ppt_x</p:attrName>
                                        </p:attrNameLst>
                                      </p:cBhvr>
                                      <p:tavLst>
                                        <p:tav tm="0">
                                          <p:val>
                                            <p:strVal val="#ppt_x"/>
                                          </p:val>
                                        </p:tav>
                                        <p:tav tm="100000">
                                          <p:val>
                                            <p:strVal val="#ppt_x"/>
                                          </p:val>
                                        </p:tav>
                                      </p:tavLst>
                                    </p:anim>
                                    <p:anim calcmode="lin" valueType="num">
                                      <p:cBhvr>
                                        <p:cTn id="49" dur="400" fill="hold"/>
                                        <p:tgtEl>
                                          <p:spTgt spid="27"/>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2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2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3"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
                                        <p:tgtEl>
                                          <p:spTgt spid="25"/>
                                        </p:tgtEl>
                                      </p:cBhvr>
                                    </p:animEffect>
                                    <p:anim calcmode="lin" valueType="num">
                                      <p:cBhvr>
                                        <p:cTn id="57" dur="400" fill="hold"/>
                                        <p:tgtEl>
                                          <p:spTgt spid="25"/>
                                        </p:tgtEl>
                                        <p:attrNameLst>
                                          <p:attrName>ppt_x</p:attrName>
                                        </p:attrNameLst>
                                      </p:cBhvr>
                                      <p:tavLst>
                                        <p:tav tm="0">
                                          <p:val>
                                            <p:strVal val="#ppt_x"/>
                                          </p:val>
                                        </p:tav>
                                        <p:tav tm="100000">
                                          <p:val>
                                            <p:strVal val="#ppt_x"/>
                                          </p:val>
                                        </p:tav>
                                      </p:tavLst>
                                    </p:anim>
                                    <p:anim calcmode="lin" valueType="num">
                                      <p:cBhvr>
                                        <p:cTn id="58" dur="400" fill="hold"/>
                                        <p:tgtEl>
                                          <p:spTgt spid="25"/>
                                        </p:tgtEl>
                                        <p:attrNameLst>
                                          <p:attrName>ppt_y</p:attrName>
                                        </p:attrNameLst>
                                      </p:cBhvr>
                                      <p:tavLst>
                                        <p:tav tm="0">
                                          <p:val>
                                            <p:strVal val="#ppt_y+0.31"/>
                                          </p:val>
                                        </p:tav>
                                        <p:tav tm="100000">
                                          <p:val>
                                            <p:strVal val="#ppt_y+0.31"/>
                                          </p:val>
                                        </p:tav>
                                      </p:tavLst>
                                    </p:anim>
                                    <p:anim calcmode="lin" valueType="num">
                                      <p:cBhvr>
                                        <p:cTn id="59" dur="600" decel="50000" fill="hold">
                                          <p:stCondLst>
                                            <p:cond delay="4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0" dur="600" decel="50000" fill="hold">
                                          <p:stCondLst>
                                            <p:cond delay="4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1" presetID="43"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
                                        <p:tgtEl>
                                          <p:spTgt spid="26"/>
                                        </p:tgtEl>
                                      </p:cBhvr>
                                    </p:animEffect>
                                    <p:anim calcmode="lin" valueType="num">
                                      <p:cBhvr>
                                        <p:cTn id="64" dur="400" fill="hold"/>
                                        <p:tgtEl>
                                          <p:spTgt spid="26"/>
                                        </p:tgtEl>
                                        <p:attrNameLst>
                                          <p:attrName>ppt_x</p:attrName>
                                        </p:attrNameLst>
                                      </p:cBhvr>
                                      <p:tavLst>
                                        <p:tav tm="0">
                                          <p:val>
                                            <p:strVal val="#ppt_x"/>
                                          </p:val>
                                        </p:tav>
                                        <p:tav tm="100000">
                                          <p:val>
                                            <p:strVal val="#ppt_x"/>
                                          </p:val>
                                        </p:tav>
                                      </p:tavLst>
                                    </p:anim>
                                    <p:anim calcmode="lin" valueType="num">
                                      <p:cBhvr>
                                        <p:cTn id="65" dur="400" fill="hold"/>
                                        <p:tgtEl>
                                          <p:spTgt spid="26"/>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35"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2000"/>
                                        <p:tgtEl>
                                          <p:spTgt spid="22"/>
                                        </p:tgtEl>
                                      </p:cBhvr>
                                    </p:animEffect>
                                    <p:anim calcmode="lin" valueType="num">
                                      <p:cBhvr>
                                        <p:cTn id="83" dur="2000" fill="hold"/>
                                        <p:tgtEl>
                                          <p:spTgt spid="22"/>
                                        </p:tgtEl>
                                        <p:attrNameLst>
                                          <p:attrName>style.rotation</p:attrName>
                                        </p:attrNameLst>
                                      </p:cBhvr>
                                      <p:tavLst>
                                        <p:tav tm="0">
                                          <p:val>
                                            <p:fltVal val="720"/>
                                          </p:val>
                                        </p:tav>
                                        <p:tav tm="100000">
                                          <p:val>
                                            <p:fltVal val="0"/>
                                          </p:val>
                                        </p:tav>
                                      </p:tavLst>
                                    </p:anim>
                                    <p:anim calcmode="lin" valueType="num">
                                      <p:cBhvr>
                                        <p:cTn id="84" dur="2000" fill="hold"/>
                                        <p:tgtEl>
                                          <p:spTgt spid="22"/>
                                        </p:tgtEl>
                                        <p:attrNameLst>
                                          <p:attrName>ppt_h</p:attrName>
                                        </p:attrNameLst>
                                      </p:cBhvr>
                                      <p:tavLst>
                                        <p:tav tm="0">
                                          <p:val>
                                            <p:fltVal val="0"/>
                                          </p:val>
                                        </p:tav>
                                        <p:tav tm="100000">
                                          <p:val>
                                            <p:strVal val="#ppt_h"/>
                                          </p:val>
                                        </p:tav>
                                      </p:tavLst>
                                    </p:anim>
                                    <p:anim calcmode="lin" valueType="num">
                                      <p:cBhvr>
                                        <p:cTn id="85" dur="2000" fill="hold"/>
                                        <p:tgtEl>
                                          <p:spTgt spid="22"/>
                                        </p:tgtEl>
                                        <p:attrNameLst>
                                          <p:attrName>ppt_w</p:attrName>
                                        </p:attrNameLst>
                                      </p:cBhvr>
                                      <p:tavLst>
                                        <p:tav tm="0">
                                          <p:val>
                                            <p:fltVal val="0"/>
                                          </p:val>
                                        </p:tav>
                                        <p:tav tm="100000">
                                          <p:val>
                                            <p:strVal val="#ppt_w"/>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down)">
                                      <p:cBhvr>
                                        <p:cTn id="90" dur="580">
                                          <p:stCondLst>
                                            <p:cond delay="0"/>
                                          </p:stCondLst>
                                        </p:cTn>
                                        <p:tgtEl>
                                          <p:spTgt spid="19"/>
                                        </p:tgtEl>
                                      </p:cBhvr>
                                    </p:animEffect>
                                    <p:anim calcmode="lin" valueType="num">
                                      <p:cBhvr>
                                        <p:cTn id="9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96" dur="26">
                                          <p:stCondLst>
                                            <p:cond delay="650"/>
                                          </p:stCondLst>
                                        </p:cTn>
                                        <p:tgtEl>
                                          <p:spTgt spid="19"/>
                                        </p:tgtEl>
                                      </p:cBhvr>
                                      <p:to x="100000" y="60000"/>
                                    </p:animScale>
                                    <p:animScale>
                                      <p:cBhvr>
                                        <p:cTn id="97" dur="166" decel="50000">
                                          <p:stCondLst>
                                            <p:cond delay="676"/>
                                          </p:stCondLst>
                                        </p:cTn>
                                        <p:tgtEl>
                                          <p:spTgt spid="19"/>
                                        </p:tgtEl>
                                      </p:cBhvr>
                                      <p:to x="100000" y="100000"/>
                                    </p:animScale>
                                    <p:animScale>
                                      <p:cBhvr>
                                        <p:cTn id="98" dur="26">
                                          <p:stCondLst>
                                            <p:cond delay="1312"/>
                                          </p:stCondLst>
                                        </p:cTn>
                                        <p:tgtEl>
                                          <p:spTgt spid="19"/>
                                        </p:tgtEl>
                                      </p:cBhvr>
                                      <p:to x="100000" y="80000"/>
                                    </p:animScale>
                                    <p:animScale>
                                      <p:cBhvr>
                                        <p:cTn id="99" dur="166" decel="50000">
                                          <p:stCondLst>
                                            <p:cond delay="1338"/>
                                          </p:stCondLst>
                                        </p:cTn>
                                        <p:tgtEl>
                                          <p:spTgt spid="19"/>
                                        </p:tgtEl>
                                      </p:cBhvr>
                                      <p:to x="100000" y="100000"/>
                                    </p:animScale>
                                    <p:animScale>
                                      <p:cBhvr>
                                        <p:cTn id="100" dur="26">
                                          <p:stCondLst>
                                            <p:cond delay="1642"/>
                                          </p:stCondLst>
                                        </p:cTn>
                                        <p:tgtEl>
                                          <p:spTgt spid="19"/>
                                        </p:tgtEl>
                                      </p:cBhvr>
                                      <p:to x="100000" y="90000"/>
                                    </p:animScale>
                                    <p:animScale>
                                      <p:cBhvr>
                                        <p:cTn id="101" dur="166" decel="50000">
                                          <p:stCondLst>
                                            <p:cond delay="1668"/>
                                          </p:stCondLst>
                                        </p:cTn>
                                        <p:tgtEl>
                                          <p:spTgt spid="19"/>
                                        </p:tgtEl>
                                      </p:cBhvr>
                                      <p:to x="100000" y="100000"/>
                                    </p:animScale>
                                    <p:animScale>
                                      <p:cBhvr>
                                        <p:cTn id="102" dur="26">
                                          <p:stCondLst>
                                            <p:cond delay="1808"/>
                                          </p:stCondLst>
                                        </p:cTn>
                                        <p:tgtEl>
                                          <p:spTgt spid="19"/>
                                        </p:tgtEl>
                                      </p:cBhvr>
                                      <p:to x="100000" y="95000"/>
                                    </p:animScale>
                                    <p:animScale>
                                      <p:cBhvr>
                                        <p:cTn id="103"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p:bldP spid="19" grpId="0"/>
      <p:bldP spid="22" grpId="0"/>
      <p:bldP spid="23" grpId="0"/>
      <p:bldP spid="24" grpId="0"/>
      <p:bldP spid="25" grpId="0"/>
      <p:bldP spid="26" grpId="0"/>
      <p:bldP spid="27" grpId="0"/>
      <p:bldP spid="37" grpId="0"/>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Título"/>
          <p:cNvSpPr>
            <a:spLocks noGrp="1"/>
          </p:cNvSpPr>
          <p:nvPr>
            <p:ph type="title"/>
          </p:nvPr>
        </p:nvSpPr>
        <p:spPr/>
        <p:txBody>
          <a:bodyPr/>
          <a:lstStyle/>
          <a:p>
            <a:r>
              <a:rPr lang="en-GB">
                <a:latin typeface="Calibri" charset="0"/>
                <a:ea typeface="ＭＳ Ｐゴシック" charset="0"/>
                <a:cs typeface="ＭＳ Ｐゴシック" charset="0"/>
              </a:rPr>
              <a:t>Commodity frontiers</a:t>
            </a:r>
            <a:endParaRPr lang="es-ES">
              <a:latin typeface="Calibri" charset="0"/>
              <a:ea typeface="ＭＳ Ｐゴシック" charset="0"/>
              <a:cs typeface="ＭＳ Ｐゴシック" charset="0"/>
            </a:endParaRPr>
          </a:p>
        </p:txBody>
      </p:sp>
      <p:sp>
        <p:nvSpPr>
          <p:cNvPr id="27651" name="2 Marcador de contenido"/>
          <p:cNvSpPr>
            <a:spLocks noGrp="1"/>
          </p:cNvSpPr>
          <p:nvPr>
            <p:ph idx="1"/>
          </p:nvPr>
        </p:nvSpPr>
        <p:spPr/>
        <p:txBody>
          <a:bodyPr/>
          <a:lstStyle/>
          <a:p>
            <a:r>
              <a:rPr lang="en-GB" sz="3000" dirty="0">
                <a:latin typeface="Calibri" charset="0"/>
                <a:ea typeface="ＭＳ Ｐゴシック" charset="0"/>
                <a:cs typeface="ＭＳ Ｐゴシック" charset="0"/>
              </a:rPr>
              <a:t>Claim: </a:t>
            </a:r>
            <a:r>
              <a:rPr lang="ja-JP" altLang="en-GB" sz="3000" dirty="0">
                <a:latin typeface="Calibri" charset="0"/>
                <a:ea typeface="ＭＳ Ｐゴシック" charset="0"/>
                <a:cs typeface="ＭＳ Ｐゴシック" charset="0"/>
              </a:rPr>
              <a:t>“</a:t>
            </a:r>
            <a:r>
              <a:rPr lang="en-GB" altLang="ja-JP" sz="3000" dirty="0">
                <a:latin typeface="Calibri" charset="0"/>
                <a:ea typeface="ＭＳ Ｐゴシック" charset="0"/>
                <a:cs typeface="ＭＳ Ｐゴシック" charset="0"/>
              </a:rPr>
              <a:t>it is easier to imagine the end of the world than the end of capitalism</a:t>
            </a:r>
            <a:r>
              <a:rPr lang="es-ES" sz="3000" dirty="0">
                <a:latin typeface="Calibri" charset="0"/>
                <a:ea typeface="ＭＳ Ｐゴシック" charset="0"/>
                <a:cs typeface="ＭＳ Ｐゴシック" charset="0"/>
              </a:rPr>
              <a:t>” (</a:t>
            </a:r>
            <a:r>
              <a:rPr lang="es-ES" sz="2800" dirty="0" err="1">
                <a:latin typeface="Calibri" charset="0"/>
                <a:ea typeface="ＭＳ Ｐゴシック" charset="0"/>
                <a:cs typeface="ＭＳ Ｐゴシック" charset="0"/>
              </a:rPr>
              <a:t>Jameson</a:t>
            </a:r>
            <a:r>
              <a:rPr lang="es-ES" sz="2800" dirty="0">
                <a:latin typeface="Calibri" charset="0"/>
                <a:ea typeface="ＭＳ Ｐゴシック" charset="0"/>
                <a:cs typeface="ＭＳ Ｐゴシック" charset="0"/>
              </a:rPr>
              <a:t>, 2003</a:t>
            </a:r>
            <a:r>
              <a:rPr lang="es-ES" sz="3000" dirty="0">
                <a:latin typeface="Calibri" charset="0"/>
                <a:ea typeface="ＭＳ Ｐゴシック" charset="0"/>
                <a:cs typeface="ＭＳ Ｐゴシック" charset="0"/>
              </a:rPr>
              <a:t>)</a:t>
            </a:r>
            <a:endParaRPr lang="es-ES" altLang="ja-JP" sz="3000" dirty="0">
              <a:latin typeface="Calibri" charset="0"/>
              <a:ea typeface="ＭＳ Ｐゴシック" charset="0"/>
              <a:cs typeface="ＭＳ Ｐゴシック" charset="0"/>
            </a:endParaRPr>
          </a:p>
          <a:p>
            <a:r>
              <a:rPr lang="en-GB" sz="3000" dirty="0">
                <a:latin typeface="Calibri" charset="0"/>
                <a:ea typeface="ＭＳ Ｐゴシック" charset="0"/>
                <a:cs typeface="ＭＳ Ｐゴシック" charset="0"/>
              </a:rPr>
              <a:t>Because the capitalist economy is inherently expansionary, and so are its – unavoidable – adverse ecological effects (degradation) </a:t>
            </a:r>
          </a:p>
          <a:p>
            <a:r>
              <a:rPr lang="en-GB" sz="3000" dirty="0">
                <a:latin typeface="Calibri" charset="0"/>
                <a:ea typeface="ＭＳ Ｐゴシック" charset="0"/>
                <a:cs typeface="ＭＳ Ｐゴシック" charset="0"/>
              </a:rPr>
              <a:t>Evidence: Madeira and the expansion of </a:t>
            </a:r>
            <a:r>
              <a:rPr lang="ja-JP" altLang="en-GB" sz="3000" dirty="0">
                <a:latin typeface="Calibri" charset="0"/>
                <a:ea typeface="ＭＳ Ｐゴシック" charset="0"/>
                <a:cs typeface="ＭＳ Ｐゴシック" charset="0"/>
              </a:rPr>
              <a:t>“</a:t>
            </a:r>
            <a:r>
              <a:rPr lang="en-GB" altLang="ja-JP" sz="3000" dirty="0">
                <a:latin typeface="Calibri" charset="0"/>
                <a:ea typeface="ＭＳ Ｐゴシック" charset="0"/>
                <a:cs typeface="ＭＳ Ｐゴシック" charset="0"/>
              </a:rPr>
              <a:t>the sugar commodity frontier</a:t>
            </a:r>
            <a:r>
              <a:rPr lang="ja-JP" altLang="en-GB" sz="3000" dirty="0">
                <a:latin typeface="Calibri" charset="0"/>
                <a:ea typeface="ＭＳ Ｐゴシック" charset="0"/>
                <a:cs typeface="ＭＳ Ｐゴシック" charset="0"/>
              </a:rPr>
              <a:t>”</a:t>
            </a:r>
            <a:r>
              <a:rPr lang="en-GB" altLang="ja-JP" sz="3000" dirty="0">
                <a:latin typeface="Calibri" charset="0"/>
                <a:ea typeface="ＭＳ Ｐゴシック" charset="0"/>
                <a:cs typeface="ＭＳ Ｐゴシック" charset="0"/>
              </a:rPr>
              <a:t> to Brazil (and Barbados)</a:t>
            </a:r>
          </a:p>
          <a:p>
            <a:endParaRPr lang="en-GB" dirty="0">
              <a:latin typeface="Calibri" charset="0"/>
              <a:ea typeface="ＭＳ Ｐゴシック" charset="0"/>
              <a:cs typeface="ＭＳ Ｐゴシック" charset="0"/>
            </a:endParaRPr>
          </a:p>
        </p:txBody>
      </p:sp>
      <p:sp>
        <p:nvSpPr>
          <p:cNvPr id="27652" name="3 Marcador de número de diapositiva"/>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55FAC8D5-28CE-D74D-BB0C-7102BF377364}" type="slidenum">
              <a:rPr lang="en-GB" sz="1200">
                <a:solidFill>
                  <a:srgbClr val="898989"/>
                </a:solidFill>
              </a:rPr>
              <a:pPr/>
              <a:t>47</a:t>
            </a:fld>
            <a:endParaRPr lang="en-GB" sz="1200">
              <a:solidFill>
                <a:srgbClr val="898989"/>
              </a:solidFill>
            </a:endParaRPr>
          </a:p>
        </p:txBody>
      </p:sp>
    </p:spTree>
    <p:extLst>
      <p:ext uri="{BB962C8B-B14F-4D97-AF65-F5344CB8AC3E}">
        <p14:creationId xmlns:p14="http://schemas.microsoft.com/office/powerpoint/2010/main" val="1432439360"/>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Título"/>
          <p:cNvSpPr>
            <a:spLocks noGrp="1"/>
          </p:cNvSpPr>
          <p:nvPr>
            <p:ph type="title"/>
          </p:nvPr>
        </p:nvSpPr>
        <p:spPr/>
        <p:txBody>
          <a:bodyPr/>
          <a:lstStyle/>
          <a:p>
            <a:r>
              <a:rPr lang="en-US">
                <a:latin typeface="Calibri" charset="0"/>
                <a:ea typeface="ＭＳ Ｐゴシック" charset="0"/>
                <a:cs typeface="ＭＳ Ｐゴシック" charset="0"/>
              </a:rPr>
              <a:t>C</a:t>
            </a:r>
            <a:r>
              <a:rPr lang="es-ES">
                <a:latin typeface="Calibri" charset="0"/>
                <a:ea typeface="ＭＳ Ｐゴシック" charset="0"/>
                <a:cs typeface="ＭＳ Ｐゴシック" charset="0"/>
              </a:rPr>
              <a:t>ommodity frontiers</a:t>
            </a:r>
          </a:p>
        </p:txBody>
      </p:sp>
      <p:sp>
        <p:nvSpPr>
          <p:cNvPr id="27651" name="2 Marcador de contenido"/>
          <p:cNvSpPr>
            <a:spLocks noGrp="1"/>
          </p:cNvSpPr>
          <p:nvPr>
            <p:ph idx="1"/>
          </p:nvPr>
        </p:nvSpPr>
        <p:spPr/>
        <p:txBody>
          <a:bodyPr/>
          <a:lstStyle/>
          <a:p>
            <a:pPr marL="0" indent="0">
              <a:buFont typeface="Arial" charset="0"/>
              <a:buNone/>
            </a:pPr>
            <a:r>
              <a:rPr lang="en-GB" sz="2800" dirty="0">
                <a:latin typeface="Calibri" charset="0"/>
                <a:ea typeface="ＭＳ Ｐゴシック" charset="0"/>
                <a:cs typeface="ＭＳ Ｐゴシック" charset="0"/>
              </a:rPr>
              <a:t>Why inherently expansionary?</a:t>
            </a:r>
            <a:endParaRPr lang="en-US" sz="2800" dirty="0">
              <a:latin typeface="Calibri" charset="0"/>
              <a:ea typeface="ＭＳ Ｐゴシック" charset="0"/>
              <a:cs typeface="ＭＳ Ｐゴシック" charset="0"/>
            </a:endParaRPr>
          </a:p>
          <a:p>
            <a:pPr marL="0" indent="0"/>
            <a:r>
              <a:rPr lang="en-US" sz="2800" dirty="0">
                <a:latin typeface="Calibri" charset="0"/>
                <a:ea typeface="ＭＳ Ｐゴシック" charset="0"/>
                <a:cs typeface="ＭＳ Ｐゴシック" charset="0"/>
              </a:rPr>
              <a:t> “</a:t>
            </a:r>
            <a:r>
              <a:rPr lang="en-US" altLang="ja-JP" sz="2800" i="1" dirty="0">
                <a:latin typeface="Calibri" charset="0"/>
                <a:ea typeface="ＭＳ Ｐゴシック" charset="0"/>
                <a:cs typeface="ＭＳ Ｐゴシック" charset="0"/>
              </a:rPr>
              <a:t>Recurrent waves of socio-ecological </a:t>
            </a:r>
            <a:r>
              <a:rPr lang="en-US" altLang="ja-JP" sz="2800" b="1" i="1" dirty="0">
                <a:latin typeface="Calibri" charset="0"/>
                <a:ea typeface="ＭＳ Ｐゴシック" charset="0"/>
                <a:cs typeface="ＭＳ Ｐゴシック" charset="0"/>
              </a:rPr>
              <a:t>exhaustion</a:t>
            </a:r>
            <a:r>
              <a:rPr lang="en-US" altLang="ja-JP" sz="2800" i="1" dirty="0">
                <a:latin typeface="Calibri" charset="0"/>
                <a:ea typeface="ＭＳ Ｐゴシック" charset="0"/>
                <a:cs typeface="ＭＳ Ｐゴシック" charset="0"/>
              </a:rPr>
              <a:t> – understood as the inability of a given bundle of human/extra-human natures to deliver more work to capital – </a:t>
            </a:r>
            <a:r>
              <a:rPr lang="en-US" altLang="ja-JP" sz="2800" b="1" i="1" dirty="0">
                <a:solidFill>
                  <a:schemeClr val="accent2"/>
                </a:solidFill>
                <a:latin typeface="Calibri" charset="0"/>
                <a:ea typeface="ＭＳ Ｐゴシック" charset="0"/>
                <a:cs typeface="ＭＳ Ｐゴシック" charset="0"/>
              </a:rPr>
              <a:t>implicate</a:t>
            </a:r>
            <a:r>
              <a:rPr lang="en-US" altLang="ja-JP" sz="2800" i="1" dirty="0">
                <a:solidFill>
                  <a:srgbClr val="7F7F7F"/>
                </a:solidFill>
                <a:latin typeface="Calibri" charset="0"/>
                <a:ea typeface="ＭＳ Ｐゴシック" charset="0"/>
                <a:cs typeface="ＭＳ Ｐゴシック" charset="0"/>
              </a:rPr>
              <a:t> </a:t>
            </a:r>
            <a:r>
              <a:rPr lang="en-US" altLang="ja-JP" sz="2800" i="1" dirty="0">
                <a:latin typeface="Calibri" charset="0"/>
                <a:ea typeface="ＭＳ Ｐゴシック" charset="0"/>
                <a:cs typeface="ＭＳ Ｐゴシック" charset="0"/>
              </a:rPr>
              <a:t>recurrent waves of geographical </a:t>
            </a:r>
            <a:r>
              <a:rPr lang="en-US" altLang="ja-JP" sz="2800" b="1" i="1" dirty="0">
                <a:latin typeface="Calibri" charset="0"/>
                <a:ea typeface="ＭＳ Ｐゴシック" charset="0"/>
                <a:cs typeface="ＭＳ Ｐゴシック" charset="0"/>
              </a:rPr>
              <a:t>expansion</a:t>
            </a:r>
            <a:r>
              <a:rPr lang="en-US" sz="2800" dirty="0">
                <a:latin typeface="Calibri" charset="0"/>
                <a:ea typeface="ＭＳ Ｐゴシック" charset="0"/>
                <a:cs typeface="ＭＳ Ｐゴシック" charset="0"/>
              </a:rPr>
              <a:t>”</a:t>
            </a:r>
            <a:r>
              <a:rPr lang="en-US" altLang="ja-JP" sz="2800" dirty="0">
                <a:latin typeface="Calibri" charset="0"/>
                <a:ea typeface="ＭＳ Ｐゴシック" charset="0"/>
                <a:cs typeface="ＭＳ Ｐゴシック" charset="0"/>
              </a:rPr>
              <a:t> (Moore, 2014) </a:t>
            </a:r>
          </a:p>
          <a:p>
            <a:pPr marL="0" indent="0"/>
            <a:endParaRPr lang="en-US" altLang="ja-JP" sz="2800" dirty="0">
              <a:latin typeface="Calibri" charset="0"/>
              <a:ea typeface="ＭＳ Ｐゴシック" charset="0"/>
              <a:cs typeface="ＭＳ Ｐゴシック" charset="0"/>
            </a:endParaRPr>
          </a:p>
          <a:p>
            <a:pPr marL="0" indent="0"/>
            <a:r>
              <a:rPr lang="en-US" sz="2800" dirty="0">
                <a:latin typeface="Calibri" charset="0"/>
                <a:ea typeface="ＭＳ Ｐゴシック" charset="0"/>
                <a:cs typeface="ＭＳ Ｐゴシック" charset="0"/>
              </a:rPr>
              <a:t> The necessity of (constant) frontier making</a:t>
            </a:r>
          </a:p>
          <a:p>
            <a:pPr lvl="1"/>
            <a:r>
              <a:rPr lang="en-US" dirty="0">
                <a:latin typeface="Calibri" charset="0"/>
                <a:ea typeface="ＭＳ Ｐゴシック" charset="0"/>
              </a:rPr>
              <a:t>Sites of incorporation of new resources</a:t>
            </a:r>
          </a:p>
        </p:txBody>
      </p:sp>
      <p:sp>
        <p:nvSpPr>
          <p:cNvPr id="28676" name="3 Marcador de número de diapositiva"/>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718C9290-DED7-F643-A0A1-E3B3C2C9EB97}" type="slidenum">
              <a:rPr lang="en-GB" sz="1200">
                <a:solidFill>
                  <a:srgbClr val="898989"/>
                </a:solidFill>
              </a:rPr>
              <a:pPr/>
              <a:t>48</a:t>
            </a:fld>
            <a:endParaRPr lang="en-GB" sz="1200">
              <a:solidFill>
                <a:srgbClr val="898989"/>
              </a:solidFill>
            </a:endParaRPr>
          </a:p>
        </p:txBody>
      </p:sp>
    </p:spTree>
    <p:extLst>
      <p:ext uri="{BB962C8B-B14F-4D97-AF65-F5344CB8AC3E}">
        <p14:creationId xmlns:p14="http://schemas.microsoft.com/office/powerpoint/2010/main" val="3738927618"/>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en-US">
                <a:latin typeface="Calibri" charset="0"/>
                <a:ea typeface="ＭＳ Ｐゴシック" charset="0"/>
                <a:cs typeface="ＭＳ Ｐゴシック" charset="0"/>
              </a:rPr>
              <a:t>Significance of commodity frontiers</a:t>
            </a:r>
          </a:p>
        </p:txBody>
      </p:sp>
      <p:sp>
        <p:nvSpPr>
          <p:cNvPr id="29699" name="Content Placeholder 2"/>
          <p:cNvSpPr>
            <a:spLocks noGrp="1"/>
          </p:cNvSpPr>
          <p:nvPr>
            <p:ph idx="1"/>
          </p:nvPr>
        </p:nvSpPr>
        <p:spPr/>
        <p:txBody>
          <a:bodyPr>
            <a:normAutofit/>
          </a:bodyPr>
          <a:lstStyle/>
          <a:p>
            <a:r>
              <a:rPr lang="en-US" sz="2400" dirty="0">
                <a:latin typeface="Calibri" charset="0"/>
                <a:ea typeface="ＭＳ Ｐゴシック" charset="0"/>
                <a:cs typeface="ＭＳ Ｐゴシック" charset="0"/>
              </a:rPr>
              <a:t>Importance: how ecological exhaustion in one place drives quest for new spaces/ ecologies and </a:t>
            </a:r>
            <a:r>
              <a:rPr lang="en-US" sz="2400" dirty="0" err="1">
                <a:latin typeface="Calibri" charset="0"/>
                <a:ea typeface="ＭＳ Ｐゴシック" charset="0"/>
                <a:cs typeface="ＭＳ Ｐゴシック" charset="0"/>
              </a:rPr>
              <a:t>labour</a:t>
            </a:r>
            <a:r>
              <a:rPr lang="en-US" sz="2400" dirty="0">
                <a:latin typeface="Calibri" charset="0"/>
                <a:ea typeface="ＭＳ Ｐゴシック" charset="0"/>
                <a:cs typeface="ＭＳ Ｐゴシック" charset="0"/>
              </a:rPr>
              <a:t> resources elsewhere </a:t>
            </a:r>
            <a:r>
              <a:rPr lang="en-US" sz="2400" u="sng" dirty="0">
                <a:latin typeface="Calibri" charset="0"/>
                <a:ea typeface="ＭＳ Ｐゴシック" charset="0"/>
                <a:cs typeface="ＭＳ Ｐゴシック" charset="0"/>
              </a:rPr>
              <a:t>to exhaust</a:t>
            </a:r>
          </a:p>
          <a:p>
            <a:pPr lvl="1"/>
            <a:r>
              <a:rPr lang="en-US" sz="1800" dirty="0">
                <a:latin typeface="Calibri" charset="0"/>
                <a:ea typeface="ＭＳ Ｐゴシック" charset="0"/>
              </a:rPr>
              <a:t>In order to accumulate more K to invest for producing more K</a:t>
            </a:r>
          </a:p>
          <a:p>
            <a:pPr lvl="1"/>
            <a:r>
              <a:rPr lang="en-GB" sz="1800" dirty="0">
                <a:latin typeface="Calibri" charset="0"/>
                <a:ea typeface="ＭＳ Ｐゴシック" charset="0"/>
              </a:rPr>
              <a:t>Ecological degradation is not only an </a:t>
            </a:r>
            <a:r>
              <a:rPr lang="en-GB" sz="1800" i="1" dirty="0">
                <a:latin typeface="Calibri" charset="0"/>
                <a:ea typeface="ＭＳ Ｐゴシック" charset="0"/>
              </a:rPr>
              <a:t>effect</a:t>
            </a:r>
            <a:r>
              <a:rPr lang="en-GB" sz="1800" dirty="0">
                <a:latin typeface="Calibri" charset="0"/>
                <a:ea typeface="ＭＳ Ｐゴシック" charset="0"/>
              </a:rPr>
              <a:t> of capitalist economy expansion, but is also a </a:t>
            </a:r>
            <a:r>
              <a:rPr lang="en-GB" sz="2000" b="1" dirty="0">
                <a:solidFill>
                  <a:srgbClr val="FF0000"/>
                </a:solidFill>
                <a:latin typeface="Calibri" charset="0"/>
                <a:ea typeface="ＭＳ Ｐゴシック" charset="0"/>
              </a:rPr>
              <a:t>condition</a:t>
            </a:r>
            <a:r>
              <a:rPr lang="en-GB" sz="2000" dirty="0">
                <a:solidFill>
                  <a:srgbClr val="FF0000"/>
                </a:solidFill>
                <a:latin typeface="Calibri" charset="0"/>
                <a:ea typeface="ＭＳ Ｐゴシック" charset="0"/>
              </a:rPr>
              <a:t> </a:t>
            </a:r>
            <a:r>
              <a:rPr lang="en-GB" sz="1800" dirty="0">
                <a:latin typeface="Calibri" charset="0"/>
                <a:ea typeface="ＭＳ Ｐゴシック" charset="0"/>
              </a:rPr>
              <a:t>for its existence </a:t>
            </a:r>
          </a:p>
          <a:p>
            <a:pPr lvl="1"/>
            <a:r>
              <a:rPr lang="en-US" sz="1800" dirty="0">
                <a:latin typeface="Calibri" charset="0"/>
                <a:ea typeface="ＭＳ Ｐゴシック" charset="0"/>
              </a:rPr>
              <a:t>Moore 2003: “</a:t>
            </a:r>
            <a:r>
              <a:rPr lang="en-US" sz="1800" i="1" dirty="0">
                <a:latin typeface="Calibri" charset="0"/>
                <a:ea typeface="ＭＳ Ｐゴシック" charset="0"/>
              </a:rPr>
              <a:t>Without the Americas there was no </a:t>
            </a:r>
            <a:r>
              <a:rPr lang="es-ES" sz="1800" i="1" dirty="0" err="1">
                <a:latin typeface="Calibri" charset="0"/>
                <a:ea typeface="ＭＳ Ｐゴシック" charset="0"/>
              </a:rPr>
              <a:t>capitalism</a:t>
            </a:r>
            <a:r>
              <a:rPr lang="es-ES" sz="1800" i="1" dirty="0">
                <a:latin typeface="Calibri" charset="0"/>
                <a:ea typeface="ＭＳ Ｐゴシック" charset="0"/>
              </a:rPr>
              <a:t>; </a:t>
            </a:r>
            <a:r>
              <a:rPr lang="es-ES" sz="1800" i="1" dirty="0" err="1">
                <a:latin typeface="Calibri" charset="0"/>
                <a:ea typeface="ＭＳ Ｐゴシック" charset="0"/>
              </a:rPr>
              <a:t>without</a:t>
            </a:r>
            <a:r>
              <a:rPr lang="es-ES" sz="1800" i="1" dirty="0">
                <a:latin typeface="Calibri" charset="0"/>
                <a:ea typeface="ＭＳ Ｐゴシック" charset="0"/>
              </a:rPr>
              <a:t> </a:t>
            </a:r>
            <a:r>
              <a:rPr lang="es-ES" sz="1800" i="1" dirty="0" err="1">
                <a:latin typeface="Calibri" charset="0"/>
                <a:ea typeface="ＭＳ Ｐゴシック" charset="0"/>
              </a:rPr>
              <a:t>capitalism</a:t>
            </a:r>
            <a:r>
              <a:rPr lang="es-ES" sz="1800" i="1" dirty="0">
                <a:latin typeface="Calibri" charset="0"/>
                <a:ea typeface="ＭＳ Ｐゴシック" charset="0"/>
              </a:rPr>
              <a:t>, </a:t>
            </a:r>
            <a:r>
              <a:rPr lang="es-ES" sz="1800" i="1" dirty="0" err="1">
                <a:latin typeface="Calibri" charset="0"/>
                <a:ea typeface="ＭＳ Ｐゴシック" charset="0"/>
              </a:rPr>
              <a:t>there</a:t>
            </a:r>
            <a:r>
              <a:rPr lang="es-ES" sz="1800" i="1" dirty="0">
                <a:latin typeface="Calibri" charset="0"/>
                <a:ea typeface="ＭＳ Ｐゴシック" charset="0"/>
              </a:rPr>
              <a:t> </a:t>
            </a:r>
            <a:r>
              <a:rPr lang="es-ES" sz="1800" i="1" dirty="0" err="1">
                <a:latin typeface="Calibri" charset="0"/>
                <a:ea typeface="ＭＳ Ｐゴシック" charset="0"/>
              </a:rPr>
              <a:t>were</a:t>
            </a:r>
            <a:r>
              <a:rPr lang="es-ES" sz="1800" i="1" dirty="0">
                <a:latin typeface="Calibri" charset="0"/>
                <a:ea typeface="ＭＳ Ｐゴシック" charset="0"/>
              </a:rPr>
              <a:t> no </a:t>
            </a:r>
            <a:r>
              <a:rPr lang="es-ES" sz="1800" i="1" dirty="0" err="1">
                <a:latin typeface="Calibri" charset="0"/>
                <a:ea typeface="ＭＳ Ｐゴシック" charset="0"/>
              </a:rPr>
              <a:t>Americas</a:t>
            </a:r>
            <a:r>
              <a:rPr lang="es-ES" sz="1800" dirty="0">
                <a:latin typeface="Calibri" charset="0"/>
                <a:ea typeface="ＭＳ Ｐゴシック" charset="0"/>
              </a:rPr>
              <a:t>” [as </a:t>
            </a:r>
            <a:r>
              <a:rPr lang="es-ES" sz="1800" dirty="0" err="1">
                <a:latin typeface="Calibri" charset="0"/>
                <a:ea typeface="ＭＳ Ｐゴシック" charset="0"/>
              </a:rPr>
              <a:t>we</a:t>
            </a:r>
            <a:r>
              <a:rPr lang="es-ES" sz="1800" dirty="0">
                <a:latin typeface="Calibri" charset="0"/>
                <a:ea typeface="ＭＳ Ｐゴシック" charset="0"/>
              </a:rPr>
              <a:t> </a:t>
            </a:r>
            <a:r>
              <a:rPr lang="es-ES" sz="1800" dirty="0" err="1">
                <a:latin typeface="Calibri" charset="0"/>
                <a:ea typeface="ＭＳ Ｐゴシック" charset="0"/>
              </a:rPr>
              <a:t>know</a:t>
            </a:r>
            <a:r>
              <a:rPr lang="es-ES" sz="1800" dirty="0">
                <a:latin typeface="Calibri" charset="0"/>
                <a:ea typeface="ＭＳ Ｐゴシック" charset="0"/>
              </a:rPr>
              <a:t> </a:t>
            </a:r>
            <a:r>
              <a:rPr lang="es-ES" sz="1800" dirty="0" err="1">
                <a:latin typeface="Calibri" charset="0"/>
                <a:ea typeface="ＭＳ Ｐゴシック" charset="0"/>
              </a:rPr>
              <a:t>them</a:t>
            </a:r>
            <a:r>
              <a:rPr lang="es-ES" sz="1800" dirty="0">
                <a:latin typeface="Calibri" charset="0"/>
                <a:ea typeface="ＭＳ Ｐゴシック" charset="0"/>
              </a:rPr>
              <a:t>]</a:t>
            </a:r>
            <a:endParaRPr lang="en-GB" sz="1800" dirty="0">
              <a:latin typeface="Calibri" charset="0"/>
              <a:ea typeface="ＭＳ Ｐゴシック" charset="0"/>
            </a:endParaRPr>
          </a:p>
          <a:p>
            <a:r>
              <a:rPr lang="en-GB" sz="2400" dirty="0">
                <a:latin typeface="Calibri" charset="0"/>
                <a:ea typeface="ＭＳ Ｐゴシック" charset="0"/>
                <a:cs typeface="ＭＳ Ｐゴシック" charset="0"/>
              </a:rPr>
              <a:t>The world as an integrated economy</a:t>
            </a:r>
          </a:p>
          <a:p>
            <a:pPr lvl="1"/>
            <a:r>
              <a:rPr lang="en-GB" sz="1800" dirty="0">
                <a:latin typeface="Calibri" charset="0"/>
                <a:ea typeface="ＭＳ Ｐゴシック" charset="0"/>
              </a:rPr>
              <a:t>World-systems analysis</a:t>
            </a:r>
          </a:p>
          <a:p>
            <a:pPr lvl="1"/>
            <a:endParaRPr lang="en-GB" sz="2000" dirty="0">
              <a:latin typeface="Calibri" charset="0"/>
              <a:ea typeface="ＭＳ Ｐゴシック" charset="0"/>
            </a:endParaRPr>
          </a:p>
          <a:p>
            <a:r>
              <a:rPr lang="en-US" sz="2400" dirty="0">
                <a:latin typeface="Calibri" charset="0"/>
                <a:ea typeface="ＭＳ Ｐゴシック" charset="0"/>
                <a:cs typeface="ＭＳ Ｐゴシック" charset="0"/>
              </a:rPr>
              <a:t>Term also used to describe conflicts today: </a:t>
            </a:r>
            <a:r>
              <a:rPr lang="hr-HR" sz="2400" dirty="0">
                <a:latin typeface="Calibri" charset="0"/>
                <a:ea typeface="ＭＳ Ｐゴシック" charset="0"/>
                <a:cs typeface="ＭＳ Ｐゴシック" charset="0"/>
                <a:hlinkClick r:id="rId3"/>
              </a:rPr>
              <a:t>https://ejatlas.org</a:t>
            </a:r>
            <a:r>
              <a:rPr lang="hr-HR" sz="2400" dirty="0">
                <a:latin typeface="Calibri" charset="0"/>
                <a:ea typeface="ＭＳ Ｐゴシック" charset="0"/>
                <a:cs typeface="ＭＳ Ｐゴシック" charset="0"/>
              </a:rPr>
              <a:t> </a:t>
            </a:r>
            <a:endParaRPr lang="en-US" sz="2400" dirty="0">
              <a:latin typeface="Calibri" charset="0"/>
              <a:ea typeface="ＭＳ Ｐゴシック" charset="0"/>
              <a:cs typeface="ＭＳ Ｐゴシック" charset="0"/>
            </a:endParaRPr>
          </a:p>
        </p:txBody>
      </p:sp>
      <p:sp>
        <p:nvSpPr>
          <p:cNvPr id="2970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9555B028-F191-0843-9082-62A25F597E26}" type="slidenum">
              <a:rPr lang="en-GB" sz="1200">
                <a:solidFill>
                  <a:srgbClr val="898989"/>
                </a:solidFill>
              </a:rPr>
              <a:pPr/>
              <a:t>49</a:t>
            </a:fld>
            <a:endParaRPr lang="en-GB" sz="1200">
              <a:solidFill>
                <a:srgbClr val="898989"/>
              </a:solidFill>
            </a:endParaRPr>
          </a:p>
        </p:txBody>
      </p:sp>
    </p:spTree>
    <p:extLst>
      <p:ext uri="{BB962C8B-B14F-4D97-AF65-F5344CB8AC3E}">
        <p14:creationId xmlns:p14="http://schemas.microsoft.com/office/powerpoint/2010/main" val="4205968453"/>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structure</a:t>
            </a:r>
          </a:p>
        </p:txBody>
      </p:sp>
      <p:sp>
        <p:nvSpPr>
          <p:cNvPr id="3" name="Content Placeholder 2"/>
          <p:cNvSpPr>
            <a:spLocks noGrp="1"/>
          </p:cNvSpPr>
          <p:nvPr>
            <p:ph idx="1"/>
          </p:nvPr>
        </p:nvSpPr>
        <p:spPr/>
        <p:txBody>
          <a:bodyPr>
            <a:noAutofit/>
          </a:bodyPr>
          <a:lstStyle/>
          <a:p>
            <a:r>
              <a:rPr lang="en-US" sz="2800" dirty="0"/>
              <a:t>Course aims</a:t>
            </a:r>
          </a:p>
          <a:p>
            <a:pPr lvl="1"/>
            <a:r>
              <a:rPr lang="en-US" sz="1800" dirty="0"/>
              <a:t>How power influences </a:t>
            </a:r>
            <a:r>
              <a:rPr lang="en-US" sz="1800" b="1" dirty="0"/>
              <a:t>environmental change and governance</a:t>
            </a:r>
          </a:p>
          <a:p>
            <a:pPr lvl="1"/>
            <a:r>
              <a:rPr lang="en-US" sz="1800" dirty="0"/>
              <a:t>Environmental social science: political ecology + environmental history</a:t>
            </a:r>
          </a:p>
          <a:p>
            <a:pPr lvl="1"/>
            <a:r>
              <a:rPr lang="en-US" sz="1800" dirty="0"/>
              <a:t>Develop critical understanding of environmental change and relevance of </a:t>
            </a:r>
            <a:r>
              <a:rPr lang="en-US" sz="1800" b="1" dirty="0"/>
              <a:t>power and politics </a:t>
            </a:r>
            <a:r>
              <a:rPr lang="en-US" sz="1800" dirty="0"/>
              <a:t>in producing it</a:t>
            </a:r>
          </a:p>
          <a:p>
            <a:r>
              <a:rPr lang="en-US" sz="2800" dirty="0"/>
              <a:t>Course logic</a:t>
            </a:r>
          </a:p>
          <a:p>
            <a:r>
              <a:rPr lang="en-US" sz="2800" dirty="0"/>
              <a:t>Structure of classes</a:t>
            </a:r>
          </a:p>
          <a:p>
            <a:pPr lvl="1"/>
            <a:r>
              <a:rPr lang="en-US" sz="1800" b="1" dirty="0"/>
              <a:t>Reading and assignment </a:t>
            </a:r>
            <a:r>
              <a:rPr lang="en-US" sz="1800" dirty="0"/>
              <a:t>(</a:t>
            </a:r>
            <a:r>
              <a:rPr lang="en-US" sz="1800" b="1" u="sng" dirty="0"/>
              <a:t>bring </a:t>
            </a:r>
            <a:r>
              <a:rPr lang="en-US" sz="1800" dirty="0"/>
              <a:t>in class; marked)</a:t>
            </a:r>
          </a:p>
          <a:p>
            <a:pPr lvl="1"/>
            <a:r>
              <a:rPr lang="en-US" sz="1800" dirty="0"/>
              <a:t>Answer assignment in class (individually, small groups, whole class)</a:t>
            </a:r>
          </a:p>
          <a:p>
            <a:pPr lvl="1"/>
            <a:r>
              <a:rPr lang="en-US" sz="1800" dirty="0"/>
              <a:t>Classroom activities </a:t>
            </a:r>
          </a:p>
          <a:p>
            <a:pPr lvl="1"/>
            <a:r>
              <a:rPr lang="en-US" sz="1800" dirty="0"/>
              <a:t>Lecturing: expand points from reading; </a:t>
            </a:r>
            <a:r>
              <a:rPr lang="en-US" sz="1800" dirty="0" err="1"/>
              <a:t>summarise</a:t>
            </a:r>
            <a:r>
              <a:rPr lang="en-US" sz="1800" dirty="0"/>
              <a:t> class</a:t>
            </a:r>
          </a:p>
          <a:p>
            <a:pPr marL="457200" lvl="1" indent="0">
              <a:buNone/>
            </a:pPr>
            <a:r>
              <a:rPr lang="en-US" sz="1800" dirty="0"/>
              <a:t>	* Notes pages of </a:t>
            </a:r>
            <a:r>
              <a:rPr lang="en-US" sz="1800" dirty="0" err="1"/>
              <a:t>ppt</a:t>
            </a:r>
            <a:endParaRPr lang="en-US" sz="1800" dirty="0"/>
          </a:p>
          <a:p>
            <a:endParaRPr lang="en-US" dirty="0"/>
          </a:p>
        </p:txBody>
      </p:sp>
      <p:sp>
        <p:nvSpPr>
          <p:cNvPr id="11" name="10 Marcador de número de diapositiva"/>
          <p:cNvSpPr>
            <a:spLocks noGrp="1"/>
          </p:cNvSpPr>
          <p:nvPr>
            <p:ph type="sldNum" sz="quarter" idx="12"/>
          </p:nvPr>
        </p:nvSpPr>
        <p:spPr/>
        <p:txBody>
          <a:bodyPr/>
          <a:lstStyle/>
          <a:p>
            <a:fld id="{92A95DE6-DCE6-9B42-8136-488F24C06281}" type="slidenum">
              <a:rPr lang="en-US" smtClean="0"/>
              <a:pPr/>
              <a:t>5</a:t>
            </a:fld>
            <a:endParaRPr lang="en-US"/>
          </a:p>
        </p:txBody>
      </p:sp>
    </p:spTree>
    <p:extLst>
      <p:ext uri="{BB962C8B-B14F-4D97-AF65-F5344CB8AC3E}">
        <p14:creationId xmlns:p14="http://schemas.microsoft.com/office/powerpoint/2010/main" val="30795290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left)">
                                      <p:cBhvr>
                                        <p:cTn id="7" dur="500"/>
                                        <p:tgtEl>
                                          <p:spTgt spid="3">
                                            <p:txEl>
                                              <p:pRg st="5" end="5"/>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ipe(left)">
                                      <p:cBhvr>
                                        <p:cTn id="10" dur="500"/>
                                        <p:tgtEl>
                                          <p:spTgt spid="3">
                                            <p:txEl>
                                              <p:pRg st="6" end="6"/>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wipe(left)">
                                      <p:cBhvr>
                                        <p:cTn id="13" dur="500"/>
                                        <p:tgtEl>
                                          <p:spTgt spid="3">
                                            <p:txEl>
                                              <p:pRg st="7" end="7"/>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wipe(left)">
                                      <p:cBhvr>
                                        <p:cTn id="16" dur="500"/>
                                        <p:tgtEl>
                                          <p:spTgt spid="3">
                                            <p:txEl>
                                              <p:pRg st="8" end="8"/>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wipe(left)">
                                      <p:cBhvr>
                                        <p:cTn id="19" dur="500"/>
                                        <p:tgtEl>
                                          <p:spTgt spid="3">
                                            <p:txEl>
                                              <p:pRg st="9" end="9"/>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wipe(left)">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u="sng" dirty="0"/>
              <a:t>6. </a:t>
            </a:r>
            <a:r>
              <a:rPr lang="en-US" u="sng" dirty="0" err="1"/>
              <a:t>Summarising</a:t>
            </a:r>
            <a:r>
              <a:rPr lang="en-US" u="sng" dirty="0"/>
              <a:t> </a:t>
            </a:r>
          </a:p>
        </p:txBody>
      </p:sp>
      <p:sp>
        <p:nvSpPr>
          <p:cNvPr id="6" name="Text Placeholder 5"/>
          <p:cNvSpPr>
            <a:spLocks noGrp="1"/>
          </p:cNvSpPr>
          <p:nvPr>
            <p:ph type="body" idx="1"/>
          </p:nvPr>
        </p:nvSpPr>
        <p:spPr/>
        <p:txBody>
          <a:bodyPr/>
          <a:lstStyle/>
          <a:p>
            <a:pPr>
              <a:defRPr/>
            </a:pPr>
            <a:endParaRPr lang="en-US" dirty="0"/>
          </a:p>
        </p:txBody>
      </p:sp>
      <p:sp>
        <p:nvSpPr>
          <p:cNvPr id="31748"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9CD31A28-BA52-0044-85D1-C4FB8E45CC76}" type="slidenum">
              <a:rPr lang="en-GB" sz="1200">
                <a:solidFill>
                  <a:srgbClr val="898989"/>
                </a:solidFill>
              </a:rPr>
              <a:pPr/>
              <a:t>50</a:t>
            </a:fld>
            <a:endParaRPr lang="en-GB" sz="1200">
              <a:solidFill>
                <a:srgbClr val="898989"/>
              </a:solidFill>
            </a:endParaRPr>
          </a:p>
        </p:txBody>
      </p:sp>
    </p:spTree>
    <p:extLst>
      <p:ext uri="{BB962C8B-B14F-4D97-AF65-F5344CB8AC3E}">
        <p14:creationId xmlns:p14="http://schemas.microsoft.com/office/powerpoint/2010/main" val="306092501"/>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atin typeface="Calibri" charset="0"/>
                <a:ea typeface="ＭＳ Ｐゴシック" charset="0"/>
                <a:cs typeface="ＭＳ Ｐゴシック" charset="0"/>
              </a:rPr>
              <a:t>T</a:t>
            </a:r>
            <a:r>
              <a:rPr lang="en-GB">
                <a:latin typeface="Calibri" charset="0"/>
                <a:ea typeface="ＭＳ Ｐゴシック" charset="0"/>
                <a:cs typeface="ＭＳ Ｐゴシック" charset="0"/>
              </a:rPr>
              <a:t>ake away points</a:t>
            </a:r>
          </a:p>
        </p:txBody>
      </p:sp>
      <p:sp>
        <p:nvSpPr>
          <p:cNvPr id="33795" name="Content Placeholder 2"/>
          <p:cNvSpPr>
            <a:spLocks noGrp="1"/>
          </p:cNvSpPr>
          <p:nvPr>
            <p:ph idx="1"/>
          </p:nvPr>
        </p:nvSpPr>
        <p:spPr/>
        <p:txBody>
          <a:bodyPr>
            <a:normAutofit/>
          </a:bodyPr>
          <a:lstStyle/>
          <a:p>
            <a:r>
              <a:rPr lang="en-US" sz="2800" dirty="0"/>
              <a:t>Environmental change is </a:t>
            </a:r>
            <a:r>
              <a:rPr lang="en-US" sz="2800" b="1" dirty="0"/>
              <a:t>political </a:t>
            </a:r>
          </a:p>
          <a:p>
            <a:pPr lvl="1"/>
            <a:r>
              <a:rPr lang="en-US" sz="2400" b="1" dirty="0">
                <a:solidFill>
                  <a:schemeClr val="accent6"/>
                </a:solidFill>
              </a:rPr>
              <a:t>Winners and losers </a:t>
            </a:r>
            <a:r>
              <a:rPr lang="en-US" sz="2400" dirty="0"/>
              <a:t>from environmental change</a:t>
            </a:r>
          </a:p>
          <a:p>
            <a:pPr lvl="1"/>
            <a:r>
              <a:rPr lang="en-US" sz="2400" b="1" dirty="0">
                <a:solidFill>
                  <a:schemeClr val="accent6"/>
                </a:solidFill>
              </a:rPr>
              <a:t>Political economy</a:t>
            </a:r>
            <a:r>
              <a:rPr lang="en-US" sz="2400" dirty="0"/>
              <a:t>: role in producing change and injustice</a:t>
            </a:r>
          </a:p>
          <a:p>
            <a:pPr lvl="1"/>
            <a:r>
              <a:rPr lang="en-US" sz="2400" dirty="0"/>
              <a:t>Asymmetrical </a:t>
            </a:r>
            <a:r>
              <a:rPr lang="en-US" sz="2400" b="1" dirty="0">
                <a:solidFill>
                  <a:schemeClr val="accent6"/>
                </a:solidFill>
              </a:rPr>
              <a:t>power relations </a:t>
            </a:r>
            <a:r>
              <a:rPr lang="en-US" sz="2400" dirty="0"/>
              <a:t>(more, next classes)</a:t>
            </a:r>
          </a:p>
          <a:p>
            <a:pPr lvl="2"/>
            <a:endParaRPr lang="en-US" sz="2000" dirty="0"/>
          </a:p>
          <a:p>
            <a:r>
              <a:rPr lang="en-US" sz="2800" dirty="0">
                <a:latin typeface="Calibri" charset="0"/>
                <a:ea typeface="ＭＳ Ｐゴシック" charset="0"/>
                <a:cs typeface="ＭＳ Ｐゴシック" charset="0"/>
              </a:rPr>
              <a:t>Political economy of capitalism (capitalist natures)</a:t>
            </a:r>
          </a:p>
          <a:p>
            <a:pPr lvl="1"/>
            <a:r>
              <a:rPr lang="en-US" sz="2400" dirty="0">
                <a:latin typeface="Calibri" charset="0"/>
                <a:ea typeface="ＭＳ Ｐゴシック" charset="0"/>
                <a:cs typeface="ＭＳ Ｐゴシック" charset="0"/>
              </a:rPr>
              <a:t>C</a:t>
            </a:r>
            <a:r>
              <a:rPr lang="en-GB" sz="2400" dirty="0" err="1">
                <a:latin typeface="Calibri" charset="0"/>
                <a:ea typeface="ＭＳ Ｐゴシック" charset="0"/>
                <a:cs typeface="ＭＳ Ｐゴシック" charset="0"/>
              </a:rPr>
              <a:t>apital</a:t>
            </a:r>
            <a:r>
              <a:rPr lang="en-GB" sz="2400" dirty="0">
                <a:latin typeface="Calibri" charset="0"/>
                <a:ea typeface="ＭＳ Ｐゴシック" charset="0"/>
                <a:cs typeface="ＭＳ Ｐゴシック" charset="0"/>
              </a:rPr>
              <a:t> accumulation and the quest for value surplus </a:t>
            </a:r>
            <a:r>
              <a:rPr lang="en-GB" sz="2400" b="1" dirty="0">
                <a:latin typeface="Calibri" charset="0"/>
                <a:ea typeface="ＭＳ Ｐゴシック" charset="0"/>
                <a:cs typeface="ＭＳ Ｐゴシック" charset="0"/>
              </a:rPr>
              <a:t>produce</a:t>
            </a:r>
            <a:r>
              <a:rPr lang="en-GB" sz="2400" dirty="0">
                <a:latin typeface="Calibri" charset="0"/>
                <a:ea typeface="ＭＳ Ｐゴシック" charset="0"/>
                <a:cs typeface="ＭＳ Ｐゴシック" charset="0"/>
              </a:rPr>
              <a:t> environmental degradation </a:t>
            </a:r>
          </a:p>
          <a:p>
            <a:pPr lvl="1"/>
            <a:r>
              <a:rPr lang="en-US" sz="2400" dirty="0">
                <a:latin typeface="Calibri" charset="0"/>
                <a:ea typeface="ＭＳ Ｐゴシック" charset="0"/>
                <a:cs typeface="ＭＳ Ｐゴシック" charset="0"/>
              </a:rPr>
              <a:t>B</a:t>
            </a:r>
            <a:r>
              <a:rPr lang="en-GB" sz="2400" dirty="0" err="1">
                <a:latin typeface="Calibri" charset="0"/>
                <a:ea typeface="ＭＳ Ｐゴシック" charset="0"/>
                <a:cs typeface="ＭＳ Ｐゴシック" charset="0"/>
              </a:rPr>
              <a:t>ut</a:t>
            </a:r>
            <a:r>
              <a:rPr lang="en-GB" sz="2400" dirty="0">
                <a:latin typeface="Calibri" charset="0"/>
                <a:ea typeface="ＭＳ Ｐゴシック" charset="0"/>
                <a:cs typeface="ＭＳ Ｐゴシック" charset="0"/>
              </a:rPr>
              <a:t> also: environmental degradation is itself a </a:t>
            </a:r>
            <a:r>
              <a:rPr lang="en-GB" sz="2400" b="1" dirty="0">
                <a:latin typeface="Calibri" charset="0"/>
                <a:ea typeface="ＭＳ Ｐゴシック" charset="0"/>
                <a:cs typeface="ＭＳ Ｐゴシック" charset="0"/>
              </a:rPr>
              <a:t>condition</a:t>
            </a:r>
            <a:r>
              <a:rPr lang="en-GB" sz="2400" dirty="0">
                <a:latin typeface="Calibri" charset="0"/>
                <a:ea typeface="ＭＳ Ｐゴシック" charset="0"/>
                <a:cs typeface="ＭＳ Ｐゴシック" charset="0"/>
              </a:rPr>
              <a:t> for K accumulation (surplus value) </a:t>
            </a:r>
          </a:p>
        </p:txBody>
      </p:sp>
      <p:sp>
        <p:nvSpPr>
          <p:cNvPr id="33796"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AE3592AC-7D23-314B-987E-D91481B1EF7F}" type="slidenum">
              <a:rPr lang="en-GB" sz="1200">
                <a:solidFill>
                  <a:srgbClr val="898989"/>
                </a:solidFill>
              </a:rPr>
              <a:pPr/>
              <a:t>51</a:t>
            </a:fld>
            <a:endParaRPr lang="en-GB" sz="1200">
              <a:solidFill>
                <a:srgbClr val="898989"/>
              </a:solidFill>
            </a:endParaRPr>
          </a:p>
        </p:txBody>
      </p:sp>
    </p:spTree>
    <p:extLst>
      <p:ext uri="{BB962C8B-B14F-4D97-AF65-F5344CB8AC3E}">
        <p14:creationId xmlns:p14="http://schemas.microsoft.com/office/powerpoint/2010/main" val="3184162876"/>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ctr">
              <a:lnSpc>
                <a:spcPct val="100000"/>
              </a:lnSpc>
              <a:buClrTx/>
              <a:buFontTx/>
              <a:buNone/>
              <a:defRPr/>
            </a:pPr>
            <a:r>
              <a:rPr lang="en-GB" sz="4400" b="1" dirty="0"/>
              <a:t>Course evaluation </a:t>
            </a:r>
          </a:p>
        </p:txBody>
      </p:sp>
      <p:sp>
        <p:nvSpPr>
          <p:cNvPr id="13314" name="Text Box 2"/>
          <p:cNvSpPr txBox="1">
            <a:spLocks noChangeArrowheads="1"/>
          </p:cNvSpPr>
          <p:nvPr/>
        </p:nvSpPr>
        <p:spPr bwMode="auto">
          <a:xfrm>
            <a:off x="304800" y="1206500"/>
            <a:ext cx="4038600" cy="55499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marL="342900" indent="-3381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1pPr>
            <a:lvl2pPr marL="738188" indent="-28098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2pPr>
            <a:lvl3pPr marL="8842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9pPr>
          </a:lstStyle>
          <a:p>
            <a:pPr>
              <a:spcAft>
                <a:spcPts val="600"/>
              </a:spcAft>
              <a:buClrTx/>
              <a:buFontTx/>
              <a:buNone/>
              <a:defRPr/>
            </a:pPr>
            <a:r>
              <a:rPr lang="en-GB" sz="1800" b="1" dirty="0"/>
              <a:t>Essay (70%) </a:t>
            </a:r>
          </a:p>
          <a:p>
            <a:pPr marL="338138" indent="-333375">
              <a:spcBef>
                <a:spcPts val="300"/>
              </a:spcBef>
              <a:buFont typeface="Arial" charset="0"/>
              <a:buChar char="•"/>
              <a:defRPr/>
            </a:pPr>
            <a:r>
              <a:rPr lang="en-GB" sz="1200" dirty="0"/>
              <a:t>Max 1,000 words (excluding references)</a:t>
            </a:r>
          </a:p>
          <a:p>
            <a:pPr marL="338138" indent="-333375">
              <a:spcBef>
                <a:spcPts val="300"/>
              </a:spcBef>
              <a:buFont typeface="Arial" charset="0"/>
              <a:buChar char="•"/>
              <a:defRPr/>
            </a:pPr>
            <a:r>
              <a:rPr lang="en-GB" sz="1200" dirty="0">
                <a:solidFill>
                  <a:srgbClr val="FF0000"/>
                </a:solidFill>
              </a:rPr>
              <a:t>Deadline: </a:t>
            </a:r>
            <a:r>
              <a:rPr lang="en-US" sz="1200" b="1" dirty="0">
                <a:solidFill>
                  <a:srgbClr val="FF0000"/>
                </a:solidFill>
              </a:rPr>
              <a:t>Friday 13 December 2019 </a:t>
            </a:r>
            <a:endParaRPr lang="en-GB" sz="1200" b="1" dirty="0">
              <a:solidFill>
                <a:srgbClr val="FF0000"/>
              </a:solidFill>
            </a:endParaRPr>
          </a:p>
          <a:p>
            <a:pPr lvl="1">
              <a:spcBef>
                <a:spcPts val="300"/>
              </a:spcBef>
              <a:buFont typeface="Arial" charset="0"/>
              <a:buChar char="–"/>
              <a:defRPr/>
            </a:pPr>
            <a:r>
              <a:rPr lang="en-GB" sz="1200" dirty="0"/>
              <a:t>Late submissions: </a:t>
            </a:r>
            <a:r>
              <a:rPr lang="en-GB" sz="1200" b="1" dirty="0"/>
              <a:t>‘Fail’</a:t>
            </a:r>
          </a:p>
          <a:p>
            <a:pPr lvl="1">
              <a:spcBef>
                <a:spcPts val="300"/>
              </a:spcBef>
              <a:buFont typeface="Arial" charset="0"/>
              <a:buChar char="–"/>
              <a:defRPr/>
            </a:pPr>
            <a:r>
              <a:rPr lang="en-US" sz="1200" dirty="0"/>
              <a:t>I</a:t>
            </a:r>
            <a:r>
              <a:rPr lang="en-GB" sz="1200" dirty="0"/>
              <a:t>f you get less than 50% overall mark, then chance for another short essay (couple of weeks approx.)</a:t>
            </a:r>
          </a:p>
          <a:p>
            <a:pPr marL="338138" indent="-333375">
              <a:spcBef>
                <a:spcPts val="300"/>
              </a:spcBef>
              <a:buFont typeface="Arial" charset="0"/>
              <a:buChar char="•"/>
              <a:defRPr/>
            </a:pPr>
            <a:r>
              <a:rPr lang="en-GB" sz="1200" b="1" dirty="0"/>
              <a:t>Individual </a:t>
            </a:r>
            <a:r>
              <a:rPr lang="en-GB" sz="1200" dirty="0"/>
              <a:t>or </a:t>
            </a:r>
            <a:r>
              <a:rPr lang="en-GB" sz="1200" b="1" dirty="0"/>
              <a:t>Collective </a:t>
            </a:r>
            <a:r>
              <a:rPr lang="en-GB" sz="1200" i="1" dirty="0"/>
              <a:t>essay</a:t>
            </a:r>
          </a:p>
          <a:p>
            <a:pPr lvl="1">
              <a:spcBef>
                <a:spcPts val="300"/>
              </a:spcBef>
              <a:buFont typeface="Arial" charset="0"/>
              <a:buChar char="–"/>
              <a:defRPr/>
            </a:pPr>
            <a:r>
              <a:rPr lang="en-GB" sz="1200" dirty="0"/>
              <a:t>Collective: maximum </a:t>
            </a:r>
            <a:r>
              <a:rPr lang="en-GB" sz="1200" u="sng" dirty="0"/>
              <a:t>2 students </a:t>
            </a:r>
            <a:r>
              <a:rPr lang="en-GB" sz="1200" dirty="0"/>
              <a:t>per group </a:t>
            </a:r>
          </a:p>
          <a:p>
            <a:pPr lvl="1">
              <a:spcBef>
                <a:spcPts val="300"/>
              </a:spcBef>
              <a:buFont typeface="Arial" charset="0"/>
              <a:buChar char="–"/>
              <a:defRPr/>
            </a:pPr>
            <a:r>
              <a:rPr lang="en-GB" sz="1200" dirty="0"/>
              <a:t>Group will produce </a:t>
            </a:r>
            <a:r>
              <a:rPr lang="en-GB" sz="1200" i="1" dirty="0"/>
              <a:t>one </a:t>
            </a:r>
            <a:r>
              <a:rPr lang="en-GB" sz="1200" dirty="0"/>
              <a:t>essay</a:t>
            </a:r>
          </a:p>
          <a:p>
            <a:pPr lvl="1">
              <a:spcBef>
                <a:spcPts val="300"/>
              </a:spcBef>
              <a:buFont typeface="Arial" charset="0"/>
              <a:buChar char="–"/>
              <a:defRPr/>
            </a:pPr>
            <a:r>
              <a:rPr lang="en-GB" sz="1200" dirty="0"/>
              <a:t>I mark </a:t>
            </a:r>
            <a:r>
              <a:rPr lang="en-GB" sz="1200" u="sng" dirty="0"/>
              <a:t>the essay</a:t>
            </a:r>
            <a:r>
              <a:rPr lang="en-GB" sz="1200" dirty="0"/>
              <a:t>, i.e. both students get same mark</a:t>
            </a:r>
          </a:p>
          <a:p>
            <a:pPr lvl="1" indent="-276225">
              <a:spcBef>
                <a:spcPts val="300"/>
              </a:spcBef>
              <a:buClrTx/>
              <a:buFontTx/>
              <a:buNone/>
              <a:defRPr/>
            </a:pPr>
            <a:r>
              <a:rPr lang="en-GB" sz="1200" dirty="0"/>
              <a:t> </a:t>
            </a:r>
          </a:p>
          <a:p>
            <a:pPr marL="338138" indent="-333375">
              <a:spcBef>
                <a:spcPts val="300"/>
              </a:spcBef>
              <a:spcAft>
                <a:spcPts val="600"/>
              </a:spcAft>
              <a:buFont typeface="Wingdings" charset="2"/>
              <a:buChar char="v"/>
              <a:defRPr/>
            </a:pPr>
            <a:r>
              <a:rPr lang="en-GB" sz="1200" b="1" dirty="0"/>
              <a:t>Topic: </a:t>
            </a:r>
            <a:r>
              <a:rPr lang="en-GB" sz="1200" dirty="0"/>
              <a:t>Klein, N. 2016. </a:t>
            </a:r>
            <a:r>
              <a:rPr lang="en-GB" sz="1200" i="1" dirty="0"/>
              <a:t>Let Them Drown. The Violence of </a:t>
            </a:r>
            <a:r>
              <a:rPr lang="en-GB" sz="1200" i="1" dirty="0" err="1"/>
              <a:t>Othering</a:t>
            </a:r>
            <a:r>
              <a:rPr lang="en-GB" sz="1200" i="1" dirty="0"/>
              <a:t> in a Warming World. </a:t>
            </a:r>
            <a:endParaRPr lang="en-GB" sz="1200" b="1" i="1" dirty="0"/>
          </a:p>
          <a:p>
            <a:pPr marL="4763" indent="0">
              <a:spcBef>
                <a:spcPts val="300"/>
              </a:spcBef>
              <a:defRPr/>
            </a:pPr>
            <a:r>
              <a:rPr lang="en-GB" sz="1200" b="1" dirty="0"/>
              <a:t>Performance criteria</a:t>
            </a:r>
            <a:r>
              <a:rPr lang="en-GB" sz="1200" dirty="0"/>
              <a:t>: </a:t>
            </a:r>
          </a:p>
          <a:p>
            <a:pPr marL="338138" indent="-333375">
              <a:buFont typeface="+mj-lt"/>
              <a:buAutoNum type="arabicPeriod"/>
              <a:defRPr/>
            </a:pPr>
            <a:r>
              <a:rPr lang="en-GB" sz="1200" dirty="0"/>
              <a:t>Explain </a:t>
            </a:r>
            <a:r>
              <a:rPr lang="en-GB" sz="1200" u="sng" dirty="0"/>
              <a:t>in your own words </a:t>
            </a:r>
            <a:r>
              <a:rPr lang="en-GB" sz="1200" dirty="0"/>
              <a:t>(i.e. without copy-pasting Klein’s text) (</a:t>
            </a:r>
            <a:r>
              <a:rPr lang="en-GB" sz="1200" dirty="0" err="1"/>
              <a:t>i</a:t>
            </a:r>
            <a:r>
              <a:rPr lang="en-GB" sz="1200" dirty="0"/>
              <a:t>) what Klein means by “</a:t>
            </a:r>
            <a:r>
              <a:rPr lang="en-GB" sz="1200" dirty="0" err="1"/>
              <a:t>othering</a:t>
            </a:r>
            <a:r>
              <a:rPr lang="en-GB" sz="1200" dirty="0"/>
              <a:t>” as a source of </a:t>
            </a:r>
            <a:r>
              <a:rPr lang="en-GB" sz="1200" dirty="0" err="1"/>
              <a:t>clim</a:t>
            </a:r>
            <a:r>
              <a:rPr lang="en-GB" sz="1200" dirty="0"/>
              <a:t> change vulnerability that is violent, and (ii) what </a:t>
            </a:r>
            <a:r>
              <a:rPr lang="en-US" sz="1200" dirty="0"/>
              <a:t>she suggests as a way of dealing with climate change risks and hazards </a:t>
            </a:r>
          </a:p>
          <a:p>
            <a:pPr marL="338138" indent="-333375">
              <a:buFont typeface="+mj-lt"/>
              <a:buAutoNum type="arabicPeriod"/>
              <a:defRPr/>
            </a:pPr>
            <a:r>
              <a:rPr lang="en-US" sz="1200" dirty="0"/>
              <a:t>Evaluate Klein’s argument: do you agree/ disagree with Klein, and why? </a:t>
            </a:r>
          </a:p>
          <a:p>
            <a:pPr marL="733426" lvl="1" indent="-333375">
              <a:buFont typeface="Arial"/>
              <a:buChar char="•"/>
              <a:defRPr/>
            </a:pPr>
            <a:r>
              <a:rPr lang="en-US" sz="1200" dirty="0"/>
              <a:t>S</a:t>
            </a:r>
            <a:r>
              <a:rPr lang="en-GB" sz="1200" dirty="0" err="1"/>
              <a:t>tate</a:t>
            </a:r>
            <a:r>
              <a:rPr lang="en-GB" sz="1200" dirty="0"/>
              <a:t> your opinion and support it with arguments and evidence from other studies (e.g. from our course) or data/ examples (e.g. info from media)</a:t>
            </a:r>
          </a:p>
          <a:p>
            <a:pPr marL="338138" indent="-333375">
              <a:buFont typeface="+mj-lt"/>
              <a:buAutoNum type="arabicPeriod"/>
              <a:defRPr/>
            </a:pPr>
            <a:r>
              <a:rPr lang="en-GB" sz="1200" dirty="0"/>
              <a:t>Using class bibliography to support your answers</a:t>
            </a:r>
            <a:endParaRPr lang="en-GB" sz="1200" b="1" dirty="0"/>
          </a:p>
          <a:p>
            <a:pPr marL="341313">
              <a:buClrTx/>
              <a:buFontTx/>
              <a:buNone/>
              <a:defRPr/>
            </a:pPr>
            <a:endParaRPr lang="en-GB" sz="1200" dirty="0"/>
          </a:p>
          <a:p>
            <a:pPr marL="341313">
              <a:buClrTx/>
              <a:buFontTx/>
              <a:buNone/>
              <a:defRPr/>
            </a:pPr>
            <a:endParaRPr lang="en-GB" sz="1200" dirty="0"/>
          </a:p>
        </p:txBody>
      </p:sp>
      <p:sp>
        <p:nvSpPr>
          <p:cNvPr id="13315"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lnSpc>
                <a:spcPct val="100000"/>
              </a:lnSpc>
              <a:buClrTx/>
              <a:buFontTx/>
              <a:buNone/>
              <a:defRPr/>
            </a:pPr>
            <a:fld id="{7A071E47-AB9F-5043-8EAE-169C7BBFF036}" type="slidenum">
              <a:rPr lang="es-ES" sz="1200" smtClean="0">
                <a:solidFill>
                  <a:srgbClr val="898989"/>
                </a:solidFill>
              </a:rPr>
              <a:pPr algn="r">
                <a:lnSpc>
                  <a:spcPct val="100000"/>
                </a:lnSpc>
                <a:buClrTx/>
                <a:buFontTx/>
                <a:buNone/>
                <a:defRPr/>
              </a:pPr>
              <a:t>6</a:t>
            </a:fld>
            <a:endParaRPr lang="es-ES" sz="1200">
              <a:solidFill>
                <a:srgbClr val="898989"/>
              </a:solidFill>
            </a:endParaRPr>
          </a:p>
        </p:txBody>
      </p:sp>
      <p:sp>
        <p:nvSpPr>
          <p:cNvPr id="13316" name="Text Box 4"/>
          <p:cNvSpPr txBox="1">
            <a:spLocks noChangeArrowheads="1"/>
          </p:cNvSpPr>
          <p:nvPr/>
        </p:nvSpPr>
        <p:spPr bwMode="auto">
          <a:xfrm>
            <a:off x="4445000" y="1463675"/>
            <a:ext cx="4648200" cy="50112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marL="342900" indent="-3381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9pPr>
          </a:lstStyle>
          <a:p>
            <a:pPr>
              <a:lnSpc>
                <a:spcPct val="100000"/>
              </a:lnSpc>
              <a:spcBef>
                <a:spcPts val="450"/>
              </a:spcBef>
              <a:spcAft>
                <a:spcPts val="600"/>
              </a:spcAft>
              <a:buClrTx/>
              <a:buFontTx/>
              <a:buNone/>
              <a:defRPr/>
            </a:pPr>
            <a:endParaRPr lang="en-GB" sz="1800" b="1" dirty="0"/>
          </a:p>
          <a:p>
            <a:pPr>
              <a:lnSpc>
                <a:spcPct val="100000"/>
              </a:lnSpc>
              <a:spcBef>
                <a:spcPts val="450"/>
              </a:spcBef>
              <a:spcAft>
                <a:spcPts val="600"/>
              </a:spcAft>
              <a:buClrTx/>
              <a:buFontTx/>
              <a:buNone/>
              <a:defRPr/>
            </a:pPr>
            <a:endParaRPr lang="en-GB" sz="1800" b="1" dirty="0"/>
          </a:p>
          <a:p>
            <a:pPr>
              <a:lnSpc>
                <a:spcPct val="100000"/>
              </a:lnSpc>
              <a:spcBef>
                <a:spcPts val="450"/>
              </a:spcBef>
              <a:spcAft>
                <a:spcPts val="600"/>
              </a:spcAft>
              <a:buClrTx/>
              <a:buFontTx/>
              <a:buNone/>
              <a:defRPr/>
            </a:pPr>
            <a:endParaRPr lang="en-GB" sz="1800" b="1" dirty="0"/>
          </a:p>
          <a:p>
            <a:pPr>
              <a:lnSpc>
                <a:spcPct val="100000"/>
              </a:lnSpc>
              <a:spcBef>
                <a:spcPts val="450"/>
              </a:spcBef>
              <a:spcAft>
                <a:spcPts val="600"/>
              </a:spcAft>
              <a:buClrTx/>
              <a:buFontTx/>
              <a:buNone/>
              <a:defRPr/>
            </a:pPr>
            <a:r>
              <a:rPr lang="en-GB" sz="1800" b="1" dirty="0"/>
              <a:t>Class participation (30%) </a:t>
            </a:r>
          </a:p>
          <a:p>
            <a:pPr marL="338138" indent="-333375">
              <a:lnSpc>
                <a:spcPct val="100000"/>
              </a:lnSpc>
              <a:spcBef>
                <a:spcPts val="300"/>
              </a:spcBef>
              <a:buFont typeface="Arial" charset="0"/>
              <a:buChar char="•"/>
              <a:defRPr/>
            </a:pPr>
            <a:r>
              <a:rPr lang="en-GB" sz="1200" dirty="0"/>
              <a:t>Student commitment and performance in answering class assignment: 10% per assignment</a:t>
            </a:r>
          </a:p>
          <a:p>
            <a:pPr marL="338138" indent="-333375">
              <a:lnSpc>
                <a:spcPct val="100000"/>
              </a:lnSpc>
              <a:spcBef>
                <a:spcPts val="300"/>
              </a:spcBef>
              <a:buFont typeface="Arial" charset="0"/>
              <a:buChar char="•"/>
              <a:defRPr/>
            </a:pPr>
            <a:r>
              <a:rPr lang="en-US" sz="1200" dirty="0"/>
              <a:t>Y</a:t>
            </a:r>
            <a:r>
              <a:rPr lang="en-GB" sz="1200" dirty="0" err="1"/>
              <a:t>ou</a:t>
            </a:r>
            <a:r>
              <a:rPr lang="en-GB" sz="1200" dirty="0"/>
              <a:t> should upload (IS) each assignment 2 hours before class</a:t>
            </a:r>
          </a:p>
          <a:p>
            <a:pPr marL="338138" indent="-333375">
              <a:spcBef>
                <a:spcPts val="300"/>
              </a:spcBef>
              <a:buFont typeface="Arial" charset="0"/>
              <a:buChar char="•"/>
              <a:defRPr/>
            </a:pPr>
            <a:r>
              <a:rPr lang="en-US" sz="1200" dirty="0"/>
              <a:t>I</a:t>
            </a:r>
            <a:r>
              <a:rPr lang="en-GB" sz="1200" dirty="0"/>
              <a:t> provide feedback to each class assignment (IS Notebook) and you can also ask me in person after the class</a:t>
            </a:r>
          </a:p>
          <a:p>
            <a:pPr marL="338138" indent="-333375">
              <a:lnSpc>
                <a:spcPct val="100000"/>
              </a:lnSpc>
              <a:spcBef>
                <a:spcPts val="300"/>
              </a:spcBef>
              <a:buFont typeface="Arial" charset="0"/>
              <a:buChar char="•"/>
              <a:defRPr/>
            </a:pPr>
            <a:r>
              <a:rPr lang="en-GB" sz="1200" dirty="0"/>
              <a:t>Also: eager to participate and constructive comments in classroom</a:t>
            </a:r>
          </a:p>
          <a:p>
            <a:pPr>
              <a:lnSpc>
                <a:spcPct val="100000"/>
              </a:lnSpc>
              <a:spcBef>
                <a:spcPts val="450"/>
              </a:spcBef>
              <a:spcAft>
                <a:spcPts val="600"/>
              </a:spcAft>
              <a:buClrTx/>
              <a:buFontTx/>
              <a:buNone/>
              <a:defRPr/>
            </a:pPr>
            <a:r>
              <a:rPr lang="en-GB" sz="1800" b="1" dirty="0"/>
              <a:t>Grades: </a:t>
            </a:r>
          </a:p>
          <a:p>
            <a:pPr marL="338138" indent="-333375">
              <a:lnSpc>
                <a:spcPct val="100000"/>
              </a:lnSpc>
              <a:spcBef>
                <a:spcPts val="300"/>
              </a:spcBef>
              <a:buFont typeface="Arial" charset="0"/>
              <a:buChar char="•"/>
              <a:defRPr/>
            </a:pPr>
            <a:r>
              <a:rPr lang="en-GB" sz="1200" dirty="0"/>
              <a:t>I personally mark all assignments from a scale of 1 to 10</a:t>
            </a:r>
          </a:p>
          <a:p>
            <a:pPr marL="909638" lvl="2" indent="-333375">
              <a:spcBef>
                <a:spcPts val="300"/>
              </a:spcBef>
              <a:buFont typeface="Wingdings" charset="2"/>
              <a:buChar char="§"/>
              <a:defRPr/>
            </a:pPr>
            <a:r>
              <a:rPr lang="en-GB" sz="1200" dirty="0"/>
              <a:t>1-4 = FAIL</a:t>
            </a:r>
          </a:p>
          <a:p>
            <a:pPr marL="909638" lvl="2" indent="-333375">
              <a:spcBef>
                <a:spcPts val="300"/>
              </a:spcBef>
              <a:buFont typeface="Wingdings" charset="2"/>
              <a:buChar char="§"/>
              <a:defRPr/>
            </a:pPr>
            <a:r>
              <a:rPr lang="en-GB" sz="1200" dirty="0"/>
              <a:t>5-8 = PASS</a:t>
            </a:r>
          </a:p>
          <a:p>
            <a:pPr marL="909638" lvl="2" indent="-333375">
              <a:spcBef>
                <a:spcPts val="300"/>
              </a:spcBef>
              <a:buFont typeface="Wingdings" charset="2"/>
              <a:buChar char="§"/>
              <a:defRPr/>
            </a:pPr>
            <a:r>
              <a:rPr lang="en-GB" sz="1200" dirty="0"/>
              <a:t>9 and 10 = DISTINCTION</a:t>
            </a:r>
          </a:p>
          <a:p>
            <a:pPr marL="338138" indent="-333375">
              <a:lnSpc>
                <a:spcPct val="100000"/>
              </a:lnSpc>
              <a:spcBef>
                <a:spcPts val="300"/>
              </a:spcBef>
              <a:buFont typeface="Arial" charset="0"/>
              <a:buChar char="•"/>
              <a:defRPr/>
            </a:pPr>
            <a:r>
              <a:rPr lang="en-GB" sz="1200" dirty="0"/>
              <a:t>But: for </a:t>
            </a:r>
            <a:r>
              <a:rPr lang="en-GB" sz="1200" b="1" dirty="0"/>
              <a:t>MUNI system </a:t>
            </a:r>
            <a:r>
              <a:rPr lang="en-GB" sz="1200" dirty="0"/>
              <a:t>purposes I only assign ‘Pass’ or ‘Fail’</a:t>
            </a:r>
          </a:p>
          <a:p>
            <a:pPr marL="338138" indent="-333375">
              <a:lnSpc>
                <a:spcPct val="100000"/>
              </a:lnSpc>
              <a:spcBef>
                <a:spcPts val="300"/>
              </a:spcBef>
              <a:buFont typeface="Arial" charset="0"/>
              <a:buChar char="•"/>
              <a:defRPr/>
            </a:pPr>
            <a:r>
              <a:rPr lang="en-GB" sz="1200" dirty="0"/>
              <a:t>i.e. if you want to know more about your mark, email me</a:t>
            </a:r>
          </a:p>
          <a:p>
            <a:pPr marL="338138" indent="-333375">
              <a:lnSpc>
                <a:spcPct val="100000"/>
              </a:lnSpc>
              <a:spcBef>
                <a:spcPts val="300"/>
              </a:spcBef>
              <a:buFont typeface="Arial" charset="0"/>
              <a:buChar char="•"/>
              <a:defRPr/>
            </a:pPr>
            <a:r>
              <a:rPr lang="en-GB" sz="1200" b="1" dirty="0"/>
              <a:t>Erasmus </a:t>
            </a:r>
            <a:r>
              <a:rPr lang="en-GB" sz="1200" dirty="0"/>
              <a:t>students</a:t>
            </a:r>
            <a:r>
              <a:rPr lang="en-GB" sz="1200" b="1" dirty="0"/>
              <a:t>: </a:t>
            </a:r>
            <a:r>
              <a:rPr lang="en-GB" sz="1200" dirty="0"/>
              <a:t>need grades before? Contact me</a:t>
            </a:r>
          </a:p>
          <a:p>
            <a:pPr>
              <a:lnSpc>
                <a:spcPct val="100000"/>
              </a:lnSpc>
              <a:spcBef>
                <a:spcPts val="300"/>
              </a:spcBef>
              <a:spcAft>
                <a:spcPts val="600"/>
              </a:spcAft>
              <a:buClrTx/>
              <a:buFontTx/>
              <a:buNone/>
              <a:defRPr/>
            </a:pPr>
            <a:endParaRPr lang="en-GB" sz="1200" dirty="0"/>
          </a:p>
          <a:p>
            <a:pPr>
              <a:lnSpc>
                <a:spcPct val="100000"/>
              </a:lnSpc>
              <a:spcBef>
                <a:spcPts val="300"/>
              </a:spcBef>
              <a:buClrTx/>
              <a:buFontTx/>
              <a:buNone/>
              <a:defRPr/>
            </a:pPr>
            <a:r>
              <a:rPr lang="en-GB" sz="1200" b="1" dirty="0"/>
              <a:t> </a:t>
            </a:r>
          </a:p>
        </p:txBody>
      </p:sp>
      <p:graphicFrame>
        <p:nvGraphicFramePr>
          <p:cNvPr id="6" name="8 Marcador de contenido"/>
          <p:cNvGraphicFramePr>
            <a:graphicFrameLocks/>
          </p:cNvGraphicFramePr>
          <p:nvPr>
            <p:extLst>
              <p:ext uri="{D42A27DB-BD31-4B8C-83A1-F6EECF244321}">
                <p14:modId xmlns:p14="http://schemas.microsoft.com/office/powerpoint/2010/main" val="3449549673"/>
              </p:ext>
            </p:extLst>
          </p:nvPr>
        </p:nvGraphicFramePr>
        <p:xfrm>
          <a:off x="4521200" y="1937190"/>
          <a:ext cx="4038600" cy="473775"/>
        </p:xfrm>
        <a:graphic>
          <a:graphicData uri="http://schemas.openxmlformats.org/drawingml/2006/table">
            <a:tbl>
              <a:tblPr firstRow="1" firstCol="1" bandRow="1"/>
              <a:tblGrid>
                <a:gridCol w="2796587">
                  <a:extLst>
                    <a:ext uri="{9D8B030D-6E8A-4147-A177-3AD203B41FA5}">
                      <a16:colId xmlns:a16="http://schemas.microsoft.com/office/drawing/2014/main" val="20000"/>
                    </a:ext>
                  </a:extLst>
                </a:gridCol>
                <a:gridCol w="1242013">
                  <a:extLst>
                    <a:ext uri="{9D8B030D-6E8A-4147-A177-3AD203B41FA5}">
                      <a16:colId xmlns:a16="http://schemas.microsoft.com/office/drawing/2014/main" val="20001"/>
                    </a:ext>
                  </a:extLst>
                </a:gridCol>
              </a:tblGrid>
              <a:tr h="157925">
                <a:tc>
                  <a:txBody>
                    <a:bodyPr/>
                    <a:lstStyle/>
                    <a:p>
                      <a:pPr algn="just">
                        <a:spcAft>
                          <a:spcPts val="0"/>
                        </a:spcAft>
                      </a:pPr>
                      <a:r>
                        <a:rPr lang="en-GB" sz="1000" b="1" dirty="0">
                          <a:effectLst/>
                          <a:latin typeface="Times New Roman"/>
                          <a:ea typeface="Calibri"/>
                          <a:cs typeface="Times New Roman"/>
                        </a:rPr>
                        <a:t>Evaluation tool</a:t>
                      </a:r>
                      <a:endParaRPr lang="es-ES" sz="900" dirty="0">
                        <a:effectLst/>
                        <a:latin typeface="Calibri"/>
                        <a:ea typeface="Calibri"/>
                        <a:cs typeface="Times New Roman"/>
                      </a:endParaRPr>
                    </a:p>
                  </a:txBody>
                  <a:tcPr marL="59222" marR="59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000" b="1" dirty="0">
                          <a:effectLst/>
                          <a:latin typeface="Times New Roman"/>
                          <a:ea typeface="Calibri"/>
                          <a:cs typeface="Times New Roman"/>
                        </a:rPr>
                        <a:t>% of final mark</a:t>
                      </a:r>
                      <a:endParaRPr lang="es-ES" sz="900" dirty="0">
                        <a:effectLst/>
                        <a:latin typeface="Calibri"/>
                        <a:ea typeface="Calibri"/>
                        <a:cs typeface="Times New Roman"/>
                      </a:endParaRPr>
                    </a:p>
                  </a:txBody>
                  <a:tcPr marL="59222" marR="59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7925">
                <a:tc>
                  <a:txBody>
                    <a:bodyPr/>
                    <a:lstStyle/>
                    <a:p>
                      <a:pPr algn="just">
                        <a:spcAft>
                          <a:spcPts val="0"/>
                        </a:spcAft>
                      </a:pPr>
                      <a:r>
                        <a:rPr lang="en-US" sz="1000" dirty="0">
                          <a:effectLst/>
                          <a:latin typeface="Times New Roman"/>
                          <a:ea typeface="Calibri"/>
                          <a:cs typeface="Times New Roman"/>
                        </a:rPr>
                        <a:t>A</a:t>
                      </a:r>
                      <a:r>
                        <a:rPr lang="en-GB" sz="1000" dirty="0" err="1">
                          <a:effectLst/>
                          <a:latin typeface="Times New Roman"/>
                          <a:ea typeface="Calibri"/>
                          <a:cs typeface="Times New Roman"/>
                        </a:rPr>
                        <a:t>ssignments</a:t>
                      </a:r>
                      <a:r>
                        <a:rPr lang="en-GB" sz="1000" dirty="0">
                          <a:effectLst/>
                          <a:latin typeface="Times New Roman"/>
                          <a:ea typeface="Calibri"/>
                          <a:cs typeface="Times New Roman"/>
                        </a:rPr>
                        <a:t> and participation in classroom</a:t>
                      </a:r>
                      <a:endParaRPr lang="es-ES" sz="900" dirty="0">
                        <a:effectLst/>
                        <a:latin typeface="Calibri"/>
                        <a:ea typeface="Calibri"/>
                        <a:cs typeface="Times New Roman"/>
                      </a:endParaRPr>
                    </a:p>
                  </a:txBody>
                  <a:tcPr marL="59222" marR="59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000" dirty="0">
                          <a:effectLst/>
                          <a:latin typeface="Times New Roman"/>
                          <a:ea typeface="Calibri"/>
                          <a:cs typeface="Times New Roman"/>
                        </a:rPr>
                        <a:t>30%</a:t>
                      </a:r>
                      <a:endParaRPr lang="es-ES" sz="900" dirty="0">
                        <a:effectLst/>
                        <a:latin typeface="Calibri"/>
                        <a:ea typeface="Calibri"/>
                        <a:cs typeface="Times New Roman"/>
                      </a:endParaRPr>
                    </a:p>
                  </a:txBody>
                  <a:tcPr marL="59222" marR="59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7925">
                <a:tc>
                  <a:txBody>
                    <a:bodyPr/>
                    <a:lstStyle/>
                    <a:p>
                      <a:pPr algn="just">
                        <a:spcAft>
                          <a:spcPts val="0"/>
                        </a:spcAft>
                      </a:pPr>
                      <a:r>
                        <a:rPr lang="en-GB" sz="1000" dirty="0">
                          <a:effectLst/>
                          <a:latin typeface="Times New Roman"/>
                          <a:ea typeface="Calibri"/>
                          <a:cs typeface="Times New Roman"/>
                        </a:rPr>
                        <a:t>Final Essay </a:t>
                      </a:r>
                      <a:endParaRPr lang="es-ES" sz="900" dirty="0">
                        <a:effectLst/>
                        <a:latin typeface="Calibri"/>
                        <a:ea typeface="Calibri"/>
                        <a:cs typeface="Times New Roman"/>
                      </a:endParaRPr>
                    </a:p>
                  </a:txBody>
                  <a:tcPr marL="59222" marR="59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000" dirty="0">
                          <a:effectLst/>
                          <a:latin typeface="Times New Roman"/>
                          <a:ea typeface="Calibri"/>
                          <a:cs typeface="Times New Roman"/>
                        </a:rPr>
                        <a:t>70%</a:t>
                      </a:r>
                      <a:endParaRPr lang="es-ES" sz="900" dirty="0">
                        <a:effectLst/>
                        <a:latin typeface="Calibri"/>
                        <a:ea typeface="Calibri"/>
                        <a:cs typeface="Times New Roman"/>
                      </a:endParaRPr>
                    </a:p>
                  </a:txBody>
                  <a:tcPr marL="59222" marR="59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TextBox 1"/>
          <p:cNvSpPr txBox="1"/>
          <p:nvPr/>
        </p:nvSpPr>
        <p:spPr>
          <a:xfrm>
            <a:off x="4521200" y="1422622"/>
            <a:ext cx="4038600" cy="400110"/>
          </a:xfrm>
          <a:prstGeom prst="rect">
            <a:avLst/>
          </a:prstGeom>
          <a:noFill/>
        </p:spPr>
        <p:txBody>
          <a:bodyPr wrap="square" rtlCol="0">
            <a:spAutoFit/>
          </a:bodyPr>
          <a:lstStyle/>
          <a:p>
            <a:r>
              <a:rPr lang="en-US" sz="2000" b="1" i="1" u="sng" dirty="0">
                <a:solidFill>
                  <a:srgbClr val="FF0000"/>
                </a:solidFill>
              </a:rPr>
              <a:t>A</a:t>
            </a:r>
            <a:r>
              <a:rPr lang="en-GB" sz="2000" b="1" i="1" u="sng" dirty="0" err="1">
                <a:solidFill>
                  <a:srgbClr val="FF0000"/>
                </a:solidFill>
              </a:rPr>
              <a:t>ttending</a:t>
            </a:r>
            <a:r>
              <a:rPr lang="en-GB" sz="2000" b="1" i="1" u="sng" dirty="0">
                <a:solidFill>
                  <a:srgbClr val="FF0000"/>
                </a:solidFill>
              </a:rPr>
              <a:t> all 3 classes: obligatory</a:t>
            </a:r>
          </a:p>
        </p:txBody>
      </p:sp>
    </p:spTree>
    <p:extLst>
      <p:ext uri="{BB962C8B-B14F-4D97-AF65-F5344CB8AC3E}">
        <p14:creationId xmlns:p14="http://schemas.microsoft.com/office/powerpoint/2010/main" val="28926885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13314"/>
                                        </p:tgtEl>
                                        <p:attrNameLst>
                                          <p:attrName>style.visibility</p:attrName>
                                        </p:attrNameLst>
                                      </p:cBhvr>
                                      <p:to>
                                        <p:strVal val="visible"/>
                                      </p:to>
                                    </p:set>
                                    <p:animEffect transition="in" filter="wipe(left)">
                                      <p:cBhvr additive="repl">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13316">
                                            <p:txEl>
                                              <p:pRg st="3" end="3"/>
                                            </p:txEl>
                                          </p:spTgt>
                                        </p:tgtEl>
                                        <p:attrNameLst>
                                          <p:attrName>style.visibility</p:attrName>
                                        </p:attrNameLst>
                                      </p:cBhvr>
                                      <p:to>
                                        <p:strVal val="visible"/>
                                      </p:to>
                                    </p:set>
                                    <p:animEffect transition="in" filter="wipe(left)">
                                      <p:cBhvr additive="repl">
                                        <p:cTn id="12" dur="500"/>
                                        <p:tgtEl>
                                          <p:spTgt spid="13316">
                                            <p:txEl>
                                              <p:pRg st="3" end="3"/>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13316">
                                            <p:txEl>
                                              <p:pRg st="4" end="4"/>
                                            </p:txEl>
                                          </p:spTgt>
                                        </p:tgtEl>
                                        <p:attrNameLst>
                                          <p:attrName>style.visibility</p:attrName>
                                        </p:attrNameLst>
                                      </p:cBhvr>
                                      <p:to>
                                        <p:strVal val="visible"/>
                                      </p:to>
                                    </p:set>
                                    <p:animEffect transition="in" filter="wipe(left)">
                                      <p:cBhvr additive="repl">
                                        <p:cTn id="15" dur="500"/>
                                        <p:tgtEl>
                                          <p:spTgt spid="13316">
                                            <p:txEl>
                                              <p:pRg st="4" end="4"/>
                                            </p:txEl>
                                          </p:spTgt>
                                        </p:tgtEl>
                                      </p:cBhvr>
                                    </p:animEffect>
                                  </p:childTnLst>
                                </p:cTn>
                              </p:par>
                              <p:par>
                                <p:cTn id="16" presetID="22" presetClass="entr" presetSubtype="8" fill="hold" nodeType="withEffect">
                                  <p:stCondLst>
                                    <p:cond delay="0"/>
                                  </p:stCondLst>
                                  <p:childTnLst>
                                    <p:set>
                                      <p:cBhvr additive="repl">
                                        <p:cTn id="17" dur="1" fill="hold">
                                          <p:stCondLst>
                                            <p:cond delay="0"/>
                                          </p:stCondLst>
                                        </p:cTn>
                                        <p:tgtEl>
                                          <p:spTgt spid="13316">
                                            <p:txEl>
                                              <p:pRg st="5" end="5"/>
                                            </p:txEl>
                                          </p:spTgt>
                                        </p:tgtEl>
                                        <p:attrNameLst>
                                          <p:attrName>style.visibility</p:attrName>
                                        </p:attrNameLst>
                                      </p:cBhvr>
                                      <p:to>
                                        <p:strVal val="visible"/>
                                      </p:to>
                                    </p:set>
                                    <p:animEffect transition="in" filter="wipe(left)">
                                      <p:cBhvr additive="repl">
                                        <p:cTn id="18" dur="500"/>
                                        <p:tgtEl>
                                          <p:spTgt spid="13316">
                                            <p:txEl>
                                              <p:pRg st="5" end="5"/>
                                            </p:txEl>
                                          </p:spTgt>
                                        </p:tgtEl>
                                      </p:cBhvr>
                                    </p:animEffect>
                                  </p:childTnLst>
                                </p:cTn>
                              </p:par>
                              <p:par>
                                <p:cTn id="19" presetID="22" presetClass="entr" presetSubtype="8" fill="hold" nodeType="withEffect">
                                  <p:stCondLst>
                                    <p:cond delay="0"/>
                                  </p:stCondLst>
                                  <p:childTnLst>
                                    <p:set>
                                      <p:cBhvr additive="repl">
                                        <p:cTn id="20" dur="1" fill="hold">
                                          <p:stCondLst>
                                            <p:cond delay="0"/>
                                          </p:stCondLst>
                                        </p:cTn>
                                        <p:tgtEl>
                                          <p:spTgt spid="13316">
                                            <p:txEl>
                                              <p:pRg st="7" end="7"/>
                                            </p:txEl>
                                          </p:spTgt>
                                        </p:tgtEl>
                                        <p:attrNameLst>
                                          <p:attrName>style.visibility</p:attrName>
                                        </p:attrNameLst>
                                      </p:cBhvr>
                                      <p:to>
                                        <p:strVal val="visible"/>
                                      </p:to>
                                    </p:set>
                                    <p:animEffect transition="in" filter="wipe(left)">
                                      <p:cBhvr additive="repl">
                                        <p:cTn id="21" dur="500"/>
                                        <p:tgtEl>
                                          <p:spTgt spid="13316">
                                            <p:txEl>
                                              <p:pRg st="7" end="7"/>
                                            </p:txEl>
                                          </p:spTgt>
                                        </p:tgtEl>
                                      </p:cBhvr>
                                    </p:animEffect>
                                  </p:childTnLst>
                                </p:cTn>
                              </p:par>
                              <p:par>
                                <p:cTn id="22" presetID="22" presetClass="entr" presetSubtype="8" fill="hold" nodeType="withEffect">
                                  <p:stCondLst>
                                    <p:cond delay="0"/>
                                  </p:stCondLst>
                                  <p:childTnLst>
                                    <p:set>
                                      <p:cBhvr additive="repl">
                                        <p:cTn id="23" dur="1" fill="hold">
                                          <p:stCondLst>
                                            <p:cond delay="0"/>
                                          </p:stCondLst>
                                        </p:cTn>
                                        <p:tgtEl>
                                          <p:spTgt spid="13316">
                                            <p:txEl>
                                              <p:pRg st="6" end="6"/>
                                            </p:txEl>
                                          </p:spTgt>
                                        </p:tgtEl>
                                        <p:attrNameLst>
                                          <p:attrName>style.visibility</p:attrName>
                                        </p:attrNameLst>
                                      </p:cBhvr>
                                      <p:to>
                                        <p:strVal val="visible"/>
                                      </p:to>
                                    </p:set>
                                    <p:animEffect transition="in" filter="wipe(left)">
                                      <p:cBhvr additive="repl">
                                        <p:cTn id="24" dur="500"/>
                                        <p:tgtEl>
                                          <p:spTgt spid="13316">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additive="repl">
                                        <p:cTn id="28" dur="1" fill="hold">
                                          <p:stCondLst>
                                            <p:cond delay="0"/>
                                          </p:stCondLst>
                                        </p:cTn>
                                        <p:tgtEl>
                                          <p:spTgt spid="13316">
                                            <p:txEl>
                                              <p:pRg st="8" end="8"/>
                                            </p:txEl>
                                          </p:spTgt>
                                        </p:tgtEl>
                                        <p:attrNameLst>
                                          <p:attrName>style.visibility</p:attrName>
                                        </p:attrNameLst>
                                      </p:cBhvr>
                                      <p:to>
                                        <p:strVal val="visible"/>
                                      </p:to>
                                    </p:set>
                                    <p:animEffect transition="in" filter="wipe(left)">
                                      <p:cBhvr additive="repl">
                                        <p:cTn id="29" dur="500"/>
                                        <p:tgtEl>
                                          <p:spTgt spid="13316">
                                            <p:txEl>
                                              <p:pRg st="8" end="8"/>
                                            </p:txEl>
                                          </p:spTgt>
                                        </p:tgtEl>
                                      </p:cBhvr>
                                    </p:animEffect>
                                  </p:childTnLst>
                                </p:cTn>
                              </p:par>
                              <p:par>
                                <p:cTn id="30" presetID="22" presetClass="entr" presetSubtype="8" fill="hold" nodeType="withEffect">
                                  <p:stCondLst>
                                    <p:cond delay="0"/>
                                  </p:stCondLst>
                                  <p:childTnLst>
                                    <p:set>
                                      <p:cBhvr additive="repl">
                                        <p:cTn id="31" dur="1" fill="hold">
                                          <p:stCondLst>
                                            <p:cond delay="0"/>
                                          </p:stCondLst>
                                        </p:cTn>
                                        <p:tgtEl>
                                          <p:spTgt spid="13316">
                                            <p:txEl>
                                              <p:pRg st="9" end="9"/>
                                            </p:txEl>
                                          </p:spTgt>
                                        </p:tgtEl>
                                        <p:attrNameLst>
                                          <p:attrName>style.visibility</p:attrName>
                                        </p:attrNameLst>
                                      </p:cBhvr>
                                      <p:to>
                                        <p:strVal val="visible"/>
                                      </p:to>
                                    </p:set>
                                    <p:animEffect transition="in" filter="wipe(left)">
                                      <p:cBhvr additive="repl">
                                        <p:cTn id="32" dur="500"/>
                                        <p:tgtEl>
                                          <p:spTgt spid="13316">
                                            <p:txEl>
                                              <p:pRg st="9" end="9"/>
                                            </p:txEl>
                                          </p:spTgt>
                                        </p:tgtEl>
                                      </p:cBhvr>
                                    </p:animEffect>
                                  </p:childTnLst>
                                </p:cTn>
                              </p:par>
                              <p:par>
                                <p:cTn id="33" presetID="22" presetClass="entr" presetSubtype="8" fill="hold" nodeType="withEffect">
                                  <p:stCondLst>
                                    <p:cond delay="0"/>
                                  </p:stCondLst>
                                  <p:childTnLst>
                                    <p:set>
                                      <p:cBhvr additive="repl">
                                        <p:cTn id="34" dur="1" fill="hold">
                                          <p:stCondLst>
                                            <p:cond delay="0"/>
                                          </p:stCondLst>
                                        </p:cTn>
                                        <p:tgtEl>
                                          <p:spTgt spid="13316">
                                            <p:txEl>
                                              <p:pRg st="10" end="10"/>
                                            </p:txEl>
                                          </p:spTgt>
                                        </p:tgtEl>
                                        <p:attrNameLst>
                                          <p:attrName>style.visibility</p:attrName>
                                        </p:attrNameLst>
                                      </p:cBhvr>
                                      <p:to>
                                        <p:strVal val="visible"/>
                                      </p:to>
                                    </p:set>
                                    <p:animEffect transition="in" filter="wipe(left)">
                                      <p:cBhvr additive="repl">
                                        <p:cTn id="35" dur="500"/>
                                        <p:tgtEl>
                                          <p:spTgt spid="13316">
                                            <p:txEl>
                                              <p:pRg st="10" end="10"/>
                                            </p:txEl>
                                          </p:spTgt>
                                        </p:tgtEl>
                                      </p:cBhvr>
                                    </p:animEffect>
                                  </p:childTnLst>
                                </p:cTn>
                              </p:par>
                              <p:par>
                                <p:cTn id="36" presetID="22" presetClass="entr" presetSubtype="8" fill="hold" nodeType="withEffect">
                                  <p:stCondLst>
                                    <p:cond delay="0"/>
                                  </p:stCondLst>
                                  <p:childTnLst>
                                    <p:set>
                                      <p:cBhvr additive="repl">
                                        <p:cTn id="37" dur="1" fill="hold">
                                          <p:stCondLst>
                                            <p:cond delay="0"/>
                                          </p:stCondLst>
                                        </p:cTn>
                                        <p:tgtEl>
                                          <p:spTgt spid="13316">
                                            <p:txEl>
                                              <p:pRg st="11" end="11"/>
                                            </p:txEl>
                                          </p:spTgt>
                                        </p:tgtEl>
                                        <p:attrNameLst>
                                          <p:attrName>style.visibility</p:attrName>
                                        </p:attrNameLst>
                                      </p:cBhvr>
                                      <p:to>
                                        <p:strVal val="visible"/>
                                      </p:to>
                                    </p:set>
                                    <p:animEffect transition="in" filter="wipe(left)">
                                      <p:cBhvr additive="repl">
                                        <p:cTn id="38" dur="500"/>
                                        <p:tgtEl>
                                          <p:spTgt spid="13316">
                                            <p:txEl>
                                              <p:pRg st="11" end="11"/>
                                            </p:txEl>
                                          </p:spTgt>
                                        </p:tgtEl>
                                      </p:cBhvr>
                                    </p:animEffect>
                                  </p:childTnLst>
                                </p:cTn>
                              </p:par>
                              <p:par>
                                <p:cTn id="39" presetID="22" presetClass="entr" presetSubtype="8" fill="hold" nodeType="withEffect">
                                  <p:stCondLst>
                                    <p:cond delay="0"/>
                                  </p:stCondLst>
                                  <p:childTnLst>
                                    <p:set>
                                      <p:cBhvr additive="repl">
                                        <p:cTn id="40" dur="1" fill="hold">
                                          <p:stCondLst>
                                            <p:cond delay="0"/>
                                          </p:stCondLst>
                                        </p:cTn>
                                        <p:tgtEl>
                                          <p:spTgt spid="13316">
                                            <p:txEl>
                                              <p:pRg st="12" end="12"/>
                                            </p:txEl>
                                          </p:spTgt>
                                        </p:tgtEl>
                                        <p:attrNameLst>
                                          <p:attrName>style.visibility</p:attrName>
                                        </p:attrNameLst>
                                      </p:cBhvr>
                                      <p:to>
                                        <p:strVal val="visible"/>
                                      </p:to>
                                    </p:set>
                                    <p:animEffect transition="in" filter="wipe(left)">
                                      <p:cBhvr additive="repl">
                                        <p:cTn id="41" dur="500"/>
                                        <p:tgtEl>
                                          <p:spTgt spid="13316">
                                            <p:txEl>
                                              <p:pRg st="12" end="12"/>
                                            </p:txEl>
                                          </p:spTgt>
                                        </p:tgtEl>
                                      </p:cBhvr>
                                    </p:animEffect>
                                  </p:childTnLst>
                                </p:cTn>
                              </p:par>
                              <p:par>
                                <p:cTn id="42" presetID="22" presetClass="entr" presetSubtype="8" fill="hold" nodeType="withEffect">
                                  <p:stCondLst>
                                    <p:cond delay="0"/>
                                  </p:stCondLst>
                                  <p:childTnLst>
                                    <p:set>
                                      <p:cBhvr additive="repl">
                                        <p:cTn id="43" dur="1" fill="hold">
                                          <p:stCondLst>
                                            <p:cond delay="0"/>
                                          </p:stCondLst>
                                        </p:cTn>
                                        <p:tgtEl>
                                          <p:spTgt spid="13316">
                                            <p:txEl>
                                              <p:pRg st="13" end="13"/>
                                            </p:txEl>
                                          </p:spTgt>
                                        </p:tgtEl>
                                        <p:attrNameLst>
                                          <p:attrName>style.visibility</p:attrName>
                                        </p:attrNameLst>
                                      </p:cBhvr>
                                      <p:to>
                                        <p:strVal val="visible"/>
                                      </p:to>
                                    </p:set>
                                    <p:animEffect transition="in" filter="wipe(left)">
                                      <p:cBhvr additive="repl">
                                        <p:cTn id="44" dur="500"/>
                                        <p:tgtEl>
                                          <p:spTgt spid="13316">
                                            <p:txEl>
                                              <p:pRg st="13" end="13"/>
                                            </p:txEl>
                                          </p:spTgt>
                                        </p:tgtEl>
                                      </p:cBhvr>
                                    </p:animEffect>
                                  </p:childTnLst>
                                </p:cTn>
                              </p:par>
                              <p:par>
                                <p:cTn id="45" presetID="22" presetClass="entr" presetSubtype="8" fill="hold" nodeType="withEffect">
                                  <p:stCondLst>
                                    <p:cond delay="0"/>
                                  </p:stCondLst>
                                  <p:childTnLst>
                                    <p:set>
                                      <p:cBhvr additive="repl">
                                        <p:cTn id="46" dur="1" fill="hold">
                                          <p:stCondLst>
                                            <p:cond delay="0"/>
                                          </p:stCondLst>
                                        </p:cTn>
                                        <p:tgtEl>
                                          <p:spTgt spid="13316">
                                            <p:txEl>
                                              <p:pRg st="14" end="14"/>
                                            </p:txEl>
                                          </p:spTgt>
                                        </p:tgtEl>
                                        <p:attrNameLst>
                                          <p:attrName>style.visibility</p:attrName>
                                        </p:attrNameLst>
                                      </p:cBhvr>
                                      <p:to>
                                        <p:strVal val="visible"/>
                                      </p:to>
                                    </p:set>
                                    <p:animEffect transition="in" filter="wipe(left)">
                                      <p:cBhvr additive="repl">
                                        <p:cTn id="47" dur="500"/>
                                        <p:tgtEl>
                                          <p:spTgt spid="13316">
                                            <p:txEl>
                                              <p:pRg st="14" end="14"/>
                                            </p:txEl>
                                          </p:spTgt>
                                        </p:tgtEl>
                                      </p:cBhvr>
                                    </p:animEffect>
                                  </p:childTnLst>
                                </p:cTn>
                              </p:par>
                              <p:par>
                                <p:cTn id="48" presetID="22" presetClass="entr" presetSubtype="8" fill="hold" nodeType="withEffect">
                                  <p:stCondLst>
                                    <p:cond delay="0"/>
                                  </p:stCondLst>
                                  <p:childTnLst>
                                    <p:set>
                                      <p:cBhvr additive="repl">
                                        <p:cTn id="49" dur="1" fill="hold">
                                          <p:stCondLst>
                                            <p:cond delay="0"/>
                                          </p:stCondLst>
                                        </p:cTn>
                                        <p:tgtEl>
                                          <p:spTgt spid="13316">
                                            <p:txEl>
                                              <p:pRg st="15" end="15"/>
                                            </p:txEl>
                                          </p:spTgt>
                                        </p:tgtEl>
                                        <p:attrNameLst>
                                          <p:attrName>style.visibility</p:attrName>
                                        </p:attrNameLst>
                                      </p:cBhvr>
                                      <p:to>
                                        <p:strVal val="visible"/>
                                      </p:to>
                                    </p:set>
                                    <p:animEffect transition="in" filter="wipe(left)">
                                      <p:cBhvr additive="repl">
                                        <p:cTn id="50" dur="500"/>
                                        <p:tgtEl>
                                          <p:spTgt spid="13316">
                                            <p:txEl>
                                              <p:pRg st="15" end="15"/>
                                            </p:txEl>
                                          </p:spTgt>
                                        </p:tgtEl>
                                      </p:cBhvr>
                                    </p:animEffect>
                                  </p:childTnLst>
                                </p:cTn>
                              </p:par>
                              <p:par>
                                <p:cTn id="51" presetID="22" presetClass="entr" presetSubtype="8" fill="hold" nodeType="withEffect">
                                  <p:stCondLst>
                                    <p:cond delay="0"/>
                                  </p:stCondLst>
                                  <p:childTnLst>
                                    <p:set>
                                      <p:cBhvr additive="repl">
                                        <p:cTn id="52" dur="1" fill="hold">
                                          <p:stCondLst>
                                            <p:cond delay="0"/>
                                          </p:stCondLst>
                                        </p:cTn>
                                        <p:tgtEl>
                                          <p:spTgt spid="13316">
                                            <p:txEl>
                                              <p:pRg st="17" end="17"/>
                                            </p:txEl>
                                          </p:spTgt>
                                        </p:tgtEl>
                                        <p:attrNameLst>
                                          <p:attrName>style.visibility</p:attrName>
                                        </p:attrNameLst>
                                      </p:cBhvr>
                                      <p:to>
                                        <p:strVal val="visible"/>
                                      </p:to>
                                    </p:set>
                                    <p:animEffect transition="in" filter="wipe(left)">
                                      <p:cBhvr additive="repl">
                                        <p:cTn id="53" dur="500"/>
                                        <p:tgtEl>
                                          <p:spTgt spid="1331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ctr">
              <a:lnSpc>
                <a:spcPct val="100000"/>
              </a:lnSpc>
              <a:buClrTx/>
              <a:buFontTx/>
              <a:buNone/>
              <a:defRPr/>
            </a:pPr>
            <a:r>
              <a:rPr lang="en-GB" sz="3600"/>
              <a:t>A note on answering assignments</a:t>
            </a:r>
          </a:p>
        </p:txBody>
      </p:sp>
      <p:sp>
        <p:nvSpPr>
          <p:cNvPr id="14338" name="Text Box 2"/>
          <p:cNvSpPr txBox="1">
            <a:spLocks noChangeArrowheads="1"/>
          </p:cNvSpPr>
          <p:nvPr/>
        </p:nvSpPr>
        <p:spPr bwMode="auto">
          <a:xfrm>
            <a:off x="457200" y="1417637"/>
            <a:ext cx="8229600" cy="4852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marL="338138" indent="-33813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1pPr>
            <a:lvl2pPr marL="738188" indent="-28098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2pPr>
            <a:lvl3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3pPr>
            <a:lvl4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4pPr>
            <a:lvl5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9pPr>
          </a:lstStyle>
          <a:p>
            <a:pPr>
              <a:lnSpc>
                <a:spcPct val="100000"/>
              </a:lnSpc>
              <a:spcBef>
                <a:spcPts val="700"/>
              </a:spcBef>
              <a:buFont typeface="Arial" charset="0"/>
              <a:buChar char="•"/>
              <a:defRPr/>
            </a:pPr>
            <a:r>
              <a:rPr lang="en-GB" sz="1800" dirty="0"/>
              <a:t>File name of your assignments</a:t>
            </a:r>
          </a:p>
          <a:p>
            <a:pPr lvl="1">
              <a:lnSpc>
                <a:spcPct val="100000"/>
              </a:lnSpc>
              <a:spcBef>
                <a:spcPts val="500"/>
              </a:spcBef>
              <a:buFont typeface="Arial" charset="0"/>
              <a:buChar char="–"/>
              <a:defRPr/>
            </a:pPr>
            <a:r>
              <a:rPr lang="en-GB" sz="1800" u="sng" dirty="0" err="1"/>
              <a:t>Your_name_assignmentnumber</a:t>
            </a:r>
            <a:endParaRPr lang="en-GB" sz="1800" u="sng" dirty="0"/>
          </a:p>
          <a:p>
            <a:pPr lvl="1">
              <a:lnSpc>
                <a:spcPct val="100000"/>
              </a:lnSpc>
              <a:spcBef>
                <a:spcPts val="500"/>
              </a:spcBef>
              <a:buFont typeface="Arial" charset="0"/>
              <a:buChar char="–"/>
              <a:defRPr/>
            </a:pPr>
            <a:r>
              <a:rPr lang="en-GB" sz="1800" dirty="0"/>
              <a:t>E.g. </a:t>
            </a:r>
            <a:r>
              <a:rPr lang="en-GB" sz="1800" b="1" dirty="0" err="1"/>
              <a:t>Zografos</a:t>
            </a:r>
            <a:r>
              <a:rPr lang="en-GB" sz="1800" b="1" dirty="0"/>
              <a:t> Christos 3</a:t>
            </a:r>
            <a:r>
              <a:rPr lang="en-GB" sz="1800" dirty="0"/>
              <a:t>. </a:t>
            </a:r>
            <a:r>
              <a:rPr lang="en-GB" sz="1800" b="1" dirty="0" err="1"/>
              <a:t>Zografos</a:t>
            </a:r>
            <a:r>
              <a:rPr lang="en-GB" sz="1800" b="1"/>
              <a:t> Christos ESSAY</a:t>
            </a:r>
            <a:endParaRPr lang="en-GB" sz="1800" b="1" dirty="0"/>
          </a:p>
          <a:p>
            <a:pPr>
              <a:lnSpc>
                <a:spcPct val="100000"/>
              </a:lnSpc>
              <a:spcBef>
                <a:spcPts val="500"/>
              </a:spcBef>
              <a:spcAft>
                <a:spcPts val="1800"/>
              </a:spcAft>
              <a:buClrTx/>
              <a:buSzTx/>
              <a:buFontTx/>
              <a:buNone/>
              <a:defRPr/>
            </a:pPr>
            <a:r>
              <a:rPr lang="en-GB" sz="1800" dirty="0"/>
              <a:t>NOTHING ELSE PLEASE!</a:t>
            </a:r>
          </a:p>
          <a:p>
            <a:pPr>
              <a:lnSpc>
                <a:spcPct val="100000"/>
              </a:lnSpc>
              <a:spcBef>
                <a:spcPts val="700"/>
              </a:spcBef>
              <a:buClrTx/>
              <a:buSzTx/>
              <a:buFontTx/>
              <a:buNone/>
              <a:defRPr/>
            </a:pPr>
            <a:r>
              <a:rPr lang="en-GB" sz="1800" dirty="0"/>
              <a:t>How to answer your assignment:</a:t>
            </a:r>
          </a:p>
          <a:p>
            <a:pPr lvl="1">
              <a:lnSpc>
                <a:spcPct val="100000"/>
              </a:lnSpc>
              <a:spcBef>
                <a:spcPts val="550"/>
              </a:spcBef>
              <a:buFont typeface="Arial" charset="0"/>
              <a:buChar char="–"/>
              <a:defRPr/>
            </a:pPr>
            <a:r>
              <a:rPr lang="en-GB" sz="1800" dirty="0"/>
              <a:t>First, </a:t>
            </a:r>
            <a:r>
              <a:rPr lang="en-GB" sz="1800" dirty="0">
                <a:solidFill>
                  <a:srgbClr val="0000FF"/>
                </a:solidFill>
              </a:rPr>
              <a:t>answer</a:t>
            </a:r>
            <a:r>
              <a:rPr lang="en-GB" sz="1800" dirty="0"/>
              <a:t> the question, e.g. in one sentence</a:t>
            </a:r>
          </a:p>
          <a:p>
            <a:pPr lvl="1">
              <a:lnSpc>
                <a:spcPct val="100000"/>
              </a:lnSpc>
              <a:spcBef>
                <a:spcPts val="550"/>
              </a:spcBef>
              <a:buFont typeface="Arial" charset="0"/>
              <a:buChar char="–"/>
              <a:defRPr/>
            </a:pPr>
            <a:r>
              <a:rPr lang="en-GB" sz="1800" dirty="0"/>
              <a:t>Then, substantiate, </a:t>
            </a:r>
            <a:r>
              <a:rPr lang="en-GB" sz="1800" dirty="0">
                <a:solidFill>
                  <a:srgbClr val="0000FF"/>
                </a:solidFill>
              </a:rPr>
              <a:t>support</a:t>
            </a:r>
            <a:r>
              <a:rPr lang="en-GB" sz="1800" dirty="0"/>
              <a:t> your answer with </a:t>
            </a:r>
            <a:r>
              <a:rPr lang="en-GB" sz="1800" b="1" dirty="0"/>
              <a:t>arguments</a:t>
            </a:r>
            <a:r>
              <a:rPr lang="en-GB" sz="1800" dirty="0"/>
              <a:t> and </a:t>
            </a:r>
            <a:r>
              <a:rPr lang="en-GB" sz="1800" b="1" dirty="0"/>
              <a:t>evidence</a:t>
            </a:r>
            <a:r>
              <a:rPr lang="en-GB" sz="1800" dirty="0"/>
              <a:t> from the text</a:t>
            </a:r>
          </a:p>
          <a:p>
            <a:pPr lvl="2">
              <a:lnSpc>
                <a:spcPct val="100000"/>
              </a:lnSpc>
              <a:buFont typeface="Arial" charset="0"/>
              <a:buChar char="•"/>
              <a:defRPr/>
            </a:pPr>
            <a:r>
              <a:rPr lang="en-GB" sz="1800" dirty="0"/>
              <a:t> Avoid being descriptive: don’t answer by simply describing a situation and don’t re-state what the question says!</a:t>
            </a:r>
          </a:p>
          <a:p>
            <a:pPr lvl="2">
              <a:lnSpc>
                <a:spcPct val="100000"/>
              </a:lnSpc>
              <a:buFont typeface="Arial" charset="0"/>
              <a:buChar char="•"/>
              <a:defRPr/>
            </a:pPr>
            <a:r>
              <a:rPr lang="en-GB" sz="1800" dirty="0"/>
              <a:t> Will use answer to today’s assignment (later in class) to explain what </a:t>
            </a:r>
            <a:r>
              <a:rPr lang="en-US" sz="1800" dirty="0"/>
              <a:t>I</a:t>
            </a:r>
            <a:r>
              <a:rPr lang="en-GB" sz="1800" dirty="0"/>
              <a:t> mean </a:t>
            </a:r>
            <a:r>
              <a:rPr lang="en-US" sz="1800" dirty="0"/>
              <a:t>–</a:t>
            </a:r>
            <a:r>
              <a:rPr lang="en-GB" sz="1800" dirty="0"/>
              <a:t> give you a ‘model’ answer to use both for assignments and the essay</a:t>
            </a:r>
          </a:p>
        </p:txBody>
      </p:sp>
      <p:sp>
        <p:nvSpPr>
          <p:cNvPr id="14339"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lnSpc>
                <a:spcPct val="100000"/>
              </a:lnSpc>
              <a:buClrTx/>
              <a:buFontTx/>
              <a:buNone/>
              <a:defRPr/>
            </a:pPr>
            <a:fld id="{B9BC65F8-CD67-694B-AE66-AE3757CFB731}" type="slidenum">
              <a:rPr lang="es-ES" sz="1200" smtClean="0">
                <a:solidFill>
                  <a:srgbClr val="898989"/>
                </a:solidFill>
              </a:rPr>
              <a:pPr algn="r">
                <a:lnSpc>
                  <a:spcPct val="100000"/>
                </a:lnSpc>
                <a:buClrTx/>
                <a:buFontTx/>
                <a:buNone/>
                <a:defRPr/>
              </a:pPr>
              <a:t>7</a:t>
            </a:fld>
            <a:endParaRPr lang="es-ES" sz="1200">
              <a:solidFill>
                <a:srgbClr val="898989"/>
              </a:solidFill>
            </a:endParaRPr>
          </a:p>
        </p:txBody>
      </p:sp>
    </p:spTree>
    <p:extLst>
      <p:ext uri="{BB962C8B-B14F-4D97-AF65-F5344CB8AC3E}">
        <p14:creationId xmlns:p14="http://schemas.microsoft.com/office/powerpoint/2010/main" val="302494002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8">
                                            <p:txEl>
                                              <p:pRg st="4" end="4"/>
                                            </p:txEl>
                                          </p:spTgt>
                                        </p:tgtEl>
                                        <p:attrNameLst>
                                          <p:attrName>style.visibility</p:attrName>
                                        </p:attrNameLst>
                                      </p:cBhvr>
                                      <p:to>
                                        <p:strVal val="visible"/>
                                      </p:to>
                                    </p:set>
                                    <p:animEffect transition="in" filter="wipe(left)">
                                      <p:cBhvr>
                                        <p:cTn id="7" dur="500"/>
                                        <p:tgtEl>
                                          <p:spTgt spid="14338">
                                            <p:txEl>
                                              <p:pRg st="4" end="4"/>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338">
                                            <p:txEl>
                                              <p:pRg st="5" end="5"/>
                                            </p:txEl>
                                          </p:spTgt>
                                        </p:tgtEl>
                                        <p:attrNameLst>
                                          <p:attrName>style.visibility</p:attrName>
                                        </p:attrNameLst>
                                      </p:cBhvr>
                                      <p:to>
                                        <p:strVal val="visible"/>
                                      </p:to>
                                    </p:set>
                                    <p:animEffect transition="in" filter="wipe(left)">
                                      <p:cBhvr>
                                        <p:cTn id="10" dur="500"/>
                                        <p:tgtEl>
                                          <p:spTgt spid="14338">
                                            <p:txEl>
                                              <p:pRg st="5" end="5"/>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338">
                                            <p:txEl>
                                              <p:pRg st="6" end="6"/>
                                            </p:txEl>
                                          </p:spTgt>
                                        </p:tgtEl>
                                        <p:attrNameLst>
                                          <p:attrName>style.visibility</p:attrName>
                                        </p:attrNameLst>
                                      </p:cBhvr>
                                      <p:to>
                                        <p:strVal val="visible"/>
                                      </p:to>
                                    </p:set>
                                    <p:animEffect transition="in" filter="wipe(left)">
                                      <p:cBhvr>
                                        <p:cTn id="13" dur="500"/>
                                        <p:tgtEl>
                                          <p:spTgt spid="14338">
                                            <p:txEl>
                                              <p:pRg st="6" end="6"/>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338">
                                            <p:txEl>
                                              <p:pRg st="7" end="7"/>
                                            </p:txEl>
                                          </p:spTgt>
                                        </p:tgtEl>
                                        <p:attrNameLst>
                                          <p:attrName>style.visibility</p:attrName>
                                        </p:attrNameLst>
                                      </p:cBhvr>
                                      <p:to>
                                        <p:strVal val="visible"/>
                                      </p:to>
                                    </p:set>
                                    <p:animEffect transition="in" filter="wipe(left)">
                                      <p:cBhvr>
                                        <p:cTn id="16" dur="500"/>
                                        <p:tgtEl>
                                          <p:spTgt spid="14338">
                                            <p:txEl>
                                              <p:pRg st="7" end="7"/>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338">
                                            <p:txEl>
                                              <p:pRg st="8" end="8"/>
                                            </p:txEl>
                                          </p:spTgt>
                                        </p:tgtEl>
                                        <p:attrNameLst>
                                          <p:attrName>style.visibility</p:attrName>
                                        </p:attrNameLst>
                                      </p:cBhvr>
                                      <p:to>
                                        <p:strVal val="visible"/>
                                      </p:to>
                                    </p:set>
                                    <p:animEffect transition="in" filter="wipe(left)">
                                      <p:cBhvr>
                                        <p:cTn id="19" dur="500"/>
                                        <p:tgtEl>
                                          <p:spTgt spid="143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ctr">
              <a:lnSpc>
                <a:spcPct val="100000"/>
              </a:lnSpc>
              <a:buClrTx/>
              <a:buFontTx/>
              <a:buNone/>
              <a:defRPr/>
            </a:pPr>
            <a:r>
              <a:rPr lang="en-GB" sz="4400"/>
              <a:t>Other</a:t>
            </a:r>
          </a:p>
        </p:txBody>
      </p:sp>
      <p:sp>
        <p:nvSpPr>
          <p:cNvPr id="15362"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marL="338138" indent="-33813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1pPr>
            <a:lvl2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2pPr>
            <a:lvl3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3pPr>
            <a:lvl4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4pPr>
            <a:lvl5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9pPr>
          </a:lstStyle>
          <a:p>
            <a:pPr>
              <a:lnSpc>
                <a:spcPct val="100000"/>
              </a:lnSpc>
              <a:spcBef>
                <a:spcPts val="800"/>
              </a:spcBef>
              <a:buFont typeface="Arial" charset="0"/>
              <a:buChar char="•"/>
              <a:defRPr/>
            </a:pPr>
            <a:r>
              <a:rPr lang="en-GB" sz="3200" dirty="0"/>
              <a:t>Can reach me through my email </a:t>
            </a:r>
            <a:r>
              <a:rPr lang="en-GB" sz="3200" dirty="0">
                <a:solidFill>
                  <a:srgbClr val="CCCCFF"/>
                </a:solidFill>
                <a:hlinkClick r:id="rId3"/>
              </a:rPr>
              <a:t>christos.zografos@upf.edu</a:t>
            </a:r>
          </a:p>
          <a:p>
            <a:pPr marL="342900">
              <a:lnSpc>
                <a:spcPct val="100000"/>
              </a:lnSpc>
              <a:spcBef>
                <a:spcPts val="800"/>
              </a:spcBef>
              <a:buClrTx/>
              <a:buFontTx/>
              <a:buNone/>
              <a:defRPr/>
            </a:pPr>
            <a:r>
              <a:rPr lang="en-GB" sz="3200" dirty="0"/>
              <a:t> </a:t>
            </a:r>
          </a:p>
          <a:p>
            <a:pPr>
              <a:lnSpc>
                <a:spcPct val="100000"/>
              </a:lnSpc>
              <a:spcBef>
                <a:spcPts val="800"/>
              </a:spcBef>
              <a:buFont typeface="Arial" charset="0"/>
              <a:buChar char="•"/>
              <a:defRPr/>
            </a:pPr>
            <a:r>
              <a:rPr lang="en-GB" sz="3200" dirty="0"/>
              <a:t>Help with English (unknown words): </a:t>
            </a:r>
            <a:r>
              <a:rPr lang="en-GB" sz="3200" dirty="0">
                <a:solidFill>
                  <a:srgbClr val="CCCCFF"/>
                </a:solidFill>
                <a:hlinkClick r:id="rId4"/>
              </a:rPr>
              <a:t>http://dictionary.cambridge.org/</a:t>
            </a:r>
          </a:p>
          <a:p>
            <a:pPr marL="341313">
              <a:lnSpc>
                <a:spcPct val="100000"/>
              </a:lnSpc>
              <a:spcBef>
                <a:spcPts val="800"/>
              </a:spcBef>
              <a:buClrTx/>
              <a:buFontTx/>
              <a:buNone/>
              <a:defRPr/>
            </a:pPr>
            <a:endParaRPr lang="en-GB" sz="3200" dirty="0"/>
          </a:p>
          <a:p>
            <a:pPr>
              <a:lnSpc>
                <a:spcPct val="100000"/>
              </a:lnSpc>
              <a:spcBef>
                <a:spcPts val="800"/>
              </a:spcBef>
              <a:buFont typeface="Arial" charset="0"/>
              <a:buChar char="•"/>
              <a:defRPr/>
            </a:pPr>
            <a:r>
              <a:rPr lang="en-GB" sz="3200" dirty="0"/>
              <a:t>Do you have any questions re: course programme, structure, outputs, etc.? </a:t>
            </a:r>
          </a:p>
        </p:txBody>
      </p:sp>
      <p:sp>
        <p:nvSpPr>
          <p:cNvPr id="15363"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lnSpc>
                <a:spcPct val="100000"/>
              </a:lnSpc>
              <a:buClrTx/>
              <a:buFontTx/>
              <a:buNone/>
              <a:defRPr/>
            </a:pPr>
            <a:fld id="{C03D5956-9F33-7849-AC39-73958816376C}" type="slidenum">
              <a:rPr lang="es-ES" sz="1200" smtClean="0">
                <a:solidFill>
                  <a:srgbClr val="898989"/>
                </a:solidFill>
              </a:rPr>
              <a:pPr algn="r">
                <a:lnSpc>
                  <a:spcPct val="100000"/>
                </a:lnSpc>
                <a:buClrTx/>
                <a:buFontTx/>
                <a:buNone/>
                <a:defRPr/>
              </a:pPr>
              <a:t>8</a:t>
            </a:fld>
            <a:endParaRPr lang="es-ES" sz="1200">
              <a:solidFill>
                <a:srgbClr val="898989"/>
              </a:solidFill>
            </a:endParaRPr>
          </a:p>
        </p:txBody>
      </p:sp>
    </p:spTree>
    <p:extLst>
      <p:ext uri="{BB962C8B-B14F-4D97-AF65-F5344CB8AC3E}">
        <p14:creationId xmlns:p14="http://schemas.microsoft.com/office/powerpoint/2010/main" val="4227943949"/>
      </p:ext>
    </p:extLst>
  </p:cSld>
  <p:clrMapOvr>
    <a:masterClrMapping/>
  </p:clrMapOvr>
  <p:transition>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2. Introduction</a:t>
            </a:r>
            <a:r>
              <a:rPr lang="en-US" u="sng" baseline="0" dirty="0"/>
              <a:t> to key terms</a:t>
            </a:r>
            <a:endParaRPr lang="en-US" u="sng" dirty="0"/>
          </a:p>
        </p:txBody>
      </p:sp>
      <p:sp>
        <p:nvSpPr>
          <p:cNvPr id="4" name="Text Placeholder 3"/>
          <p:cNvSpPr>
            <a:spLocks noGrp="1"/>
          </p:cNvSpPr>
          <p:nvPr>
            <p:ph type="body" idx="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92A95DE6-DCE6-9B42-8136-488F24C06281}" type="slidenum">
              <a:rPr lang="en-US" smtClean="0"/>
              <a:t>9</a:t>
            </a:fld>
            <a:endParaRPr lang="en-US"/>
          </a:p>
        </p:txBody>
      </p:sp>
    </p:spTree>
    <p:extLst>
      <p:ext uri="{BB962C8B-B14F-4D97-AF65-F5344CB8AC3E}">
        <p14:creationId xmlns:p14="http://schemas.microsoft.com/office/powerpoint/2010/main" val="1637020836"/>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5219</TotalTime>
  <Words>10319</Words>
  <Application>Microsoft Macintosh PowerPoint</Application>
  <PresentationFormat>On-screen Show (4:3)</PresentationFormat>
  <Paragraphs>1001</Paragraphs>
  <Slides>51</Slides>
  <Notes>51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MS Mincho</vt:lpstr>
      <vt:lpstr>MS Mincho</vt:lpstr>
      <vt:lpstr>ＭＳ Ｐゴシック</vt:lpstr>
      <vt:lpstr>ＭＳ Ｐゴシック</vt:lpstr>
      <vt:lpstr>Arial</vt:lpstr>
      <vt:lpstr>Calibri</vt:lpstr>
      <vt:lpstr>Courier New</vt:lpstr>
      <vt:lpstr>Symbol</vt:lpstr>
      <vt:lpstr>Times New Roman</vt:lpstr>
      <vt:lpstr>Wingdings</vt:lpstr>
      <vt:lpstr>Office Theme</vt:lpstr>
      <vt:lpstr>Tema de Office</vt:lpstr>
      <vt:lpstr>Class 1 Introduction: capitalist natures </vt:lpstr>
      <vt:lpstr>Introductions</vt:lpstr>
      <vt:lpstr>Class outline</vt:lpstr>
      <vt:lpstr>1. Introduction to the course</vt:lpstr>
      <vt:lpstr>Course structure</vt:lpstr>
      <vt:lpstr>PowerPoint Presentation</vt:lpstr>
      <vt:lpstr>PowerPoint Presentation</vt:lpstr>
      <vt:lpstr>PowerPoint Presentation</vt:lpstr>
      <vt:lpstr>2. Introduction to key terms</vt:lpstr>
      <vt:lpstr>Fields and disciplines</vt:lpstr>
      <vt:lpstr>Political ecology (Simsik, 2007)</vt:lpstr>
      <vt:lpstr>What do we mean by “political” in PE?</vt:lpstr>
      <vt:lpstr>Two Detours</vt:lpstr>
      <vt:lpstr>Detour 1: defining politics in political science</vt:lpstr>
      <vt:lpstr>Politics: the art of government</vt:lpstr>
      <vt:lpstr>Politics as public affairs</vt:lpstr>
      <vt:lpstr>Politics as compromise and consensus</vt:lpstr>
      <vt:lpstr>Politics as power</vt:lpstr>
      <vt:lpstr>Detour 2: defining Power</vt:lpstr>
      <vt:lpstr>Two types of power</vt:lpstr>
      <vt:lpstr>3. Capitalist natures: capitalism and environmental degradation</vt:lpstr>
      <vt:lpstr>CLASS ASSIGNMENT 1</vt:lpstr>
      <vt:lpstr>Answer: the green materialist claim</vt:lpstr>
      <vt:lpstr>Detour 3: Answering assignments by explaining claims</vt:lpstr>
      <vt:lpstr>A. Reasons (LOGICAL EXPLANATION)</vt:lpstr>
      <vt:lpstr>Value surplus: what is it?</vt:lpstr>
      <vt:lpstr>How is it generated?</vt:lpstr>
      <vt:lpstr>Why is it necessary?</vt:lpstr>
      <vt:lpstr>Extracting surplus from nature</vt:lpstr>
      <vt:lpstr>Second contradiction of capitalism</vt:lpstr>
      <vt:lpstr>Why Inevitable? </vt:lpstr>
      <vt:lpstr>B. EVIDENCE: The case of soil erosion</vt:lpstr>
      <vt:lpstr>Policy failure</vt:lpstr>
      <vt:lpstr>Why do policies fail 1?</vt:lpstr>
      <vt:lpstr>Why do policies fail 2?</vt:lpstr>
      <vt:lpstr>4. Types of capital accumulation</vt:lpstr>
      <vt:lpstr>Types of capital accumulation</vt:lpstr>
      <vt:lpstr>1. Primitive accumulation</vt:lpstr>
      <vt:lpstr>Primitive accumulation: example</vt:lpstr>
      <vt:lpstr>Ecological effects of sheep overgrazing </vt:lpstr>
      <vt:lpstr>2. Accumulation by dispossession </vt:lpstr>
      <vt:lpstr>Robertson, 2000: privatising wetlands</vt:lpstr>
      <vt:lpstr>Implications: environmental movements</vt:lpstr>
      <vt:lpstr>5. Degradation as a condition for capitalism</vt:lpstr>
      <vt:lpstr>Classroom activity </vt:lpstr>
      <vt:lpstr>Who does what, etc.: my mindmap </vt:lpstr>
      <vt:lpstr>Commodity frontiers</vt:lpstr>
      <vt:lpstr>Commodity frontiers</vt:lpstr>
      <vt:lpstr>Significance of commodity frontiers</vt:lpstr>
      <vt:lpstr>6. Summarising </vt:lpstr>
      <vt:lpstr>Take away points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cz</dc:creator>
  <cp:lastModifiedBy>cz</cp:lastModifiedBy>
  <cp:revision>859</cp:revision>
  <cp:lastPrinted>2017-09-26T12:10:56Z</cp:lastPrinted>
  <dcterms:created xsi:type="dcterms:W3CDTF">2017-08-01T07:59:44Z</dcterms:created>
  <dcterms:modified xsi:type="dcterms:W3CDTF">2019-11-20T14:40:04Z</dcterms:modified>
</cp:coreProperties>
</file>