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4"/>
  </p:notesMasterIdLst>
  <p:handoutMasterIdLst>
    <p:handoutMasterId r:id="rId35"/>
  </p:handoutMasterIdLst>
  <p:sldIdLst>
    <p:sldId id="332" r:id="rId2"/>
    <p:sldId id="333" r:id="rId3"/>
    <p:sldId id="269" r:id="rId4"/>
    <p:sldId id="270" r:id="rId5"/>
    <p:sldId id="316" r:id="rId6"/>
    <p:sldId id="318" r:id="rId7"/>
    <p:sldId id="317" r:id="rId8"/>
    <p:sldId id="276" r:id="rId9"/>
    <p:sldId id="312" r:id="rId10"/>
    <p:sldId id="325" r:id="rId11"/>
    <p:sldId id="257" r:id="rId12"/>
    <p:sldId id="289" r:id="rId13"/>
    <p:sldId id="294" r:id="rId14"/>
    <p:sldId id="291" r:id="rId15"/>
    <p:sldId id="288" r:id="rId16"/>
    <p:sldId id="264" r:id="rId17"/>
    <p:sldId id="290" r:id="rId18"/>
    <p:sldId id="265" r:id="rId19"/>
    <p:sldId id="354" r:id="rId20"/>
    <p:sldId id="355" r:id="rId21"/>
    <p:sldId id="286" r:id="rId22"/>
    <p:sldId id="339" r:id="rId23"/>
    <p:sldId id="338" r:id="rId24"/>
    <p:sldId id="334" r:id="rId25"/>
    <p:sldId id="323" r:id="rId26"/>
    <p:sldId id="309" r:id="rId27"/>
    <p:sldId id="326" r:id="rId28"/>
    <p:sldId id="329" r:id="rId29"/>
    <p:sldId id="327" r:id="rId30"/>
    <p:sldId id="328" r:id="rId31"/>
    <p:sldId id="330" r:id="rId32"/>
    <p:sldId id="337" r:id="rId33"/>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1"/>
    <p:restoredTop sz="45261" autoAdjust="0"/>
  </p:normalViewPr>
  <p:slideViewPr>
    <p:cSldViewPr>
      <p:cViewPr varScale="1">
        <p:scale>
          <a:sx n="53" d="100"/>
          <a:sy n="53" d="100"/>
        </p:scale>
        <p:origin x="2120" y="17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75" d="100"/>
          <a:sy n="75" d="100"/>
        </p:scale>
        <p:origin x="4160" y="5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514D1A-2BCD-AF4D-AFEF-1D2BE37F3590}" type="datetimeFigureOut">
              <a:rPr lang="en-US" smtClean="0"/>
              <a:t>11/21/19</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188CE83-2FC8-9647-8AD0-5665F40BD254}" type="slidenum">
              <a:rPr lang="en-US" smtClean="0"/>
              <a:t>‹#›</a:t>
            </a:fld>
            <a:endParaRPr lang="en-US"/>
          </a:p>
        </p:txBody>
      </p:sp>
    </p:spTree>
    <p:extLst>
      <p:ext uri="{BB962C8B-B14F-4D97-AF65-F5344CB8AC3E}">
        <p14:creationId xmlns:p14="http://schemas.microsoft.com/office/powerpoint/2010/main" val="2427727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186F4B9-BA8D-4A36-BA68-EBD0DE874B58}" type="datetimeFigureOut">
              <a:rPr lang="es-ES" smtClean="0"/>
              <a:t>21/11/19</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2CBE1C-C4F8-4A1B-BA6E-48E4EB09B375}" type="slidenum">
              <a:rPr lang="es-ES" smtClean="0"/>
              <a:t>‹#›</a:t>
            </a:fld>
            <a:endParaRPr lang="es-ES"/>
          </a:p>
        </p:txBody>
      </p:sp>
    </p:spTree>
    <p:extLst>
      <p:ext uri="{BB962C8B-B14F-4D97-AF65-F5344CB8AC3E}">
        <p14:creationId xmlns:p14="http://schemas.microsoft.com/office/powerpoint/2010/main" val="38463144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GsKESen_Ln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YOFzuFAfQ8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paw.wa.gov.au/management/fire/fire-and-the-environment/41-traditional-aboriginal-burnin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theconversation.com/how-aboriginal-burning-changed-australias-climate-4454"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0</a:t>
            </a:fld>
            <a:endParaRPr lang="es-ES"/>
          </a:p>
        </p:txBody>
      </p:sp>
    </p:spTree>
    <p:extLst>
      <p:ext uri="{BB962C8B-B14F-4D97-AF65-F5344CB8AC3E}">
        <p14:creationId xmlns:p14="http://schemas.microsoft.com/office/powerpoint/2010/main" val="92516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1368425" cy="1025525"/>
          </a:xfrm>
        </p:spPr>
      </p:sp>
      <p:sp>
        <p:nvSpPr>
          <p:cNvPr id="3" name="Notes Placeholder 2"/>
          <p:cNvSpPr>
            <a:spLocks noGrp="1"/>
          </p:cNvSpPr>
          <p:nvPr>
            <p:ph type="body" idx="1"/>
          </p:nvPr>
        </p:nvSpPr>
        <p:spPr>
          <a:xfrm>
            <a:off x="679768" y="1913364"/>
            <a:ext cx="5438140" cy="7670391"/>
          </a:xfrm>
        </p:spPr>
        <p:txBody>
          <a:bodyPr/>
          <a:lstStyle/>
          <a:p>
            <a:r>
              <a:rPr lang="en-GB" dirty="0"/>
              <a:t>DEFINITION (from </a:t>
            </a:r>
            <a:r>
              <a:rPr lang="en-GB" dirty="0" err="1"/>
              <a:t>encyclopeadia</a:t>
            </a:r>
            <a:r>
              <a:rPr lang="en-GB" dirty="0"/>
              <a:t> of Environment &amp; Society): </a:t>
            </a:r>
            <a:r>
              <a:rPr lang="en-US" dirty="0"/>
              <a:t>intentional or unintentional racial discrimination in environmental decision-making, systematic exclusion of people of color from the mainstream environmental movement negligent enforcement of environmental protections, laws and regulations along racial lines, and disproportionate distribution of environmental burdens on racial and ethnic minorities where they live, work, and play.</a:t>
            </a:r>
            <a:endParaRPr lang="en-GB" dirty="0"/>
          </a:p>
          <a:p>
            <a:endParaRPr lang="en-GB" dirty="0"/>
          </a:p>
          <a:p>
            <a:r>
              <a:rPr lang="en-GB" dirty="0"/>
              <a:t>THE TERM</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Civil </a:t>
            </a:r>
            <a:r>
              <a:rPr lang="es-ES" sz="1200" b="0" i="0" u="none" strike="noStrike" kern="1200" baseline="0" dirty="0" err="1">
                <a:solidFill>
                  <a:schemeClr val="tx1"/>
                </a:solidFill>
                <a:latin typeface="+mn-lt"/>
                <a:ea typeface="+mn-ea"/>
                <a:cs typeface="+mn-cs"/>
              </a:rPr>
              <a:t>rights</a:t>
            </a:r>
            <a:r>
              <a:rPr lang="es-ES" sz="1200" b="0" i="0" u="none" strike="noStrike" kern="1200" baseline="0" dirty="0">
                <a:solidFill>
                  <a:schemeClr val="tx1"/>
                </a:solidFill>
                <a:latin typeface="+mn-lt"/>
                <a:ea typeface="+mn-ea"/>
                <a:cs typeface="+mn-cs"/>
              </a:rPr>
              <a:t> leader </a:t>
            </a:r>
            <a:r>
              <a:rPr lang="es-ES" sz="1200" b="0" i="0" u="none" strike="noStrike" kern="1200" baseline="0" dirty="0" err="1">
                <a:solidFill>
                  <a:schemeClr val="tx1"/>
                </a:solidFill>
                <a:latin typeface="+mn-lt"/>
                <a:ea typeface="+mn-ea"/>
                <a:cs typeface="+mn-cs"/>
              </a:rPr>
              <a:t>Reverend</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Dr. Benjamin F. </a:t>
            </a:r>
            <a:r>
              <a:rPr lang="en-US" sz="1200" b="0" i="0" u="none" strike="noStrike" kern="1200" baseline="0" dirty="0" err="1">
                <a:solidFill>
                  <a:schemeClr val="tx1"/>
                </a:solidFill>
                <a:latin typeface="+mn-lt"/>
                <a:ea typeface="+mn-ea"/>
                <a:cs typeface="+mn-cs"/>
              </a:rPr>
              <a:t>Chavis</a:t>
            </a:r>
            <a:r>
              <a:rPr lang="en-US" sz="1200" b="0" i="0" u="none" strike="noStrike" kern="1200" baseline="0" dirty="0">
                <a:solidFill>
                  <a:schemeClr val="tx1"/>
                </a:solidFill>
                <a:latin typeface="+mn-lt"/>
                <a:ea typeface="+mn-ea"/>
                <a:cs typeface="+mn-cs"/>
              </a:rPr>
              <a:t>, Jr. first articulated the term </a:t>
            </a:r>
            <a:r>
              <a:rPr lang="en-US" sz="1200" b="0" i="1" u="none" strike="noStrike" kern="1200" baseline="0" dirty="0">
                <a:solidFill>
                  <a:schemeClr val="tx1"/>
                </a:solidFill>
                <a:latin typeface="+mn-lt"/>
                <a:ea typeface="+mn-ea"/>
                <a:cs typeface="+mn-cs"/>
              </a:rPr>
              <a:t>environmental racism </a:t>
            </a:r>
            <a:r>
              <a:rPr lang="en-US" sz="1200" b="0" i="0" u="none" strike="noStrike" kern="1200" baseline="0" dirty="0">
                <a:solidFill>
                  <a:schemeClr val="tx1"/>
                </a:solidFill>
                <a:latin typeface="+mn-lt"/>
                <a:ea typeface="+mn-ea"/>
                <a:cs typeface="+mn-cs"/>
              </a:rPr>
              <a:t>for a US audience during the presentation of the 1987 report </a:t>
            </a:r>
            <a:r>
              <a:rPr lang="en-US" sz="1200" b="0" i="1" u="none" strike="noStrike" kern="1200" baseline="0" dirty="0">
                <a:solidFill>
                  <a:schemeClr val="tx1"/>
                </a:solidFill>
                <a:latin typeface="+mn-lt"/>
                <a:ea typeface="+mn-ea"/>
                <a:cs typeface="+mn-cs"/>
              </a:rPr>
              <a:t>Toxic Waste and Race in the United States (</a:t>
            </a:r>
            <a:r>
              <a:rPr lang="en-US" sz="1200" b="0" i="0" u="none" strike="noStrike" kern="1200" baseline="0" dirty="0">
                <a:solidFill>
                  <a:schemeClr val="tx1"/>
                </a:solidFill>
                <a:latin typeface="+mn-lt"/>
                <a:ea typeface="+mn-ea"/>
                <a:cs typeface="+mn-cs"/>
              </a:rPr>
              <a:t>at the National Press Club in </a:t>
            </a:r>
            <a:r>
              <a:rPr lang="es-ES" sz="1200" b="0" i="0" u="none" strike="noStrike" kern="1200" baseline="0" dirty="0">
                <a:solidFill>
                  <a:schemeClr val="tx1"/>
                </a:solidFill>
                <a:latin typeface="+mn-lt"/>
                <a:ea typeface="+mn-ea"/>
                <a:cs typeface="+mn-cs"/>
              </a:rPr>
              <a:t>Washington D. C.)</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REPORT </a:t>
            </a:r>
            <a:r>
              <a:rPr lang="en-US" sz="1200" b="0" i="0" u="none" strike="noStrike" kern="1200" baseline="0" dirty="0">
                <a:solidFill>
                  <a:schemeClr val="tx1"/>
                </a:solidFill>
                <a:latin typeface="+mn-lt"/>
                <a:ea typeface="+mn-ea"/>
                <a:cs typeface="+mn-cs"/>
              </a:rPr>
              <a:t>done</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by the United Church of Christ Commission on Racial Justice (UCCCRJ) was the first national study to document the strong correlation between race and hazardous landfill locations at a national level.</a:t>
            </a:r>
            <a:endParaRPr lang="es-E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In 1982, popular </a:t>
            </a:r>
            <a:r>
              <a:rPr lang="en-US" sz="1200" b="0" i="0" u="none" strike="noStrike" kern="1200" baseline="0" dirty="0">
                <a:solidFill>
                  <a:schemeClr val="tx1"/>
                </a:solidFill>
                <a:latin typeface="+mn-lt"/>
                <a:ea typeface="+mn-ea"/>
                <a:cs typeface="+mn-cs"/>
              </a:rPr>
              <a:t>protest and mobilization against the planned hazardous waste dump for 40 thousand cubic yards of polychlorinated biphenyls (PCB)-contaminated soil in Warren County, a predominantly African-American community in North Carolina, is widely viewed the transformative event in the environmental </a:t>
            </a:r>
            <a:r>
              <a:rPr lang="es-ES" sz="1200" b="0" i="0" u="none" strike="noStrike" kern="1200" baseline="0" dirty="0" err="1">
                <a:solidFill>
                  <a:schemeClr val="tx1"/>
                </a:solidFill>
                <a:latin typeface="+mn-lt"/>
                <a:ea typeface="+mn-ea"/>
                <a:cs typeface="+mn-cs"/>
              </a:rPr>
              <a:t>justice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movement</a:t>
            </a:r>
            <a:r>
              <a:rPr lang="es-E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During the Warren County struggle over the planned waste dump, church activists and </a:t>
            </a:r>
            <a:r>
              <a:rPr lang="en-US" sz="1200" b="0" i="0" u="none" strike="noStrike" kern="1200" baseline="0" dirty="0" err="1">
                <a:solidFill>
                  <a:schemeClr val="tx1"/>
                </a:solidFill>
                <a:latin typeface="+mn-lt"/>
                <a:ea typeface="+mn-ea"/>
                <a:cs typeface="+mn-cs"/>
              </a:rPr>
              <a:t>Chavis</a:t>
            </a:r>
            <a:r>
              <a:rPr lang="en-US" sz="1200" b="0" i="0" u="none" strike="noStrike" kern="1200" baseline="0" dirty="0">
                <a:solidFill>
                  <a:schemeClr val="tx1"/>
                </a:solidFill>
                <a:latin typeface="+mn-lt"/>
                <a:ea typeface="+mn-ea"/>
                <a:cs typeface="+mn-cs"/>
              </a:rPr>
              <a:t>, drew widespread attention to the unequal burden of African Americans to hazardous waste storage sites and the community’s </a:t>
            </a:r>
            <a:r>
              <a:rPr lang="es-ES" sz="1200" b="0" i="0" u="none" strike="noStrike" kern="1200" baseline="0" dirty="0" err="1">
                <a:solidFill>
                  <a:schemeClr val="tx1"/>
                </a:solidFill>
                <a:latin typeface="+mn-lt"/>
                <a:ea typeface="+mn-ea"/>
                <a:cs typeface="+mn-cs"/>
              </a:rPr>
              <a:t>marginalization</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environmental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decision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making</a:t>
            </a:r>
            <a:endParaRPr lang="es-E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ENDEMIC TO US HISTORY: </a:t>
            </a:r>
            <a:r>
              <a:rPr lang="en-US" dirty="0"/>
              <a:t>Parallel story deeply rooted in ideological constructions of race, nature, and society</a:t>
            </a:r>
          </a:p>
          <a:p>
            <a:pPr marL="171450" indent="-171450">
              <a:buFont typeface="Arial" panose="020B0604020202020204" pitchFamily="34" charset="0"/>
              <a:buChar char="•"/>
            </a:pPr>
            <a:r>
              <a:rPr lang="en-US" dirty="0"/>
              <a:t>Colonial dispossession of Native American homelands to their expulsion from national parks and wilderness areas for the benefit of 19th century white, middle-class tourists and environmentalists, such as John Muir. </a:t>
            </a:r>
          </a:p>
          <a:p>
            <a:pPr marL="171450" indent="-171450">
              <a:buFont typeface="Arial" panose="020B0604020202020204" pitchFamily="34" charset="0"/>
              <a:buChar char="•"/>
            </a:pPr>
            <a:r>
              <a:rPr lang="en-US" dirty="0"/>
              <a:t>For the African-American community, slavery’s expropriation of environmental knowledge, reconstruction-era land loss, and consequent rural exodus to segregated urban centers, forcibly reconfiguring the community’s relationship to the natural world. </a:t>
            </a:r>
          </a:p>
          <a:p>
            <a:pPr marL="171450" indent="-171450">
              <a:buFont typeface="Arial" panose="020B0604020202020204" pitchFamily="34" charset="0"/>
              <a:buChar char="•"/>
            </a:pPr>
            <a:r>
              <a:rPr lang="en-US" dirty="0"/>
              <a:t>In the 20th century, racial and ethnic minorities [e.g. Hispanos] have faced increasing environmental hazards as they represent large percentages of the urban working class exposed to the toxic threats of industrial society in the workplace to neighborhoods yet excluded from the mainstream environmental </a:t>
            </a:r>
            <a:r>
              <a:rPr lang="es-ES" dirty="0" err="1"/>
              <a:t>movement</a:t>
            </a:r>
            <a:r>
              <a:rPr lang="es-ES" dirty="0"/>
              <a:t>. </a:t>
            </a:r>
          </a:p>
        </p:txBody>
      </p:sp>
      <p:sp>
        <p:nvSpPr>
          <p:cNvPr id="4" name="Slide Number Placeholder 3"/>
          <p:cNvSpPr>
            <a:spLocks noGrp="1"/>
          </p:cNvSpPr>
          <p:nvPr>
            <p:ph type="sldNum" sz="quarter" idx="10"/>
          </p:nvPr>
        </p:nvSpPr>
        <p:spPr/>
        <p:txBody>
          <a:bodyPr/>
          <a:lstStyle/>
          <a:p>
            <a:fld id="{A32CBE1C-C4F8-4A1B-BA6E-48E4EB09B375}" type="slidenum">
              <a:rPr lang="es-ES" smtClean="0"/>
              <a:t>9</a:t>
            </a:fld>
            <a:endParaRPr lang="es-ES"/>
          </a:p>
        </p:txBody>
      </p:sp>
    </p:spTree>
    <p:extLst>
      <p:ext uri="{BB962C8B-B14F-4D97-AF65-F5344CB8AC3E}">
        <p14:creationId xmlns:p14="http://schemas.microsoft.com/office/powerpoint/2010/main" val="178684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400" u="sng" dirty="0"/>
              <a:t>Questions for presentations:</a:t>
            </a:r>
          </a:p>
          <a:p>
            <a:pPr marL="171450" indent="-171450">
              <a:buFontTx/>
              <a:buChar char="-"/>
            </a:pPr>
            <a:r>
              <a:rPr lang="en-GB" sz="1400" baseline="0" dirty="0"/>
              <a:t>Why is your example a good example of environmental (in)justice?</a:t>
            </a:r>
          </a:p>
          <a:p>
            <a:pPr marL="171450" indent="-171450">
              <a:buFontTx/>
              <a:buChar char="-"/>
            </a:pPr>
            <a:r>
              <a:rPr lang="en-GB" sz="1400" baseline="0" dirty="0"/>
              <a:t>ASK REST of the class:</a:t>
            </a:r>
          </a:p>
          <a:p>
            <a:pPr marL="628650" lvl="1" indent="-171450">
              <a:buFontTx/>
              <a:buChar char="-"/>
            </a:pPr>
            <a:r>
              <a:rPr lang="en-GB" sz="1400" baseline="0" dirty="0"/>
              <a:t>What do you think of their definition? Did they leave something out?</a:t>
            </a:r>
          </a:p>
          <a:p>
            <a:pPr marL="628650" lvl="1" indent="-171450">
              <a:buFontTx/>
              <a:buChar char="-"/>
            </a:pPr>
            <a:r>
              <a:rPr lang="en-GB" sz="1400" baseline="0" dirty="0"/>
              <a:t>What do you think of their example? Good? </a:t>
            </a:r>
          </a:p>
          <a:p>
            <a:pPr marL="628650" lvl="1" indent="-171450">
              <a:buFontTx/>
              <a:buChar char="-"/>
            </a:pPr>
            <a:endParaRPr lang="en-GB" sz="1400" baseline="0" dirty="0"/>
          </a:p>
          <a:p>
            <a:pPr marL="0" lvl="0" indent="0">
              <a:buFontTx/>
              <a:buNone/>
            </a:pPr>
            <a:r>
              <a:rPr lang="en-GB" sz="1400" baseline="0" dirty="0"/>
              <a:t>5 min per group for: </a:t>
            </a:r>
            <a:r>
              <a:rPr lang="en-GB" sz="1400" baseline="0" dirty="0" err="1"/>
              <a:t>ppt</a:t>
            </a:r>
            <a:r>
              <a:rPr lang="en-GB" sz="1400" baseline="0"/>
              <a:t> + Q&amp;A</a:t>
            </a:r>
            <a:endParaRPr lang="en-GB" sz="1400" dirty="0"/>
          </a:p>
        </p:txBody>
      </p:sp>
      <p:sp>
        <p:nvSpPr>
          <p:cNvPr id="4" name="3 Marcador de número de diapositiva"/>
          <p:cNvSpPr>
            <a:spLocks noGrp="1"/>
          </p:cNvSpPr>
          <p:nvPr>
            <p:ph type="sldNum" sz="quarter" idx="10"/>
          </p:nvPr>
        </p:nvSpPr>
        <p:spPr/>
        <p:txBody>
          <a:bodyPr/>
          <a:lstStyle/>
          <a:p>
            <a:fld id="{C6E7BF4B-530C-42A2-B5DB-29ECB55D1717}" type="slidenum">
              <a:rPr lang="es-ES" smtClean="0"/>
              <a:t>10</a:t>
            </a:fld>
            <a:endParaRPr lang="es-ES"/>
          </a:p>
        </p:txBody>
      </p:sp>
    </p:spTree>
    <p:extLst>
      <p:ext uri="{BB962C8B-B14F-4D97-AF65-F5344CB8AC3E}">
        <p14:creationId xmlns:p14="http://schemas.microsoft.com/office/powerpoint/2010/main" val="90092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744538"/>
            <a:ext cx="4708525" cy="3530600"/>
          </a:xfrm>
        </p:spPr>
      </p:sp>
      <p:sp>
        <p:nvSpPr>
          <p:cNvPr id="3" name="Notes Placeholder 2"/>
          <p:cNvSpPr>
            <a:spLocks noGrp="1"/>
          </p:cNvSpPr>
          <p:nvPr>
            <p:ph type="body" idx="1"/>
          </p:nvPr>
        </p:nvSpPr>
        <p:spPr>
          <a:xfrm>
            <a:off x="679768" y="4453229"/>
            <a:ext cx="5438140" cy="5094274"/>
          </a:xfrm>
        </p:spPr>
        <p:txBody>
          <a:bodyPr/>
          <a:lstStyle/>
          <a:p>
            <a:r>
              <a:rPr lang="en-US" dirty="0"/>
              <a:t>JUSTICE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Fundamentally, it is the moral principle that </a:t>
            </a:r>
            <a:r>
              <a:rPr lang="en-US" sz="1200" b="1" kern="1200" dirty="0">
                <a:solidFill>
                  <a:schemeClr val="tx1"/>
                </a:solidFill>
                <a:effectLst/>
              </a:rPr>
              <a:t>a person should receive the type of treatment that he or she deserves.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[Injustice is seen as a departure from a naturally occurring moral order.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 Western civilization, concepts of natural justice or divine justice have been the grounds or inspiration for developing numerous moral concepts.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Similar notions of a cosmic moral law expressive of justice are to be found around the world.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 all cases they involve ideas of </a:t>
            </a:r>
            <a:r>
              <a:rPr lang="en-US" sz="1200" b="1" kern="1200" dirty="0">
                <a:solidFill>
                  <a:schemeClr val="tx1"/>
                </a:solidFill>
                <a:effectLst/>
                <a:latin typeface="+mn-lt"/>
                <a:ea typeface="+mn-ea"/>
                <a:cs typeface="+mn-cs"/>
              </a:rPr>
              <a:t>fair treatment</a:t>
            </a:r>
            <a:r>
              <a:rPr lang="en-US" sz="1200" b="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To some are due rewards and to some are due punishments, but in all cases </a:t>
            </a:r>
            <a:r>
              <a:rPr lang="en-US" sz="1200" b="1" kern="1200" dirty="0">
                <a:solidFill>
                  <a:schemeClr val="tx1"/>
                </a:solidFill>
                <a:effectLst/>
                <a:latin typeface="+mn-lt"/>
                <a:ea typeface="+mn-ea"/>
                <a:cs typeface="+mn-cs"/>
              </a:rPr>
              <a:t>fairly delivered</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Justice</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 system of rewards and punishments that are designed to fit the actions of those receiving justice]</a:t>
            </a:r>
            <a:endParaRPr lang="en-US" dirty="0"/>
          </a:p>
          <a:p>
            <a:endParaRPr lang="en-US" dirty="0"/>
          </a:p>
          <a:p>
            <a:r>
              <a:rPr lang="en-US" dirty="0"/>
              <a:t>[JUSTICE AND THE ENVIRONMENT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 the case of justice and the environment, there are a range of views over what is and what is not justice.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And these lie at the heart of what a state should establish in its governing of the relations between people. ]</a:t>
            </a:r>
            <a:endParaRPr lang="en-US" dirty="0"/>
          </a:p>
          <a:p>
            <a:endParaRPr lang="en-US" dirty="0"/>
          </a:p>
          <a:p>
            <a:r>
              <a:rPr lang="en-US" dirty="0"/>
              <a:t>TYPES:</a:t>
            </a:r>
          </a:p>
          <a:p>
            <a:pPr marL="171450" indent="-171450">
              <a:buFont typeface="Arial"/>
              <a:buChar char="•"/>
            </a:pPr>
            <a:r>
              <a:rPr lang="en-US" dirty="0"/>
              <a:t>Justice </a:t>
            </a:r>
            <a:r>
              <a:rPr lang="en-US" b="1" u="sng" dirty="0"/>
              <a:t>distributive</a:t>
            </a:r>
            <a:r>
              <a:rPr lang="en-US" dirty="0"/>
              <a:t> when some </a:t>
            </a:r>
            <a:r>
              <a:rPr lang="en-US" sz="1400" b="1" dirty="0"/>
              <a:t>authority acts to allocate</a:t>
            </a:r>
            <a:r>
              <a:rPr lang="en-US" dirty="0"/>
              <a:t> available resources</a:t>
            </a:r>
          </a:p>
          <a:p>
            <a:pPr marL="171450" indent="-171450">
              <a:buFont typeface="Arial"/>
              <a:buChar char="•"/>
            </a:pPr>
            <a:r>
              <a:rPr lang="en-US" dirty="0"/>
              <a:t>Justice </a:t>
            </a:r>
            <a:r>
              <a:rPr lang="en-US" b="1" u="sng" dirty="0"/>
              <a:t>remedial</a:t>
            </a:r>
            <a:r>
              <a:rPr lang="en-US" dirty="0"/>
              <a:t> when authority </a:t>
            </a:r>
            <a:r>
              <a:rPr lang="en-US" sz="1400" b="1" dirty="0"/>
              <a:t>acts to remedy wrongs by re-storing what was lost</a:t>
            </a:r>
            <a:r>
              <a:rPr lang="en-US" dirty="0"/>
              <a:t>. </a:t>
            </a:r>
          </a:p>
          <a:p>
            <a:pPr marL="171450" indent="-171450">
              <a:buFont typeface="Arial"/>
              <a:buChar char="•"/>
            </a:pPr>
            <a:r>
              <a:rPr lang="en-US" dirty="0"/>
              <a:t>Justice </a:t>
            </a:r>
            <a:r>
              <a:rPr lang="en-US" b="1" u="sng" dirty="0"/>
              <a:t>preventative</a:t>
            </a:r>
            <a:r>
              <a:rPr lang="en-US" dirty="0"/>
              <a:t> when it acts as a form of equity </a:t>
            </a:r>
            <a:r>
              <a:rPr lang="en-US" sz="1400" b="1" dirty="0"/>
              <a:t>to prevent irreparable harms </a:t>
            </a:r>
            <a:r>
              <a:rPr lang="en-US" dirty="0"/>
              <a:t>from taking place.</a:t>
            </a:r>
          </a:p>
        </p:txBody>
      </p:sp>
      <p:sp>
        <p:nvSpPr>
          <p:cNvPr id="4" name="Slide Number Placeholder 3"/>
          <p:cNvSpPr>
            <a:spLocks noGrp="1"/>
          </p:cNvSpPr>
          <p:nvPr>
            <p:ph type="sldNum" sz="quarter" idx="10"/>
          </p:nvPr>
        </p:nvSpPr>
        <p:spPr/>
        <p:txBody>
          <a:bodyPr/>
          <a:lstStyle/>
          <a:p>
            <a:fld id="{A32CBE1C-C4F8-4A1B-BA6E-48E4EB09B375}" type="slidenum">
              <a:rPr lang="es-ES" smtClean="0"/>
              <a:t>11</a:t>
            </a:fld>
            <a:endParaRPr lang="es-ES"/>
          </a:p>
        </p:txBody>
      </p:sp>
    </p:spTree>
    <p:extLst>
      <p:ext uri="{BB962C8B-B14F-4D97-AF65-F5344CB8AC3E}">
        <p14:creationId xmlns:p14="http://schemas.microsoft.com/office/powerpoint/2010/main" val="1175579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r>
              <a:rPr lang="en-US" sz="3300" dirty="0"/>
              <a:t>“</a:t>
            </a:r>
            <a:r>
              <a:rPr lang="en-US" dirty="0"/>
              <a:t>How can we break down and re-imagine a system that is built up on those inequities” </a:t>
            </a:r>
          </a:p>
          <a:p>
            <a:pPr lvl="1"/>
            <a:r>
              <a:rPr lang="en-US" dirty="0"/>
              <a:t>(“…unable to profit from resources, and are made sick or poor”)</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12</a:t>
            </a:fld>
            <a:endParaRPr lang="es-ES"/>
          </a:p>
        </p:txBody>
      </p:sp>
    </p:spTree>
    <p:extLst>
      <p:ext uri="{BB962C8B-B14F-4D97-AF65-F5344CB8AC3E}">
        <p14:creationId xmlns:p14="http://schemas.microsoft.com/office/powerpoint/2010/main" val="12233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2597150" cy="1947862"/>
          </a:xfrm>
        </p:spPr>
      </p:sp>
      <p:sp>
        <p:nvSpPr>
          <p:cNvPr id="3" name="2 Marcador de notas"/>
          <p:cNvSpPr>
            <a:spLocks noGrp="1"/>
          </p:cNvSpPr>
          <p:nvPr>
            <p:ph type="body" idx="1"/>
          </p:nvPr>
        </p:nvSpPr>
        <p:spPr>
          <a:xfrm>
            <a:off x="679768" y="2878513"/>
            <a:ext cx="5438140" cy="6303627"/>
          </a:xfrm>
        </p:spPr>
        <p:txBody>
          <a:bodyPr/>
          <a:lstStyle/>
          <a:p>
            <a:r>
              <a:rPr lang="en-US" dirty="0"/>
              <a:t>Robert</a:t>
            </a:r>
            <a:r>
              <a:rPr lang="en-US" baseline="0" dirty="0"/>
              <a:t> Bullard (</a:t>
            </a:r>
            <a:r>
              <a:rPr lang="de-DE" baseline="0" dirty="0"/>
              <a:t>http://</a:t>
            </a:r>
            <a:r>
              <a:rPr lang="de-DE" baseline="0" dirty="0" err="1"/>
              <a:t>www.ciesin.org</a:t>
            </a:r>
            <a:r>
              <a:rPr lang="de-DE" baseline="0" dirty="0"/>
              <a:t>/</a:t>
            </a:r>
            <a:r>
              <a:rPr lang="de-DE" baseline="0" dirty="0" err="1"/>
              <a:t>docs</a:t>
            </a:r>
            <a:r>
              <a:rPr lang="de-DE" baseline="0" dirty="0"/>
              <a:t>/010-278/010-278chpt2.html#fn50):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strong association between race and the location of hazardous-waste facilities. Race was by far the most prominent factor in the location of commercial hazardous-waste landfills, more prominent than household income and home values. For example, the commission study found:</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Household incomes and home values were substantially lower when communities with hazardous-waste facilities were compared to communities in the surrounding county without such facilities. Mean household income was $2,745 less and mean value of owner-occupied homes was $17,301 less. The minority percentage of the population remained the most significant factor differentiating these groups of communities.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Growing empirical evidence shows that toxic-waste dumps, municipal landfills, garbage incinerators, and similar noxious facilities are not randomly scattered across the American landscape. The siting process has resulted in </a:t>
            </a:r>
            <a:r>
              <a:rPr lang="en-US" b="1" dirty="0"/>
              <a:t>minority neighborhoods (regardless of class) carrying a greater burden of localized costs than either affluent or poor white neighborhoods</a:t>
            </a:r>
            <a:r>
              <a:rPr lang="en-US" dirty="0"/>
              <a:t>. Differential access to power and decision making found among black and white communities also institutionalizes siting disparities.”</a:t>
            </a:r>
            <a:endParaRPr lang="es-ES" dirty="0"/>
          </a:p>
          <a:p>
            <a:endParaRPr lang="en-US" dirty="0"/>
          </a:p>
          <a:p>
            <a:r>
              <a:rPr lang="en-US" dirty="0"/>
              <a:t>Initially, “environmental racism” only addressed explicit racist acts in hazardous wastes storage unit locations and the consequent distributive inequities of environmental burdens and toxic exposures. Over the past decade, the grassroots environmental justice movement and academic community, to a lesser degree, have expanded the application of “environmental racism” to include </a:t>
            </a:r>
            <a:r>
              <a:rPr lang="en-US" b="1" dirty="0"/>
              <a:t>institutional discrimination in decision-making process and procedure of environmental policy making</a:t>
            </a:r>
            <a:r>
              <a:rPr lang="en-US" dirty="0"/>
              <a:t>. In </a:t>
            </a:r>
            <a:r>
              <a:rPr lang="en-US" b="1" dirty="0"/>
              <a:t>1991</a:t>
            </a:r>
            <a:r>
              <a:rPr lang="en-US" dirty="0"/>
              <a:t>, grassroots activists led </a:t>
            </a:r>
            <a:r>
              <a:rPr lang="en-US" b="1" dirty="0"/>
              <a:t>the First National People of Color Environmental Leadership Summit</a:t>
            </a:r>
            <a:r>
              <a:rPr lang="en-US" dirty="0"/>
              <a:t>. The Summit resulted in the acceptance of 17 Principles</a:t>
            </a:r>
          </a:p>
          <a:p>
            <a:r>
              <a:rPr lang="en-US" dirty="0"/>
              <a:t>of Environmental Justice that expanded claims of communities of color to participate as equal partners in environmental planning, policy implementation, and enforcement. Moreover, the Summit broadened the scope of environmental </a:t>
            </a:r>
            <a:r>
              <a:rPr lang="en-US" b="1" dirty="0"/>
              <a:t>justice to include concerns from all vulnerable groups—such as women, children, and the poor.</a:t>
            </a:r>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13</a:t>
            </a:fld>
            <a:endParaRPr lang="es-ES"/>
          </a:p>
        </p:txBody>
      </p:sp>
    </p:spTree>
    <p:extLst>
      <p:ext uri="{BB962C8B-B14F-4D97-AF65-F5344CB8AC3E}">
        <p14:creationId xmlns:p14="http://schemas.microsoft.com/office/powerpoint/2010/main" val="1945129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1182688" cy="887412"/>
          </a:xfrm>
        </p:spPr>
      </p:sp>
      <p:sp>
        <p:nvSpPr>
          <p:cNvPr id="3" name="2 Marcador de notas"/>
          <p:cNvSpPr>
            <a:spLocks noGrp="1"/>
          </p:cNvSpPr>
          <p:nvPr>
            <p:ph type="body" idx="1"/>
          </p:nvPr>
        </p:nvSpPr>
        <p:spPr>
          <a:xfrm>
            <a:off x="679767" y="1794933"/>
            <a:ext cx="5754899" cy="7633650"/>
          </a:xfrm>
        </p:spPr>
        <p:txBody>
          <a:bodyPr/>
          <a:lstStyle/>
          <a:p>
            <a:r>
              <a:rPr lang="es-ES" sz="1100" dirty="0"/>
              <a:t>URKIDI AND WALTER 2011</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t>E.g. current US law: </a:t>
            </a:r>
            <a:r>
              <a:rPr lang="en-GB" sz="1100" i="1" dirty="0"/>
              <a:t>fair treatment and meaningful involvement of all people irrespective of race, colour, </a:t>
            </a:r>
            <a:r>
              <a:rPr lang="en-GB" sz="1100" i="1" dirty="0" err="1"/>
              <a:t>nat’l</a:t>
            </a:r>
            <a:r>
              <a:rPr lang="en-GB" sz="1100" i="1" dirty="0"/>
              <a:t> origin, or other qualification in the development of environmental policies, laws, and regulations</a:t>
            </a:r>
          </a:p>
          <a:p>
            <a:endParaRPr lang="es-ES" sz="1100" dirty="0"/>
          </a:p>
          <a:p>
            <a:r>
              <a:rPr lang="en-GB" sz="1100" dirty="0"/>
              <a:t>DISTRIBUTIVE EJ: equal distribution of risks and benefits</a:t>
            </a:r>
          </a:p>
          <a:p>
            <a:pPr marL="342900" lvl="0" indent="-342900">
              <a:buFont typeface="Arial"/>
              <a:buChar char="•"/>
            </a:pPr>
            <a:r>
              <a:rPr lang="en-GB" sz="1100" dirty="0"/>
              <a:t>E.g. environmental racism = toxic environments disproportionally for African Americans; or for poor</a:t>
            </a:r>
          </a:p>
          <a:p>
            <a:r>
              <a:rPr lang="en-GB" sz="1100" dirty="0"/>
              <a:t>PROCEDURAL EJ DIMENSION: fair and meaningful participation in decision-making</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1100" dirty="0"/>
              <a:t>F</a:t>
            </a:r>
            <a:r>
              <a:rPr lang="en-GB" sz="1100" dirty="0" err="1"/>
              <a:t>ormal</a:t>
            </a:r>
            <a:r>
              <a:rPr lang="en-GB" sz="1100" dirty="0"/>
              <a:t> </a:t>
            </a:r>
            <a:r>
              <a:rPr lang="en-GB" sz="1100" b="1" dirty="0"/>
              <a:t>exclusion</a:t>
            </a:r>
            <a:r>
              <a:rPr lang="en-GB" sz="1100" dirty="0"/>
              <a:t>: when some views/ priorities are outright excluded from decision making </a:t>
            </a:r>
            <a:r>
              <a:rPr lang="en-US" sz="1100" dirty="0"/>
              <a:t>–</a:t>
            </a:r>
            <a:r>
              <a:rPr lang="en-GB" sz="1100" dirty="0"/>
              <a:t> examples of this from several Franco-era hydro-electric projects (e.g. </a:t>
            </a:r>
            <a:r>
              <a:rPr lang="en-GB" sz="1100" dirty="0" err="1"/>
              <a:t>Riba-Roja</a:t>
            </a:r>
            <a:r>
              <a:rPr lang="en-GB" sz="1100" dirty="0"/>
              <a:t> de </a:t>
            </a:r>
            <a:r>
              <a:rPr lang="en-GB" sz="1100" dirty="0" err="1"/>
              <a:t>l’Ebre</a:t>
            </a:r>
            <a:r>
              <a:rPr lang="en-GB" sz="1100" dirty="0"/>
              <a:t>, etc.) that inundated villages to construct dams; examples also from contemporary dam construction and massive wind farm projects in China</a:t>
            </a:r>
          </a:p>
          <a:p>
            <a:pPr marL="342900" lvl="0" indent="-342900">
              <a:buFont typeface="Arial"/>
              <a:buChar char="•"/>
            </a:pPr>
            <a:r>
              <a:rPr lang="en-US" sz="1100" b="1" dirty="0"/>
              <a:t>P</a:t>
            </a:r>
            <a:r>
              <a:rPr lang="en-GB" sz="1100" b="1" dirty="0" err="1"/>
              <a:t>articipatory</a:t>
            </a:r>
            <a:r>
              <a:rPr lang="en-GB" sz="1100" b="1" dirty="0"/>
              <a:t> exclusions</a:t>
            </a:r>
            <a:r>
              <a:rPr lang="en-GB" sz="1100" dirty="0"/>
              <a:t>: when multiple views are part of the decision-making process, but the planning authority has </a:t>
            </a:r>
            <a:r>
              <a:rPr lang="en-GB" sz="1100" i="1" dirty="0"/>
              <a:t>no obligation </a:t>
            </a:r>
            <a:r>
              <a:rPr lang="en-GB" sz="1100" dirty="0"/>
              <a:t>to take views into account for the design of the project but simply to answer (e.g. in written) to concerns raised; e.g.</a:t>
            </a:r>
            <a:r>
              <a:rPr lang="en-GB" sz="1100" baseline="0" dirty="0"/>
              <a:t> CHE water basin plan</a:t>
            </a:r>
          </a:p>
          <a:p>
            <a:pPr marL="0" lvl="0" indent="0">
              <a:buFont typeface="Arial"/>
              <a:buNone/>
            </a:pPr>
            <a:endParaRPr lang="en-US" sz="1100" b="0" dirty="0"/>
          </a:p>
          <a:p>
            <a:pPr marL="0" lvl="0" indent="0">
              <a:buFont typeface="Arial"/>
              <a:buNone/>
            </a:pPr>
            <a:r>
              <a:rPr lang="en-US" sz="1100" b="0" dirty="0"/>
              <a:t>R</a:t>
            </a:r>
            <a:r>
              <a:rPr lang="en-GB" sz="1100" b="0" dirty="0"/>
              <a:t>ECOGNITION</a:t>
            </a:r>
            <a:r>
              <a:rPr lang="en-GB" sz="1100" b="1" dirty="0"/>
              <a:t> </a:t>
            </a:r>
            <a:r>
              <a:rPr lang="en-GB" sz="1100" dirty="0"/>
              <a:t>DIMENSION: recognise community ways of life, local knowledge, cultural difference</a:t>
            </a:r>
          </a:p>
          <a:p>
            <a:pPr lvl="0"/>
            <a:r>
              <a:rPr lang="en-GB" sz="1100" dirty="0"/>
              <a:t>URKIDI AND WALTER,</a:t>
            </a:r>
            <a:r>
              <a:rPr lang="en-GB" sz="1100" baseline="0" dirty="0"/>
              <a:t> 2011</a:t>
            </a:r>
          </a:p>
          <a:p>
            <a:pPr marL="171450" indent="-171450">
              <a:buFont typeface="Arial"/>
              <a:buChar char="•"/>
            </a:pPr>
            <a:r>
              <a:rPr lang="en-US" sz="1100" kern="1200" dirty="0">
                <a:solidFill>
                  <a:schemeClr val="tx1"/>
                </a:solidFill>
                <a:effectLst/>
                <a:latin typeface="+mn-lt"/>
                <a:ea typeface="+mn-ea"/>
                <a:cs typeface="+mn-cs"/>
              </a:rPr>
              <a:t>According to Fraser (1995), in the case of ‘rec- </a:t>
            </a:r>
            <a:r>
              <a:rPr lang="en-US" sz="1100" kern="1200" dirty="0" err="1">
                <a:solidFill>
                  <a:schemeClr val="tx1"/>
                </a:solidFill>
                <a:effectLst/>
                <a:latin typeface="+mn-lt"/>
                <a:ea typeface="+mn-ea"/>
                <a:cs typeface="+mn-cs"/>
              </a:rPr>
              <a:t>ognition</a:t>
            </a:r>
            <a:r>
              <a:rPr lang="en-US" sz="1100" kern="1200" dirty="0">
                <a:solidFill>
                  <a:schemeClr val="tx1"/>
                </a:solidFill>
                <a:effectLst/>
                <a:latin typeface="+mn-lt"/>
                <a:ea typeface="+mn-ea"/>
                <a:cs typeface="+mn-cs"/>
              </a:rPr>
              <a:t>’ the conditions for a just society are defined as the </a:t>
            </a:r>
            <a:r>
              <a:rPr lang="en-US" sz="1100" kern="1200" dirty="0" err="1">
                <a:solidFill>
                  <a:schemeClr val="tx1"/>
                </a:solidFill>
                <a:effectLst/>
                <a:latin typeface="+mn-lt"/>
                <a:ea typeface="+mn-ea"/>
                <a:cs typeface="+mn-cs"/>
              </a:rPr>
              <a:t>recog</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nition</a:t>
            </a:r>
            <a:r>
              <a:rPr lang="en-US" sz="1100" kern="1200" dirty="0">
                <a:solidFill>
                  <a:schemeClr val="tx1"/>
                </a:solidFill>
                <a:effectLst/>
                <a:latin typeface="+mn-lt"/>
                <a:ea typeface="+mn-ea"/>
                <a:cs typeface="+mn-cs"/>
              </a:rPr>
              <a:t> of the personal dignity of all individuals. Recognition not only refers to the individual right to self-recognition (</a:t>
            </a:r>
            <a:r>
              <a:rPr lang="en-US" sz="1100" kern="1200" dirty="0" err="1">
                <a:solidFill>
                  <a:schemeClr val="tx1"/>
                </a:solidFill>
                <a:effectLst/>
                <a:latin typeface="+mn-lt"/>
                <a:ea typeface="+mn-ea"/>
                <a:cs typeface="+mn-cs"/>
              </a:rPr>
              <a:t>Honneth</a:t>
            </a:r>
            <a:r>
              <a:rPr lang="en-US" sz="1100" kern="1200" dirty="0">
                <a:solidFill>
                  <a:schemeClr val="tx1"/>
                </a:solidFill>
                <a:effectLst/>
                <a:latin typeface="+mn-lt"/>
                <a:ea typeface="+mn-ea"/>
                <a:cs typeface="+mn-cs"/>
              </a:rPr>
              <a:t>, 2001), but most importantly, to the RECOGNITION OF COLLECTIVE IDEN- TITIES AND THEIR PARTICULAR NEEDS, CONCERNS AND LIVELIHOODS. </a:t>
            </a:r>
            <a:endParaRPr lang="en-US" sz="1100" dirty="0"/>
          </a:p>
          <a:p>
            <a:pPr marL="171450" indent="-171450">
              <a:buFont typeface="Arial"/>
              <a:buChar char="•"/>
            </a:pPr>
            <a:r>
              <a:rPr lang="en-US" sz="1100" kern="1200" dirty="0">
                <a:solidFill>
                  <a:schemeClr val="tx1"/>
                </a:solidFill>
                <a:effectLst/>
                <a:latin typeface="+mn-lt"/>
                <a:ea typeface="+mn-ea"/>
                <a:cs typeface="+mn-cs"/>
              </a:rPr>
              <a:t>Recognition is particularly relevant to indigenous communities. For years, these groups have demanded THE RECOGNITION AND PROTEC- TION OF THEIR CULTURE, LIVELIHOOD AND TERRITORIAL RIGHTS. They have OB- TAINED NATIONAL AND INTERNATIONAL LEGAL SAFEGUARDS DUE TO THEIR VULNERABILITY AND HISTORICAL DISCRIMINATION and by focusing on defining their </a:t>
            </a:r>
            <a:r>
              <a:rPr lang="en-US" sz="1100" kern="1200" dirty="0" err="1">
                <a:solidFill>
                  <a:schemeClr val="tx1"/>
                </a:solidFill>
                <a:effectLst/>
                <a:latin typeface="+mn-lt"/>
                <a:ea typeface="+mn-ea"/>
                <a:cs typeface="+mn-cs"/>
              </a:rPr>
              <a:t>indigeneity</a:t>
            </a:r>
            <a:r>
              <a:rPr lang="en-US" sz="1100" kern="1200" dirty="0">
                <a:solidFill>
                  <a:schemeClr val="tx1"/>
                </a:solidFill>
                <a:effectLst/>
                <a:latin typeface="+mn-lt"/>
                <a:ea typeface="+mn-ea"/>
                <a:cs typeface="+mn-cs"/>
              </a:rPr>
              <a:t> (Kirsch, 2007; Valdivia, 2005). Although signatory countries do not always respect it, ILO Convention 169 obliged signing countries (e.g. Chile, Argentina) to consult </a:t>
            </a:r>
            <a:r>
              <a:rPr lang="en-US" sz="1100" kern="1200" dirty="0" err="1">
                <a:solidFill>
                  <a:schemeClr val="tx1"/>
                </a:solidFill>
                <a:effectLst/>
                <a:latin typeface="+mn-lt"/>
                <a:ea typeface="+mn-ea"/>
                <a:cs typeface="+mn-cs"/>
              </a:rPr>
              <a:t>indige</a:t>
            </a:r>
            <a:r>
              <a:rPr lang="en-US" sz="1100" kern="1200" dirty="0">
                <a:solidFill>
                  <a:schemeClr val="tx1"/>
                </a:solidFill>
                <a:effectLst/>
                <a:latin typeface="+mn-lt"/>
                <a:ea typeface="+mn-ea"/>
                <a:cs typeface="+mn-cs"/>
              </a:rPr>
              <a:t>- nous communities before deciding on activities affecting them. Decision-making processes, however, usually do not take </a:t>
            </a:r>
            <a:r>
              <a:rPr lang="en-US" sz="1100" kern="1200" dirty="0" err="1">
                <a:solidFill>
                  <a:schemeClr val="tx1"/>
                </a:solidFill>
                <a:effectLst/>
                <a:latin typeface="+mn-lt"/>
                <a:ea typeface="+mn-ea"/>
                <a:cs typeface="+mn-cs"/>
              </a:rPr>
              <a:t>indige</a:t>
            </a:r>
            <a:r>
              <a:rPr lang="en-US" sz="1100" kern="1200" dirty="0">
                <a:solidFill>
                  <a:schemeClr val="tx1"/>
                </a:solidFill>
                <a:effectLst/>
                <a:latin typeface="+mn-lt"/>
                <a:ea typeface="+mn-ea"/>
                <a:cs typeface="+mn-cs"/>
              </a:rPr>
              <a:t>- nous communities truly into account, forcing them to engage in procedural disputes to defend their rights (Baker and </a:t>
            </a:r>
            <a:r>
              <a:rPr lang="en-US" sz="1100" kern="1200" dirty="0" err="1">
                <a:solidFill>
                  <a:schemeClr val="tx1"/>
                </a:solidFill>
                <a:effectLst/>
                <a:latin typeface="+mn-lt"/>
                <a:ea typeface="+mn-ea"/>
                <a:cs typeface="+mn-cs"/>
              </a:rPr>
              <a:t>McLelland</a:t>
            </a:r>
            <a:r>
              <a:rPr lang="en-US" sz="1100" kern="1200" dirty="0">
                <a:solidFill>
                  <a:schemeClr val="tx1"/>
                </a:solidFill>
                <a:effectLst/>
                <a:latin typeface="+mn-lt"/>
                <a:ea typeface="+mn-ea"/>
                <a:cs typeface="+mn-cs"/>
              </a:rPr>
              <a:t>, 2003). </a:t>
            </a:r>
            <a:endParaRPr lang="en-US" sz="1100" dirty="0"/>
          </a:p>
          <a:p>
            <a:pPr lvl="0"/>
            <a:endParaRPr lang="en-US" sz="1100" dirty="0"/>
          </a:p>
          <a:p>
            <a:pPr lvl="0"/>
            <a:r>
              <a:rPr lang="en-US" sz="1100" dirty="0"/>
              <a:t>EXAMPLES</a:t>
            </a:r>
          </a:p>
          <a:p>
            <a:pPr marL="171450" indent="-171450">
              <a:buFont typeface="Arial"/>
              <a:buChar char="•"/>
              <a:defRPr/>
            </a:pPr>
            <a:r>
              <a:rPr lang="en-US" sz="1100" dirty="0"/>
              <a:t>E</a:t>
            </a:r>
            <a:r>
              <a:rPr lang="en-GB" sz="1100" dirty="0"/>
              <a:t>.g. ‘Where Green Ants Dream’; recognise aborigines’ cultural conceptions of space/ ecology (desert = space where ants dream) as equally valid as mining interests </a:t>
            </a:r>
          </a:p>
          <a:p>
            <a:pPr marL="171450" indent="-171450">
              <a:buFont typeface="Arial"/>
              <a:buChar char="•"/>
              <a:defRPr/>
            </a:pPr>
            <a:r>
              <a:rPr lang="en-US" sz="1100" dirty="0"/>
              <a:t>E</a:t>
            </a:r>
            <a:r>
              <a:rPr lang="en-GB" sz="1100" dirty="0"/>
              <a:t>.g. enclosure of English commons: recognise informal (i.e. no proof of evidence) access rights of landless peasants </a:t>
            </a:r>
            <a:r>
              <a:rPr lang="en-US" sz="1100" dirty="0"/>
              <a:t>–</a:t>
            </a:r>
            <a:r>
              <a:rPr lang="en-GB" sz="1100" dirty="0"/>
              <a:t> FROM PREVIOUS CLASS</a:t>
            </a:r>
          </a:p>
          <a:p>
            <a:pPr marL="171450" indent="-171450">
              <a:buFont typeface="Arial"/>
              <a:buChar char="•"/>
            </a:pPr>
            <a:r>
              <a:rPr lang="en-US" sz="1100" dirty="0"/>
              <a:t>E</a:t>
            </a:r>
            <a:r>
              <a:rPr lang="en-GB" sz="1100" dirty="0"/>
              <a:t>.g. recognise rights to land (e.g. access to non-timber forest products) based on custom and in the absence of “formal” (e.g. written) documentation </a:t>
            </a:r>
            <a:r>
              <a:rPr lang="en-US" sz="1100" dirty="0"/>
              <a:t>–</a:t>
            </a:r>
            <a:r>
              <a:rPr lang="en-GB" sz="1100" dirty="0"/>
              <a:t> e.g. cases of concession</a:t>
            </a:r>
            <a:r>
              <a:rPr lang="en-GB" sz="1100" baseline="0" dirty="0"/>
              <a:t>s for commercial forestry in Brazil and Chile (</a:t>
            </a:r>
            <a:r>
              <a:rPr lang="en-GB" sz="1100" baseline="0" dirty="0" err="1"/>
              <a:t>Araucania</a:t>
            </a:r>
            <a:r>
              <a:rPr lang="en-GB" sz="1100" baseline="0" dirty="0"/>
              <a:t>; </a:t>
            </a:r>
            <a:r>
              <a:rPr lang="en-GB" sz="1100" baseline="0" dirty="0" err="1"/>
              <a:t>Bio-bio</a:t>
            </a:r>
            <a:r>
              <a:rPr lang="en-GB" sz="1100" baseline="0" dirty="0"/>
              <a:t>), where communities previously had non-formally recorded access rights</a:t>
            </a:r>
            <a:endParaRPr lang="en-GB" sz="1100" dirty="0"/>
          </a:p>
          <a:p>
            <a:pPr marL="342900" lvl="0" indent="-342900">
              <a:buFont typeface="Arial"/>
              <a:buChar char="•"/>
            </a:pPr>
            <a:endParaRPr lang="en-US" sz="11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14</a:t>
            </a:fld>
            <a:endParaRPr lang="es-ES"/>
          </a:p>
        </p:txBody>
      </p:sp>
    </p:spTree>
    <p:extLst>
      <p:ext uri="{BB962C8B-B14F-4D97-AF65-F5344CB8AC3E}">
        <p14:creationId xmlns:p14="http://schemas.microsoft.com/office/powerpoint/2010/main" val="352996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dirty="0"/>
              <a:t>S</a:t>
            </a:r>
            <a:r>
              <a:rPr lang="es-ES" sz="1400" dirty="0" err="1"/>
              <a:t>ee</a:t>
            </a:r>
            <a:r>
              <a:rPr lang="es-ES" sz="1400" dirty="0"/>
              <a:t>: </a:t>
            </a:r>
            <a:r>
              <a:rPr lang="en-US" sz="1400" dirty="0" err="1"/>
              <a:t>Zografos</a:t>
            </a:r>
            <a:r>
              <a:rPr lang="en-US" sz="1400" dirty="0"/>
              <a:t>, C. and </a:t>
            </a:r>
            <a:r>
              <a:rPr lang="en-US" sz="1400" dirty="0" err="1"/>
              <a:t>Martínez-Alier</a:t>
            </a:r>
            <a:r>
              <a:rPr lang="en-US" sz="1400" dirty="0"/>
              <a:t>, J., 2009. The politics of landscape value: a case study of wind farm conflict in rural Catalonia. Environment and Planning A, 41(7), pp.1726-1744.</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15</a:t>
            </a:fld>
            <a:endParaRPr lang="es-ES"/>
          </a:p>
        </p:txBody>
      </p:sp>
    </p:spTree>
    <p:extLst>
      <p:ext uri="{BB962C8B-B14F-4D97-AF65-F5344CB8AC3E}">
        <p14:creationId xmlns:p14="http://schemas.microsoft.com/office/powerpoint/2010/main" val="201849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pl-PL" dirty="0" err="1"/>
              <a:t>https</a:t>
            </a:r>
            <a:r>
              <a:rPr lang="pl-PL" dirty="0"/>
              <a:t>://</a:t>
            </a:r>
            <a:r>
              <a:rPr lang="pl-PL" dirty="0" err="1"/>
              <a:t>germanwatch.org</a:t>
            </a:r>
            <a:r>
              <a:rPr lang="pl-PL" dirty="0"/>
              <a:t>/</a:t>
            </a:r>
            <a:r>
              <a:rPr lang="pl-PL" dirty="0" err="1"/>
              <a:t>download</a:t>
            </a:r>
            <a:r>
              <a:rPr lang="pl-PL" dirty="0"/>
              <a:t>/klak/</a:t>
            </a:r>
            <a:r>
              <a:rPr lang="pl-PL" dirty="0" err="1"/>
              <a:t>fb-tuv-e.pdf</a:t>
            </a:r>
            <a:r>
              <a:rPr lang="pl-PL" dirty="0"/>
              <a:t> </a:t>
            </a:r>
          </a:p>
          <a:p>
            <a:endParaRPr lang="pl-PL" dirty="0"/>
          </a:p>
          <a:p>
            <a:r>
              <a:rPr lang="pl-PL" dirty="0" err="1"/>
              <a:t>Posed</a:t>
            </a:r>
            <a:r>
              <a:rPr lang="pl-PL" dirty="0"/>
              <a:t> as </a:t>
            </a:r>
            <a:r>
              <a:rPr lang="pl-PL" dirty="0" err="1"/>
              <a:t>posssibly</a:t>
            </a:r>
            <a:r>
              <a:rPr lang="pl-PL" dirty="0"/>
              <a:t> the </a:t>
            </a:r>
            <a:r>
              <a:rPr lang="pl-PL" dirty="0" err="1"/>
              <a:t>first</a:t>
            </a:r>
            <a:r>
              <a:rPr lang="pl-PL" dirty="0"/>
              <a:t> country (</a:t>
            </a:r>
            <a:r>
              <a:rPr lang="pl-PL" dirty="0" err="1"/>
              <a:t>nation</a:t>
            </a:r>
            <a:r>
              <a:rPr lang="pl-PL" dirty="0"/>
              <a:t>) to </a:t>
            </a:r>
            <a:r>
              <a:rPr lang="pl-PL" dirty="0" err="1"/>
              <a:t>disappear</a:t>
            </a:r>
            <a:endParaRPr lang="pl-PL" dirty="0"/>
          </a:p>
          <a:p>
            <a:endParaRPr lang="pl-PL" dirty="0"/>
          </a:p>
          <a:p>
            <a:r>
              <a:rPr lang="pl-PL" dirty="0"/>
              <a:t>CONSIDER</a:t>
            </a:r>
            <a:r>
              <a:rPr lang="pl-PL" baseline="0" dirty="0"/>
              <a:t>: JUSTICE AS TREATMENT ACCORDING TO </a:t>
            </a:r>
            <a:r>
              <a:rPr lang="pl-PL" b="1" baseline="0" dirty="0"/>
              <a:t>ONE’S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t>“And even see that injustice on a global level”: small island nations forced to directly confront consequences to rising sea-levels but haven’t played any significant role in the </a:t>
            </a:r>
            <a:r>
              <a:rPr lang="en-US" sz="1200" i="1" dirty="0" err="1"/>
              <a:t>indurstries</a:t>
            </a:r>
            <a:r>
              <a:rPr lang="en-US" sz="1200" i="1" dirty="0"/>
              <a:t> that are causing climate change”</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16</a:t>
            </a:fld>
            <a:endParaRPr lang="es-ES"/>
          </a:p>
        </p:txBody>
      </p:sp>
    </p:spTree>
    <p:extLst>
      <p:ext uri="{BB962C8B-B14F-4D97-AF65-F5344CB8AC3E}">
        <p14:creationId xmlns:p14="http://schemas.microsoft.com/office/powerpoint/2010/main" val="334830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b="0" i="0" kern="1200" dirty="0" err="1">
                <a:solidFill>
                  <a:schemeClr val="tx1"/>
                </a:solidFill>
                <a:effectLst/>
                <a:latin typeface="+mn-lt"/>
                <a:ea typeface="+mn-ea"/>
                <a:cs typeface="+mn-cs"/>
              </a:rPr>
              <a:t>Heynen</a:t>
            </a:r>
            <a:r>
              <a:rPr lang="en-US" sz="1400" b="0" i="0" kern="1200" dirty="0">
                <a:solidFill>
                  <a:schemeClr val="tx1"/>
                </a:solidFill>
                <a:effectLst/>
                <a:latin typeface="+mn-lt"/>
                <a:ea typeface="+mn-ea"/>
                <a:cs typeface="+mn-cs"/>
              </a:rPr>
              <a:t>, N., Perkins, H.A. and Roy, P., 2006. The political ecology of uneven urban green space: the impact of political economy on race and ethnicity in producing environmental inequality in Milwaukee. </a:t>
            </a:r>
            <a:r>
              <a:rPr lang="en-US" sz="1400" b="0" i="1" kern="1200" dirty="0">
                <a:solidFill>
                  <a:schemeClr val="tx1"/>
                </a:solidFill>
                <a:effectLst/>
                <a:latin typeface="+mn-lt"/>
                <a:ea typeface="+mn-ea"/>
                <a:cs typeface="+mn-cs"/>
              </a:rPr>
              <a:t>Urban Affairs Review</a:t>
            </a:r>
            <a:r>
              <a:rPr lang="en-US" sz="1400" b="0" i="0" kern="1200" dirty="0">
                <a:solidFill>
                  <a:schemeClr val="tx1"/>
                </a:solidFill>
                <a:effectLst/>
                <a:latin typeface="+mn-lt"/>
                <a:ea typeface="+mn-ea"/>
                <a:cs typeface="+mn-cs"/>
              </a:rPr>
              <a:t>, </a:t>
            </a:r>
            <a:r>
              <a:rPr lang="en-US" sz="1400" b="0" i="1" kern="1200" dirty="0">
                <a:solidFill>
                  <a:schemeClr val="tx1"/>
                </a:solidFill>
                <a:effectLst/>
                <a:latin typeface="+mn-lt"/>
                <a:ea typeface="+mn-ea"/>
                <a:cs typeface="+mn-cs"/>
              </a:rPr>
              <a:t>42</a:t>
            </a:r>
            <a:r>
              <a:rPr lang="en-US" sz="1400" b="0" i="0" kern="1200" dirty="0">
                <a:solidFill>
                  <a:schemeClr val="tx1"/>
                </a:solidFill>
                <a:effectLst/>
                <a:latin typeface="+mn-lt"/>
                <a:ea typeface="+mn-ea"/>
                <a:cs typeface="+mn-cs"/>
              </a:rPr>
              <a:t>(1), pp.3-25.</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17</a:t>
            </a:fld>
            <a:endParaRPr lang="es-ES"/>
          </a:p>
        </p:txBody>
      </p:sp>
    </p:spTree>
    <p:extLst>
      <p:ext uri="{BB962C8B-B14F-4D97-AF65-F5344CB8AC3E}">
        <p14:creationId xmlns:p14="http://schemas.microsoft.com/office/powerpoint/2010/main" val="413356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xfrm>
            <a:off x="917575" y="744538"/>
            <a:ext cx="2932113" cy="22002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xfrm>
            <a:off x="679768" y="3318933"/>
            <a:ext cx="5438140" cy="586320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dirty="0" err="1">
                <a:latin typeface="Calibri" charset="0"/>
                <a:ea typeface="ＭＳ Ｐゴシック" charset="0"/>
                <a:cs typeface="ＭＳ Ｐゴシック" charset="0"/>
              </a:rPr>
              <a:t>Yaron</a:t>
            </a:r>
            <a:r>
              <a:rPr lang="en-US" dirty="0">
                <a:latin typeface="Calibri" charset="0"/>
                <a:ea typeface="ＭＳ Ｐゴシック" charset="0"/>
                <a:cs typeface="ＭＳ Ｐゴシック" charset="0"/>
              </a:rPr>
              <a:t> Answers: </a:t>
            </a:r>
            <a:r>
              <a:rPr lang="en-US" b="1" dirty="0">
                <a:latin typeface="Calibri" charset="0"/>
                <a:ea typeface="ＭＳ Ｐゴシック" charset="0"/>
                <a:cs typeface="ＭＳ Ｐゴシック" charset="0"/>
              </a:rPr>
              <a:t>Capitalism and the Environment </a:t>
            </a:r>
            <a:r>
              <a:rPr lang="en-US" dirty="0">
                <a:latin typeface="Calibri" charset="0"/>
                <a:ea typeface="ＭＳ Ｐゴシック" charset="0"/>
                <a:cs typeface="ＭＳ Ｐゴシック" charset="0"/>
              </a:rPr>
              <a:t>(stop: 08.48): </a:t>
            </a:r>
            <a:r>
              <a:rPr lang="nl-NL" dirty="0">
                <a:latin typeface="Calibri" charset="0"/>
                <a:ea typeface="ＭＳ Ｐゴシック" charset="0"/>
                <a:cs typeface="ＭＳ Ｐゴシック" charset="0"/>
                <a:hlinkClick r:id="rId3"/>
              </a:rPr>
              <a:t>https://www.youtube.com/watch?v=GsKESen_Ln8</a:t>
            </a:r>
            <a:r>
              <a:rPr lang="nl-NL" dirty="0">
                <a:latin typeface="Calibri" charset="0"/>
                <a:ea typeface="ＭＳ Ｐゴシック" charset="0"/>
                <a:cs typeface="ＭＳ Ｐゴシック" charset="0"/>
              </a:rPr>
              <a:t> </a:t>
            </a:r>
          </a:p>
          <a:p>
            <a:pPr>
              <a:lnSpc>
                <a:spcPct val="90000"/>
              </a:lnSpc>
            </a:pPr>
            <a:endParaRPr lang="en-US" dirty="0">
              <a:latin typeface="Calibri" charset="0"/>
              <a:ea typeface="ＭＳ Ｐゴシック" charset="0"/>
              <a:cs typeface="ＭＳ Ｐゴシック"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i="1" dirty="0">
                <a:latin typeface="Calibri" charset="0"/>
                <a:ea typeface="ＭＳ Ｐゴシック" charset="0"/>
                <a:cs typeface="ＭＳ Ｐゴシック" charset="0"/>
              </a:rPr>
              <a:t>What does the first narrative (video) about “the human environment” leave out? And, what does 2</a:t>
            </a:r>
            <a:r>
              <a:rPr lang="en-US" i="1" baseline="30000" dirty="0">
                <a:latin typeface="Calibri" charset="0"/>
                <a:ea typeface="ＭＳ Ｐゴシック" charset="0"/>
                <a:cs typeface="ＭＳ Ｐゴシック" charset="0"/>
              </a:rPr>
              <a:t>nd</a:t>
            </a:r>
            <a:r>
              <a:rPr lang="en-US" i="1" dirty="0">
                <a:latin typeface="Calibri" charset="0"/>
                <a:ea typeface="ＭＳ Ｐゴシック" charset="0"/>
                <a:cs typeface="ＭＳ Ｐゴシック" charset="0"/>
              </a:rPr>
              <a:t> (video) narrative bring in? </a:t>
            </a:r>
          </a:p>
          <a:p>
            <a:pPr>
              <a:lnSpc>
                <a:spcPct val="90000"/>
              </a:lnSpc>
            </a:pPr>
            <a:r>
              <a:rPr lang="en-US" dirty="0">
                <a:latin typeface="Calibri" charset="0"/>
                <a:ea typeface="ＭＳ Ｐゴシック" charset="0"/>
                <a:cs typeface="ＭＳ Ｐゴシック" charset="0"/>
              </a:rPr>
              <a:t>Beyond Flint: ‘</a:t>
            </a:r>
            <a:r>
              <a:rPr lang="en-US" altLang="ja-JP" b="1" dirty="0">
                <a:latin typeface="Calibri" charset="0"/>
                <a:ea typeface="ＭＳ Ｐゴシック" charset="0"/>
                <a:cs typeface="ＭＳ Ｐゴシック" charset="0"/>
              </a:rPr>
              <a:t>My community breathes different air than the white community</a:t>
            </a:r>
            <a:r>
              <a:rPr 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a:t>
            </a:r>
            <a:r>
              <a:rPr lang="nl-NL" altLang="ja-JP" dirty="0">
                <a:latin typeface="Calibri" charset="0"/>
                <a:ea typeface="ＭＳ Ｐゴシック" charset="0"/>
                <a:cs typeface="ＭＳ Ｐゴシック" charset="0"/>
                <a:hlinkClick r:id="rId4"/>
              </a:rPr>
              <a:t>https://www.youtube.com/watch?v=YOFzuFAfQ8U</a:t>
            </a:r>
            <a:r>
              <a:rPr lang="nl-NL" altLang="ja-JP"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pPr marL="171450" indent="-171450">
              <a:lnSpc>
                <a:spcPct val="90000"/>
              </a:lnSpc>
              <a:buFont typeface="Arial"/>
              <a:buChar char="•"/>
            </a:pPr>
            <a:r>
              <a:rPr lang="en-US" dirty="0">
                <a:latin typeface="Calibri" charset="0"/>
                <a:ea typeface="ＭＳ Ｐゴシック" charset="0"/>
                <a:cs typeface="ＭＳ Ｐゴシック" charset="0"/>
              </a:rPr>
              <a:t>Unequal costs and benefits; unequal wellbeing (pollution burden-bearing) and capacity to “move between environments”</a:t>
            </a:r>
          </a:p>
          <a:p>
            <a:pPr marL="628650" lvl="1" indent="-171450">
              <a:lnSpc>
                <a:spcPct val="90000"/>
              </a:lnSpc>
              <a:buFont typeface="Arial"/>
              <a:buChar char="•"/>
            </a:pPr>
            <a:r>
              <a:rPr lang="en-US" dirty="0">
                <a:latin typeface="Calibri" charset="0"/>
                <a:ea typeface="ＭＳ Ｐゴシック" charset="0"/>
                <a:cs typeface="ＭＳ Ｐゴシック" charset="0"/>
              </a:rPr>
              <a:t>Shifting costs, on basis of race and class</a:t>
            </a:r>
          </a:p>
          <a:p>
            <a:pPr marL="171450" lvl="0" indent="-171450">
              <a:lnSpc>
                <a:spcPct val="90000"/>
              </a:lnSpc>
              <a:buFont typeface="Arial"/>
              <a:buChar char="•"/>
            </a:pPr>
            <a:r>
              <a:rPr lang="en-US" dirty="0">
                <a:latin typeface="Calibri" charset="0"/>
                <a:ea typeface="ＭＳ Ｐゴシック" charset="0"/>
              </a:rPr>
              <a:t>Beyond Flint (South Bronx); 25% of Manhattan’s waste; disproportionate asthma cases; asthma: “can’t do stuff that other people do in life”</a:t>
            </a:r>
          </a:p>
          <a:p>
            <a:pPr marL="171450" lvl="0" indent="-171450">
              <a:lnSpc>
                <a:spcPct val="90000"/>
              </a:lnSpc>
              <a:buFont typeface="Arial"/>
              <a:buChar char="•"/>
            </a:pPr>
            <a:r>
              <a:rPr lang="en-US" dirty="0">
                <a:latin typeface="Calibri" charset="0"/>
                <a:ea typeface="ＭＳ Ｐゴシック" charset="0"/>
              </a:rPr>
              <a:t>None else is being asked away [sic] if you should breathe or do you want a job</a:t>
            </a:r>
          </a:p>
          <a:p>
            <a:pPr>
              <a:lnSpc>
                <a:spcPct val="90000"/>
              </a:lnSpc>
            </a:pPr>
            <a:endParaRPr lang="en-US" dirty="0">
              <a:latin typeface="Calibri" charset="0"/>
              <a:ea typeface="ＭＳ Ｐゴシック" charset="0"/>
              <a:cs typeface="ＭＳ Ｐゴシック" charset="0"/>
            </a:endParaRPr>
          </a:p>
          <a:p>
            <a:pPr>
              <a:lnSpc>
                <a:spcPct val="90000"/>
              </a:lnSpc>
            </a:pPr>
            <a:r>
              <a:rPr lang="en-US" dirty="0">
                <a:latin typeface="Calibri" charset="0"/>
                <a:ea typeface="ＭＳ Ｐゴシック" charset="0"/>
                <a:cs typeface="ＭＳ Ｐゴシック" charset="0"/>
              </a:rPr>
              <a:t>The first narrative</a:t>
            </a:r>
          </a:p>
          <a:p>
            <a:pPr>
              <a:lnSpc>
                <a:spcPct val="90000"/>
              </a:lnSpc>
            </a:pPr>
            <a:r>
              <a:rPr lang="en-US" i="1" dirty="0">
                <a:latin typeface="Calibri" charset="0"/>
                <a:ea typeface="ＭＳ Ｐゴシック" charset="0"/>
                <a:cs typeface="ＭＳ Ｐゴシック" charset="0"/>
              </a:rPr>
              <a:t>“…so we actually today live in the best human environment from a health and wellbeing perspective in all of human history” </a:t>
            </a:r>
          </a:p>
          <a:p>
            <a:pPr>
              <a:lnSpc>
                <a:spcPct val="90000"/>
              </a:lnSpc>
            </a:pPr>
            <a:endParaRPr lang="en-US" dirty="0">
              <a:latin typeface="Calibri" charset="0"/>
              <a:ea typeface="ＭＳ Ｐゴシック" charset="0"/>
              <a:cs typeface="ＭＳ Ｐゴシック" charset="0"/>
            </a:endParaRPr>
          </a:p>
          <a:p>
            <a:pPr>
              <a:lnSpc>
                <a:spcPct val="90000"/>
              </a:lnSpc>
            </a:pPr>
            <a:r>
              <a:rPr lang="en-US" dirty="0">
                <a:latin typeface="Calibri" charset="0"/>
                <a:ea typeface="ＭＳ Ｐゴシック" charset="0"/>
                <a:cs typeface="ＭＳ Ｐゴシック" charset="0"/>
              </a:rPr>
              <a:t>Our environment, or “our current environment” </a:t>
            </a:r>
          </a:p>
          <a:p>
            <a:pPr>
              <a:lnSpc>
                <a:spcPct val="90000"/>
              </a:lnSpc>
              <a:buFontTx/>
              <a:buChar char="-"/>
            </a:pPr>
            <a:r>
              <a:rPr lang="en-US" dirty="0">
                <a:latin typeface="Calibri" charset="0"/>
                <a:ea typeface="ＭＳ Ｐゴシック" charset="0"/>
                <a:cs typeface="ＭＳ Ｐゴシック" charset="0"/>
              </a:rPr>
              <a:t>Whose human environment? </a:t>
            </a:r>
          </a:p>
          <a:p>
            <a:pPr>
              <a:lnSpc>
                <a:spcPct val="90000"/>
              </a:lnSpc>
              <a:buFontTx/>
              <a:buChar char="-"/>
            </a:pPr>
            <a:r>
              <a:rPr lang="en-US" dirty="0">
                <a:latin typeface="Calibri" charset="0"/>
                <a:ea typeface="ＭＳ Ｐゴシック" charset="0"/>
                <a:cs typeface="ＭＳ Ｐゴシック" charset="0"/>
              </a:rPr>
              <a:t>What state of environment: different in different places</a:t>
            </a:r>
          </a:p>
          <a:p>
            <a:pPr>
              <a:lnSpc>
                <a:spcPct val="90000"/>
              </a:lnSpc>
              <a:buFontTx/>
              <a:buChar char="-"/>
            </a:pPr>
            <a:r>
              <a:rPr lang="en-US" dirty="0">
                <a:latin typeface="Calibri" charset="0"/>
                <a:ea typeface="ＭＳ Ｐゴシック" charset="0"/>
                <a:cs typeface="ＭＳ Ｐゴシック" charset="0"/>
              </a:rPr>
              <a:t>The power to influence public and legal decisions (e.g. NY City gives subsidy to company to stay and pollute)</a:t>
            </a:r>
          </a:p>
          <a:p>
            <a:pPr>
              <a:lnSpc>
                <a:spcPct val="90000"/>
              </a:lnSpc>
              <a:buFontTx/>
              <a:buChar char="-"/>
            </a:pPr>
            <a:r>
              <a:rPr lang="en-US" dirty="0">
                <a:latin typeface="Calibri" charset="0"/>
                <a:ea typeface="ＭＳ Ｐゴシック" charset="0"/>
                <a:cs typeface="ＭＳ Ｐゴシック" charset="0"/>
              </a:rPr>
              <a:t>Property rights: who has them (e.g. property rights to clean air), and how easily (e.g. with what support) can they be taken away – the power to acquire (buy land for business) and maintain (e.g. impoverished community) property rights</a:t>
            </a:r>
          </a:p>
          <a:p>
            <a:pPr marL="628650" lvl="1" indent="-171450">
              <a:lnSpc>
                <a:spcPct val="90000"/>
              </a:lnSpc>
              <a:buFontTx/>
              <a:buChar char="-"/>
            </a:pPr>
            <a:r>
              <a:rPr lang="en-US" dirty="0">
                <a:latin typeface="Calibri" charset="0"/>
                <a:ea typeface="ＭＳ Ｐゴシック" charset="0"/>
              </a:rPr>
              <a:t>You have the choice to move somewhere else, etc.  </a:t>
            </a:r>
          </a:p>
          <a:p>
            <a:pPr marL="0" lvl="0" indent="0">
              <a:lnSpc>
                <a:spcPct val="90000"/>
              </a:lnSpc>
              <a:buFontTx/>
              <a:buNone/>
            </a:pPr>
            <a:endParaRPr lang="en-US" dirty="0">
              <a:latin typeface="Calibri" charset="0"/>
              <a:ea typeface="ＭＳ Ｐゴシック" charset="0"/>
            </a:endParaRPr>
          </a:p>
          <a:p>
            <a:pPr marL="0" lvl="0" indent="0">
              <a:lnSpc>
                <a:spcPct val="90000"/>
              </a:lnSpc>
              <a:buFontTx/>
              <a:buNone/>
            </a:pPr>
            <a:r>
              <a:rPr lang="en-US" sz="1200" b="0" i="0" u="none" strike="noStrike" baseline="0" dirty="0" err="1">
                <a:latin typeface="Cambria"/>
                <a:ea typeface="ＭＳ 明朝"/>
              </a:rPr>
              <a:t>Yaron</a:t>
            </a:r>
            <a:r>
              <a:rPr lang="en-US" sz="1200" b="0" i="0" u="none" strike="noStrike" baseline="0" dirty="0">
                <a:latin typeface="Cambria"/>
                <a:ea typeface="ＭＳ 明朝"/>
              </a:rPr>
              <a:t> Brook (Hebrew: </a:t>
            </a:r>
            <a:r>
              <a:rPr lang="en-US" sz="1200" b="0" i="0" u="none" strike="noStrike" baseline="0" dirty="0" err="1">
                <a:latin typeface="Times New Roman"/>
                <a:ea typeface="ＭＳ 明朝"/>
                <a:cs typeface="Times New Roman"/>
              </a:rPr>
              <a:t>ירון</a:t>
            </a:r>
            <a:r>
              <a:rPr lang="en-US" sz="1200" b="0" i="0" u="none" strike="noStrike" baseline="0" dirty="0">
                <a:latin typeface="Cambria"/>
                <a:ea typeface="ＭＳ 明朝"/>
                <a:cs typeface="Times New Roman"/>
              </a:rPr>
              <a:t> </a:t>
            </a:r>
            <a:r>
              <a:rPr lang="en-US" sz="1200" b="0" i="0" u="none" strike="noStrike" baseline="0" dirty="0" err="1">
                <a:latin typeface="Times New Roman"/>
                <a:ea typeface="ＭＳ 明朝"/>
                <a:cs typeface="Times New Roman"/>
              </a:rPr>
              <a:t>ברוק</a:t>
            </a:r>
            <a:r>
              <a:rPr lang="en-US" sz="1200" b="0" i="0" u="none" strike="noStrike" baseline="0" dirty="0">
                <a:latin typeface="Cambria"/>
                <a:ea typeface="ＭＳ 明朝"/>
                <a:cs typeface="Times New Roman"/>
              </a:rPr>
              <a:t>‎; born May 23, 1961)[1] is an Israeli-American entrepreneur, writer, and activist. He is an Objectivist and the current chairman of the board at the </a:t>
            </a:r>
            <a:r>
              <a:rPr lang="en-US" sz="1200" b="0" i="0" u="none" strike="noStrike" baseline="0" dirty="0" err="1">
                <a:latin typeface="Cambria"/>
                <a:ea typeface="ＭＳ 明朝"/>
                <a:cs typeface="Times New Roman"/>
              </a:rPr>
              <a:t>Ayn</a:t>
            </a:r>
            <a:r>
              <a:rPr lang="en-US" sz="1200" b="0" i="0" u="none" strike="noStrike" baseline="0" dirty="0">
                <a:latin typeface="Cambria"/>
                <a:ea typeface="ＭＳ 明朝"/>
                <a:cs typeface="Times New Roman"/>
              </a:rPr>
              <a:t> Rand Institute, where he was executive director from 2000 to 2017. He is also the co-founder of BH Equity Research and the author of several books, in which he analyzes a variety of topics from an Objectivist perspective.</a:t>
            </a:r>
            <a:endParaRPr lang="en-US" dirty="0">
              <a:latin typeface="Calibri" charset="0"/>
              <a:ea typeface="ＭＳ Ｐゴシック"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A19B64-8D4B-D44A-9F55-3F1E291192DD}" type="slidenum">
              <a:rPr lang="en-GB" sz="1300">
                <a:latin typeface="Calibri" charset="0"/>
              </a:rPr>
              <a:pPr eaLnBrk="1" hangingPunct="1"/>
              <a:t>18</a:t>
            </a:fld>
            <a:endParaRPr lang="en-GB" sz="1300">
              <a:latin typeface="Calibri" charset="0"/>
            </a:endParaRPr>
          </a:p>
        </p:txBody>
      </p:sp>
    </p:spTree>
    <p:extLst>
      <p:ext uri="{BB962C8B-B14F-4D97-AF65-F5344CB8AC3E}">
        <p14:creationId xmlns:p14="http://schemas.microsoft.com/office/powerpoint/2010/main" val="175893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1</a:t>
            </a:fld>
            <a:endParaRPr lang="es-ES"/>
          </a:p>
        </p:txBody>
      </p:sp>
    </p:spTree>
    <p:extLst>
      <p:ext uri="{BB962C8B-B14F-4D97-AF65-F5344CB8AC3E}">
        <p14:creationId xmlns:p14="http://schemas.microsoft.com/office/powerpoint/2010/main" val="205326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19</a:t>
            </a:fld>
            <a:endParaRPr lang="es-ES"/>
          </a:p>
        </p:txBody>
      </p:sp>
    </p:spTree>
    <p:extLst>
      <p:ext uri="{BB962C8B-B14F-4D97-AF65-F5344CB8AC3E}">
        <p14:creationId xmlns:p14="http://schemas.microsoft.com/office/powerpoint/2010/main" val="2341221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solidFill>
                  <a:srgbClr val="000000"/>
                </a:solidFill>
              </a:rPr>
              <a:t>OUTLINE FOR</a:t>
            </a:r>
            <a:r>
              <a:rPr lang="en-US" baseline="0" dirty="0">
                <a:solidFill>
                  <a:srgbClr val="000000"/>
                </a:solidFill>
              </a:rPr>
              <a:t> THIS PART OF THE PPT</a:t>
            </a:r>
          </a:p>
          <a:p>
            <a:endParaRPr lang="en-US" baseline="0" dirty="0">
              <a:solidFill>
                <a:srgbClr val="000000"/>
              </a:solidFill>
            </a:endParaRPr>
          </a:p>
          <a:p>
            <a:r>
              <a:rPr lang="en-US" baseline="0" dirty="0">
                <a:solidFill>
                  <a:srgbClr val="000000"/>
                </a:solidFill>
              </a:rPr>
              <a:t>The rationale for considering “</a:t>
            </a:r>
            <a:r>
              <a:rPr lang="en-US" baseline="0" dirty="0" err="1">
                <a:solidFill>
                  <a:srgbClr val="000000"/>
                </a:solidFill>
              </a:rPr>
              <a:t>othering</a:t>
            </a:r>
            <a:r>
              <a:rPr lang="en-US" baseline="0" dirty="0">
                <a:solidFill>
                  <a:srgbClr val="000000"/>
                </a:solidFill>
              </a:rPr>
              <a:t>” and “</a:t>
            </a:r>
            <a:r>
              <a:rPr lang="en-US" baseline="0" dirty="0" err="1">
                <a:solidFill>
                  <a:srgbClr val="000000"/>
                </a:solidFill>
              </a:rPr>
              <a:t>coloniality</a:t>
            </a:r>
            <a:r>
              <a:rPr lang="en-US" baseline="0" dirty="0">
                <a:solidFill>
                  <a:srgbClr val="000000"/>
                </a:solidFill>
              </a:rPr>
              <a:t>”: must consider how racism works as ideology</a:t>
            </a:r>
            <a:endParaRPr lang="en-US" dirty="0">
              <a:solidFill>
                <a:srgbClr val="000000"/>
              </a:solidFill>
            </a:endParaRPr>
          </a:p>
          <a:p>
            <a:endParaRPr lang="en-US" dirty="0">
              <a:solidFill>
                <a:srgbClr val="000000"/>
              </a:solidFill>
            </a:endParaRPr>
          </a:p>
          <a:p>
            <a:r>
              <a:rPr lang="en-US" dirty="0">
                <a:solidFill>
                  <a:srgbClr val="000000"/>
                </a:solidFill>
              </a:rPr>
              <a:t>The colonial matrix of power</a:t>
            </a:r>
          </a:p>
          <a:p>
            <a:pPr marL="171450" lvl="0" indent="-171450">
              <a:buFont typeface="Arial"/>
              <a:buChar char="•"/>
            </a:pPr>
            <a:r>
              <a:rPr lang="en-US" dirty="0">
                <a:solidFill>
                  <a:srgbClr val="000000"/>
                </a:solidFill>
              </a:rPr>
              <a:t>Gives different rights (e.g. over land) and obligations</a:t>
            </a:r>
          </a:p>
          <a:p>
            <a:endParaRPr lang="en-US" dirty="0">
              <a:solidFill>
                <a:srgbClr val="000000"/>
              </a:solidFill>
            </a:endParaRPr>
          </a:p>
          <a:p>
            <a:r>
              <a:rPr lang="en-US" dirty="0" err="1">
                <a:solidFill>
                  <a:srgbClr val="000000"/>
                </a:solidFill>
              </a:rPr>
              <a:t>Othering</a:t>
            </a:r>
            <a:r>
              <a:rPr lang="en-US" dirty="0">
                <a:solidFill>
                  <a:srgbClr val="000000"/>
                </a:solidFill>
              </a:rPr>
              <a:t>: </a:t>
            </a:r>
            <a:r>
              <a:rPr lang="en-US" dirty="0" err="1">
                <a:solidFill>
                  <a:srgbClr val="000000"/>
                </a:solidFill>
              </a:rPr>
              <a:t>coloniality</a:t>
            </a:r>
            <a:r>
              <a:rPr lang="en-US" dirty="0">
                <a:solidFill>
                  <a:srgbClr val="000000"/>
                </a:solidFill>
              </a:rPr>
              <a:t> based at “the modern opposition” (Noble) </a:t>
            </a:r>
          </a:p>
          <a:p>
            <a:pPr marL="171450" lvl="0" indent="-171450">
              <a:buFont typeface="Arial"/>
              <a:buChar char="•"/>
            </a:pPr>
            <a:r>
              <a:rPr lang="en-US" dirty="0">
                <a:solidFill>
                  <a:srgbClr val="000000"/>
                </a:solidFill>
              </a:rPr>
              <a:t>What is </a:t>
            </a:r>
            <a:r>
              <a:rPr lang="en-US" dirty="0" err="1">
                <a:solidFill>
                  <a:srgbClr val="000000"/>
                </a:solidFill>
              </a:rPr>
              <a:t>othering</a:t>
            </a:r>
            <a:endParaRPr lang="en-US" dirty="0">
              <a:solidFill>
                <a:srgbClr val="000000"/>
              </a:solidFill>
            </a:endParaRPr>
          </a:p>
          <a:p>
            <a:pPr marL="171450" lvl="0" indent="-171450">
              <a:buFont typeface="Arial"/>
              <a:buChar char="•"/>
            </a:pPr>
            <a:r>
              <a:rPr lang="en-US" dirty="0">
                <a:solidFill>
                  <a:srgbClr val="000000"/>
                </a:solidFill>
              </a:rPr>
              <a:t>How it works</a:t>
            </a:r>
          </a:p>
          <a:p>
            <a:pPr marL="171450" lvl="0" indent="-171450">
              <a:buFont typeface="Arial"/>
              <a:buChar char="•"/>
            </a:pPr>
            <a:endParaRPr lang="en-US" dirty="0">
              <a:solidFill>
                <a:srgbClr val="000000"/>
              </a:solidFill>
            </a:endParaRPr>
          </a:p>
          <a:p>
            <a:r>
              <a:rPr lang="en-US" dirty="0">
                <a:solidFill>
                  <a:srgbClr val="000000"/>
                </a:solidFill>
              </a:rPr>
              <a:t>How </a:t>
            </a:r>
            <a:r>
              <a:rPr lang="en-US" dirty="0" err="1">
                <a:solidFill>
                  <a:srgbClr val="000000"/>
                </a:solidFill>
              </a:rPr>
              <a:t>othering</a:t>
            </a:r>
            <a:r>
              <a:rPr lang="en-US" dirty="0">
                <a:solidFill>
                  <a:srgbClr val="000000"/>
                </a:solidFill>
              </a:rPr>
              <a:t> and </a:t>
            </a:r>
            <a:r>
              <a:rPr lang="en-US" dirty="0" err="1">
                <a:solidFill>
                  <a:srgbClr val="000000"/>
                </a:solidFill>
              </a:rPr>
              <a:t>coloniality</a:t>
            </a:r>
            <a:r>
              <a:rPr lang="en-US" dirty="0">
                <a:solidFill>
                  <a:srgbClr val="000000"/>
                </a:solidFill>
              </a:rPr>
              <a:t> produce environmental injustice: evidence from AUS</a:t>
            </a:r>
          </a:p>
          <a:p>
            <a:endParaRPr lang="en-US" dirty="0">
              <a:solidFill>
                <a:srgbClr val="000000"/>
              </a:solidFill>
            </a:endParaRPr>
          </a:p>
          <a:p>
            <a:r>
              <a:rPr lang="en-US" dirty="0">
                <a:solidFill>
                  <a:srgbClr val="000000"/>
                </a:solidFill>
              </a:rPr>
              <a:t>Argument expansion 1: persistence of </a:t>
            </a:r>
            <a:r>
              <a:rPr lang="en-US" dirty="0" err="1">
                <a:solidFill>
                  <a:srgbClr val="000000"/>
                </a:solidFill>
              </a:rPr>
              <a:t>coloniality</a:t>
            </a:r>
            <a:r>
              <a:rPr lang="en-US" dirty="0">
                <a:solidFill>
                  <a:srgbClr val="000000"/>
                </a:solidFill>
              </a:rPr>
              <a:t> (through associations of indigenous populations with violence, backwardness, etc.) used to justify violent takeover of their lands in “post-colonial” societies</a:t>
            </a:r>
          </a:p>
          <a:p>
            <a:pPr marL="171450" lvl="0" indent="-171450">
              <a:buFont typeface="Arial"/>
              <a:buChar char="•"/>
            </a:pPr>
            <a:r>
              <a:rPr lang="en-US" dirty="0">
                <a:solidFill>
                  <a:srgbClr val="000000"/>
                </a:solidFill>
              </a:rPr>
              <a:t>The case of Canadian mining in Guatemala</a:t>
            </a:r>
          </a:p>
          <a:p>
            <a:endParaRPr lang="en-US" dirty="0">
              <a:solidFill>
                <a:srgbClr val="000000"/>
              </a:solidFill>
            </a:endParaRPr>
          </a:p>
          <a:p>
            <a:r>
              <a:rPr lang="en-US" dirty="0">
                <a:solidFill>
                  <a:srgbClr val="000000"/>
                </a:solidFill>
              </a:rPr>
              <a:t>Argument expansion 2: the safe acceptance of “the other” used to justify procedural environmental injustice [in ex-metropolitan societies]</a:t>
            </a:r>
          </a:p>
          <a:p>
            <a:pPr marL="171450" lvl="0" indent="-171450">
              <a:buFont typeface="Arial"/>
              <a:buChar char="•"/>
            </a:pPr>
            <a:r>
              <a:rPr lang="en-US" dirty="0">
                <a:solidFill>
                  <a:srgbClr val="000000"/>
                </a:solidFill>
              </a:rPr>
              <a:t>The Terra Alta case of (wind) energy generation in Catalonia</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20</a:t>
            </a:fld>
            <a:endParaRPr lang="es-ES"/>
          </a:p>
        </p:txBody>
      </p:sp>
    </p:spTree>
    <p:extLst>
      <p:ext uri="{BB962C8B-B14F-4D97-AF65-F5344CB8AC3E}">
        <p14:creationId xmlns:p14="http://schemas.microsoft.com/office/powerpoint/2010/main" val="332214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Seminal publication of Robert Bullard’s </a:t>
            </a:r>
            <a:r>
              <a:rPr lang="en-US" i="1" dirty="0"/>
              <a:t>Dumping in Dixie </a:t>
            </a:r>
            <a:r>
              <a:rPr lang="en-US" dirty="0"/>
              <a:t>(1990). </a:t>
            </a:r>
          </a:p>
          <a:p>
            <a:pPr marL="171450" lvl="0" indent="-171450">
              <a:buFont typeface="Arial"/>
              <a:buChar char="•"/>
            </a:pPr>
            <a:r>
              <a:rPr lang="en-US" dirty="0"/>
              <a:t>Drawing from strong quantitative and geospatial approaches, social scientists have attempted to “prove” statistically racial discrimination. </a:t>
            </a:r>
          </a:p>
          <a:p>
            <a:pPr marL="171450" lvl="0" indent="-171450">
              <a:buFont typeface="Arial"/>
              <a:buChar char="•"/>
            </a:pPr>
            <a:r>
              <a:rPr lang="en-US" dirty="0"/>
              <a:t>However, critics have strongly underscored the “racial pitfalls” of highly empiricist approaches that assume racism and discrimination are discrete, overt acts or social artifacts that can be measured through quantitative analysis. </a:t>
            </a:r>
          </a:p>
          <a:p>
            <a:pPr marL="171450" lvl="0" indent="-171450">
              <a:buFont typeface="Arial"/>
              <a:buChar char="•"/>
            </a:pPr>
            <a:r>
              <a:rPr lang="en-US" dirty="0"/>
              <a:t>Critics argue that this position belies any attempt to examine racism as an </a:t>
            </a:r>
            <a:r>
              <a:rPr lang="en-US" b="1" dirty="0"/>
              <a:t>ideology</a:t>
            </a:r>
            <a:r>
              <a:rPr lang="en-US" dirty="0"/>
              <a:t> operating in a particular political economic </a:t>
            </a:r>
            <a:r>
              <a:rPr lang="es-ES" dirty="0" err="1"/>
              <a:t>system</a:t>
            </a:r>
            <a:r>
              <a:rPr lang="es-ES" dirty="0"/>
              <a:t>.</a:t>
            </a:r>
          </a:p>
          <a:p>
            <a:endParaRPr lang="en-US" dirty="0"/>
          </a:p>
          <a:p>
            <a:r>
              <a:rPr lang="en-US" dirty="0"/>
              <a:t>[* belie: to show something to be false, or to hide something such as an emotion]</a:t>
            </a:r>
          </a:p>
          <a:p>
            <a:endParaRPr lang="en-US" dirty="0"/>
          </a:p>
          <a:p>
            <a:pPr>
              <a:spcAft>
                <a:spcPts val="600"/>
              </a:spcAft>
            </a:pPr>
            <a:r>
              <a:rPr lang="en-US" dirty="0"/>
              <a:t>R</a:t>
            </a:r>
            <a:r>
              <a:rPr lang="es-ES" dirty="0" err="1"/>
              <a:t>acism</a:t>
            </a:r>
            <a:r>
              <a:rPr lang="es-ES" dirty="0"/>
              <a:t> as </a:t>
            </a:r>
            <a:r>
              <a:rPr lang="es-ES" dirty="0" err="1"/>
              <a:t>ideology</a:t>
            </a:r>
            <a:r>
              <a:rPr lang="es-ES" dirty="0"/>
              <a:t>: </a:t>
            </a:r>
            <a:r>
              <a:rPr lang="es-ES" dirty="0" err="1"/>
              <a:t>premised</a:t>
            </a:r>
            <a:r>
              <a:rPr lang="es-ES" dirty="0"/>
              <a:t> </a:t>
            </a:r>
            <a:r>
              <a:rPr lang="es-ES" dirty="0" err="1"/>
              <a:t>on</a:t>
            </a:r>
            <a:r>
              <a:rPr lang="es-ES" dirty="0"/>
              <a:t> </a:t>
            </a:r>
            <a:r>
              <a:rPr lang="es-ES" dirty="0" err="1"/>
              <a:t>practice</a:t>
            </a:r>
            <a:r>
              <a:rPr lang="es-ES" dirty="0"/>
              <a:t> of </a:t>
            </a:r>
            <a:r>
              <a:rPr lang="es-ES" b="1" i="1" dirty="0" err="1"/>
              <a:t>othering</a:t>
            </a:r>
            <a:r>
              <a:rPr lang="es-ES" b="1" i="1" dirty="0"/>
              <a:t> </a:t>
            </a:r>
          </a:p>
          <a:p>
            <a:pPr marL="800100" lvl="1" indent="-342900">
              <a:spcAft>
                <a:spcPts val="600"/>
              </a:spcAft>
              <a:buFont typeface="Arial"/>
              <a:buChar char="•"/>
            </a:pPr>
            <a:r>
              <a:rPr lang="en-US" dirty="0"/>
              <a:t>O</a:t>
            </a:r>
            <a:r>
              <a:rPr lang="en-GB" dirty="0" err="1"/>
              <a:t>thering</a:t>
            </a:r>
            <a:r>
              <a:rPr lang="en-GB" dirty="0"/>
              <a:t> serves to justify (“explain”) reasonableness of racism </a:t>
            </a:r>
            <a:endParaRPr lang="es-E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a:t>
            </a:r>
            <a:r>
              <a:rPr lang="es-ES" dirty="0" err="1"/>
              <a:t>acism</a:t>
            </a:r>
            <a:r>
              <a:rPr lang="es-ES" dirty="0"/>
              <a:t> as </a:t>
            </a:r>
            <a:r>
              <a:rPr lang="es-ES" dirty="0" err="1"/>
              <a:t>ideology</a:t>
            </a:r>
            <a:r>
              <a:rPr lang="es-ES" dirty="0"/>
              <a:t>: </a:t>
            </a:r>
            <a:r>
              <a:rPr lang="es-ES" dirty="0" err="1"/>
              <a:t>two</a:t>
            </a:r>
            <a:r>
              <a:rPr lang="es-ES" dirty="0"/>
              <a:t> </a:t>
            </a:r>
            <a:r>
              <a:rPr lang="es-ES" dirty="0" err="1"/>
              <a:t>key</a:t>
            </a:r>
            <a:r>
              <a:rPr lang="es-ES" dirty="0"/>
              <a:t> </a:t>
            </a:r>
            <a:r>
              <a:rPr lang="es-ES" dirty="0" err="1"/>
              <a:t>elements</a:t>
            </a:r>
            <a:endParaRPr lang="es-ES" dirty="0"/>
          </a:p>
          <a:p>
            <a:pPr marL="228600" indent="-228600">
              <a:buAutoNum type="arabicPeriod"/>
            </a:pPr>
            <a:r>
              <a:rPr lang="en-GB" dirty="0"/>
              <a:t>“othering”</a:t>
            </a:r>
          </a:p>
          <a:p>
            <a:pPr marL="228600" indent="-228600">
              <a:buAutoNum type="arabicPeriod"/>
            </a:pPr>
            <a:r>
              <a:rPr lang="en-GB" dirty="0" err="1"/>
              <a:t>Coloniality</a:t>
            </a:r>
            <a:r>
              <a:rPr lang="en-GB" dirty="0"/>
              <a:t> of power</a:t>
            </a:r>
          </a:p>
          <a:p>
            <a:pPr marL="228600" indent="-228600">
              <a:buAutoNum type="arabicPeriod"/>
            </a:pPr>
            <a:endParaRPr lang="en-GB" dirty="0"/>
          </a:p>
          <a:p>
            <a:pPr marL="0" indent="0">
              <a:buNone/>
            </a:pPr>
            <a:r>
              <a:rPr lang="en-GB" dirty="0"/>
              <a:t>reasonableness = soundness</a:t>
            </a:r>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21</a:t>
            </a:fld>
            <a:endParaRPr lang="es-ES"/>
          </a:p>
        </p:txBody>
      </p:sp>
    </p:spTree>
    <p:extLst>
      <p:ext uri="{BB962C8B-B14F-4D97-AF65-F5344CB8AC3E}">
        <p14:creationId xmlns:p14="http://schemas.microsoft.com/office/powerpoint/2010/main" val="125991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22</a:t>
            </a:fld>
            <a:endParaRPr lang="es-ES"/>
          </a:p>
        </p:txBody>
      </p:sp>
    </p:spTree>
    <p:extLst>
      <p:ext uri="{BB962C8B-B14F-4D97-AF65-F5344CB8AC3E}">
        <p14:creationId xmlns:p14="http://schemas.microsoft.com/office/powerpoint/2010/main" val="3070422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23</a:t>
            </a:fld>
            <a:endParaRPr lang="es-ES"/>
          </a:p>
        </p:txBody>
      </p:sp>
    </p:spTree>
    <p:extLst>
      <p:ext uri="{BB962C8B-B14F-4D97-AF65-F5344CB8AC3E}">
        <p14:creationId xmlns:p14="http://schemas.microsoft.com/office/powerpoint/2010/main" val="423384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4538"/>
            <a:ext cx="2906713" cy="2181225"/>
          </a:xfrm>
        </p:spPr>
      </p:sp>
      <p:sp>
        <p:nvSpPr>
          <p:cNvPr id="3" name="Notes Placeholder 2"/>
          <p:cNvSpPr>
            <a:spLocks noGrp="1"/>
          </p:cNvSpPr>
          <p:nvPr>
            <p:ph type="body" idx="1"/>
          </p:nvPr>
        </p:nvSpPr>
        <p:spPr>
          <a:xfrm>
            <a:off x="690771" y="3284892"/>
            <a:ext cx="5438140" cy="6143691"/>
          </a:xfrm>
        </p:spPr>
        <p:txBody>
          <a:bodyPr/>
          <a:lstStyle/>
          <a:p>
            <a:r>
              <a:rPr lang="en-US" sz="1150" dirty="0">
                <a:solidFill>
                  <a:srgbClr val="000000"/>
                </a:solidFill>
              </a:rPr>
              <a:t>Key element/ Ideology at basis of racism: dominant ideology of colonialist culture</a:t>
            </a:r>
          </a:p>
          <a:p>
            <a:pPr marL="171450" lvl="0" indent="-171450">
              <a:buFont typeface="Arial"/>
              <a:buChar char="•"/>
            </a:pPr>
            <a:r>
              <a:rPr lang="en-US" sz="1150" dirty="0">
                <a:solidFill>
                  <a:srgbClr val="000000"/>
                </a:solidFill>
              </a:rPr>
              <a:t>Explains Eastern world to the Western world, using the binary relationship of the European Self confronting the non–European Other from overseas (</a:t>
            </a:r>
            <a:r>
              <a:rPr lang="en-US" sz="1150" dirty="0" err="1">
                <a:solidFill>
                  <a:srgbClr val="000000"/>
                </a:solidFill>
              </a:rPr>
              <a:t>Rieder</a:t>
            </a:r>
            <a:r>
              <a:rPr lang="en-US" sz="1150" dirty="0">
                <a:solidFill>
                  <a:srgbClr val="000000"/>
                </a:solidFill>
              </a:rPr>
              <a:t>, 2008)</a:t>
            </a:r>
          </a:p>
          <a:p>
            <a:pPr marL="171450" lvl="0" indent="-171450">
              <a:buFont typeface="Arial"/>
              <a:buChar char="•"/>
            </a:pPr>
            <a:r>
              <a:rPr lang="en-US" sz="1150" dirty="0">
                <a:solidFill>
                  <a:srgbClr val="000000"/>
                </a:solidFill>
              </a:rPr>
              <a:t>For example:</a:t>
            </a:r>
            <a:r>
              <a:rPr lang="en-US" sz="1150" baseline="0" dirty="0">
                <a:solidFill>
                  <a:srgbClr val="000000"/>
                </a:solidFill>
              </a:rPr>
              <a:t> medieval representations of Muslims as “men of blood and violence” – probably partly due to experiencing contact with them as conquerors (Fletcher, 2003) tricked into slavish submission by an impostor who posed himself as a prophet (Muhammad) through a mixture </a:t>
            </a:r>
            <a:r>
              <a:rPr lang="en-US" sz="1100" dirty="0"/>
              <a:t>of base incentives – the sensual paradise – and lies</a:t>
            </a:r>
            <a:r>
              <a:rPr lang="en-US" sz="1100" baseline="0" dirty="0"/>
              <a:t> (</a:t>
            </a:r>
            <a:r>
              <a:rPr lang="en-US" sz="1100" baseline="0" dirty="0" err="1"/>
              <a:t>Levitin</a:t>
            </a:r>
            <a:r>
              <a:rPr lang="en-US" sz="1100" baseline="0" dirty="0"/>
              <a:t>, 2018 - LRB)</a:t>
            </a:r>
            <a:r>
              <a:rPr lang="en-US" sz="1150" baseline="0" dirty="0">
                <a:solidFill>
                  <a:srgbClr val="000000"/>
                </a:solidFill>
              </a:rPr>
              <a:t> </a:t>
            </a:r>
            <a:endParaRPr lang="en-US" sz="1150" dirty="0">
              <a:solidFill>
                <a:srgbClr val="000000"/>
              </a:solidFill>
            </a:endParaRPr>
          </a:p>
          <a:p>
            <a:endParaRPr lang="en-US" sz="1150" b="0" kern="1200" dirty="0">
              <a:solidFill>
                <a:schemeClr val="tx1"/>
              </a:solidFill>
              <a:effectLst/>
            </a:endParaRPr>
          </a:p>
          <a:p>
            <a:r>
              <a:rPr lang="en-US" sz="1150" b="0" kern="1200" dirty="0">
                <a:solidFill>
                  <a:schemeClr val="tx1"/>
                </a:solidFill>
                <a:effectLst/>
              </a:rPr>
              <a:t>OTHERING = The process of casting a group, an individual or an object into the role of the ‘other’ and establishing one’s own identity through opposition to and, frequently, vilification of this Other. The Greeks’ use of the word ‘barbarian’ to describe non-Greeks is a typical example of </a:t>
            </a:r>
            <a:r>
              <a:rPr lang="en-US" sz="1150" b="0" kern="1200" dirty="0" err="1">
                <a:solidFill>
                  <a:schemeClr val="tx1"/>
                </a:solidFill>
                <a:effectLst/>
              </a:rPr>
              <a:t>othering</a:t>
            </a:r>
            <a:r>
              <a:rPr lang="en-US" sz="1150" b="0" kern="1200" dirty="0">
                <a:solidFill>
                  <a:schemeClr val="tx1"/>
                </a:solidFill>
                <a:effectLst/>
              </a:rPr>
              <a:t> and an instance of nationalism </a:t>
            </a:r>
            <a:r>
              <a:rPr lang="en-US" sz="1150" b="0" kern="1200" dirty="0" err="1">
                <a:solidFill>
                  <a:schemeClr val="tx1"/>
                </a:solidFill>
                <a:effectLst/>
              </a:rPr>
              <a:t>avant</a:t>
            </a:r>
            <a:r>
              <a:rPr lang="en-US" sz="1150" b="0" kern="1200" dirty="0">
                <a:solidFill>
                  <a:schemeClr val="tx1"/>
                </a:solidFill>
                <a:effectLst/>
              </a:rPr>
              <a:t> la </a:t>
            </a:r>
            <a:r>
              <a:rPr lang="en-US" sz="1150" b="0" kern="1200" dirty="0" err="1">
                <a:solidFill>
                  <a:schemeClr val="tx1"/>
                </a:solidFill>
                <a:effectLst/>
              </a:rPr>
              <a:t>lèttre</a:t>
            </a:r>
            <a:r>
              <a:rPr lang="en-US" sz="1150" b="0" kern="1200" dirty="0">
                <a:solidFill>
                  <a:schemeClr val="tx1"/>
                </a:solidFill>
                <a:effectLst/>
              </a:rPr>
              <a:t>. The ease with which the adjective ‘other’ generated the verb ‘to other’ … is indicative of the usefulness, power and currency of a term that now occupies an important position in feminist, postcolonial, civil rights and sexual minority discourses. </a:t>
            </a:r>
            <a:endParaRPr lang="en-US" sz="1150" dirty="0">
              <a:effectLst/>
            </a:endParaRPr>
          </a:p>
          <a:p>
            <a:endParaRPr lang="en-US" sz="1150" b="0" kern="1200" dirty="0">
              <a:solidFill>
                <a:schemeClr val="tx1"/>
              </a:solidFill>
              <a:effectLst/>
            </a:endParaRPr>
          </a:p>
          <a:p>
            <a:r>
              <a:rPr lang="en-US" sz="1150" b="0" kern="1200" dirty="0" err="1">
                <a:solidFill>
                  <a:schemeClr val="tx1"/>
                </a:solidFill>
                <a:effectLst/>
              </a:rPr>
              <a:t>Othering</a:t>
            </a:r>
            <a:r>
              <a:rPr lang="en-US" sz="1150" b="0" kern="1200" dirty="0">
                <a:solidFill>
                  <a:schemeClr val="tx1"/>
                </a:solidFill>
                <a:effectLst/>
              </a:rPr>
              <a:t> is a process that goes beyond ‘mere’ scapegoating and denigration – it denies the Other those defining characteristics of the ‘Same’, reason, dignity, love, pride, heroism, nobility, and ultimately any entitlement to human rights. Whether the Other is a racial or a religious group, a gender group, a sexual minority or a nation, it is made rife for exploitation, oppression and indeed genocide by denying its essential humanity, because, as the philosopher Richard </a:t>
            </a:r>
            <a:r>
              <a:rPr lang="en-US" sz="1150" b="0" kern="1200" dirty="0" err="1">
                <a:solidFill>
                  <a:schemeClr val="tx1"/>
                </a:solidFill>
                <a:effectLst/>
              </a:rPr>
              <a:t>Rorty</a:t>
            </a:r>
            <a:r>
              <a:rPr lang="en-US" sz="1150" b="0" kern="1200" dirty="0">
                <a:solidFill>
                  <a:schemeClr val="tx1"/>
                </a:solidFill>
                <a:effectLst/>
              </a:rPr>
              <a:t> put it, “everything turns on who counts as a fellow human being, as a rational agent in the only relevant sense – the sense in which rational agency is synonymous with membership of our moral community” (</a:t>
            </a:r>
            <a:r>
              <a:rPr lang="en-US" sz="1150" b="0" kern="1200" dirty="0" err="1">
                <a:solidFill>
                  <a:schemeClr val="tx1"/>
                </a:solidFill>
                <a:effectLst/>
              </a:rPr>
              <a:t>Rorty</a:t>
            </a:r>
            <a:r>
              <a:rPr lang="en-US" sz="1150" b="0" kern="1200" dirty="0">
                <a:solidFill>
                  <a:schemeClr val="tx1"/>
                </a:solidFill>
                <a:effectLst/>
              </a:rPr>
              <a:t>, 1993, p. 124). </a:t>
            </a:r>
            <a:endParaRPr lang="en-US" sz="115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50" b="0" kern="120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50" b="0" kern="1200" dirty="0">
                <a:solidFill>
                  <a:schemeClr val="tx1"/>
                </a:solidFill>
                <a:effectLst/>
              </a:rPr>
              <a:t>Some authors (notably Said, 1985, 1994) have argued that Western identity and culture are fundamentally forged by an </a:t>
            </a:r>
            <a:r>
              <a:rPr lang="en-US" sz="1150" b="0" kern="1200" dirty="0" err="1">
                <a:solidFill>
                  <a:schemeClr val="tx1"/>
                </a:solidFill>
                <a:effectLst/>
              </a:rPr>
              <a:t>othering</a:t>
            </a:r>
            <a:r>
              <a:rPr lang="en-US" sz="1150" b="0" kern="1200" dirty="0">
                <a:solidFill>
                  <a:schemeClr val="tx1"/>
                </a:solidFill>
                <a:effectLst/>
              </a:rPr>
              <a:t> logic, one that dehumanizes or devalues other people, such as primitives, uncivilized, </a:t>
            </a:r>
            <a:r>
              <a:rPr lang="en-US" sz="1150" b="0" kern="1200" dirty="0" err="1">
                <a:solidFill>
                  <a:schemeClr val="tx1"/>
                </a:solidFill>
                <a:effectLst/>
              </a:rPr>
              <a:t>orientals</a:t>
            </a:r>
            <a:r>
              <a:rPr lang="en-US" sz="1150" b="0" kern="1200" dirty="0">
                <a:solidFill>
                  <a:schemeClr val="tx1"/>
                </a:solidFill>
                <a:effectLst/>
              </a:rPr>
              <a:t>, blacks, non-believers, women and so forth. An essential feature of </a:t>
            </a:r>
            <a:r>
              <a:rPr lang="en-US" sz="1150" b="0" kern="1200" dirty="0" err="1">
                <a:solidFill>
                  <a:schemeClr val="tx1"/>
                </a:solidFill>
                <a:effectLst/>
              </a:rPr>
              <a:t>othering</a:t>
            </a:r>
            <a:r>
              <a:rPr lang="en-US" sz="1150" b="0" kern="1200" dirty="0">
                <a:solidFill>
                  <a:schemeClr val="tx1"/>
                </a:solidFill>
                <a:effectLst/>
              </a:rPr>
              <a:t> is denying the Other his/her own voice, denying him/her the opportunity to speak for him/herself and instead attributing qualities, opinions and views that refer to one’s own identity and culture. </a:t>
            </a:r>
          </a:p>
        </p:txBody>
      </p:sp>
      <p:sp>
        <p:nvSpPr>
          <p:cNvPr id="4" name="Slide Number Placeholder 3"/>
          <p:cNvSpPr>
            <a:spLocks noGrp="1"/>
          </p:cNvSpPr>
          <p:nvPr>
            <p:ph type="sldNum" sz="quarter" idx="10"/>
          </p:nvPr>
        </p:nvSpPr>
        <p:spPr/>
        <p:txBody>
          <a:bodyPr/>
          <a:lstStyle/>
          <a:p>
            <a:fld id="{A32CBE1C-C4F8-4A1B-BA6E-48E4EB09B375}" type="slidenum">
              <a:rPr lang="es-ES" smtClean="0"/>
              <a:t>24</a:t>
            </a:fld>
            <a:endParaRPr lang="es-ES"/>
          </a:p>
        </p:txBody>
      </p:sp>
    </p:spTree>
    <p:extLst>
      <p:ext uri="{BB962C8B-B14F-4D97-AF65-F5344CB8AC3E}">
        <p14:creationId xmlns:p14="http://schemas.microsoft.com/office/powerpoint/2010/main" val="4291882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err="1"/>
              <a:t>Othering</a:t>
            </a:r>
            <a:r>
              <a:rPr lang="en-GB" sz="900" dirty="0"/>
              <a:t> produces environmental injustice</a:t>
            </a:r>
          </a:p>
          <a:p>
            <a:pPr marL="171450" lvl="0" indent="-171450">
              <a:buFont typeface="Arial"/>
              <a:buChar char="•"/>
            </a:pPr>
            <a:r>
              <a:rPr lang="en-GB" sz="900" dirty="0"/>
              <a:t>Because it allows to mobilise resources that facilitate distributive (unequal distribution of environmental goods and </a:t>
            </a:r>
            <a:r>
              <a:rPr lang="en-GB" sz="900" dirty="0" err="1"/>
              <a:t>bads</a:t>
            </a:r>
            <a:r>
              <a:rPr lang="en-GB" sz="900" dirty="0"/>
              <a:t>, e.g. toxic environments for the benefit of colonisers), and/or procedural and representational (e.g. no participation in decisions taken for the environment) injustice </a:t>
            </a:r>
          </a:p>
          <a:p>
            <a:pPr marL="171450" lvl="0" indent="-171450">
              <a:buFont typeface="Arial"/>
              <a:buChar char="•"/>
            </a:pPr>
            <a:endParaRPr lang="en-GB" sz="90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900" dirty="0"/>
              <a:t>EVIDENCE/ CASE/</a:t>
            </a:r>
            <a:r>
              <a:rPr lang="en-GB" sz="900" baseline="0" dirty="0"/>
              <a:t> EXAMPLE (Ashcroft, 2009, pp</a:t>
            </a:r>
            <a:r>
              <a:rPr lang="en-GB" sz="900" dirty="0"/>
              <a:t>. 79-82, Terra Nullius</a:t>
            </a:r>
            <a:r>
              <a:rPr lang="en-GB" sz="900" baseline="0" dirty="0"/>
              <a:t>): </a:t>
            </a:r>
            <a:r>
              <a:rPr lang="en-US" sz="900" dirty="0"/>
              <a:t>De-</a:t>
            </a:r>
            <a:r>
              <a:rPr lang="en-US" sz="900" dirty="0" err="1"/>
              <a:t>humanising</a:t>
            </a:r>
            <a:r>
              <a:rPr lang="en-US" sz="900" dirty="0"/>
              <a:t> indigenous populations (don’t belong to community of “men”) to facilitate (e.g. </a:t>
            </a:r>
            <a:r>
              <a:rPr lang="en-US" sz="900" dirty="0" err="1"/>
              <a:t>mobilise</a:t>
            </a:r>
            <a:r>
              <a:rPr lang="en-US" sz="900" dirty="0"/>
              <a:t> military resources for) land (and other NR) dispossession </a:t>
            </a:r>
            <a:r>
              <a:rPr lang="en-GB" sz="900" dirty="0"/>
              <a:t> </a:t>
            </a:r>
          </a:p>
          <a:p>
            <a:pPr marL="0" lvl="0" indent="0">
              <a:buFont typeface="Arial"/>
              <a:buNone/>
            </a:pPr>
            <a:r>
              <a:rPr lang="en-GB" sz="900" baseline="0" dirty="0"/>
              <a:t>Captain Cook names Australia ‘Terra Nullius’ (land belonging to nobody), i.e. empty land, meaning land not inhabited by humans</a:t>
            </a:r>
          </a:p>
          <a:p>
            <a:pPr marL="0" lvl="0" indent="0">
              <a:buFont typeface="Arial"/>
              <a:buNone/>
            </a:pPr>
            <a:r>
              <a:rPr lang="en-US" sz="900" baseline="0" dirty="0"/>
              <a:t>This means that white </a:t>
            </a:r>
            <a:r>
              <a:rPr lang="en-US" sz="900" baseline="0" dirty="0" err="1"/>
              <a:t>colonisers</a:t>
            </a:r>
            <a:r>
              <a:rPr lang="en-US" sz="900" baseline="0" dirty="0"/>
              <a:t> have the </a:t>
            </a:r>
            <a:r>
              <a:rPr lang="en-US" sz="900" i="1" baseline="0" dirty="0"/>
              <a:t>right</a:t>
            </a:r>
            <a:r>
              <a:rPr lang="en-US" sz="900" i="0" baseline="0" dirty="0"/>
              <a:t> (given by the Kind/ Queen of England) to occupy its lands by any means (incl. the use of force)</a:t>
            </a:r>
          </a:p>
          <a:p>
            <a:pPr marL="0" lvl="0" indent="0">
              <a:buFont typeface="Arial"/>
              <a:buNone/>
            </a:pPr>
            <a:r>
              <a:rPr lang="en-US" sz="900" i="0" baseline="0" dirty="0"/>
              <a:t>Why ‘Nullius’? </a:t>
            </a:r>
          </a:p>
          <a:p>
            <a:pPr marL="0" lvl="0" indent="0">
              <a:buFont typeface="Arial"/>
              <a:buNone/>
            </a:pPr>
            <a:r>
              <a:rPr lang="en-US" sz="900" i="0" baseline="0" dirty="0"/>
              <a:t>Because aborigines are not human </a:t>
            </a:r>
          </a:p>
          <a:p>
            <a:pPr marL="171450" lvl="0" indent="-171450">
              <a:buFont typeface="Arial"/>
              <a:buChar char="•"/>
            </a:pPr>
            <a:r>
              <a:rPr lang="en-US" sz="900" i="0" baseline="0" dirty="0"/>
              <a:t>Aborigines are “part of nature”: European observers </a:t>
            </a:r>
            <a:r>
              <a:rPr lang="en-US" sz="900" i="0" baseline="0" dirty="0" err="1"/>
              <a:t>categorised</a:t>
            </a:r>
            <a:r>
              <a:rPr lang="en-US" sz="900" i="0" baseline="0" dirty="0"/>
              <a:t> them like that based on “noble savage” idea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900" i="0" baseline="0" dirty="0"/>
              <a:t>Britannica: uncivilized man, who symbolizes the innate goodness of one not exposed to the corrupting influences of civilization” (i.e. part of nature/ not </a:t>
            </a:r>
            <a:r>
              <a:rPr lang="en-US" sz="900" i="0" baseline="0" dirty="0" err="1"/>
              <a:t>civilisation</a:t>
            </a:r>
            <a:r>
              <a:rPr lang="en-US" sz="900" i="0" baseline="0" dirty="0"/>
              <a:t> that is a human artifact – and corrupts)</a:t>
            </a:r>
          </a:p>
          <a:p>
            <a:pPr marL="171450" lvl="0" indent="-171450">
              <a:buFont typeface="Arial"/>
              <a:buChar char="•"/>
            </a:pPr>
            <a:r>
              <a:rPr lang="en-US" sz="900" i="0" baseline="0" dirty="0"/>
              <a:t>There are no human communities: there is no established political system or existing code of law</a:t>
            </a:r>
          </a:p>
          <a:p>
            <a:pPr marL="628650" lvl="1" indent="-171450">
              <a:buFont typeface="Arial"/>
              <a:buChar char="•"/>
            </a:pPr>
            <a:r>
              <a:rPr lang="en-US" sz="900" i="0" baseline="0" dirty="0"/>
              <a:t>(Claiming sovereignty = bringing aborigines under ‘civilizing’ protection of British Crown)</a:t>
            </a:r>
          </a:p>
          <a:p>
            <a:pPr marL="171450" lvl="0" indent="-171450">
              <a:buFont typeface="Arial"/>
              <a:buChar char="•"/>
            </a:pPr>
            <a:r>
              <a:rPr lang="en-US" sz="900" i="0" baseline="0" dirty="0"/>
              <a:t>There is no </a:t>
            </a:r>
            <a:r>
              <a:rPr lang="en-US" sz="900" i="0" baseline="0" dirty="0" err="1"/>
              <a:t>recognisable</a:t>
            </a:r>
            <a:r>
              <a:rPr lang="en-US" sz="900" i="0" baseline="0" dirty="0"/>
              <a:t> tenure in the land</a:t>
            </a:r>
          </a:p>
          <a:p>
            <a:pPr marL="628650" lvl="1" indent="-171450">
              <a:buFont typeface="Arial"/>
              <a:buChar char="•"/>
            </a:pPr>
            <a:r>
              <a:rPr lang="en-US" sz="900" i="0" baseline="0" dirty="0"/>
              <a:t>But what = tenure? Land claims and conflicts for two centuries</a:t>
            </a:r>
          </a:p>
          <a:p>
            <a:pPr marL="171450" lvl="0" indent="-171450">
              <a:buFont typeface="Arial"/>
              <a:buChar char="•"/>
            </a:pPr>
            <a:endParaRPr lang="en-US" sz="900" i="0" baseline="0" dirty="0"/>
          </a:p>
          <a:p>
            <a:pPr marL="0" lvl="0" indent="0">
              <a:buFont typeface="Arial"/>
              <a:buNone/>
            </a:pPr>
            <a:r>
              <a:rPr lang="en-US" sz="900" i="0" baseline="0" dirty="0"/>
              <a:t>As inhabitants = animals, place is unpopulated (i.e. land can be occupied)</a:t>
            </a:r>
          </a:p>
          <a:p>
            <a:pPr marL="171450" lvl="0" indent="-171450">
              <a:buFont typeface="Arial"/>
              <a:buChar char="•"/>
            </a:pPr>
            <a:r>
              <a:rPr lang="en-US" sz="900" i="0" baseline="0" dirty="0"/>
              <a:t>Of course this was a very </a:t>
            </a:r>
            <a:r>
              <a:rPr lang="en-US" sz="900" i="0" baseline="0" dirty="0" err="1"/>
              <a:t>humanised</a:t>
            </a:r>
            <a:r>
              <a:rPr lang="en-US" sz="900" i="0" baseline="0" dirty="0"/>
              <a:t> world; </a:t>
            </a:r>
            <a:r>
              <a:rPr lang="en-US" sz="900" i="0" baseline="0" dirty="0" err="1"/>
              <a:t>el.g</a:t>
            </a:r>
            <a:r>
              <a:rPr lang="en-US" sz="900" i="0" baseline="0" dirty="0"/>
              <a:t>. Aborigines manipulated landscapes/ ecosystems for hunting with fire</a:t>
            </a:r>
          </a:p>
          <a:p>
            <a:pPr marL="171450" lvl="0" indent="-171450">
              <a:buFont typeface="Arial"/>
              <a:buChar char="•"/>
            </a:pPr>
            <a:r>
              <a:rPr lang="en-US" sz="900" i="0" baseline="0" dirty="0"/>
              <a:t>Rather than children of Nature, they made nature part of culture (via Dreaming, etc.): nature not </a:t>
            </a:r>
            <a:r>
              <a:rPr lang="en-US" sz="900" i="0" baseline="0" dirty="0" err="1"/>
              <a:t>polarised</a:t>
            </a:r>
            <a:r>
              <a:rPr lang="en-US" sz="900" i="0" baseline="0" dirty="0"/>
              <a:t> from its human inhabitants </a:t>
            </a:r>
          </a:p>
          <a:p>
            <a:pPr marL="0" lvl="0" indent="0">
              <a:buFont typeface="Arial"/>
              <a:buNone/>
            </a:pPr>
            <a:endParaRPr lang="en-GB" sz="900" baseline="0" dirty="0"/>
          </a:p>
          <a:p>
            <a:pPr marL="0" lvl="0" indent="0">
              <a:buFont typeface="Arial"/>
              <a:buNone/>
            </a:pPr>
            <a:r>
              <a:rPr lang="en-US" sz="900" dirty="0"/>
              <a:t>W</a:t>
            </a:r>
            <a:r>
              <a:rPr lang="en-GB" sz="900" dirty="0"/>
              <a:t>hat justifies</a:t>
            </a:r>
            <a:r>
              <a:rPr lang="en-GB" sz="900" baseline="0" dirty="0"/>
              <a:t> invasion and take over of lands?</a:t>
            </a:r>
          </a:p>
          <a:p>
            <a:pPr marL="171450" lvl="0" indent="-171450">
              <a:buFont typeface="Arial"/>
              <a:buChar char="•"/>
            </a:pPr>
            <a:r>
              <a:rPr lang="en-US" sz="900" baseline="0" dirty="0"/>
              <a:t>O</a:t>
            </a:r>
            <a:r>
              <a:rPr lang="en-GB" sz="900" baseline="0" dirty="0" err="1"/>
              <a:t>thering</a:t>
            </a:r>
            <a:r>
              <a:rPr lang="en-GB" sz="900" baseline="0" dirty="0"/>
              <a:t> nomadic life</a:t>
            </a:r>
          </a:p>
          <a:p>
            <a:pPr marL="171450" lvl="0" indent="-171450">
              <a:buFont typeface="Arial"/>
              <a:buChar char="•"/>
            </a:pPr>
            <a:r>
              <a:rPr lang="en-US" sz="900" baseline="0" dirty="0"/>
              <a:t>A</a:t>
            </a:r>
            <a:r>
              <a:rPr lang="en-GB" sz="900" baseline="0" dirty="0" err="1"/>
              <a:t>bsence</a:t>
            </a:r>
            <a:r>
              <a:rPr lang="en-GB" sz="900" baseline="0" dirty="0"/>
              <a:t> of agriculture = European mind = unable to comprehend owner’s relationship with land</a:t>
            </a:r>
          </a:p>
          <a:p>
            <a:pPr marL="171450" lvl="0" indent="-171450">
              <a:buFont typeface="Arial"/>
              <a:buChar char="•"/>
            </a:pPr>
            <a:r>
              <a:rPr lang="en-US" sz="900" baseline="0" dirty="0"/>
              <a:t>R</a:t>
            </a:r>
            <a:r>
              <a:rPr lang="en-GB" sz="900" baseline="0" dirty="0" err="1"/>
              <a:t>ights</a:t>
            </a:r>
            <a:r>
              <a:rPr lang="en-GB" sz="900" baseline="0" dirty="0"/>
              <a:t> of occupation established by Bible. </a:t>
            </a:r>
            <a:r>
              <a:rPr lang="en-US" sz="900" baseline="0" dirty="0"/>
              <a:t>A</a:t>
            </a:r>
            <a:r>
              <a:rPr lang="en-GB" sz="900" baseline="0" dirty="0" err="1"/>
              <a:t>ccording</a:t>
            </a:r>
            <a:r>
              <a:rPr lang="en-GB" sz="900" baseline="0" dirty="0"/>
              <a:t> to John Locke:</a:t>
            </a:r>
          </a:p>
          <a:p>
            <a:pPr marL="628650" lvl="1" indent="-171450">
              <a:buFont typeface="Arial"/>
              <a:buChar char="•"/>
            </a:pPr>
            <a:r>
              <a:rPr lang="en-US" sz="900" dirty="0"/>
              <a:t>“G</a:t>
            </a:r>
            <a:r>
              <a:rPr lang="en-GB" sz="900" dirty="0"/>
              <a:t>od gave the World to Men to make use of it </a:t>
            </a:r>
            <a:r>
              <a:rPr lang="en-US" sz="900" dirty="0"/>
              <a:t>… [and] the Earth…for the support and</a:t>
            </a:r>
            <a:r>
              <a:rPr lang="en-US" sz="900" baseline="0" dirty="0"/>
              <a:t> comfort of their being”</a:t>
            </a:r>
          </a:p>
          <a:p>
            <a:pPr marL="628650" lvl="1" indent="-171450">
              <a:buFont typeface="Arial"/>
              <a:buChar char="•"/>
            </a:pPr>
            <a:r>
              <a:rPr lang="en-US" sz="900" baseline="0" dirty="0"/>
              <a:t>Where there has been no improvement of nature, men had not acted according to Genesis (to create property)</a:t>
            </a:r>
          </a:p>
          <a:p>
            <a:pPr marL="628650" lvl="1" indent="-171450">
              <a:buFont typeface="Arial"/>
              <a:buChar char="•"/>
            </a:pPr>
            <a:r>
              <a:rPr lang="en-US" sz="900" baseline="0" dirty="0"/>
              <a:t>Where there was no evidence of “use” such as agriculture, buildings, monuments, and temples, it was assumed that people did not have a concept of landed property, hence could not been seen as possessors</a:t>
            </a:r>
          </a:p>
          <a:p>
            <a:pPr marL="171450" lvl="0" indent="-171450">
              <a:buFont typeface="Arial"/>
              <a:buChar char="•"/>
            </a:pPr>
            <a:r>
              <a:rPr lang="en-US" sz="900" baseline="0" dirty="0"/>
              <a:t>Example of this: Establishment of settler colonies in Australia, which impose the domination of agrarian culture, stealing the land belonging to hunter-gatherers</a:t>
            </a:r>
          </a:p>
          <a:p>
            <a:pPr marL="171450" lvl="0" indent="-171450">
              <a:buFont typeface="Arial"/>
              <a:buChar char="•"/>
            </a:pPr>
            <a:r>
              <a:rPr lang="en-US" sz="900" baseline="0" dirty="0"/>
              <a:t>Also: grazing lands of African savannah (“lost </a:t>
            </a:r>
            <a:r>
              <a:rPr lang="en-US" sz="900" baseline="0" dirty="0" err="1"/>
              <a:t>Edens</a:t>
            </a:r>
            <a:r>
              <a:rPr lang="en-US" sz="900" baseline="0" dirty="0"/>
              <a:t> in need of protection and preservation” from indigenous human occupants) </a:t>
            </a:r>
            <a:endParaRPr lang="en-GB" sz="900" dirty="0"/>
          </a:p>
          <a:p>
            <a:endParaRPr lang="en-US" sz="900" dirty="0"/>
          </a:p>
        </p:txBody>
      </p:sp>
      <p:sp>
        <p:nvSpPr>
          <p:cNvPr id="4" name="Slide Number Placeholder 3"/>
          <p:cNvSpPr>
            <a:spLocks noGrp="1"/>
          </p:cNvSpPr>
          <p:nvPr>
            <p:ph type="sldNum" sz="quarter" idx="10"/>
          </p:nvPr>
        </p:nvSpPr>
        <p:spPr/>
        <p:txBody>
          <a:bodyPr/>
          <a:lstStyle/>
          <a:p>
            <a:fld id="{A32CBE1C-C4F8-4A1B-BA6E-48E4EB09B375}" type="slidenum">
              <a:rPr lang="es-ES" smtClean="0"/>
              <a:t>25</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297363" cy="3224212"/>
          </a:xfrm>
        </p:spPr>
      </p:sp>
      <p:sp>
        <p:nvSpPr>
          <p:cNvPr id="3" name="Notes Placeholder 2"/>
          <p:cNvSpPr>
            <a:spLocks noGrp="1"/>
          </p:cNvSpPr>
          <p:nvPr>
            <p:ph type="body" idx="1"/>
          </p:nvPr>
        </p:nvSpPr>
        <p:spPr>
          <a:xfrm>
            <a:off x="679768" y="4283905"/>
            <a:ext cx="5438140" cy="4859608"/>
          </a:xfrm>
        </p:spPr>
        <p:txBody>
          <a:bodyPr>
            <a:noAutofit/>
          </a:bodyPr>
          <a:lstStyle/>
          <a:p>
            <a:pPr marL="0" lvl="0" indent="0">
              <a:buFont typeface="Arial"/>
              <a:buNone/>
            </a:pPr>
            <a:r>
              <a:rPr lang="en-GB" dirty="0"/>
              <a:t>EVIDENCE/ CASE/</a:t>
            </a:r>
            <a:r>
              <a:rPr lang="en-GB" baseline="0" dirty="0"/>
              <a:t> EXAMPLE (Ashcroft, 2009, pp</a:t>
            </a:r>
            <a:r>
              <a:rPr lang="en-GB" dirty="0"/>
              <a:t>. 79-82, Terra Nullius</a:t>
            </a:r>
            <a:r>
              <a:rPr lang="en-GB" baseline="0" dirty="0"/>
              <a:t>):</a:t>
            </a:r>
          </a:p>
          <a:p>
            <a:pPr marL="0" lvl="0" indent="0">
              <a:buFont typeface="Arial"/>
              <a:buNone/>
            </a:pPr>
            <a:r>
              <a:rPr lang="en-GB" baseline="0" dirty="0"/>
              <a:t>Captain Cook names Australia ‘Terra Nullius’ (land belonging to nobody), i.e. empty land, meaning land not inhabited by humans</a:t>
            </a:r>
          </a:p>
          <a:p>
            <a:pPr marL="0" lvl="0" indent="0">
              <a:buFont typeface="Arial"/>
              <a:buNone/>
            </a:pPr>
            <a:endParaRPr lang="en-GB" baseline="0" dirty="0"/>
          </a:p>
          <a:p>
            <a:pPr marL="0" lvl="0" indent="0">
              <a:buFont typeface="Arial"/>
              <a:buNone/>
            </a:pPr>
            <a:r>
              <a:rPr lang="en-US" baseline="0" dirty="0"/>
              <a:t>This means that white </a:t>
            </a:r>
            <a:r>
              <a:rPr lang="en-US" baseline="0" dirty="0" err="1"/>
              <a:t>colonisers</a:t>
            </a:r>
            <a:r>
              <a:rPr lang="en-US" baseline="0" dirty="0"/>
              <a:t> have the </a:t>
            </a:r>
            <a:r>
              <a:rPr lang="en-US" i="1" baseline="0" dirty="0"/>
              <a:t>right</a:t>
            </a:r>
            <a:r>
              <a:rPr lang="en-US" i="0" baseline="0" dirty="0"/>
              <a:t> (given by the Kind/ Queen of England) to occupy its lands by any means (incl. the use of force)</a:t>
            </a:r>
          </a:p>
          <a:p>
            <a:pPr marL="0" lvl="0" indent="0">
              <a:buFont typeface="Arial"/>
              <a:buNone/>
            </a:pPr>
            <a:endParaRPr lang="en-US" i="0" baseline="0" dirty="0"/>
          </a:p>
          <a:p>
            <a:pPr marL="0" lvl="0" indent="0">
              <a:buFont typeface="Arial"/>
              <a:buNone/>
            </a:pPr>
            <a:r>
              <a:rPr lang="en-US" i="0" baseline="0" dirty="0"/>
              <a:t>Why ‘Nullius’? </a:t>
            </a:r>
          </a:p>
          <a:p>
            <a:pPr marL="0" lvl="0" indent="0">
              <a:buFont typeface="Arial"/>
              <a:buNone/>
            </a:pPr>
            <a:r>
              <a:rPr lang="en-US" i="0" baseline="0" dirty="0"/>
              <a:t>Because aborigines are not human </a:t>
            </a:r>
          </a:p>
          <a:p>
            <a:pPr marL="171450" lvl="0" indent="-171450">
              <a:buFont typeface="Arial"/>
              <a:buChar char="•"/>
            </a:pPr>
            <a:r>
              <a:rPr lang="en-US" i="0" baseline="0" dirty="0"/>
              <a:t>Aborigines are “part of nature”: European observers </a:t>
            </a:r>
            <a:r>
              <a:rPr lang="en-US" i="0" baseline="0" dirty="0" err="1"/>
              <a:t>categorised</a:t>
            </a:r>
            <a:r>
              <a:rPr lang="en-US" i="0" baseline="0" dirty="0"/>
              <a:t> them like that based on “noble savage” idea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i="0" baseline="0" dirty="0"/>
              <a:t>Britannica: uncivilized man, who symbolizes the innate goodness of one not exposed to the corrupting influences of civilization” (i.e. part of nature/ not </a:t>
            </a:r>
            <a:r>
              <a:rPr lang="en-US" i="0" baseline="0" dirty="0" err="1"/>
              <a:t>civilisation</a:t>
            </a:r>
            <a:r>
              <a:rPr lang="en-US" i="0" baseline="0" dirty="0"/>
              <a:t> that is a human artifact – and corrupts)</a:t>
            </a:r>
          </a:p>
          <a:p>
            <a:pPr marL="171450" lvl="0" indent="-171450">
              <a:buFont typeface="Arial"/>
              <a:buChar char="•"/>
            </a:pPr>
            <a:r>
              <a:rPr lang="en-US" i="0" baseline="0" dirty="0"/>
              <a:t>There are no human communities: there is no established political system or existing code of law</a:t>
            </a:r>
          </a:p>
          <a:p>
            <a:pPr marL="628650" lvl="1" indent="-171450">
              <a:buFont typeface="Arial"/>
              <a:buChar char="•"/>
            </a:pPr>
            <a:r>
              <a:rPr lang="en-US" i="0" baseline="0" dirty="0"/>
              <a:t>(Claiming sovereignty = bringing aborigines under ‘civilizing’ protection of British Crown)</a:t>
            </a:r>
          </a:p>
          <a:p>
            <a:pPr marL="171450" lvl="0" indent="-171450">
              <a:buFont typeface="Arial"/>
              <a:buChar char="•"/>
            </a:pPr>
            <a:r>
              <a:rPr lang="en-US" i="0" baseline="0" dirty="0"/>
              <a:t>There is no </a:t>
            </a:r>
            <a:r>
              <a:rPr lang="en-US" i="0" baseline="0" dirty="0" err="1"/>
              <a:t>recognisable</a:t>
            </a:r>
            <a:r>
              <a:rPr lang="en-US" i="0" baseline="0" dirty="0"/>
              <a:t> tenure in the land</a:t>
            </a:r>
          </a:p>
          <a:p>
            <a:pPr marL="628650" lvl="1" indent="-171450">
              <a:buFont typeface="Arial"/>
              <a:buChar char="•"/>
            </a:pPr>
            <a:r>
              <a:rPr lang="en-US" i="0" baseline="0" dirty="0"/>
              <a:t>But what = tenure? Land claims and conflicts for two centuries</a:t>
            </a:r>
          </a:p>
          <a:p>
            <a:pPr marL="171450" lvl="0" indent="-171450">
              <a:buFont typeface="Arial"/>
              <a:buChar char="•"/>
            </a:pPr>
            <a:endParaRPr lang="en-US" i="0" baseline="0" dirty="0"/>
          </a:p>
          <a:p>
            <a:pPr marL="0" lvl="0" indent="0">
              <a:buFont typeface="Arial"/>
              <a:buNone/>
            </a:pPr>
            <a:r>
              <a:rPr lang="en-US" i="0" baseline="0" dirty="0"/>
              <a:t>As inhabitants = animals, place is unpopulated (i.e. land can be occupied)</a:t>
            </a:r>
          </a:p>
          <a:p>
            <a:pPr marL="0" lvl="0" indent="0">
              <a:buFont typeface="Arial"/>
              <a:buNone/>
            </a:pPr>
            <a:endParaRPr lang="en-GB" baseline="0" dirty="0"/>
          </a:p>
        </p:txBody>
      </p:sp>
      <p:sp>
        <p:nvSpPr>
          <p:cNvPr id="4" name="Slide Number Placeholder 3"/>
          <p:cNvSpPr>
            <a:spLocks noGrp="1"/>
          </p:cNvSpPr>
          <p:nvPr>
            <p:ph type="sldNum" sz="quarter" idx="10"/>
          </p:nvPr>
        </p:nvSpPr>
        <p:spPr/>
        <p:txBody>
          <a:bodyPr/>
          <a:lstStyle/>
          <a:p>
            <a:fld id="{A32CBE1C-C4F8-4A1B-BA6E-48E4EB09B375}" type="slidenum">
              <a:rPr lang="es-ES" smtClean="0"/>
              <a:t>26</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744538"/>
            <a:ext cx="1671638" cy="1254125"/>
          </a:xfrm>
        </p:spPr>
      </p:sp>
      <p:sp>
        <p:nvSpPr>
          <p:cNvPr id="3" name="Notes Placeholder 2"/>
          <p:cNvSpPr>
            <a:spLocks noGrp="1"/>
          </p:cNvSpPr>
          <p:nvPr>
            <p:ph type="body" idx="1"/>
          </p:nvPr>
        </p:nvSpPr>
        <p:spPr>
          <a:xfrm>
            <a:off x="679768" y="4436297"/>
            <a:ext cx="5438140" cy="5130526"/>
          </a:xfrm>
        </p:spPr>
        <p:txBody>
          <a:bodyPr>
            <a:noAutofit/>
          </a:bodyPr>
          <a:lstStyle/>
          <a:p>
            <a:pPr lvl="0"/>
            <a:r>
              <a:rPr lang="en-US" sz="1000" dirty="0"/>
              <a:t>Of course this was a very </a:t>
            </a:r>
            <a:r>
              <a:rPr lang="en-US" sz="1000" dirty="0" err="1"/>
              <a:t>humanised</a:t>
            </a:r>
            <a:r>
              <a:rPr lang="en-US" sz="1000" dirty="0"/>
              <a:t> world; </a:t>
            </a:r>
            <a:r>
              <a:rPr lang="en-US" sz="1000" dirty="0" err="1"/>
              <a:t>el.g</a:t>
            </a:r>
            <a:r>
              <a:rPr lang="en-US" sz="1000" dirty="0"/>
              <a:t>. Aborigines manipulated landscapes/ ecosystems for hunting with fire</a:t>
            </a:r>
          </a:p>
          <a:p>
            <a:pPr marL="228600" indent="-228600">
              <a:buFont typeface="+mj-lt"/>
              <a:buAutoNum type="arabicPeriod"/>
            </a:pPr>
            <a:r>
              <a:rPr lang="en-US" sz="1000" dirty="0"/>
              <a:t>Fire </a:t>
            </a:r>
            <a:r>
              <a:rPr lang="en-US" sz="1000" dirty="0" err="1"/>
              <a:t>manipulation</a:t>
            </a:r>
            <a:r>
              <a:rPr lang="en-US" sz="1000" dirty="0" err="1">
                <a:hlinkClick r:id="rId3"/>
              </a:rPr>
              <a:t>https</a:t>
            </a:r>
            <a:r>
              <a:rPr lang="en-US" sz="1000" dirty="0">
                <a:hlinkClick r:id="rId3"/>
              </a:rPr>
              <a:t>://www.dpaw.wa.gov.au/management/fire/fire-and-the-environment/41-traditional-aboriginal-burning</a:t>
            </a:r>
            <a:r>
              <a:rPr lang="en-US" sz="1000" dirty="0"/>
              <a:t>)</a:t>
            </a:r>
          </a:p>
          <a:p>
            <a:pPr marL="228600" indent="-228600">
              <a:buFont typeface="Arial"/>
              <a:buChar char="•"/>
            </a:pPr>
            <a:r>
              <a:rPr lang="en-US" sz="1000" dirty="0"/>
              <a:t>Aboriginal people populated the Australian continent some 40,000 to 60,000 years ago, the </a:t>
            </a:r>
            <a:r>
              <a:rPr lang="en-US" sz="1000" b="1" dirty="0"/>
              <a:t>major cause of fires would have been lightning</a:t>
            </a:r>
            <a:r>
              <a:rPr lang="en-US" sz="1000" dirty="0"/>
              <a:t>. Aboriginal people learnt to harness the naturally recurring fire caused by lightning and other sources to their advantage, which resulted in </a:t>
            </a:r>
            <a:r>
              <a:rPr lang="en-US" sz="1000" b="1" dirty="0" err="1"/>
              <a:t>skilful</a:t>
            </a:r>
            <a:r>
              <a:rPr lang="en-US" sz="1000" b="1" dirty="0"/>
              <a:t> burning of landscapes </a:t>
            </a:r>
            <a:r>
              <a:rPr lang="en-US" sz="1000" dirty="0"/>
              <a:t>for many different purposes. </a:t>
            </a:r>
          </a:p>
          <a:p>
            <a:pPr marL="171450" indent="-171450">
              <a:buFont typeface="Arial"/>
              <a:buChar char="•"/>
            </a:pPr>
            <a:r>
              <a:rPr lang="en-US" sz="1000" dirty="0"/>
              <a:t>Most of the fires were relatively </a:t>
            </a:r>
            <a:r>
              <a:rPr lang="en-US" sz="1000" b="1" dirty="0"/>
              <a:t>low intensity </a:t>
            </a:r>
            <a:r>
              <a:rPr lang="en-US" sz="1000" dirty="0"/>
              <a:t>and did </a:t>
            </a:r>
            <a:r>
              <a:rPr lang="en-US" sz="1000" b="1" dirty="0"/>
              <a:t>not burn large areas</a:t>
            </a:r>
            <a:r>
              <a:rPr lang="en-US" sz="1000" dirty="0"/>
              <a:t>. This constant use of fire by Aboriginal people as they went about their daily lives most likely </a:t>
            </a:r>
            <a:r>
              <a:rPr lang="en-US" sz="1000" b="1" dirty="0"/>
              <a:t>resulted in a fine grained mosaic of different vegetation </a:t>
            </a:r>
            <a:r>
              <a:rPr lang="en-US" sz="1000" dirty="0"/>
              <a:t>and fuel ages across the landscape. As a result, large intense bushfires were uncommon.</a:t>
            </a:r>
          </a:p>
          <a:p>
            <a:pPr marL="171450" indent="-171450">
              <a:buFont typeface="Arial"/>
              <a:buChar char="•"/>
            </a:pPr>
            <a:r>
              <a:rPr lang="en-US" sz="1000" dirty="0"/>
              <a:t>Fire was used to:</a:t>
            </a:r>
          </a:p>
          <a:p>
            <a:pPr marL="628650" lvl="1" indent="-171450">
              <a:buFont typeface="Arial"/>
              <a:buChar char="•"/>
            </a:pPr>
            <a:r>
              <a:rPr lang="en-US" sz="1000" dirty="0"/>
              <a:t>make </a:t>
            </a:r>
            <a:r>
              <a:rPr lang="en-US" sz="1000" b="1" dirty="0"/>
              <a:t>access easier through thick and prickly vegetation</a:t>
            </a:r>
          </a:p>
          <a:p>
            <a:pPr marL="628650" lvl="1" indent="-171450">
              <a:buFont typeface="Arial"/>
              <a:buChar char="•"/>
            </a:pPr>
            <a:r>
              <a:rPr lang="en-US" sz="1000" dirty="0"/>
              <a:t>maintain a pattern of vegetation </a:t>
            </a:r>
            <a:r>
              <a:rPr lang="en-US" sz="1000" b="1" dirty="0"/>
              <a:t>to encourage new growth and attract game for hunting</a:t>
            </a:r>
          </a:p>
          <a:p>
            <a:pPr marL="628650" lvl="1" indent="-171450">
              <a:buFont typeface="Arial"/>
              <a:buChar char="•"/>
            </a:pPr>
            <a:r>
              <a:rPr lang="en-US" sz="1000" dirty="0"/>
              <a:t>encourage the </a:t>
            </a:r>
            <a:r>
              <a:rPr lang="en-US" sz="1000" b="1" dirty="0"/>
              <a:t>development of useful food plants, for cooking</a:t>
            </a:r>
            <a:r>
              <a:rPr lang="en-US" sz="1000" dirty="0"/>
              <a:t>, warmth, </a:t>
            </a:r>
            <a:r>
              <a:rPr lang="en-US" sz="1000" dirty="0" err="1"/>
              <a:t>signalling</a:t>
            </a:r>
            <a:r>
              <a:rPr lang="en-US" sz="1000" dirty="0"/>
              <a:t> and spiritual reasons. </a:t>
            </a:r>
          </a:p>
          <a:p>
            <a:pPr marL="228600" indent="-228600">
              <a:buFont typeface="+mj-lt"/>
              <a:buAutoNum type="arabicPeriod" startAt="2"/>
            </a:pPr>
            <a:r>
              <a:rPr lang="en-US" sz="1000" dirty="0"/>
              <a:t>Aboriginal burning changed Australia’s </a:t>
            </a:r>
            <a:r>
              <a:rPr lang="en-US" sz="1000" dirty="0" err="1"/>
              <a:t>climate</a:t>
            </a:r>
            <a:r>
              <a:rPr lang="en-US" sz="1000" dirty="0" err="1">
                <a:hlinkClick r:id="rId4"/>
              </a:rPr>
              <a:t>http</a:t>
            </a:r>
            <a:r>
              <a:rPr lang="en-US" sz="1000" dirty="0">
                <a:hlinkClick r:id="rId4"/>
              </a:rPr>
              <a:t>://theconversation.com/how-aboriginal-burning-changed-australias-climate-4454</a:t>
            </a:r>
            <a:r>
              <a:rPr lang="en-US" sz="1000" dirty="0"/>
              <a:t>): Study by U Western Australia and UW-Madison</a:t>
            </a:r>
          </a:p>
          <a:p>
            <a:pPr marL="228600" indent="-228600">
              <a:buFont typeface="Arial"/>
              <a:buChar char="•"/>
            </a:pPr>
            <a:r>
              <a:rPr lang="en-US" sz="1000" dirty="0"/>
              <a:t>Well known that </a:t>
            </a:r>
            <a:r>
              <a:rPr lang="en-US" sz="1000" b="1" dirty="0"/>
              <a:t>different vegetation types can alter evaporation, roughness, and surface reflectivity</a:t>
            </a:r>
            <a:r>
              <a:rPr lang="en-US" sz="1000" dirty="0"/>
              <a:t>, leading to </a:t>
            </a:r>
            <a:r>
              <a:rPr lang="en-US" sz="1000" b="1" dirty="0"/>
              <a:t>changes in the weather and climate</a:t>
            </a:r>
            <a:r>
              <a:rPr lang="en-US" sz="1000" dirty="0"/>
              <a:t>.</a:t>
            </a:r>
          </a:p>
          <a:p>
            <a:pPr marL="228600" indent="-228600">
              <a:buFont typeface="Arial"/>
              <a:buChar char="•"/>
            </a:pPr>
            <a:r>
              <a:rPr lang="en-US" sz="1000" dirty="0"/>
              <a:t>We showed that the </a:t>
            </a:r>
            <a:r>
              <a:rPr lang="en-US" sz="1000" b="1" dirty="0"/>
              <a:t>climate responded significantly to reduced vegetation </a:t>
            </a:r>
            <a:r>
              <a:rPr lang="en-US" sz="1000" dirty="0"/>
              <a:t>cover in the pre-monsoon season. We found decreases in rainfall, higher surface and ground temperatures and enhanced atmospheric stability. In other words, there was a </a:t>
            </a:r>
            <a:r>
              <a:rPr lang="en-US" sz="1000" b="1" dirty="0"/>
              <a:t>decline in the strength of the early monsoon “phase</a:t>
            </a:r>
            <a:r>
              <a:rPr lang="en-US" sz="1000" dirty="0"/>
              <a:t>”.</a:t>
            </a:r>
          </a:p>
          <a:p>
            <a:pPr marL="171450" indent="-171450">
              <a:buFont typeface="Arial"/>
              <a:buChar char="•"/>
            </a:pPr>
            <a:r>
              <a:rPr lang="en-US" sz="1000" dirty="0"/>
              <a:t>Results lead us to suggest that </a:t>
            </a:r>
            <a:r>
              <a:rPr lang="en-US" sz="1000" b="1" dirty="0"/>
              <a:t>by burning forests</a:t>
            </a:r>
            <a:r>
              <a:rPr lang="en-US" sz="1000" dirty="0"/>
              <a:t> in northwestern Australia, </a:t>
            </a:r>
            <a:r>
              <a:rPr lang="en-US" sz="1000" b="1" dirty="0"/>
              <a:t>Aboriginals altered the local climate</a:t>
            </a:r>
            <a:r>
              <a:rPr lang="en-US" sz="1000" dirty="0"/>
              <a:t>. They effectively </a:t>
            </a:r>
            <a:r>
              <a:rPr lang="en-US" sz="1000" b="1" dirty="0"/>
              <a:t>extended the dry season </a:t>
            </a:r>
            <a:r>
              <a:rPr lang="en-US" sz="1000" dirty="0"/>
              <a:t>and </a:t>
            </a:r>
            <a:r>
              <a:rPr lang="en-US" sz="1000" b="1" dirty="0"/>
              <a:t>delayed the start of the monsoon season</a:t>
            </a:r>
            <a:r>
              <a:rPr lang="en-US" sz="1000" dirty="0"/>
              <a:t>.</a:t>
            </a:r>
          </a:p>
          <a:p>
            <a:pPr lvl="0"/>
            <a:r>
              <a:rPr lang="en-US" sz="1000" dirty="0"/>
              <a:t>Rather than children of Nature, they made nature part of culture (via Dreaming, etc.): nature not </a:t>
            </a:r>
            <a:r>
              <a:rPr lang="en-US" sz="1000" dirty="0" err="1"/>
              <a:t>polarised</a:t>
            </a:r>
            <a:r>
              <a:rPr lang="en-US" sz="1000" dirty="0"/>
              <a:t> from its human inhabitants </a:t>
            </a:r>
          </a:p>
          <a:p>
            <a:pPr marL="0" lvl="0" indent="0">
              <a:buFont typeface="Arial"/>
              <a:buNone/>
            </a:pPr>
            <a:endParaRPr lang="en-GB" baseline="0" dirty="0"/>
          </a:p>
        </p:txBody>
      </p:sp>
      <p:sp>
        <p:nvSpPr>
          <p:cNvPr id="4" name="Slide Number Placeholder 3"/>
          <p:cNvSpPr>
            <a:spLocks noGrp="1"/>
          </p:cNvSpPr>
          <p:nvPr>
            <p:ph type="sldNum" sz="quarter" idx="10"/>
          </p:nvPr>
        </p:nvSpPr>
        <p:spPr/>
        <p:txBody>
          <a:bodyPr/>
          <a:lstStyle/>
          <a:p>
            <a:fld id="{A32CBE1C-C4F8-4A1B-BA6E-48E4EB09B375}" type="slidenum">
              <a:rPr lang="es-ES" smtClean="0"/>
              <a:t>27</a:t>
            </a:fld>
            <a:endParaRPr lang="es-ES"/>
          </a:p>
        </p:txBody>
      </p:sp>
      <p:sp>
        <p:nvSpPr>
          <p:cNvPr id="5" name="Notes Placeholder 2"/>
          <p:cNvSpPr txBox="1">
            <a:spLocks/>
          </p:cNvSpPr>
          <p:nvPr/>
        </p:nvSpPr>
        <p:spPr>
          <a:xfrm>
            <a:off x="2488814" y="304787"/>
            <a:ext cx="3713749" cy="3962186"/>
          </a:xfrm>
          <a:prstGeom prst="rect">
            <a:avLst/>
          </a:prstGeom>
        </p:spPr>
        <p:txBody>
          <a:bodyPr vert="horz" lIns="91440" tIns="45720" rIns="91440" bIns="45720" rtlCol="0">
            <a:no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Of course this was a very </a:t>
            </a:r>
            <a:r>
              <a:rPr lang="en-US" dirty="0" err="1"/>
              <a:t>humanised</a:t>
            </a:r>
            <a:r>
              <a:rPr lang="en-US" dirty="0"/>
              <a:t> world</a:t>
            </a:r>
          </a:p>
          <a:p>
            <a:r>
              <a:rPr lang="en-US" dirty="0"/>
              <a:t>Aborigines manipulated landscapes/ ecosystems with fire for hunting</a:t>
            </a:r>
          </a:p>
          <a:p>
            <a:pPr marL="171450" indent="-171450">
              <a:buFont typeface="Arial"/>
              <a:buChar char="•"/>
            </a:pPr>
            <a:r>
              <a:rPr lang="en-US" dirty="0"/>
              <a:t>Major cause of fires: lightning</a:t>
            </a:r>
          </a:p>
          <a:p>
            <a:pPr marL="171450" indent="-171450">
              <a:buFont typeface="Arial"/>
              <a:buChar char="•"/>
            </a:pPr>
            <a:r>
              <a:rPr lang="en-US" dirty="0"/>
              <a:t>Skillful burning of landscapes (low intensity; small areas)</a:t>
            </a:r>
          </a:p>
          <a:p>
            <a:r>
              <a:rPr lang="en-US" dirty="0"/>
              <a:t>Constant use of fire resulted in a fine grained mosaic of different vegetation across landscape. </a:t>
            </a:r>
          </a:p>
          <a:p>
            <a:r>
              <a:rPr lang="en-US" dirty="0"/>
              <a:t>Fire was used to:</a:t>
            </a:r>
          </a:p>
          <a:p>
            <a:pPr marL="171450" indent="-171450">
              <a:buFont typeface="Arial"/>
              <a:buChar char="•"/>
            </a:pPr>
            <a:r>
              <a:rPr lang="en-US" dirty="0"/>
              <a:t>make access easier through thick and prickly vegetation</a:t>
            </a:r>
          </a:p>
          <a:p>
            <a:pPr marL="171450" indent="-171450">
              <a:buFont typeface="Arial"/>
              <a:buChar char="•"/>
            </a:pPr>
            <a:r>
              <a:rPr lang="en-US" dirty="0"/>
              <a:t>Maintain vegetation to encourage new growth and attract game</a:t>
            </a:r>
          </a:p>
          <a:p>
            <a:pPr marL="171450" indent="-171450">
              <a:buFont typeface="Arial"/>
              <a:buChar char="•"/>
            </a:pPr>
            <a:r>
              <a:rPr lang="en-US" dirty="0"/>
              <a:t>Encourage development of useful food plants (cooking, warmth, </a:t>
            </a:r>
            <a:r>
              <a:rPr lang="en-US" dirty="0" err="1"/>
              <a:t>signalling</a:t>
            </a:r>
            <a:r>
              <a:rPr lang="en-US" dirty="0"/>
              <a:t> and spiritual reasons)</a:t>
            </a:r>
          </a:p>
          <a:p>
            <a:r>
              <a:rPr lang="en-US" dirty="0"/>
              <a:t>Aboriginal burning changed Australia’s climate (study):</a:t>
            </a:r>
          </a:p>
          <a:p>
            <a:pPr marL="171450" indent="-171450">
              <a:buFont typeface="Arial"/>
              <a:buChar char="•"/>
            </a:pPr>
            <a:r>
              <a:rPr lang="en-US" dirty="0"/>
              <a:t>By burning forests in northwestern Australia (altering vegetation), Aboriginals altered the local climate</a:t>
            </a:r>
          </a:p>
          <a:p>
            <a:pPr marL="171450" indent="-171450">
              <a:buFont typeface="Arial"/>
              <a:buChar char="•"/>
            </a:pPr>
            <a:r>
              <a:rPr lang="en-US" dirty="0"/>
              <a:t>They extended the dry season and delayed the start of the monsoon season</a:t>
            </a:r>
          </a:p>
        </p:txBody>
      </p:sp>
    </p:spTree>
    <p:extLst>
      <p:ext uri="{BB962C8B-B14F-4D97-AF65-F5344CB8AC3E}">
        <p14:creationId xmlns:p14="http://schemas.microsoft.com/office/powerpoint/2010/main" val="1201783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pPr marL="0" lvl="0" indent="0">
              <a:buFont typeface="Arial"/>
              <a:buNone/>
            </a:pPr>
            <a:r>
              <a:rPr lang="en-GB" dirty="0"/>
              <a:t>EVIDENCE/ CASE/</a:t>
            </a:r>
            <a:r>
              <a:rPr lang="en-GB" baseline="0" dirty="0"/>
              <a:t> EXAMPLE (Ashcroft, 2009, pp</a:t>
            </a:r>
            <a:r>
              <a:rPr lang="en-GB" dirty="0"/>
              <a:t>. 79-82, Terra Nullius</a:t>
            </a:r>
            <a:r>
              <a:rPr lang="en-GB" baseline="0" dirty="0"/>
              <a:t>):</a:t>
            </a:r>
          </a:p>
          <a:p>
            <a:pPr marL="0" lvl="0" indent="0">
              <a:buFont typeface="Arial"/>
              <a:buNone/>
            </a:pPr>
            <a:r>
              <a:rPr lang="en-GB" baseline="0" dirty="0"/>
              <a:t>Source: </a:t>
            </a:r>
            <a:r>
              <a:rPr lang="en-US" sz="1200" b="0" i="0" kern="1200" dirty="0">
                <a:solidFill>
                  <a:schemeClr val="tx1"/>
                </a:solidFill>
                <a:effectLst/>
                <a:latin typeface="+mn-lt"/>
                <a:ea typeface="+mn-ea"/>
                <a:cs typeface="+mn-cs"/>
              </a:rPr>
              <a:t>Ashcroft, B., 2009. </a:t>
            </a:r>
            <a:r>
              <a:rPr lang="en-US" sz="1200" b="0" i="1" kern="1200" dirty="0">
                <a:solidFill>
                  <a:schemeClr val="tx1"/>
                </a:solidFill>
                <a:effectLst/>
                <a:latin typeface="+mn-lt"/>
                <a:ea typeface="+mn-ea"/>
                <a:cs typeface="+mn-cs"/>
              </a:rPr>
              <a:t>Caliban's voice: The transformation of English in post-colonial literatures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Routledge</a:t>
            </a:r>
            <a:r>
              <a:rPr lang="en-US" sz="1200" b="0" i="0" kern="1200" dirty="0">
                <a:solidFill>
                  <a:schemeClr val="tx1"/>
                </a:solidFill>
                <a:effectLst/>
                <a:latin typeface="+mn-lt"/>
                <a:ea typeface="+mn-ea"/>
                <a:cs typeface="+mn-cs"/>
              </a:rPr>
              <a:t>.</a:t>
            </a:r>
          </a:p>
          <a:p>
            <a:pPr marL="0" lvl="0" indent="0">
              <a:buFont typeface="Arial"/>
              <a:buNone/>
            </a:pPr>
            <a:endParaRPr lang="en-GB" baseline="0" dirty="0"/>
          </a:p>
          <a:p>
            <a:pPr marL="0" lvl="0" indent="0">
              <a:buFont typeface="Arial"/>
              <a:buNone/>
            </a:pPr>
            <a:r>
              <a:rPr lang="en-US" dirty="0"/>
              <a:t>W</a:t>
            </a:r>
            <a:r>
              <a:rPr lang="en-GB" dirty="0"/>
              <a:t>hat justifies</a:t>
            </a:r>
            <a:r>
              <a:rPr lang="en-GB" baseline="0" dirty="0"/>
              <a:t> invasion and take over of lands? AT A DEEPER, IDEOLOGICAL LEVEL, OR ELSE AT THE LEVEL OF A COSMOVISION</a:t>
            </a:r>
          </a:p>
          <a:p>
            <a:pPr marL="171450" lvl="0" indent="-171450">
              <a:buFont typeface="Arial"/>
              <a:buChar char="•"/>
            </a:pPr>
            <a:r>
              <a:rPr lang="en-US" baseline="0" dirty="0"/>
              <a:t>O</a:t>
            </a:r>
            <a:r>
              <a:rPr lang="en-GB" baseline="0" dirty="0" err="1"/>
              <a:t>thering</a:t>
            </a:r>
            <a:r>
              <a:rPr lang="en-GB" baseline="0" dirty="0"/>
              <a:t> nomadic life</a:t>
            </a:r>
          </a:p>
          <a:p>
            <a:pPr marL="171450" lvl="0" indent="-171450">
              <a:buFont typeface="Arial"/>
              <a:buChar char="•"/>
            </a:pPr>
            <a:r>
              <a:rPr lang="en-US" baseline="0" dirty="0"/>
              <a:t>A</a:t>
            </a:r>
            <a:r>
              <a:rPr lang="en-GB" baseline="0" dirty="0" err="1"/>
              <a:t>bsence</a:t>
            </a:r>
            <a:r>
              <a:rPr lang="en-GB" baseline="0" dirty="0"/>
              <a:t> of agriculture = European mind = unable to comprehend owner’s relationship with land</a:t>
            </a:r>
          </a:p>
          <a:p>
            <a:pPr marL="171450" lvl="0" indent="-171450">
              <a:buFont typeface="Arial"/>
              <a:buChar char="•"/>
            </a:pPr>
            <a:r>
              <a:rPr lang="en-US" baseline="0" dirty="0"/>
              <a:t>R</a:t>
            </a:r>
            <a:r>
              <a:rPr lang="en-GB" baseline="0" dirty="0" err="1"/>
              <a:t>ights</a:t>
            </a:r>
            <a:r>
              <a:rPr lang="en-GB" baseline="0" dirty="0"/>
              <a:t> of occupation established by Bible. </a:t>
            </a:r>
            <a:r>
              <a:rPr lang="en-US" baseline="0" dirty="0"/>
              <a:t>A</a:t>
            </a:r>
            <a:r>
              <a:rPr lang="en-GB" baseline="0" dirty="0" err="1"/>
              <a:t>ccording</a:t>
            </a:r>
            <a:r>
              <a:rPr lang="en-GB" baseline="0" dirty="0"/>
              <a:t> to John Locke:</a:t>
            </a:r>
          </a:p>
          <a:p>
            <a:pPr marL="628650" lvl="1" indent="-171450">
              <a:buFont typeface="Arial"/>
              <a:buChar char="•"/>
            </a:pPr>
            <a:r>
              <a:rPr lang="en-US" dirty="0"/>
              <a:t>“G</a:t>
            </a:r>
            <a:r>
              <a:rPr lang="en-GB" dirty="0"/>
              <a:t>od gave the World to Men to make use of it </a:t>
            </a:r>
            <a:r>
              <a:rPr lang="en-US" dirty="0"/>
              <a:t>… [and] the Earth…for the support and</a:t>
            </a:r>
            <a:r>
              <a:rPr lang="en-US" baseline="0" dirty="0"/>
              <a:t> comfort of their being”</a:t>
            </a:r>
          </a:p>
          <a:p>
            <a:pPr marL="628650" lvl="1" indent="-171450">
              <a:buFont typeface="Arial"/>
              <a:buChar char="•"/>
            </a:pPr>
            <a:r>
              <a:rPr lang="en-US" baseline="0" dirty="0"/>
              <a:t>Where there has been no improvement of nature, men had not acted according to Genesis (to create property)</a:t>
            </a:r>
          </a:p>
          <a:p>
            <a:pPr marL="628650" lvl="1" indent="-171450">
              <a:buFont typeface="Arial"/>
              <a:buChar char="•"/>
            </a:pPr>
            <a:r>
              <a:rPr lang="en-US" baseline="0" dirty="0"/>
              <a:t>Where there was no evidence of “use” such as agriculture, buildings, monuments, and temples, it was assumed that people did not have a concept of landed property, hence could not been seen as possessors</a:t>
            </a:r>
          </a:p>
          <a:p>
            <a:pPr marL="171450" lvl="0" indent="-171450">
              <a:buFont typeface="Arial"/>
              <a:buChar char="•"/>
            </a:pPr>
            <a:endParaRPr lang="en-GB" baseline="0" dirty="0"/>
          </a:p>
          <a:p>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28</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21/11/19</a:t>
            </a:fld>
            <a:endParaRPr lang="es-ES"/>
          </a:p>
        </p:txBody>
      </p:sp>
      <p:sp>
        <p:nvSpPr>
          <p:cNvPr id="5" name="Rectangle 8"/>
          <p:cNvSpPr>
            <a:spLocks noGrp="1" noChangeArrowheads="1"/>
          </p:cNvSpPr>
          <p:nvPr>
            <p:ph type="sldNum" sz="quarter"/>
          </p:nvPr>
        </p:nvSpPr>
        <p:spPr/>
        <p:txBody>
          <a:bodyPr/>
          <a:lstStyle/>
          <a:p>
            <a:pPr>
              <a:defRPr/>
            </a:pPr>
            <a:fld id="{E52AA47B-AB22-7D4A-80FB-138CD6B6617E}" type="slidenum">
              <a:rPr lang="es-ES"/>
              <a:pPr>
                <a:defRPr/>
              </a:pPr>
              <a:t>2</a:t>
            </a:fld>
            <a:endParaRPr lang="es-ES"/>
          </a:p>
        </p:txBody>
      </p:sp>
      <p:sp>
        <p:nvSpPr>
          <p:cNvPr id="27649"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endParaRPr lang="en-US" sz="900" dirty="0"/>
          </a:p>
        </p:txBody>
      </p:sp>
      <p:sp>
        <p:nvSpPr>
          <p:cNvPr id="4" name="Slide Number Placeholder 3"/>
          <p:cNvSpPr>
            <a:spLocks noGrp="1"/>
          </p:cNvSpPr>
          <p:nvPr>
            <p:ph type="sldNum" sz="quarter" idx="10"/>
          </p:nvPr>
        </p:nvSpPr>
        <p:spPr/>
        <p:txBody>
          <a:bodyPr/>
          <a:lstStyle/>
          <a:p>
            <a:fld id="{A32CBE1C-C4F8-4A1B-BA6E-48E4EB09B375}" type="slidenum">
              <a:rPr lang="es-ES" smtClean="0"/>
              <a:t>29</a:t>
            </a:fld>
            <a:endParaRPr lang="es-ES"/>
          </a:p>
        </p:txBody>
      </p:sp>
    </p:spTree>
    <p:extLst>
      <p:ext uri="{BB962C8B-B14F-4D97-AF65-F5344CB8AC3E}">
        <p14:creationId xmlns:p14="http://schemas.microsoft.com/office/powerpoint/2010/main" val="1201783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30</a:t>
            </a:fld>
            <a:endParaRPr lang="es-ES"/>
          </a:p>
        </p:txBody>
      </p:sp>
    </p:spTree>
    <p:extLst>
      <p:ext uri="{BB962C8B-B14F-4D97-AF65-F5344CB8AC3E}">
        <p14:creationId xmlns:p14="http://schemas.microsoft.com/office/powerpoint/2010/main" val="789291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31</a:t>
            </a:fld>
            <a:endParaRPr lang="es-ES"/>
          </a:p>
        </p:txBody>
      </p:sp>
    </p:spTree>
    <p:extLst>
      <p:ext uri="{BB962C8B-B14F-4D97-AF65-F5344CB8AC3E}">
        <p14:creationId xmlns:p14="http://schemas.microsoft.com/office/powerpoint/2010/main" val="863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21/11/19</a:t>
            </a:fld>
            <a:endParaRPr lang="es-ES"/>
          </a:p>
        </p:txBody>
      </p:sp>
      <p:sp>
        <p:nvSpPr>
          <p:cNvPr id="5" name="Rectangle 8"/>
          <p:cNvSpPr>
            <a:spLocks noGrp="1" noChangeArrowheads="1"/>
          </p:cNvSpPr>
          <p:nvPr>
            <p:ph type="sldNum" sz="quarter"/>
          </p:nvPr>
        </p:nvSpPr>
        <p:spPr/>
        <p:txBody>
          <a:bodyPr/>
          <a:lstStyle/>
          <a:p>
            <a:pPr>
              <a:defRPr/>
            </a:pPr>
            <a:fld id="{111C7902-F970-D34F-B96F-DF08F1CFDEA7}" type="slidenum">
              <a:rPr lang="es-ES"/>
              <a:pPr>
                <a:defRPr/>
              </a:pPr>
              <a:t>3</a:t>
            </a:fld>
            <a:endParaRPr lang="es-ES"/>
          </a:p>
        </p:txBody>
      </p:sp>
      <p:sp>
        <p:nvSpPr>
          <p:cNvPr id="28673"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700"/>
              </a:spcBef>
              <a:buFont typeface="Arial" pitchFamily="34" charset="0"/>
              <a:buChar char="•"/>
            </a:pPr>
            <a:r>
              <a:rPr lang="en-US" altLang="es-ES" sz="1400" dirty="0">
                <a:solidFill>
                  <a:srgbClr val="000000"/>
                </a:solidFill>
                <a:latin typeface="Calibri" pitchFamily="34" charset="0"/>
              </a:rPr>
              <a:t>Police Commissioner &amp; then Mayor Rizzo: </a:t>
            </a:r>
          </a:p>
          <a:p>
            <a:pPr lvl="1" eaLnBrk="1" hangingPunct="1">
              <a:spcBef>
                <a:spcPts val="450"/>
              </a:spcBef>
              <a:buFont typeface="Arial" pitchFamily="34" charset="0"/>
              <a:buChar char="–"/>
            </a:pPr>
            <a:r>
              <a:rPr lang="en-US" altLang="es-ES" sz="1400" dirty="0">
                <a:solidFill>
                  <a:srgbClr val="000000"/>
                </a:solidFill>
                <a:latin typeface="Calibri" pitchFamily="34" charset="0"/>
              </a:rPr>
              <a:t>his </a:t>
            </a:r>
            <a:r>
              <a:rPr lang="en-US" altLang="es-ES" sz="1400" b="1" dirty="0">
                <a:solidFill>
                  <a:srgbClr val="000000"/>
                </a:solidFill>
                <a:latin typeface="Calibri" pitchFamily="34" charset="0"/>
              </a:rPr>
              <a:t>actions </a:t>
            </a:r>
            <a:r>
              <a:rPr lang="en-US" altLang="es-ES" sz="1400" dirty="0">
                <a:solidFill>
                  <a:srgbClr val="000000"/>
                </a:solidFill>
                <a:latin typeface="Calibri" pitchFamily="34" charset="0"/>
              </a:rPr>
              <a:t>led to a loss of surveillance (local community social control) mechanisms</a:t>
            </a:r>
          </a:p>
          <a:p>
            <a:pPr lvl="1" eaLnBrk="1" hangingPunct="1">
              <a:spcBef>
                <a:spcPts val="450"/>
              </a:spcBef>
              <a:buClrTx/>
              <a:buFontTx/>
              <a:buNone/>
            </a:pPr>
            <a:endParaRPr lang="en-US" altLang="es-ES" sz="1400" dirty="0">
              <a:solidFill>
                <a:srgbClr val="000000"/>
              </a:solidFill>
              <a:latin typeface="Calibri" pitchFamily="34" charset="0"/>
            </a:endParaRPr>
          </a:p>
          <a:p>
            <a:pPr eaLnBrk="1" hangingPunct="1">
              <a:spcBef>
                <a:spcPts val="700"/>
              </a:spcBef>
              <a:buFont typeface="Arial" pitchFamily="34" charset="0"/>
              <a:buChar char="•"/>
            </a:pPr>
            <a:r>
              <a:rPr lang="en-US" altLang="es-ES" sz="1400" b="1" dirty="0">
                <a:solidFill>
                  <a:srgbClr val="000000"/>
                </a:solidFill>
                <a:latin typeface="Calibri" pitchFamily="34" charset="0"/>
              </a:rPr>
              <a:t>Actions</a:t>
            </a:r>
            <a:r>
              <a:rPr lang="en-US" altLang="es-ES" sz="1400" dirty="0">
                <a:solidFill>
                  <a:srgbClr val="000000"/>
                </a:solidFill>
                <a:latin typeface="Calibri" pitchFamily="34" charset="0"/>
              </a:rPr>
              <a:t>: Rizzo policies</a:t>
            </a:r>
          </a:p>
          <a:p>
            <a:pPr lvl="1" eaLnBrk="1" hangingPunct="1">
              <a:spcBef>
                <a:spcPts val="450"/>
              </a:spcBef>
              <a:buFont typeface="Arial" pitchFamily="34" charset="0"/>
              <a:buChar char="–"/>
            </a:pPr>
            <a:r>
              <a:rPr lang="en-US" altLang="es-ES" sz="1400" dirty="0">
                <a:solidFill>
                  <a:srgbClr val="000000"/>
                </a:solidFill>
                <a:latin typeface="Calibri" pitchFamily="34" charset="0"/>
              </a:rPr>
              <a:t>1974: Mayor Rizzo cuts park budget by 50% (compared to previous admin)</a:t>
            </a:r>
          </a:p>
          <a:p>
            <a:pPr lvl="1" eaLnBrk="1" hangingPunct="1">
              <a:spcBef>
                <a:spcPts val="450"/>
              </a:spcBef>
              <a:buFont typeface="Arial" pitchFamily="34" charset="0"/>
              <a:buChar char="–"/>
            </a:pPr>
            <a:r>
              <a:rPr lang="en-US" altLang="es-ES" sz="1400" dirty="0">
                <a:solidFill>
                  <a:srgbClr val="000000"/>
                </a:solidFill>
                <a:latin typeface="Calibri" pitchFamily="34" charset="0"/>
              </a:rPr>
              <a:t>reduce importance of mounted Park Guard (personal vendetta) through its reduction: from 500 guards to 24 and its integration with the Philadelphia Police Department,</a:t>
            </a:r>
          </a:p>
          <a:p>
            <a:pPr lvl="1" eaLnBrk="1" hangingPunct="1">
              <a:spcBef>
                <a:spcPts val="450"/>
              </a:spcBef>
              <a:buFont typeface="Arial" pitchFamily="34" charset="0"/>
              <a:buChar char="–"/>
            </a:pPr>
            <a:r>
              <a:rPr lang="en-US" altLang="es-ES" sz="1400" dirty="0">
                <a:solidFill>
                  <a:srgbClr val="000000"/>
                </a:solidFill>
                <a:latin typeface="Calibri" pitchFamily="34" charset="0"/>
              </a:rPr>
              <a:t>removal of park benches upon which members of the community would sit and observe </a:t>
            </a:r>
            <a:r>
              <a:rPr lang="en-US" altLang="en-US" sz="1400" dirty="0">
                <a:solidFill>
                  <a:srgbClr val="000000"/>
                </a:solidFill>
                <a:latin typeface="Calibri" pitchFamily="34" charset="0"/>
              </a:rPr>
              <a:t>“</a:t>
            </a:r>
            <a:r>
              <a:rPr lang="en-US" altLang="es-ES" sz="1400" dirty="0">
                <a:solidFill>
                  <a:srgbClr val="000000"/>
                </a:solidFill>
                <a:latin typeface="Calibri" pitchFamily="34" charset="0"/>
              </a:rPr>
              <a:t>the world passing by</a:t>
            </a:r>
            <a:r>
              <a:rPr lang="en-US" altLang="en-US" sz="1400" dirty="0">
                <a:solidFill>
                  <a:srgbClr val="000000"/>
                </a:solidFill>
                <a:latin typeface="Calibri" pitchFamily="34" charset="0"/>
              </a:rPr>
              <a:t>”</a:t>
            </a:r>
            <a:r>
              <a:rPr lang="en-US" altLang="es-ES" sz="1400" dirty="0">
                <a:solidFill>
                  <a:srgbClr val="000000"/>
                </a:solidFill>
                <a:latin typeface="Calibri" pitchFamily="34" charset="0"/>
              </a:rPr>
              <a:t>. This also led to elimination of an important element of </a:t>
            </a:r>
            <a:r>
              <a:rPr lang="en-US" altLang="es-ES" sz="1400" b="1" dirty="0">
                <a:solidFill>
                  <a:srgbClr val="000000"/>
                </a:solidFill>
                <a:latin typeface="Calibri" pitchFamily="34" charset="0"/>
              </a:rPr>
              <a:t>community self-surveillance </a:t>
            </a:r>
            <a:r>
              <a:rPr lang="en-US" altLang="es-ES" sz="1400" dirty="0">
                <a:solidFill>
                  <a:srgbClr val="000000"/>
                </a:solidFill>
                <a:latin typeface="Calibri" pitchFamily="34" charset="0"/>
              </a:rPr>
              <a:t>(</a:t>
            </a:r>
            <a:r>
              <a:rPr lang="en-US" altLang="es-ES" sz="1400" i="1" dirty="0">
                <a:solidFill>
                  <a:srgbClr val="000000"/>
                </a:solidFill>
                <a:latin typeface="Calibri" pitchFamily="34" charset="0"/>
              </a:rPr>
              <a:t>benches</a:t>
            </a:r>
            <a:r>
              <a:rPr lang="en-US" altLang="es-ES" sz="1400" dirty="0">
                <a:solidFill>
                  <a:srgbClr val="000000"/>
                </a:solidFill>
                <a:latin typeface="Calibri" pitchFamily="34" charset="0"/>
              </a:rPr>
              <a:t>)</a:t>
            </a:r>
          </a:p>
          <a:p>
            <a:endParaRPr lang="en-US" sz="1400" dirty="0"/>
          </a:p>
        </p:txBody>
      </p:sp>
      <p:sp>
        <p:nvSpPr>
          <p:cNvPr id="4" name="Slide Number Placeholder 3"/>
          <p:cNvSpPr>
            <a:spLocks noGrp="1"/>
          </p:cNvSpPr>
          <p:nvPr>
            <p:ph type="sldNum" sz="quarter" idx="10"/>
          </p:nvPr>
        </p:nvSpPr>
        <p:spPr/>
        <p:txBody>
          <a:bodyPr/>
          <a:lstStyle/>
          <a:p>
            <a:fld id="{A32CBE1C-C4F8-4A1B-BA6E-48E4EB09B375}" type="slidenum">
              <a:rPr lang="es-ES" smtClean="0"/>
              <a:t>4</a:t>
            </a:fld>
            <a:endParaRPr lang="es-ES"/>
          </a:p>
        </p:txBody>
      </p:sp>
    </p:spTree>
    <p:extLst>
      <p:ext uri="{BB962C8B-B14F-4D97-AF65-F5344CB8AC3E}">
        <p14:creationId xmlns:p14="http://schemas.microsoft.com/office/powerpoint/2010/main" val="305492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5</a:t>
            </a:fld>
            <a:endParaRPr lang="es-ES"/>
          </a:p>
        </p:txBody>
      </p:sp>
    </p:spTree>
    <p:extLst>
      <p:ext uri="{BB962C8B-B14F-4D97-AF65-F5344CB8AC3E}">
        <p14:creationId xmlns:p14="http://schemas.microsoft.com/office/powerpoint/2010/main" val="352963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spcAft>
                <a:spcPts val="600"/>
              </a:spcAft>
              <a:buClrTx/>
              <a:buFontTx/>
              <a:buNone/>
              <a:defRPr/>
            </a:pPr>
            <a:r>
              <a:rPr lang="en-US" b="1" dirty="0">
                <a:latin typeface="Calibri" charset="0"/>
              </a:rPr>
              <a:t>The 50s:  </a:t>
            </a:r>
            <a:r>
              <a:rPr lang="en-US" dirty="0">
                <a:latin typeface="Calibri" charset="0"/>
              </a:rPr>
              <a:t>Gangs' informal agreement over park's neutrality</a:t>
            </a:r>
          </a:p>
          <a:p>
            <a:pPr>
              <a:lnSpc>
                <a:spcPct val="50000"/>
              </a:lnSpc>
              <a:spcAft>
                <a:spcPts val="600"/>
              </a:spcAft>
              <a:buClrTx/>
              <a:buFontTx/>
              <a:buNone/>
              <a:defRPr/>
            </a:pPr>
            <a:endParaRPr lang="en-US" dirty="0"/>
          </a:p>
          <a:p>
            <a:pPr>
              <a:spcAft>
                <a:spcPts val="600"/>
              </a:spcAft>
              <a:buFont typeface="Arial" charset="0"/>
              <a:buNone/>
              <a:defRPr/>
            </a:pPr>
            <a:r>
              <a:rPr lang="en-GB" b="1" dirty="0">
                <a:latin typeface="Calibri" charset="0"/>
              </a:rPr>
              <a:t>Late60s +early70s: </a:t>
            </a:r>
          </a:p>
          <a:p>
            <a:pPr marL="457200" indent="-457200">
              <a:spcAft>
                <a:spcPts val="600"/>
              </a:spcAft>
              <a:buFont typeface="Arial"/>
              <a:buChar char="•"/>
              <a:defRPr/>
            </a:pPr>
            <a:r>
              <a:rPr lang="en-GB" dirty="0">
                <a:latin typeface="Calibri" charset="0"/>
              </a:rPr>
              <a:t>growing pressure of black power movement to cease black-on-black violence and focus energy and anger on greater social and political wrongs</a:t>
            </a:r>
          </a:p>
          <a:p>
            <a:pPr marL="457200" indent="-457200">
              <a:spcAft>
                <a:spcPts val="600"/>
              </a:spcAft>
              <a:buFont typeface="Arial"/>
              <a:buChar char="•"/>
              <a:defRPr/>
            </a:pPr>
            <a:r>
              <a:rPr lang="en-GB" dirty="0" err="1">
                <a:latin typeface="Calibri" charset="0"/>
              </a:rPr>
              <a:t>Cobbs</a:t>
            </a:r>
            <a:r>
              <a:rPr lang="en-GB" dirty="0">
                <a:latin typeface="Calibri" charset="0"/>
              </a:rPr>
              <a:t> Creek’s early gangs quietly disappear: informal park security they ensured also disappears</a:t>
            </a:r>
          </a:p>
          <a:p>
            <a:pPr marL="457200" indent="-457200">
              <a:spcAft>
                <a:spcPts val="600"/>
              </a:spcAft>
              <a:buFont typeface="Arial"/>
              <a:buChar char="•"/>
              <a:defRPr/>
            </a:pPr>
            <a:endParaRPr lang="en-GB" dirty="0">
              <a:latin typeface="Calibri" charset="0"/>
            </a:endParaRPr>
          </a:p>
          <a:p>
            <a:pPr>
              <a:spcAft>
                <a:spcPts val="600"/>
              </a:spcAft>
              <a:buFont typeface="Arial" charset="0"/>
              <a:buNone/>
              <a:defRPr/>
            </a:pPr>
            <a:r>
              <a:rPr lang="en-GB" b="1" dirty="0">
                <a:latin typeface="Calibri" charset="0"/>
              </a:rPr>
              <a:t>late 1970s: </a:t>
            </a:r>
          </a:p>
          <a:p>
            <a:pPr marL="457200" indent="-457200">
              <a:spcAft>
                <a:spcPts val="600"/>
              </a:spcAft>
              <a:buFont typeface="Arial"/>
              <a:buChar char="•"/>
              <a:defRPr/>
            </a:pPr>
            <a:r>
              <a:rPr lang="en-GB" dirty="0">
                <a:latin typeface="Calibri" charset="0"/>
              </a:rPr>
              <a:t>decline of black identity movement </a:t>
            </a:r>
          </a:p>
          <a:p>
            <a:pPr marL="457200" indent="-457200">
              <a:spcAft>
                <a:spcPts val="600"/>
              </a:spcAft>
              <a:buFont typeface="Arial"/>
              <a:buChar char="•"/>
              <a:defRPr/>
            </a:pPr>
            <a:r>
              <a:rPr lang="en-GB" dirty="0">
                <a:latin typeface="Calibri" charset="0"/>
              </a:rPr>
              <a:t>and outmigration of middle-class blacks leaves </a:t>
            </a:r>
            <a:r>
              <a:rPr lang="en-GB" b="1" dirty="0">
                <a:latin typeface="Calibri" charset="0"/>
              </a:rPr>
              <a:t>power vacuum </a:t>
            </a:r>
          </a:p>
          <a:p>
            <a:pPr>
              <a:spcAft>
                <a:spcPts val="600"/>
              </a:spcAft>
            </a:pPr>
            <a:endParaRPr lang="en-US" dirty="0"/>
          </a:p>
          <a:p>
            <a:pPr>
              <a:spcAft>
                <a:spcPts val="600"/>
              </a:spcAft>
              <a:buFont typeface="Arial" charset="0"/>
              <a:buNone/>
              <a:defRPr/>
            </a:pPr>
            <a:r>
              <a:rPr lang="en-GB" b="1" dirty="0">
                <a:latin typeface="Calibri" charset="0"/>
              </a:rPr>
              <a:t>1980s: </a:t>
            </a:r>
            <a:r>
              <a:rPr lang="en-GB" dirty="0">
                <a:latin typeface="Calibri" charset="0"/>
              </a:rPr>
              <a:t>re-emergence of gangs </a:t>
            </a:r>
          </a:p>
          <a:p>
            <a:pPr marL="457200" lvl="0" indent="-457200">
              <a:spcAft>
                <a:spcPts val="600"/>
              </a:spcAft>
              <a:buFont typeface="Arial"/>
              <a:buChar char="•"/>
              <a:defRPr/>
            </a:pPr>
            <a:r>
              <a:rPr lang="en-GB" dirty="0">
                <a:latin typeface="Calibri" charset="0"/>
              </a:rPr>
              <a:t>structure and membership not like “organic, </a:t>
            </a:r>
            <a:r>
              <a:rPr lang="en-GB" dirty="0" err="1">
                <a:latin typeface="Calibri" charset="0"/>
              </a:rPr>
              <a:t>homegrown</a:t>
            </a:r>
            <a:r>
              <a:rPr lang="en-GB" dirty="0">
                <a:latin typeface="Calibri" charset="0"/>
              </a:rPr>
              <a:t> gangs of the 1950s and 1960s”</a:t>
            </a:r>
          </a:p>
          <a:p>
            <a:pPr marL="457200" lvl="0" indent="-457200">
              <a:spcAft>
                <a:spcPts val="600"/>
              </a:spcAft>
              <a:buFont typeface="Arial"/>
              <a:buChar char="•"/>
              <a:defRPr/>
            </a:pPr>
            <a:r>
              <a:rPr lang="en-GB" dirty="0">
                <a:latin typeface="Calibri" charset="0"/>
              </a:rPr>
              <a:t>more violent forms and structures mimicked gang activity in cities like L.A., Chicago, and New York, </a:t>
            </a:r>
            <a:r>
              <a:rPr lang="en-GB" b="1" dirty="0">
                <a:latin typeface="Calibri" charset="0"/>
              </a:rPr>
              <a:t>where there were no agreements, unwritten or otherwise</a:t>
            </a:r>
          </a:p>
          <a:p>
            <a:pPr marL="457200" lvl="0" indent="-457200">
              <a:spcAft>
                <a:spcPts val="600"/>
              </a:spcAft>
              <a:buFont typeface="Arial"/>
              <a:buChar char="•"/>
              <a:defRPr/>
            </a:pPr>
            <a:r>
              <a:rPr lang="en-GB" dirty="0">
                <a:latin typeface="Calibri" charset="0"/>
              </a:rPr>
              <a:t>End of agreement: emergence of violence</a:t>
            </a:r>
          </a:p>
          <a:p>
            <a:pPr>
              <a:spcAft>
                <a:spcPts val="600"/>
              </a:spcAft>
            </a:pPr>
            <a:endParaRPr lang="en-US" dirty="0"/>
          </a:p>
          <a:p>
            <a:pPr>
              <a:spcAft>
                <a:spcPts val="600"/>
              </a:spcAft>
            </a:pPr>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6</a:t>
            </a:fld>
            <a:endParaRPr lang="es-ES"/>
          </a:p>
        </p:txBody>
      </p:sp>
    </p:spTree>
    <p:extLst>
      <p:ext uri="{BB962C8B-B14F-4D97-AF65-F5344CB8AC3E}">
        <p14:creationId xmlns:p14="http://schemas.microsoft.com/office/powerpoint/2010/main" val="348738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21/11/19</a:t>
            </a:fld>
            <a:endParaRPr lang="es-ES"/>
          </a:p>
        </p:txBody>
      </p:sp>
      <p:sp>
        <p:nvSpPr>
          <p:cNvPr id="5" name="Rectangle 8"/>
          <p:cNvSpPr>
            <a:spLocks noGrp="1" noChangeArrowheads="1"/>
          </p:cNvSpPr>
          <p:nvPr>
            <p:ph type="sldNum" sz="quarter"/>
          </p:nvPr>
        </p:nvSpPr>
        <p:spPr/>
        <p:txBody>
          <a:bodyPr/>
          <a:lstStyle/>
          <a:p>
            <a:pPr>
              <a:defRPr/>
            </a:pPr>
            <a:fld id="{81A738F5-275F-114E-B831-4D6E6F7070E3}" type="slidenum">
              <a:rPr lang="es-ES"/>
              <a:pPr>
                <a:defRPr/>
              </a:pPr>
              <a:t>7</a:t>
            </a:fld>
            <a:endParaRPr lang="es-ES"/>
          </a:p>
        </p:txBody>
      </p:sp>
      <p:sp>
        <p:nvSpPr>
          <p:cNvPr id="34817"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pPr>
              <a:lnSpc>
                <a:spcPct val="90000"/>
              </a:lnSpc>
              <a:spcBef>
                <a:spcPts val="700"/>
              </a:spcBef>
              <a:buFont typeface="Arial" charset="0"/>
              <a:buChar char="•"/>
              <a:defRPr/>
            </a:pPr>
            <a:r>
              <a:rPr lang="en-US" dirty="0">
                <a:latin typeface="Calibri" charset="0"/>
              </a:rPr>
              <a:t>Loss of social control mechanisms must be </a:t>
            </a:r>
            <a:r>
              <a:rPr lang="en-US" dirty="0" err="1">
                <a:latin typeface="Calibri" charset="0"/>
              </a:rPr>
              <a:t>analysed</a:t>
            </a:r>
            <a:r>
              <a:rPr lang="en-US" dirty="0">
                <a:latin typeface="Calibri" charset="0"/>
              </a:rPr>
              <a:t> from a </a:t>
            </a:r>
            <a:r>
              <a:rPr lang="en-US" b="1" dirty="0">
                <a:latin typeface="Calibri" charset="0"/>
              </a:rPr>
              <a:t>wider perspective </a:t>
            </a:r>
            <a:r>
              <a:rPr lang="en-US" dirty="0">
                <a:latin typeface="Calibri" charset="0"/>
              </a:rPr>
              <a:t>of power relations' evolution within Philadelphia's recent history </a:t>
            </a:r>
          </a:p>
          <a:p>
            <a:pPr lvl="1">
              <a:lnSpc>
                <a:spcPct val="90000"/>
              </a:lnSpc>
              <a:spcBef>
                <a:spcPts val="450"/>
              </a:spcBef>
              <a:buFont typeface="Arial" charset="0"/>
              <a:buChar char="–"/>
              <a:defRPr/>
            </a:pPr>
            <a:r>
              <a:rPr lang="en-US" dirty="0">
                <a:latin typeface="Calibri" charset="0"/>
              </a:rPr>
              <a:t>civil rights movement, racial struggles, economic decay, etc.</a:t>
            </a:r>
          </a:p>
          <a:p>
            <a:pPr lvl="1">
              <a:lnSpc>
                <a:spcPct val="90000"/>
              </a:lnSpc>
              <a:spcBef>
                <a:spcPts val="450"/>
              </a:spcBef>
              <a:buFont typeface="Arial" charset="0"/>
              <a:buChar char="–"/>
              <a:defRPr/>
            </a:pPr>
            <a:r>
              <a:rPr lang="en-US" dirty="0">
                <a:latin typeface="Calibri" charset="0"/>
              </a:rPr>
              <a:t>the legacy of an overtly racist and racially explosive period in Philadelphia’s political history; one in which both the city’s governing, white elite and local black activists play significant, if disproportionate, roles. </a:t>
            </a:r>
          </a:p>
          <a:p>
            <a:pPr marL="741363" lvl="1">
              <a:lnSpc>
                <a:spcPct val="90000"/>
              </a:lnSpc>
              <a:spcBef>
                <a:spcPts val="450"/>
              </a:spcBef>
              <a:buClrTx/>
              <a:buFontTx/>
              <a:buNone/>
              <a:defRPr/>
            </a:pPr>
            <a:endParaRPr lang="es-ES" dirty="0">
              <a:latin typeface="Calibri" charset="0"/>
            </a:endParaRPr>
          </a:p>
          <a:p>
            <a:pPr>
              <a:lnSpc>
                <a:spcPct val="90000"/>
              </a:lnSpc>
              <a:spcBef>
                <a:spcPts val="700"/>
              </a:spcBef>
              <a:buFont typeface="Arial" charset="0"/>
              <a:buChar char="•"/>
              <a:defRPr/>
            </a:pPr>
            <a:r>
              <a:rPr lang="en-US" dirty="0">
                <a:latin typeface="Calibri" charset="0"/>
              </a:rPr>
              <a:t>Rizzo’s decisions to dismantle local social control mechanisms in </a:t>
            </a:r>
            <a:r>
              <a:rPr lang="en-US" dirty="0" err="1">
                <a:latin typeface="Calibri" charset="0"/>
              </a:rPr>
              <a:t>Cobbs</a:t>
            </a:r>
            <a:r>
              <a:rPr lang="en-US" dirty="0">
                <a:latin typeface="Calibri" charset="0"/>
              </a:rPr>
              <a:t> Creek can be seen as a form of </a:t>
            </a:r>
            <a:r>
              <a:rPr lang="en-US" b="1" dirty="0">
                <a:latin typeface="Calibri" charset="0"/>
              </a:rPr>
              <a:t>social control</a:t>
            </a:r>
          </a:p>
          <a:p>
            <a:pPr lvl="1">
              <a:lnSpc>
                <a:spcPct val="90000"/>
              </a:lnSpc>
              <a:spcBef>
                <a:spcPts val="450"/>
              </a:spcBef>
              <a:buFont typeface="Arial" charset="0"/>
              <a:buChar char="–"/>
              <a:defRPr/>
            </a:pPr>
            <a:r>
              <a:rPr lang="en-US" dirty="0">
                <a:latin typeface="Calibri" charset="0"/>
              </a:rPr>
              <a:t>as a means of controlling social organization and activity among politically active black community during a period of racial upheaval </a:t>
            </a:r>
          </a:p>
          <a:p>
            <a:pPr lvl="1">
              <a:lnSpc>
                <a:spcPct val="90000"/>
              </a:lnSpc>
              <a:spcBef>
                <a:spcPts val="450"/>
              </a:spcBef>
              <a:buFont typeface="Arial" charset="0"/>
              <a:buChar char="–"/>
              <a:defRPr/>
            </a:pPr>
            <a:r>
              <a:rPr lang="en-US" dirty="0">
                <a:latin typeface="Calibri" charset="0"/>
              </a:rPr>
              <a:t>by removing/ controlling their primary public arena (</a:t>
            </a:r>
            <a:r>
              <a:rPr lang="en-US" i="1" dirty="0">
                <a:latin typeface="Calibri" charset="0"/>
              </a:rPr>
              <a:t>the Park</a:t>
            </a:r>
            <a:r>
              <a:rPr lang="en-US" dirty="0">
                <a:latin typeface="Calibri" charset="0"/>
              </a:rPr>
              <a:t>) of social intercourse and political exchange</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a:t>
            </a:r>
          </a:p>
          <a:p>
            <a:pPr marL="171450" lvl="0" indent="-171450">
              <a:buFont typeface="Arial"/>
              <a:buChar char="•"/>
            </a:pPr>
            <a:r>
              <a:rPr lang="en-US" dirty="0"/>
              <a:t>The racist-motivated actions of Mayor Rizzo in Philadelphia (60s-80s) that reduced city resources dedicated to maintaining the park and African American community’s social control mechanisms (park security)</a:t>
            </a:r>
          </a:p>
          <a:p>
            <a:pPr marL="171450" lvl="0" indent="-171450">
              <a:buFont typeface="Arial"/>
              <a:buChar char="•"/>
            </a:pPr>
            <a:r>
              <a:rPr lang="en-US" dirty="0"/>
              <a:t>The changes in gang culture, which were related to race struggles and which transformed the park (without social control mechanisms) into a space of illegality and violence</a:t>
            </a:r>
          </a:p>
          <a:p>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8</a:t>
            </a:fld>
            <a:endParaRPr lang="es-ES"/>
          </a:p>
        </p:txBody>
      </p:sp>
    </p:spTree>
    <p:extLst>
      <p:ext uri="{BB962C8B-B14F-4D97-AF65-F5344CB8AC3E}">
        <p14:creationId xmlns:p14="http://schemas.microsoft.com/office/powerpoint/2010/main" val="280957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B392ADD-B0C0-A648-A1CF-F5512D53E9C1}" type="datetime1">
              <a:rPr lang="en-GB" smtClean="0"/>
              <a:t>21/11/2019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1334841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F03F3CE-EC76-6441-8B41-5113B568BB96}" type="datetime1">
              <a:rPr lang="en-GB" smtClean="0"/>
              <a:t>21/11/2019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401583043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124F4E4-4AB1-5E4F-ACE7-2C2A1A98482B}" type="datetime1">
              <a:rPr lang="en-GB" smtClean="0"/>
              <a:t>21/11/2019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92728"/>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0DBF693-4E63-CB4F-B1E0-596256F82AE3}" type="datetime1">
              <a:rPr lang="en-GB" smtClean="0"/>
              <a:t>21/11/2019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0662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F73385-9F92-574E-9B98-6CE17013C044}" type="datetime1">
              <a:rPr lang="en-GB" smtClean="0"/>
              <a:t>21/11/2019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58632176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DF5BF6C-7769-3F4E-911D-AA6C555931B8}" type="datetime1">
              <a:rPr lang="en-GB" smtClean="0"/>
              <a:t>21/11/2019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36759451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6493A3F9-8A36-714B-A4F8-F74F680FE490}" type="datetime1">
              <a:rPr lang="en-GB" smtClean="0"/>
              <a:t>21/11/2019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0675565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DAAAEF11-E243-6642-B7F5-2DC8BB52BA27}" type="datetime1">
              <a:rPr lang="en-GB" smtClean="0"/>
              <a:t>21/11/2019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63593937"/>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9AEF021-B51E-4F42-BF70-F45C7F830C9F}" type="datetime1">
              <a:rPr lang="en-GB" smtClean="0"/>
              <a:t>21/11/2019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153592916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8634C67-D2C5-4E45-B212-F2268ABBE5D9}" type="datetime1">
              <a:rPr lang="en-GB" smtClean="0"/>
              <a:t>21/11/2019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913010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F56C710-34D4-5C4C-9596-FA24D415AE6B}" type="datetime1">
              <a:rPr lang="en-GB" smtClean="0"/>
              <a:t>21/11/2019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99735606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D5251-C3F0-4249-8E53-A896ADC2EFBC}" type="datetime1">
              <a:rPr lang="en-GB" smtClean="0"/>
              <a:t>21/11/2019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71E90-3A17-47B3-8C57-E6B1A9184234}" type="slidenum">
              <a:rPr lang="es-ES" smtClean="0"/>
              <a:t>‹#›</a:t>
            </a:fld>
            <a:endParaRPr lang="es-ES"/>
          </a:p>
        </p:txBody>
      </p:sp>
    </p:spTree>
    <p:extLst>
      <p:ext uri="{BB962C8B-B14F-4D97-AF65-F5344CB8AC3E}">
        <p14:creationId xmlns:p14="http://schemas.microsoft.com/office/powerpoint/2010/main" val="427870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s.zografos@upf.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blackkudos.tumblr.com"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dREtXUij6_c"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youtube.com/watch?v=SKqR0e54qh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www.columbia.edu/cu/EJ/EJ_ricardolevinsmorales.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www.japantimes.c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GsKESen_Ln8"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www.youtube.com/watch?v=YOFzuFAfQ8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3qItZbRAc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herearenoothers.wordpress.com/2011/12/28/othering-101-what-is-other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a:t>Class 2: </a:t>
            </a:r>
            <a:r>
              <a:rPr lang="en-GB" sz="4000" b="1" dirty="0" err="1">
                <a:latin typeface="Calibri" charset="0"/>
                <a:ea typeface="ＭＳ Ｐゴシック" charset="0"/>
                <a:cs typeface="ＭＳ Ｐゴシック" charset="0"/>
              </a:rPr>
              <a:t>Racialised</a:t>
            </a:r>
            <a:r>
              <a:rPr lang="en-GB" sz="4000" b="1" dirty="0">
                <a:latin typeface="Calibri" charset="0"/>
                <a:ea typeface="ＭＳ Ｐゴシック" charset="0"/>
                <a:cs typeface="ＭＳ Ｐゴシック" charset="0"/>
              </a:rPr>
              <a:t> natures</a:t>
            </a:r>
            <a:endParaRPr lang="en-US" sz="4000" b="1" dirty="0"/>
          </a:p>
        </p:txBody>
      </p:sp>
      <p:sp>
        <p:nvSpPr>
          <p:cNvPr id="3" name="Subtitle 2"/>
          <p:cNvSpPr>
            <a:spLocks noGrp="1"/>
          </p:cNvSpPr>
          <p:nvPr>
            <p:ph type="subTitle" idx="1"/>
          </p:nvPr>
        </p:nvSpPr>
        <p:spPr>
          <a:xfrm>
            <a:off x="304803" y="3886200"/>
            <a:ext cx="8517463" cy="1752600"/>
          </a:xfrm>
        </p:spPr>
        <p:txBody>
          <a:bodyPr>
            <a:noAutofit/>
          </a:bodyPr>
          <a:lstStyle/>
          <a:p>
            <a:endParaRPr lang="en-US" sz="2400" b="1" dirty="0"/>
          </a:p>
          <a:p>
            <a:r>
              <a:rPr lang="en-US" sz="2400" b="1" dirty="0"/>
              <a:t>Christos </a:t>
            </a:r>
            <a:r>
              <a:rPr lang="en-US" sz="2400" b="1" dirty="0" err="1"/>
              <a:t>Zografos</a:t>
            </a:r>
            <a:r>
              <a:rPr lang="en-US" sz="2400" b="1" dirty="0"/>
              <a:t>, PhD</a:t>
            </a:r>
            <a:endParaRPr lang="en-US" sz="1800" i="1" dirty="0">
              <a:solidFill>
                <a:srgbClr val="000000"/>
              </a:solidFill>
            </a:endParaRPr>
          </a:p>
          <a:p>
            <a:r>
              <a:rPr lang="en-US" sz="1200" i="1" dirty="0">
                <a:solidFill>
                  <a:srgbClr val="000000"/>
                </a:solidFill>
              </a:rPr>
              <a:t>JUH-UPF Public Policy Centre, Department of Political and Social Sciences, </a:t>
            </a:r>
            <a:r>
              <a:rPr lang="en-US" sz="1200" i="1" dirty="0" err="1">
                <a:solidFill>
                  <a:srgbClr val="000000"/>
                </a:solidFill>
              </a:rPr>
              <a:t>Pompeu</a:t>
            </a:r>
            <a:r>
              <a:rPr lang="en-US" sz="1200" i="1" dirty="0">
                <a:solidFill>
                  <a:srgbClr val="000000"/>
                </a:solidFill>
              </a:rPr>
              <a:t> </a:t>
            </a:r>
            <a:r>
              <a:rPr lang="en-US" sz="1200" i="1" dirty="0" err="1">
                <a:solidFill>
                  <a:srgbClr val="000000"/>
                </a:solidFill>
              </a:rPr>
              <a:t>Fabra</a:t>
            </a:r>
            <a:r>
              <a:rPr lang="en-US" sz="1200" i="1" dirty="0">
                <a:solidFill>
                  <a:srgbClr val="000000"/>
                </a:solidFill>
              </a:rPr>
              <a:t> University, Barcelona, Spain</a:t>
            </a:r>
          </a:p>
          <a:p>
            <a:r>
              <a:rPr lang="en-US" sz="1400" dirty="0">
                <a:hlinkClick r:id="rId3"/>
              </a:rPr>
              <a:t>christos.zografos@upf.edu</a:t>
            </a:r>
            <a:r>
              <a:rPr lang="en-US" sz="1400" dirty="0"/>
              <a:t> </a:t>
            </a:r>
          </a:p>
        </p:txBody>
      </p:sp>
      <p:sp>
        <p:nvSpPr>
          <p:cNvPr id="4" name="Title 1"/>
          <p:cNvSpPr txBox="1">
            <a:spLocks/>
          </p:cNvSpPr>
          <p:nvPr/>
        </p:nvSpPr>
        <p:spPr>
          <a:xfrm>
            <a:off x="304804" y="394391"/>
            <a:ext cx="8636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a:solidFill>
                  <a:schemeClr val="tx1">
                    <a:lumMod val="50000"/>
                    <a:lumOff val="50000"/>
                  </a:schemeClr>
                </a:solidFill>
              </a:rPr>
              <a:t>Masters in Environmental Studies</a:t>
            </a:r>
            <a:endParaRPr lang="en-GB" sz="2400">
              <a:solidFill>
                <a:schemeClr val="tx1">
                  <a:lumMod val="50000"/>
                  <a:lumOff val="50000"/>
                </a:schemeClr>
              </a:solidFill>
            </a:endParaRPr>
          </a:p>
          <a:p>
            <a:r>
              <a:rPr lang="en-GB" sz="2400">
                <a:solidFill>
                  <a:schemeClr val="tx1">
                    <a:lumMod val="50000"/>
                    <a:lumOff val="50000"/>
                  </a:schemeClr>
                </a:solidFill>
              </a:rPr>
              <a:t>Masaryk </a:t>
            </a:r>
            <a:r>
              <a:rPr lang="en-GB" sz="2400" dirty="0">
                <a:solidFill>
                  <a:schemeClr val="tx1">
                    <a:lumMod val="50000"/>
                    <a:lumOff val="50000"/>
                  </a:schemeClr>
                </a:solidFill>
              </a:rPr>
              <a:t>University, Brno, Czech Republic</a:t>
            </a:r>
          </a:p>
          <a:p>
            <a:r>
              <a:rPr lang="en-GB" sz="2400" dirty="0">
                <a:solidFill>
                  <a:schemeClr val="tx1">
                    <a:lumMod val="50000"/>
                    <a:lumOff val="50000"/>
                  </a:schemeClr>
                </a:solidFill>
              </a:rPr>
              <a:t>November 2018 </a:t>
            </a:r>
          </a:p>
        </p:txBody>
      </p:sp>
      <p:pic>
        <p:nvPicPr>
          <p:cNvPr id="5" name="Imatge 1" descr="C:\Users\U53969\Desktop\PSPC_WEB.png"/>
          <p:cNvPicPr/>
          <p:nvPr/>
        </p:nvPicPr>
        <p:blipFill>
          <a:blip r:embed="rId4" cstate="print"/>
          <a:srcRect/>
          <a:stretch>
            <a:fillRect/>
          </a:stretch>
        </p:blipFill>
        <p:spPr bwMode="auto">
          <a:xfrm>
            <a:off x="1871980" y="5693092"/>
            <a:ext cx="5400040" cy="602615"/>
          </a:xfrm>
          <a:prstGeom prst="rect">
            <a:avLst/>
          </a:prstGeom>
          <a:noFill/>
          <a:ln w="9525">
            <a:noFill/>
            <a:miter lim="800000"/>
            <a:headEnd/>
            <a:tailEnd/>
          </a:ln>
        </p:spPr>
      </p:pic>
    </p:spTree>
    <p:extLst>
      <p:ext uri="{BB962C8B-B14F-4D97-AF65-F5344CB8AC3E}">
        <p14:creationId xmlns:p14="http://schemas.microsoft.com/office/powerpoint/2010/main" val="300847310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br>
              <a:rPr lang="en-US" sz="2400" dirty="0"/>
            </a:br>
            <a:br>
              <a:rPr lang="en-US" sz="2400" dirty="0"/>
            </a:br>
            <a:br>
              <a:rPr lang="en-US" sz="2400" dirty="0"/>
            </a:br>
            <a:r>
              <a:rPr lang="en-US" sz="2400" dirty="0"/>
              <a:t>Environmental racism</a:t>
            </a:r>
          </a:p>
        </p:txBody>
      </p:sp>
      <p:sp>
        <p:nvSpPr>
          <p:cNvPr id="7" name="Content Placeholder 6"/>
          <p:cNvSpPr>
            <a:spLocks noGrp="1"/>
          </p:cNvSpPr>
          <p:nvPr>
            <p:ph idx="1"/>
          </p:nvPr>
        </p:nvSpPr>
        <p:spPr/>
        <p:txBody>
          <a:bodyPr>
            <a:noAutofit/>
          </a:bodyPr>
          <a:lstStyle/>
          <a:p>
            <a:endParaRPr lang="en-GB" sz="2000" dirty="0">
              <a:solidFill>
                <a:srgbClr val="000000"/>
              </a:solidFill>
            </a:endParaRPr>
          </a:p>
          <a:p>
            <a:endParaRPr lang="en-GB" sz="2000" dirty="0">
              <a:solidFill>
                <a:srgbClr val="000000"/>
              </a:solidFill>
            </a:endParaRPr>
          </a:p>
          <a:p>
            <a:endParaRPr lang="en-GB" sz="2000" dirty="0">
              <a:solidFill>
                <a:srgbClr val="000000"/>
              </a:solidFill>
            </a:endParaRPr>
          </a:p>
          <a:p>
            <a:pPr marL="0" indent="0">
              <a:buNone/>
            </a:pPr>
            <a:r>
              <a:rPr lang="en-GB" sz="2000" dirty="0">
                <a:solidFill>
                  <a:srgbClr val="000000"/>
                </a:solidFill>
              </a:rPr>
              <a:t>The term: Reverend </a:t>
            </a:r>
            <a:r>
              <a:rPr lang="en-GB" sz="2000" dirty="0" err="1">
                <a:solidFill>
                  <a:srgbClr val="000000"/>
                </a:solidFill>
              </a:rPr>
              <a:t>Dr.</a:t>
            </a:r>
            <a:r>
              <a:rPr lang="en-GB" sz="2000" dirty="0">
                <a:solidFill>
                  <a:srgbClr val="000000"/>
                </a:solidFill>
              </a:rPr>
              <a:t> Benjamin F. </a:t>
            </a:r>
            <a:r>
              <a:rPr lang="en-GB" sz="2000" dirty="0" err="1">
                <a:solidFill>
                  <a:srgbClr val="000000"/>
                </a:solidFill>
              </a:rPr>
              <a:t>Chavis</a:t>
            </a:r>
            <a:r>
              <a:rPr lang="en-GB" sz="2000" dirty="0">
                <a:solidFill>
                  <a:srgbClr val="000000"/>
                </a:solidFill>
              </a:rPr>
              <a:t> Jr. </a:t>
            </a:r>
            <a:r>
              <a:rPr lang="en-US" sz="2000" dirty="0">
                <a:solidFill>
                  <a:srgbClr val="000000"/>
                </a:solidFill>
              </a:rPr>
              <a:t>–</a:t>
            </a:r>
            <a:r>
              <a:rPr lang="en-GB" sz="2000" dirty="0">
                <a:solidFill>
                  <a:srgbClr val="000000"/>
                </a:solidFill>
              </a:rPr>
              <a:t> The UCCCRJ report (1987)</a:t>
            </a:r>
          </a:p>
          <a:p>
            <a:pPr marL="0" indent="0">
              <a:buNone/>
            </a:pPr>
            <a:endParaRPr lang="en-GB" sz="2000" dirty="0">
              <a:solidFill>
                <a:srgbClr val="000000"/>
              </a:solidFill>
            </a:endParaRPr>
          </a:p>
          <a:p>
            <a:pPr marL="0" indent="0">
              <a:buNone/>
            </a:pPr>
            <a:r>
              <a:rPr lang="en-GB" sz="2000" dirty="0">
                <a:solidFill>
                  <a:srgbClr val="000000"/>
                </a:solidFill>
              </a:rPr>
              <a:t>Jepson, 2007: “</a:t>
            </a:r>
            <a:r>
              <a:rPr lang="en-US" sz="2000" dirty="0"/>
              <a:t>intentional or unintentional…</a:t>
            </a:r>
          </a:p>
          <a:p>
            <a:pPr marL="685800" lvl="1">
              <a:buSzPct val="33000"/>
              <a:buFont typeface="Courier New"/>
              <a:buChar char="o"/>
            </a:pPr>
            <a:r>
              <a:rPr lang="en-US" sz="1800" dirty="0"/>
              <a:t>…racial discrimination in environmental decision-making, …</a:t>
            </a:r>
          </a:p>
          <a:p>
            <a:pPr marL="685800" lvl="1">
              <a:buSzPct val="33000"/>
              <a:buFont typeface="Courier New"/>
              <a:buChar char="o"/>
            </a:pPr>
            <a:r>
              <a:rPr lang="en-US" sz="1800" dirty="0"/>
              <a:t>…systematic exclusion of people of color from the mainstream environmental movement, …</a:t>
            </a:r>
          </a:p>
          <a:p>
            <a:pPr marL="685800" lvl="1">
              <a:buSzPct val="33000"/>
              <a:buFont typeface="Courier New"/>
              <a:buChar char="o"/>
            </a:pPr>
            <a:r>
              <a:rPr lang="en-US" sz="1800" dirty="0"/>
              <a:t>…negligent enforcement of environmental protections, laws and regulations along racial lines, …</a:t>
            </a:r>
          </a:p>
          <a:p>
            <a:pPr marL="685800" lvl="1">
              <a:buSzPct val="33000"/>
              <a:buFont typeface="Courier New"/>
              <a:buChar char="o"/>
            </a:pPr>
            <a:r>
              <a:rPr lang="en-US" sz="1800" dirty="0"/>
              <a:t>…and disproportionate distribution of environmental burdens on racial and ethnic minorities where they live, work, and play”</a:t>
            </a:r>
          </a:p>
          <a:p>
            <a:pPr marL="571500" lvl="1" indent="-171450"/>
            <a:endParaRPr lang="en-GB" sz="1800" dirty="0"/>
          </a:p>
        </p:txBody>
      </p:sp>
      <p:sp>
        <p:nvSpPr>
          <p:cNvPr id="8" name="Text Placeholder 7"/>
          <p:cNvSpPr>
            <a:spLocks noGrp="1"/>
          </p:cNvSpPr>
          <p:nvPr>
            <p:ph type="body" sz="half" idx="2"/>
          </p:nvPr>
        </p:nvSpPr>
        <p:spPr>
          <a:xfrm>
            <a:off x="411559" y="3645024"/>
            <a:ext cx="3008313" cy="288032"/>
          </a:xfrm>
        </p:spPr>
        <p:txBody>
          <a:bodyPr>
            <a:normAutofit/>
          </a:bodyPr>
          <a:lstStyle/>
          <a:p>
            <a:r>
              <a:rPr lang="en-US" sz="800" dirty="0"/>
              <a:t>Source: </a:t>
            </a:r>
            <a:r>
              <a:rPr lang="es-ES_tradnl" sz="800" dirty="0">
                <a:hlinkClick r:id="rId3"/>
              </a:rPr>
              <a:t>http://blackkudos.tumblr.com</a:t>
            </a:r>
            <a:r>
              <a:rPr lang="es-ES_tradnl" sz="800" dirty="0"/>
              <a:t> </a:t>
            </a:r>
            <a:endParaRPr lang="en-US" sz="800" dirty="0"/>
          </a:p>
        </p:txBody>
      </p:sp>
      <p:sp>
        <p:nvSpPr>
          <p:cNvPr id="5" name="Slide Number Placeholder 4"/>
          <p:cNvSpPr>
            <a:spLocks noGrp="1"/>
          </p:cNvSpPr>
          <p:nvPr>
            <p:ph type="sldNum" sz="quarter" idx="12"/>
          </p:nvPr>
        </p:nvSpPr>
        <p:spPr/>
        <p:txBody>
          <a:bodyPr/>
          <a:lstStyle/>
          <a:p>
            <a:fld id="{2E671E90-3A17-47B3-8C57-E6B1A9184234}" type="slidenum">
              <a:rPr lang="es-ES" smtClean="0"/>
              <a:t>9</a:t>
            </a:fld>
            <a:endParaRPr lang="es-ES"/>
          </a:p>
        </p:txBody>
      </p:sp>
      <p:pic>
        <p:nvPicPr>
          <p:cNvPr id="9" name="Picture 8"/>
          <p:cNvPicPr>
            <a:picLocks noChangeAspect="1"/>
          </p:cNvPicPr>
          <p:nvPr/>
        </p:nvPicPr>
        <p:blipFill>
          <a:blip r:embed="rId4"/>
          <a:stretch>
            <a:fillRect/>
          </a:stretch>
        </p:blipFill>
        <p:spPr>
          <a:xfrm>
            <a:off x="467545" y="1628800"/>
            <a:ext cx="3039688" cy="2016224"/>
          </a:xfrm>
          <a:prstGeom prst="rect">
            <a:avLst/>
          </a:prstGeom>
        </p:spPr>
      </p:pic>
      <p:pic>
        <p:nvPicPr>
          <p:cNvPr id="10" name="Picture 9"/>
          <p:cNvPicPr>
            <a:picLocks noChangeAspect="1"/>
          </p:cNvPicPr>
          <p:nvPr/>
        </p:nvPicPr>
        <p:blipFill>
          <a:blip r:embed="rId5"/>
          <a:stretch>
            <a:fillRect/>
          </a:stretch>
        </p:blipFill>
        <p:spPr>
          <a:xfrm>
            <a:off x="1115616" y="3933056"/>
            <a:ext cx="1488909" cy="1944216"/>
          </a:xfrm>
          <a:prstGeom prst="rect">
            <a:avLst/>
          </a:prstGeom>
        </p:spPr>
      </p:pic>
    </p:spTree>
    <p:extLst>
      <p:ext uri="{BB962C8B-B14F-4D97-AF65-F5344CB8AC3E}">
        <p14:creationId xmlns:p14="http://schemas.microsoft.com/office/powerpoint/2010/main" val="40139014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wipe(right)">
                                      <p:cBhvr>
                                        <p:cTn id="7" dur="500"/>
                                        <p:tgtEl>
                                          <p:spTgt spid="7">
                                            <p:txEl>
                                              <p:pRg st="5" end="5"/>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wipe(right)">
                                      <p:cBhvr>
                                        <p:cTn id="10" dur="500"/>
                                        <p:tgtEl>
                                          <p:spTgt spid="7">
                                            <p:txEl>
                                              <p:pRg st="6" end="6"/>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wipe(right)">
                                      <p:cBhvr>
                                        <p:cTn id="13" dur="500"/>
                                        <p:tgtEl>
                                          <p:spTgt spid="7">
                                            <p:txEl>
                                              <p:pRg st="7" end="7"/>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wipe(right)">
                                      <p:cBhvr>
                                        <p:cTn id="16" dur="500"/>
                                        <p:tgtEl>
                                          <p:spTgt spid="7">
                                            <p:txEl>
                                              <p:pRg st="8" end="8"/>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Effect transition="in" filter="wipe(right)">
                                      <p:cBhvr>
                                        <p:cTn id="1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a:t>
            </a:r>
            <a:r>
              <a:rPr lang="en-US" baseline="0" dirty="0"/>
              <a:t> justice</a:t>
            </a:r>
            <a:endParaRPr lang="en-US" dirty="0"/>
          </a:p>
        </p:txBody>
      </p:sp>
      <p:sp>
        <p:nvSpPr>
          <p:cNvPr id="3" name="Content Placeholder 2"/>
          <p:cNvSpPr>
            <a:spLocks noGrp="1"/>
          </p:cNvSpPr>
          <p:nvPr>
            <p:ph idx="1"/>
          </p:nvPr>
        </p:nvSpPr>
        <p:spPr>
          <a:xfrm>
            <a:off x="3575050" y="273050"/>
            <a:ext cx="5173414" cy="5853113"/>
          </a:xfrm>
        </p:spPr>
        <p:txBody>
          <a:bodyPr>
            <a:normAutofit/>
          </a:bodyPr>
          <a:lstStyle/>
          <a:p>
            <a:pPr>
              <a:buFont typeface="Wingdings" charset="2"/>
              <a:buChar char="q"/>
            </a:pPr>
            <a:endParaRPr lang="en-US" sz="2800" dirty="0"/>
          </a:p>
          <a:p>
            <a:pPr>
              <a:buFont typeface="Wingdings" charset="2"/>
              <a:buChar char="q"/>
            </a:pPr>
            <a:endParaRPr lang="en-US" sz="2800" dirty="0"/>
          </a:p>
          <a:p>
            <a:pPr>
              <a:buFont typeface="Wingdings" charset="2"/>
              <a:buChar char="q"/>
            </a:pPr>
            <a:r>
              <a:rPr lang="en-US" sz="2800" i="1" dirty="0">
                <a:solidFill>
                  <a:srgbClr val="0070C0"/>
                </a:solidFill>
              </a:rPr>
              <a:t> ACTIVITY: So: what is environmental justice?</a:t>
            </a:r>
          </a:p>
          <a:p>
            <a:pPr marL="914400" lvl="1" indent="-457200">
              <a:buFont typeface="+mj-lt"/>
              <a:buAutoNum type="arabicPeriod"/>
            </a:pPr>
            <a:r>
              <a:rPr lang="en-US" sz="2400" b="1" dirty="0"/>
              <a:t>Direct paraphrasing </a:t>
            </a:r>
            <a:r>
              <a:rPr lang="en-US" sz="2400" dirty="0"/>
              <a:t>(in layman’s words): explain environmental justice to your mom who calls you today to ask how are things!</a:t>
            </a:r>
          </a:p>
          <a:p>
            <a:pPr lvl="2"/>
            <a:r>
              <a:rPr lang="en-US" sz="2000" dirty="0"/>
              <a:t>What it involves? Its objective? </a:t>
            </a:r>
          </a:p>
          <a:p>
            <a:pPr lvl="2"/>
            <a:r>
              <a:rPr lang="en-US" sz="2000" dirty="0"/>
              <a:t>Its key elements or dimensions?</a:t>
            </a:r>
          </a:p>
          <a:p>
            <a:pPr marL="914400" lvl="1" indent="-457200">
              <a:buFont typeface="+mj-lt"/>
              <a:buAutoNum type="arabicPeriod"/>
            </a:pPr>
            <a:r>
              <a:rPr lang="en-US" sz="2400" dirty="0"/>
              <a:t>Present in class</a:t>
            </a:r>
          </a:p>
        </p:txBody>
      </p:sp>
      <p:sp>
        <p:nvSpPr>
          <p:cNvPr id="10" name="9 Marcador de contenido"/>
          <p:cNvSpPr>
            <a:spLocks noGrp="1"/>
          </p:cNvSpPr>
          <p:nvPr>
            <p:ph type="body" sz="half" idx="2"/>
          </p:nvPr>
        </p:nvSpPr>
        <p:spPr/>
        <p:txBody>
          <a:bodyPr>
            <a:normAutofit/>
          </a:bodyPr>
          <a:lstStyle/>
          <a:p>
            <a:pPr lvl="0"/>
            <a:r>
              <a:rPr lang="en-GB" sz="1600" dirty="0"/>
              <a:t>EJ: concept closely related to environmental racism</a:t>
            </a:r>
          </a:p>
          <a:p>
            <a:pPr marL="171450" indent="-171450">
              <a:buFont typeface="Arial"/>
              <a:buChar char="•"/>
            </a:pPr>
            <a:r>
              <a:rPr lang="en-GB" sz="1600" dirty="0"/>
              <a:t>Normative dimension out of environmental racism</a:t>
            </a:r>
          </a:p>
          <a:p>
            <a:pPr marL="171450" indent="-171450">
              <a:buFont typeface="Arial"/>
              <a:buChar char="•"/>
            </a:pPr>
            <a:r>
              <a:rPr lang="en-US" sz="1600" dirty="0"/>
              <a:t>W</a:t>
            </a:r>
            <a:r>
              <a:rPr lang="en-GB" sz="1600" dirty="0"/>
              <a:t>hat should be done then to avoid environmental racism? </a:t>
            </a:r>
          </a:p>
          <a:p>
            <a:pPr lvl="1"/>
            <a:endParaRPr lang="en-GB" sz="1400" dirty="0"/>
          </a:p>
          <a:p>
            <a:pPr>
              <a:buFont typeface="Wingdings" panose="05000000000000000000" pitchFamily="2" charset="2"/>
              <a:buChar char="q"/>
            </a:pPr>
            <a:r>
              <a:rPr lang="en-GB" sz="1600" dirty="0"/>
              <a:t> </a:t>
            </a:r>
            <a:r>
              <a:rPr lang="en-US" sz="1600" dirty="0"/>
              <a:t>Watch Environmental justice: </a:t>
            </a:r>
            <a:r>
              <a:rPr lang="en-GB" sz="1600" u="sng" dirty="0">
                <a:hlinkClick r:id="rId3"/>
              </a:rPr>
              <a:t>https://www.youtube.com/watch?v=dREtXUij6_c</a:t>
            </a:r>
            <a:r>
              <a:rPr lang="en-GB" sz="1600" dirty="0"/>
              <a:t> </a:t>
            </a:r>
          </a:p>
          <a:p>
            <a:pPr>
              <a:buFont typeface="Wingdings" panose="05000000000000000000" pitchFamily="2" charset="2"/>
              <a:buChar char="q"/>
            </a:pPr>
            <a:endParaRPr lang="en-GB" sz="1600" dirty="0"/>
          </a:p>
          <a:p>
            <a:pPr lvl="0">
              <a:buFont typeface="Wingdings" panose="05000000000000000000" pitchFamily="2" charset="2"/>
              <a:buChar char="q"/>
            </a:pPr>
            <a:r>
              <a:rPr lang="en-GB" sz="1600" dirty="0"/>
              <a:t> Watch Justice Matters: </a:t>
            </a:r>
            <a:r>
              <a:rPr lang="en-GB" sz="1600" u="sng" dirty="0">
                <a:hlinkClick r:id="rId4"/>
              </a:rPr>
              <a:t>https://www.youtube.com/watch?v=SKqR0e54qhA</a:t>
            </a:r>
            <a:r>
              <a:rPr lang="en-GB" sz="1600" dirty="0"/>
              <a:t> </a:t>
            </a:r>
          </a:p>
          <a:p>
            <a:endParaRPr lang="es-ES" sz="1600" dirty="0"/>
          </a:p>
        </p:txBody>
      </p:sp>
      <p:sp>
        <p:nvSpPr>
          <p:cNvPr id="4" name="Slide Number Placeholder 3"/>
          <p:cNvSpPr>
            <a:spLocks noGrp="1"/>
          </p:cNvSpPr>
          <p:nvPr>
            <p:ph type="sldNum" sz="quarter" idx="12"/>
          </p:nvPr>
        </p:nvSpPr>
        <p:spPr/>
        <p:txBody>
          <a:bodyPr/>
          <a:lstStyle/>
          <a:p>
            <a:fld id="{2E671E90-3A17-47B3-8C57-E6B1A9184234}" type="slidenum">
              <a:rPr lang="es-ES" smtClean="0"/>
              <a:t>10</a:t>
            </a:fld>
            <a:endParaRPr lang="es-ES"/>
          </a:p>
        </p:txBody>
      </p:sp>
    </p:spTree>
    <p:extLst>
      <p:ext uri="{BB962C8B-B14F-4D97-AF65-F5344CB8AC3E}">
        <p14:creationId xmlns:p14="http://schemas.microsoft.com/office/powerpoint/2010/main" val="4264909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wipe(up)">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wipe(up)">
                                      <p:cBhvr>
                                        <p:cTn id="12" dur="500"/>
                                        <p:tgtEl>
                                          <p:spTgt spid="10">
                                            <p:txEl>
                                              <p:pRg st="6" end="6"/>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500"/>
                                        <p:tgtEl>
                                          <p:spTgt spid="3">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Justice</a:t>
            </a:r>
            <a:endParaRPr lang="es-ES" dirty="0"/>
          </a:p>
        </p:txBody>
      </p:sp>
      <p:sp>
        <p:nvSpPr>
          <p:cNvPr id="3" name="2 Marcador de contenido"/>
          <p:cNvSpPr>
            <a:spLocks noGrp="1"/>
          </p:cNvSpPr>
          <p:nvPr>
            <p:ph sz="half" idx="1"/>
          </p:nvPr>
        </p:nvSpPr>
        <p:spPr>
          <a:xfrm>
            <a:off x="457200" y="1600200"/>
            <a:ext cx="3538736" cy="4525963"/>
          </a:xfrm>
        </p:spPr>
        <p:txBody>
          <a:bodyPr>
            <a:normAutofit/>
          </a:bodyPr>
          <a:lstStyle/>
          <a:p>
            <a:pPr marL="0" indent="0">
              <a:buNone/>
            </a:pPr>
            <a:endParaRPr lang="en-GB" sz="2400" dirty="0"/>
          </a:p>
          <a:p>
            <a:pPr marL="0" indent="0">
              <a:buNone/>
            </a:pPr>
            <a:r>
              <a:rPr lang="en-GB" sz="2400" dirty="0"/>
              <a:t>Justice as fair treatment (</a:t>
            </a:r>
            <a:r>
              <a:rPr lang="en-GB" sz="2400" dirty="0" err="1"/>
              <a:t>Waskey</a:t>
            </a:r>
            <a:r>
              <a:rPr lang="en-GB" sz="2400" dirty="0"/>
              <a:t>, 2007):</a:t>
            </a:r>
          </a:p>
          <a:p>
            <a:pPr lvl="1"/>
            <a:r>
              <a:rPr lang="en-US" sz="2000" dirty="0"/>
              <a:t>Justice = a system of rewards and punishments that are designed </a:t>
            </a:r>
            <a:r>
              <a:rPr lang="en-US" sz="2000" b="1" dirty="0"/>
              <a:t>to fit the actions </a:t>
            </a:r>
            <a:r>
              <a:rPr lang="en-US" sz="2000" dirty="0"/>
              <a:t>of those receiving justice</a:t>
            </a:r>
          </a:p>
          <a:p>
            <a:endParaRPr lang="es-ES" sz="24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11</a:t>
            </a:fld>
            <a:endParaRPr lang="es-ES"/>
          </a:p>
        </p:txBody>
      </p:sp>
      <p:pic>
        <p:nvPicPr>
          <p:cNvPr id="9" name="Picture 8"/>
          <p:cNvPicPr>
            <a:picLocks noChangeAspect="1"/>
          </p:cNvPicPr>
          <p:nvPr/>
        </p:nvPicPr>
        <p:blipFill>
          <a:blip r:embed="rId3"/>
          <a:stretch>
            <a:fillRect/>
          </a:stretch>
        </p:blipFill>
        <p:spPr>
          <a:xfrm>
            <a:off x="4355976" y="1993208"/>
            <a:ext cx="3699870" cy="2515912"/>
          </a:xfrm>
          <a:prstGeom prst="rect">
            <a:avLst/>
          </a:prstGeom>
        </p:spPr>
      </p:pic>
      <p:sp>
        <p:nvSpPr>
          <p:cNvPr id="10" name="TextBox 9"/>
          <p:cNvSpPr txBox="1"/>
          <p:nvPr/>
        </p:nvSpPr>
        <p:spPr>
          <a:xfrm>
            <a:off x="4355976" y="4437112"/>
            <a:ext cx="3600400" cy="215444"/>
          </a:xfrm>
          <a:prstGeom prst="rect">
            <a:avLst/>
          </a:prstGeom>
          <a:noFill/>
        </p:spPr>
        <p:txBody>
          <a:bodyPr wrap="square" rtlCol="0">
            <a:spAutoFit/>
          </a:bodyPr>
          <a:lstStyle/>
          <a:p>
            <a:r>
              <a:rPr lang="en-US" sz="800" dirty="0"/>
              <a:t>Source: </a:t>
            </a:r>
            <a:r>
              <a:rPr lang="en-US" sz="800" dirty="0">
                <a:hlinkClick r:id="rId4"/>
              </a:rPr>
              <a:t>http://www.columbia.edu/cu/EJ/EJ_ricardolevinsmorales.jpg</a:t>
            </a:r>
            <a:r>
              <a:rPr lang="en-US" sz="800" dirty="0"/>
              <a:t> </a:t>
            </a:r>
          </a:p>
        </p:txBody>
      </p:sp>
    </p:spTree>
    <p:extLst>
      <p:ext uri="{BB962C8B-B14F-4D97-AF65-F5344CB8AC3E}">
        <p14:creationId xmlns:p14="http://schemas.microsoft.com/office/powerpoint/2010/main" val="345677010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Elements</a:t>
            </a:r>
            <a:endParaRPr lang="es-ES" dirty="0"/>
          </a:p>
        </p:txBody>
      </p:sp>
      <p:sp>
        <p:nvSpPr>
          <p:cNvPr id="3" name="2 Marcador de contenido"/>
          <p:cNvSpPr>
            <a:spLocks noGrp="1"/>
          </p:cNvSpPr>
          <p:nvPr>
            <p:ph idx="1"/>
          </p:nvPr>
        </p:nvSpPr>
        <p:spPr/>
        <p:txBody>
          <a:bodyPr>
            <a:normAutofit/>
          </a:bodyPr>
          <a:lstStyle/>
          <a:p>
            <a:pPr marL="571500" indent="-514350">
              <a:buFont typeface="+mj-lt"/>
              <a:buAutoNum type="arabicPeriod"/>
            </a:pPr>
            <a:endParaRPr lang="en-GB" sz="2800" dirty="0"/>
          </a:p>
          <a:p>
            <a:pPr marL="571500" indent="-514350">
              <a:buFont typeface="+mj-lt"/>
              <a:buAutoNum type="arabicPeriod"/>
            </a:pPr>
            <a:r>
              <a:rPr lang="en-GB" sz="2800" dirty="0"/>
              <a:t>Not only race: but also, gender, class (income), etc.</a:t>
            </a:r>
          </a:p>
          <a:p>
            <a:pPr marL="571500" indent="-514350">
              <a:buFont typeface="+mj-lt"/>
              <a:buAutoNum type="arabicPeriod"/>
            </a:pPr>
            <a:r>
              <a:rPr lang="en-GB" sz="2800" dirty="0"/>
              <a:t>Not only distribution: but also, procedural; representational</a:t>
            </a:r>
          </a:p>
          <a:p>
            <a:pPr marL="571500" indent="-514350">
              <a:buFont typeface="+mj-lt"/>
              <a:buAutoNum type="arabicPeriod"/>
            </a:pPr>
            <a:r>
              <a:rPr lang="en-GB" sz="2800" dirty="0"/>
              <a:t>National and international levels</a:t>
            </a:r>
          </a:p>
          <a:p>
            <a:pPr marL="571500" indent="-514350">
              <a:buFont typeface="+mj-lt"/>
              <a:buAutoNum type="arabicPeriod"/>
            </a:pPr>
            <a:r>
              <a:rPr lang="en-GB" sz="2800" dirty="0"/>
              <a:t>Not only burden of uneven goods, but also uneven access to goods</a:t>
            </a:r>
          </a:p>
          <a:p>
            <a:endParaRPr lang="es-ES" sz="28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12</a:t>
            </a:fld>
            <a:endParaRPr lang="es-ES"/>
          </a:p>
        </p:txBody>
      </p:sp>
    </p:spTree>
    <p:extLst>
      <p:ext uri="{BB962C8B-B14F-4D97-AF65-F5344CB8AC3E}">
        <p14:creationId xmlns:p14="http://schemas.microsoft.com/office/powerpoint/2010/main" val="274255035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a:t>Environmental</a:t>
            </a:r>
            <a:r>
              <a:rPr lang="es-ES" dirty="0"/>
              <a:t> </a:t>
            </a:r>
            <a:r>
              <a:rPr lang="es-ES" dirty="0" err="1"/>
              <a:t>justice</a:t>
            </a:r>
            <a:r>
              <a:rPr lang="es-ES" dirty="0"/>
              <a:t>: </a:t>
            </a:r>
            <a:r>
              <a:rPr lang="es-ES" dirty="0" err="1"/>
              <a:t>not</a:t>
            </a:r>
            <a:r>
              <a:rPr lang="es-ES" dirty="0"/>
              <a:t> </a:t>
            </a:r>
            <a:r>
              <a:rPr lang="es-ES" dirty="0" err="1"/>
              <a:t>only</a:t>
            </a:r>
            <a:r>
              <a:rPr lang="es-ES" dirty="0"/>
              <a:t> </a:t>
            </a:r>
            <a:r>
              <a:rPr lang="es-ES" dirty="0" err="1"/>
              <a:t>race</a:t>
            </a:r>
            <a:endParaRPr lang="es-ES" dirty="0"/>
          </a:p>
        </p:txBody>
      </p:sp>
      <p:sp>
        <p:nvSpPr>
          <p:cNvPr id="3" name="2 Marcador de contenido"/>
          <p:cNvSpPr>
            <a:spLocks noGrp="1"/>
          </p:cNvSpPr>
          <p:nvPr>
            <p:ph sz="half" idx="1"/>
          </p:nvPr>
        </p:nvSpPr>
        <p:spPr/>
        <p:txBody>
          <a:bodyPr>
            <a:normAutofit/>
          </a:bodyPr>
          <a:lstStyle/>
          <a:p>
            <a:r>
              <a:rPr lang="en-GB" sz="2000" dirty="0"/>
              <a:t>Expanding scope </a:t>
            </a:r>
          </a:p>
          <a:p>
            <a:pPr lvl="1"/>
            <a:r>
              <a:rPr lang="en-GB" sz="2000" dirty="0"/>
              <a:t>Initially: race</a:t>
            </a:r>
          </a:p>
          <a:p>
            <a:pPr lvl="1"/>
            <a:r>
              <a:rPr lang="en-US" sz="2000" dirty="0">
                <a:solidFill>
                  <a:srgbClr val="000000"/>
                </a:solidFill>
              </a:rPr>
              <a:t>R</a:t>
            </a:r>
            <a:r>
              <a:rPr lang="en-GB" sz="2000" dirty="0" err="1">
                <a:solidFill>
                  <a:srgbClr val="000000"/>
                </a:solidFill>
              </a:rPr>
              <a:t>obert</a:t>
            </a:r>
            <a:r>
              <a:rPr lang="en-GB" sz="2000" dirty="0">
                <a:solidFill>
                  <a:srgbClr val="000000"/>
                </a:solidFill>
              </a:rPr>
              <a:t> Bullard: “</a:t>
            </a:r>
            <a:r>
              <a:rPr lang="en-GB" sz="2000" i="1" dirty="0">
                <a:solidFill>
                  <a:srgbClr val="000000"/>
                </a:solidFill>
              </a:rPr>
              <a:t>R</a:t>
            </a:r>
            <a:r>
              <a:rPr lang="nl-NL" sz="2000" i="1" dirty="0" err="1">
                <a:solidFill>
                  <a:srgbClr val="000000"/>
                </a:solidFill>
              </a:rPr>
              <a:t>acism</a:t>
            </a:r>
            <a:r>
              <a:rPr lang="nl-NL" sz="2000" i="1" dirty="0">
                <a:solidFill>
                  <a:srgbClr val="000000"/>
                </a:solidFill>
              </a:rPr>
              <a:t> </a:t>
            </a:r>
            <a:r>
              <a:rPr lang="nl-NL" sz="2000" i="1" dirty="0" err="1">
                <a:solidFill>
                  <a:srgbClr val="000000"/>
                </a:solidFill>
              </a:rPr>
              <a:t>trumps</a:t>
            </a:r>
            <a:r>
              <a:rPr lang="nl-NL" sz="2000" i="1" dirty="0">
                <a:solidFill>
                  <a:srgbClr val="000000"/>
                </a:solidFill>
              </a:rPr>
              <a:t> class”</a:t>
            </a:r>
          </a:p>
          <a:p>
            <a:pPr lvl="1"/>
            <a:endParaRPr lang="nl-NL" sz="2000" i="1" dirty="0">
              <a:solidFill>
                <a:srgbClr val="000000"/>
              </a:solidFill>
            </a:endParaRPr>
          </a:p>
          <a:p>
            <a:r>
              <a:rPr lang="en-US" sz="2000" dirty="0"/>
              <a:t>E</a:t>
            </a:r>
            <a:r>
              <a:rPr lang="nl-NL" sz="2000" dirty="0" err="1"/>
              <a:t>xpand</a:t>
            </a:r>
            <a:r>
              <a:rPr lang="nl-NL" sz="2000" dirty="0"/>
              <a:t> </a:t>
            </a:r>
            <a:r>
              <a:rPr lang="nl-NL" sz="2000" dirty="0" err="1"/>
              <a:t>to</a:t>
            </a:r>
            <a:r>
              <a:rPr lang="nl-NL" sz="2000" dirty="0"/>
              <a:t> cover </a:t>
            </a:r>
            <a:r>
              <a:rPr lang="nl-NL" sz="2000" dirty="0" err="1"/>
              <a:t>lower</a:t>
            </a:r>
            <a:r>
              <a:rPr lang="nl-NL" sz="2000" dirty="0"/>
              <a:t> </a:t>
            </a:r>
            <a:r>
              <a:rPr lang="nl-NL" sz="2000" dirty="0" err="1"/>
              <a:t>socio-economic</a:t>
            </a:r>
            <a:r>
              <a:rPr lang="nl-NL" sz="2000" dirty="0"/>
              <a:t> </a:t>
            </a:r>
            <a:r>
              <a:rPr lang="nl-NL" sz="2000" dirty="0" err="1"/>
              <a:t>groups</a:t>
            </a:r>
            <a:r>
              <a:rPr lang="nl-NL" sz="2000" dirty="0"/>
              <a:t> </a:t>
            </a:r>
            <a:r>
              <a:rPr lang="nl-NL" sz="2000" dirty="0" err="1"/>
              <a:t>and</a:t>
            </a:r>
            <a:r>
              <a:rPr lang="nl-NL" sz="2000" dirty="0"/>
              <a:t> </a:t>
            </a:r>
            <a:r>
              <a:rPr lang="nl-NL" sz="2000" dirty="0" err="1"/>
              <a:t>other</a:t>
            </a:r>
            <a:r>
              <a:rPr lang="nl-NL" sz="2000" dirty="0"/>
              <a:t> </a:t>
            </a:r>
            <a:r>
              <a:rPr lang="nl-NL" sz="2000" dirty="0" err="1"/>
              <a:t>minorities</a:t>
            </a:r>
            <a:r>
              <a:rPr lang="nl-NL" sz="2000" dirty="0"/>
              <a:t> (</a:t>
            </a:r>
            <a:r>
              <a:rPr lang="en-US" sz="2000" dirty="0"/>
              <a:t>First National People of Color Environmental Leadership Summit, 1991)</a:t>
            </a:r>
            <a:endParaRPr lang="nl-NL" sz="2000" dirty="0"/>
          </a:p>
          <a:p>
            <a:pPr lvl="1"/>
            <a:r>
              <a:rPr lang="en-US" sz="2000" dirty="0"/>
              <a:t>S</a:t>
            </a:r>
            <a:r>
              <a:rPr lang="en-GB" sz="2000" dirty="0" err="1"/>
              <a:t>ocio</a:t>
            </a:r>
            <a:r>
              <a:rPr lang="en-GB" sz="2000" dirty="0"/>
              <a:t>-economic status; class; </a:t>
            </a:r>
            <a:r>
              <a:rPr lang="en-US" sz="2000" dirty="0"/>
              <a:t>o</a:t>
            </a:r>
            <a:r>
              <a:rPr lang="en-GB" sz="2000" dirty="0" err="1"/>
              <a:t>ther</a:t>
            </a:r>
            <a:r>
              <a:rPr lang="en-GB" sz="2000" dirty="0"/>
              <a:t> vulnerable groups: women, children and poor</a:t>
            </a:r>
            <a:endParaRPr lang="nl-NL" sz="2000" dirty="0"/>
          </a:p>
        </p:txBody>
      </p:sp>
      <p:sp>
        <p:nvSpPr>
          <p:cNvPr id="5" name="Content Placeholder 4"/>
          <p:cNvSpPr>
            <a:spLocks noGrp="1"/>
          </p:cNvSpPr>
          <p:nvPr>
            <p:ph sz="half" idx="2"/>
          </p:nvPr>
        </p:nvSpPr>
        <p:spPr/>
        <p:txBody>
          <a:bodyPr>
            <a:noAutofit/>
          </a:bodyPr>
          <a:lstStyle/>
          <a:p>
            <a:pPr marL="0" indent="0">
              <a:buNone/>
            </a:pPr>
            <a:r>
              <a:rPr lang="en-US" sz="1800" dirty="0"/>
              <a:t>Robert Bullard: </a:t>
            </a:r>
          </a:p>
          <a:p>
            <a:r>
              <a:rPr lang="en-US" sz="1800" i="1" dirty="0"/>
              <a:t>“even </a:t>
            </a:r>
            <a:r>
              <a:rPr lang="en-US" sz="1800" b="1" i="1" dirty="0"/>
              <a:t>middle income African Americans </a:t>
            </a:r>
            <a:r>
              <a:rPr lang="en-US" sz="1800" i="1" dirty="0"/>
              <a:t>are more likely to live in polluted </a:t>
            </a:r>
            <a:r>
              <a:rPr lang="en-US" sz="1800" i="1" dirty="0" err="1"/>
              <a:t>neighbourghoods</a:t>
            </a:r>
            <a:r>
              <a:rPr lang="en-US" sz="1800" i="1" dirty="0"/>
              <a:t>”</a:t>
            </a:r>
          </a:p>
          <a:p>
            <a:pPr lvl="1"/>
            <a:r>
              <a:rPr lang="en-US" sz="1800" dirty="0"/>
              <a:t>Study: “</a:t>
            </a:r>
            <a:r>
              <a:rPr lang="en-US" sz="1800" i="1" dirty="0"/>
              <a:t>African Americans making $50-60k income are more likely to live in polluted neighborhoods than White Americans who make just $10k/y</a:t>
            </a:r>
          </a:p>
          <a:p>
            <a:r>
              <a:rPr lang="en-US" sz="1800" i="1" dirty="0"/>
              <a:t>“</a:t>
            </a:r>
            <a:r>
              <a:rPr lang="en-US" sz="1800" b="1" i="1" dirty="0"/>
              <a:t>minority</a:t>
            </a:r>
            <a:r>
              <a:rPr lang="en-US" sz="1800" i="1" dirty="0"/>
              <a:t> neighborhoods (regardless of class) carrying a greater burden of localized costs than either </a:t>
            </a:r>
            <a:r>
              <a:rPr lang="en-US" sz="1800" b="1" i="1" dirty="0"/>
              <a:t>affluent</a:t>
            </a:r>
            <a:r>
              <a:rPr lang="en-US" sz="1800" i="1" dirty="0"/>
              <a:t> or </a:t>
            </a:r>
            <a:r>
              <a:rPr lang="en-US" sz="1800" b="1" i="1" dirty="0"/>
              <a:t>poor white </a:t>
            </a:r>
            <a:r>
              <a:rPr lang="en-US" sz="1800" i="1" dirty="0"/>
              <a:t>neighborhoods”</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13</a:t>
            </a:fld>
            <a:endParaRPr lang="es-ES"/>
          </a:p>
        </p:txBody>
      </p:sp>
    </p:spTree>
    <p:extLst>
      <p:ext uri="{BB962C8B-B14F-4D97-AF65-F5344CB8AC3E}">
        <p14:creationId xmlns:p14="http://schemas.microsoft.com/office/powerpoint/2010/main" val="41073802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GB" sz="3600" dirty="0"/>
              <a:t>Three dimensions of EJ (</a:t>
            </a:r>
            <a:r>
              <a:rPr lang="de-DE" sz="3600" dirty="0" err="1"/>
              <a:t>Schlosberg</a:t>
            </a:r>
            <a:r>
              <a:rPr lang="de-DE" sz="3600" dirty="0"/>
              <a:t>, 2007) </a:t>
            </a:r>
            <a:endParaRPr lang="es-ES" sz="3600" dirty="0"/>
          </a:p>
        </p:txBody>
      </p:sp>
      <p:sp>
        <p:nvSpPr>
          <p:cNvPr id="3" name="2 Marcador de contenido"/>
          <p:cNvSpPr>
            <a:spLocks noGrp="1"/>
          </p:cNvSpPr>
          <p:nvPr>
            <p:ph idx="1"/>
          </p:nvPr>
        </p:nvSpPr>
        <p:spPr/>
        <p:txBody>
          <a:bodyPr>
            <a:normAutofit/>
          </a:bodyPr>
          <a:lstStyle/>
          <a:p>
            <a:pPr marL="0" indent="0">
              <a:buNone/>
            </a:pPr>
            <a:r>
              <a:rPr lang="en-GB" sz="2400" b="1" dirty="0"/>
              <a:t>Distributive</a:t>
            </a:r>
            <a:r>
              <a:rPr lang="en-GB" sz="2400" dirty="0"/>
              <a:t> EJ: equal distribution of risks and benefits</a:t>
            </a:r>
          </a:p>
          <a:p>
            <a:pPr lvl="1"/>
            <a:r>
              <a:rPr lang="en-GB" sz="1800" dirty="0"/>
              <a:t>E.g. environmental racism = toxic environments disproportionally for African Americans; or for poor</a:t>
            </a:r>
          </a:p>
          <a:p>
            <a:pPr lvl="1"/>
            <a:endParaRPr lang="en-GB" sz="1800" dirty="0"/>
          </a:p>
          <a:p>
            <a:pPr marL="0" indent="0">
              <a:buNone/>
            </a:pPr>
            <a:r>
              <a:rPr lang="en-GB" sz="2400" b="1" dirty="0"/>
              <a:t>Procedural</a:t>
            </a:r>
            <a:r>
              <a:rPr lang="en-GB" sz="2400" dirty="0"/>
              <a:t> EJ : fair and meaningful participation</a:t>
            </a:r>
          </a:p>
          <a:p>
            <a:pPr lvl="1"/>
            <a:r>
              <a:rPr lang="en-US" sz="1800" dirty="0"/>
              <a:t>O</a:t>
            </a:r>
            <a:r>
              <a:rPr lang="en-GB" sz="1800" dirty="0" err="1"/>
              <a:t>utright</a:t>
            </a:r>
            <a:r>
              <a:rPr lang="en-GB" sz="1800" dirty="0"/>
              <a:t> </a:t>
            </a:r>
            <a:r>
              <a:rPr lang="en-GB" sz="1800" i="1" dirty="0"/>
              <a:t>exclusion</a:t>
            </a:r>
            <a:r>
              <a:rPr lang="en-GB" sz="1800" dirty="0"/>
              <a:t>: e.g. Franco-era hydro-electric projects – e.g. </a:t>
            </a:r>
            <a:r>
              <a:rPr lang="en-GB" sz="1800" dirty="0" err="1"/>
              <a:t>Riba-roja</a:t>
            </a:r>
            <a:r>
              <a:rPr lang="en-GB" sz="1800" dirty="0"/>
              <a:t> </a:t>
            </a:r>
            <a:r>
              <a:rPr lang="en-GB" sz="1800" dirty="0" err="1"/>
              <a:t>Ebre</a:t>
            </a:r>
            <a:endParaRPr lang="en-GB" sz="1800" dirty="0"/>
          </a:p>
          <a:p>
            <a:pPr lvl="1"/>
            <a:r>
              <a:rPr lang="en-US" sz="1800" i="1" dirty="0"/>
              <a:t>P</a:t>
            </a:r>
            <a:r>
              <a:rPr lang="en-GB" sz="1800" i="1" dirty="0" err="1"/>
              <a:t>articipatory</a:t>
            </a:r>
            <a:r>
              <a:rPr lang="en-GB" sz="1800" i="1" dirty="0"/>
              <a:t> exclusions</a:t>
            </a:r>
            <a:r>
              <a:rPr lang="en-GB" sz="1800" dirty="0"/>
              <a:t>: e.g. water basin plans (water allocation) – e.g. CHE</a:t>
            </a:r>
          </a:p>
          <a:p>
            <a:pPr lvl="1"/>
            <a:endParaRPr lang="en-GB" sz="1800" dirty="0"/>
          </a:p>
          <a:p>
            <a:pPr marL="0" indent="0">
              <a:buNone/>
            </a:pPr>
            <a:r>
              <a:rPr lang="en-US" sz="2400" b="1" dirty="0"/>
              <a:t>R</a:t>
            </a:r>
            <a:r>
              <a:rPr lang="en-GB" sz="2400" b="1" dirty="0" err="1"/>
              <a:t>ecognition</a:t>
            </a:r>
            <a:r>
              <a:rPr lang="en-GB" sz="2400" dirty="0"/>
              <a:t> EJ: ways of life, local knowledge, cultural difference</a:t>
            </a:r>
          </a:p>
          <a:p>
            <a:pPr lvl="1"/>
            <a:r>
              <a:rPr lang="en-GB" sz="1800" dirty="0"/>
              <a:t>‘Where Green Ants Dream’: recognise aborigine cultural conceptions of space (for animal activity not to be disturbed) as equally valid as mining interests </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14</a:t>
            </a:fld>
            <a:endParaRPr lang="es-ES"/>
          </a:p>
        </p:txBody>
      </p:sp>
    </p:spTree>
    <p:extLst>
      <p:ext uri="{BB962C8B-B14F-4D97-AF65-F5344CB8AC3E}">
        <p14:creationId xmlns:p14="http://schemas.microsoft.com/office/powerpoint/2010/main" val="275367121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 at national level</a:t>
            </a:r>
          </a:p>
        </p:txBody>
      </p:sp>
      <p:sp>
        <p:nvSpPr>
          <p:cNvPr id="3" name="Content Placeholder 2"/>
          <p:cNvSpPr>
            <a:spLocks noGrp="1"/>
          </p:cNvSpPr>
          <p:nvPr>
            <p:ph sz="half" idx="1"/>
          </p:nvPr>
        </p:nvSpPr>
        <p:spPr>
          <a:xfrm>
            <a:off x="457200" y="1600200"/>
            <a:ext cx="4258816" cy="4525963"/>
          </a:xfrm>
        </p:spPr>
        <p:txBody>
          <a:bodyPr>
            <a:noAutofit/>
          </a:bodyPr>
          <a:lstStyle/>
          <a:p>
            <a:r>
              <a:rPr lang="en-US" sz="2400" dirty="0"/>
              <a:t>National aspect: “</a:t>
            </a:r>
            <a:r>
              <a:rPr lang="en-US" sz="2400" i="1" dirty="0"/>
              <a:t>not only within cities, but also urban-rural divide”</a:t>
            </a:r>
          </a:p>
          <a:p>
            <a:endParaRPr lang="en-US" sz="2400" dirty="0"/>
          </a:p>
          <a:p>
            <a:r>
              <a:rPr lang="en-US" sz="2400" dirty="0"/>
              <a:t>Terra Alta wind farms: </a:t>
            </a:r>
          </a:p>
          <a:p>
            <a:pPr lvl="1"/>
            <a:r>
              <a:rPr lang="en-US" sz="1800" dirty="0"/>
              <a:t>Protests at macro-concentration </a:t>
            </a:r>
          </a:p>
          <a:p>
            <a:pPr lvl="1"/>
            <a:r>
              <a:rPr lang="en-US" sz="1800" dirty="0"/>
              <a:t>Inequities: energy generation </a:t>
            </a:r>
            <a:r>
              <a:rPr lang="en-US" sz="1800" b="1" dirty="0"/>
              <a:t>vs. </a:t>
            </a:r>
            <a:r>
              <a:rPr lang="en-US" sz="1800" dirty="0"/>
              <a:t>energy consumption </a:t>
            </a:r>
          </a:p>
          <a:p>
            <a:pPr lvl="2"/>
            <a:r>
              <a:rPr lang="en-US" sz="1800" dirty="0"/>
              <a:t>A neo-colonial relation between a </a:t>
            </a:r>
            <a:r>
              <a:rPr lang="en-US" sz="1800" dirty="0" err="1"/>
              <a:t>centre</a:t>
            </a:r>
            <a:r>
              <a:rPr lang="en-US" sz="1800" dirty="0"/>
              <a:t> and “extractive” periphery </a:t>
            </a:r>
          </a:p>
          <a:p>
            <a:pPr lvl="1"/>
            <a:r>
              <a:rPr lang="en-US" sz="1800" dirty="0"/>
              <a:t>Procedural aspects: behind closed-doors agreements</a:t>
            </a:r>
          </a:p>
        </p:txBody>
      </p:sp>
      <p:sp>
        <p:nvSpPr>
          <p:cNvPr id="4" name="Slide Number Placeholder 3"/>
          <p:cNvSpPr>
            <a:spLocks noGrp="1"/>
          </p:cNvSpPr>
          <p:nvPr>
            <p:ph type="sldNum" sz="quarter" idx="12"/>
          </p:nvPr>
        </p:nvSpPr>
        <p:spPr/>
        <p:txBody>
          <a:bodyPr/>
          <a:lstStyle/>
          <a:p>
            <a:fld id="{2E671E90-3A17-47B3-8C57-E6B1A9184234}" type="slidenum">
              <a:rPr lang="es-ES" smtClean="0"/>
              <a:t>15</a:t>
            </a:fld>
            <a:endParaRPr lang="es-ES"/>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004048" y="1667941"/>
            <a:ext cx="3100812" cy="2193107"/>
          </a:xfrm>
          <a:prstGeom prst="rect">
            <a:avLst/>
          </a:prstGeom>
        </p:spPr>
      </p:pic>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437647" y="3900189"/>
            <a:ext cx="2374713" cy="2121099"/>
          </a:xfrm>
          <a:prstGeom prst="rect">
            <a:avLst/>
          </a:prstGeom>
        </p:spPr>
      </p:pic>
    </p:spTree>
    <p:extLst>
      <p:ext uri="{BB962C8B-B14F-4D97-AF65-F5344CB8AC3E}">
        <p14:creationId xmlns:p14="http://schemas.microsoft.com/office/powerpoint/2010/main" val="11102674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International dimension</a:t>
            </a:r>
            <a:endParaRPr lang="es-ES" dirty="0"/>
          </a:p>
        </p:txBody>
      </p:sp>
      <p:sp>
        <p:nvSpPr>
          <p:cNvPr id="3" name="2 Marcador de contenido"/>
          <p:cNvSpPr>
            <a:spLocks noGrp="1"/>
          </p:cNvSpPr>
          <p:nvPr>
            <p:ph sz="half" idx="1"/>
          </p:nvPr>
        </p:nvSpPr>
        <p:spPr/>
        <p:txBody>
          <a:bodyPr>
            <a:normAutofit lnSpcReduction="10000"/>
          </a:bodyPr>
          <a:lstStyle/>
          <a:p>
            <a:r>
              <a:rPr lang="en-US" sz="1800" i="1" dirty="0"/>
              <a:t>“And even see that injustice on a global level”: small island nations forced to directly confront consequences to rising sea-levels but haven’t played any significant role in the </a:t>
            </a:r>
            <a:r>
              <a:rPr lang="en-US" sz="1800" i="1" dirty="0" err="1"/>
              <a:t>indurstries</a:t>
            </a:r>
            <a:r>
              <a:rPr lang="en-US" sz="1800" i="1" dirty="0"/>
              <a:t> that are causing climate change”</a:t>
            </a:r>
          </a:p>
        </p:txBody>
      </p:sp>
      <p:sp>
        <p:nvSpPr>
          <p:cNvPr id="5" name="Content Placeholder 4"/>
          <p:cNvSpPr>
            <a:spLocks noGrp="1"/>
          </p:cNvSpPr>
          <p:nvPr>
            <p:ph sz="half" idx="2"/>
          </p:nvPr>
        </p:nvSpPr>
        <p:spPr/>
        <p:txBody>
          <a:bodyPr>
            <a:normAutofit lnSpcReduction="10000"/>
          </a:bodyPr>
          <a:lstStyle/>
          <a:p>
            <a:pPr marL="0" lvl="1" indent="0">
              <a:buNone/>
            </a:pPr>
            <a:r>
              <a:rPr lang="en-US" sz="2000" b="1" dirty="0">
                <a:solidFill>
                  <a:srgbClr val="000000"/>
                </a:solidFill>
              </a:rPr>
              <a:t>Tuvalu</a:t>
            </a:r>
            <a:r>
              <a:rPr lang="en-US" sz="2000" dirty="0">
                <a:solidFill>
                  <a:srgbClr val="000000"/>
                </a:solidFill>
              </a:rPr>
              <a:t>: </a:t>
            </a:r>
          </a:p>
          <a:p>
            <a:pPr marL="342900" lvl="1" indent="-342900">
              <a:buFont typeface="Arial" panose="020B0604020202020204" pitchFamily="34" charset="0"/>
              <a:buChar char="•"/>
            </a:pPr>
            <a:r>
              <a:rPr lang="en-US" sz="2000" dirty="0">
                <a:solidFill>
                  <a:srgbClr val="000000"/>
                </a:solidFill>
              </a:rPr>
              <a:t>Possibly first country (nation) to disappear because of climate change effects </a:t>
            </a:r>
          </a:p>
          <a:p>
            <a:pPr marL="857250" lvl="2" indent="-457200">
              <a:buFont typeface="Courier New"/>
              <a:buChar char="o"/>
            </a:pPr>
            <a:r>
              <a:rPr lang="en-US" sz="1800" dirty="0">
                <a:solidFill>
                  <a:srgbClr val="000000"/>
                </a:solidFill>
              </a:rPr>
              <a:t>SLR – lies only 2m above SL</a:t>
            </a:r>
          </a:p>
          <a:p>
            <a:pPr marL="342900" lvl="1" indent="-342900">
              <a:buFont typeface="Arial" panose="020B0604020202020204" pitchFamily="34" charset="0"/>
              <a:buChar char="•"/>
            </a:pPr>
            <a:r>
              <a:rPr lang="en-US" sz="2000" dirty="0">
                <a:solidFill>
                  <a:srgbClr val="000000"/>
                </a:solidFill>
              </a:rPr>
              <a:t>GDP: 135/175 </a:t>
            </a:r>
            <a:r>
              <a:rPr lang="en-US" sz="1200" dirty="0">
                <a:solidFill>
                  <a:srgbClr val="000000"/>
                </a:solidFill>
              </a:rPr>
              <a:t>(World Bank)</a:t>
            </a:r>
          </a:p>
          <a:p>
            <a:pPr marL="342900" lvl="1" indent="-342900">
              <a:buFont typeface="Arial" panose="020B0604020202020204" pitchFamily="34" charset="0"/>
              <a:buChar char="•"/>
            </a:pPr>
            <a:r>
              <a:rPr lang="en-US" sz="2000" dirty="0">
                <a:solidFill>
                  <a:srgbClr val="000000"/>
                </a:solidFill>
              </a:rPr>
              <a:t>Per capita CO</a:t>
            </a:r>
            <a:r>
              <a:rPr lang="en-US" sz="2000" baseline="-25000" dirty="0">
                <a:solidFill>
                  <a:srgbClr val="000000"/>
                </a:solidFill>
              </a:rPr>
              <a:t>2</a:t>
            </a:r>
            <a:r>
              <a:rPr lang="en-US" sz="2000" baseline="30000" dirty="0">
                <a:solidFill>
                  <a:srgbClr val="000000"/>
                </a:solidFill>
              </a:rPr>
              <a:t> </a:t>
            </a:r>
            <a:r>
              <a:rPr lang="en-US" sz="2000" dirty="0">
                <a:solidFill>
                  <a:srgbClr val="000000"/>
                </a:solidFill>
              </a:rPr>
              <a:t>emissions (in metric </a:t>
            </a:r>
            <a:r>
              <a:rPr lang="en-US" sz="2000" dirty="0" err="1">
                <a:solidFill>
                  <a:srgbClr val="000000"/>
                </a:solidFill>
              </a:rPr>
              <a:t>tn</a:t>
            </a:r>
            <a:r>
              <a:rPr lang="en-US" sz="2000" dirty="0">
                <a:solidFill>
                  <a:srgbClr val="000000"/>
                </a:solidFill>
              </a:rPr>
              <a:t>, 2014) </a:t>
            </a:r>
            <a:r>
              <a:rPr lang="en-US" sz="1200" dirty="0">
                <a:solidFill>
                  <a:srgbClr val="000000"/>
                </a:solidFill>
              </a:rPr>
              <a:t>(</a:t>
            </a:r>
            <a:r>
              <a:rPr lang="en-US" sz="1200" dirty="0" err="1">
                <a:solidFill>
                  <a:srgbClr val="000000"/>
                </a:solidFill>
              </a:rPr>
              <a:t>knoema.com</a:t>
            </a:r>
            <a:r>
              <a:rPr lang="en-US" sz="1200" dirty="0">
                <a:solidFill>
                  <a:srgbClr val="000000"/>
                </a:solidFill>
              </a:rPr>
              <a:t>)</a:t>
            </a:r>
            <a:r>
              <a:rPr lang="en-US" sz="2000" dirty="0">
                <a:solidFill>
                  <a:srgbClr val="000000"/>
                </a:solidFill>
              </a:rPr>
              <a:t> = “0” </a:t>
            </a:r>
          </a:p>
          <a:p>
            <a:pPr marL="742950" lvl="2" indent="-342900"/>
            <a:r>
              <a:rPr lang="en-US" sz="1800" dirty="0">
                <a:solidFill>
                  <a:srgbClr val="000000"/>
                </a:solidFill>
              </a:rPr>
              <a:t>Tuvalu = 0.06 </a:t>
            </a:r>
          </a:p>
          <a:p>
            <a:pPr marL="742950" lvl="2" indent="-342900"/>
            <a:r>
              <a:rPr lang="en-US" sz="1800" dirty="0">
                <a:solidFill>
                  <a:srgbClr val="000000"/>
                </a:solidFill>
              </a:rPr>
              <a:t>Spain = 5.31</a:t>
            </a:r>
          </a:p>
          <a:p>
            <a:pPr marL="742950" lvl="2" indent="-342900"/>
            <a:r>
              <a:rPr lang="en-US" sz="1800" dirty="0">
                <a:solidFill>
                  <a:srgbClr val="000000"/>
                </a:solidFill>
              </a:rPr>
              <a:t>China = 7.82</a:t>
            </a:r>
          </a:p>
          <a:p>
            <a:pPr marL="742950" lvl="2" indent="-342900"/>
            <a:r>
              <a:rPr lang="en-US" sz="1800" dirty="0">
                <a:solidFill>
                  <a:srgbClr val="000000"/>
                </a:solidFill>
              </a:rPr>
              <a:t>USA = 16.63</a:t>
            </a:r>
          </a:p>
          <a:p>
            <a:pPr marL="342900" lvl="1" indent="-342900">
              <a:buFont typeface="Arial" panose="020B0604020202020204" pitchFamily="34" charset="0"/>
              <a:buChar char="•"/>
            </a:pPr>
            <a:r>
              <a:rPr lang="en-US" sz="2000" dirty="0">
                <a:solidFill>
                  <a:srgbClr val="000000"/>
                </a:solidFill>
              </a:rPr>
              <a:t>Pacific Islands region = 0.03% of global CO2 emissions </a:t>
            </a:r>
            <a:r>
              <a:rPr lang="en-US" sz="1200" dirty="0">
                <a:solidFill>
                  <a:srgbClr val="000000"/>
                </a:solidFill>
              </a:rPr>
              <a:t>(</a:t>
            </a:r>
            <a:r>
              <a:rPr lang="en-US" sz="1200" dirty="0" err="1">
                <a:solidFill>
                  <a:srgbClr val="000000"/>
                </a:solidFill>
              </a:rPr>
              <a:t>germanwatch.org</a:t>
            </a:r>
            <a:r>
              <a:rPr lang="en-US" sz="1200" dirty="0">
                <a:solidFill>
                  <a:srgbClr val="000000"/>
                </a:solidFill>
              </a:rPr>
              <a:t>)  </a:t>
            </a:r>
            <a:endParaRPr lang="en-US" sz="2000" dirty="0">
              <a:solidFill>
                <a:srgbClr val="000000"/>
              </a:solidFill>
            </a:endParaRPr>
          </a:p>
          <a:p>
            <a:endParaRPr lang="en-US" sz="1800" dirty="0">
              <a:solidFill>
                <a:srgbClr val="000000"/>
              </a:solidFill>
            </a:endParaRP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16</a:t>
            </a:fld>
            <a:endParaRPr lang="es-ES"/>
          </a:p>
        </p:txBody>
      </p:sp>
      <p:pic>
        <p:nvPicPr>
          <p:cNvPr id="6" name="Picture 5"/>
          <p:cNvPicPr>
            <a:picLocks noChangeAspect="1"/>
          </p:cNvPicPr>
          <p:nvPr/>
        </p:nvPicPr>
        <p:blipFill>
          <a:blip r:embed="rId3"/>
          <a:stretch>
            <a:fillRect/>
          </a:stretch>
        </p:blipFill>
        <p:spPr>
          <a:xfrm>
            <a:off x="809854" y="3438683"/>
            <a:ext cx="3258090" cy="2318112"/>
          </a:xfrm>
          <a:prstGeom prst="rect">
            <a:avLst/>
          </a:prstGeom>
        </p:spPr>
      </p:pic>
      <p:sp>
        <p:nvSpPr>
          <p:cNvPr id="7" name="TextBox 6"/>
          <p:cNvSpPr txBox="1"/>
          <p:nvPr/>
        </p:nvSpPr>
        <p:spPr>
          <a:xfrm>
            <a:off x="755576" y="5733256"/>
            <a:ext cx="3384376" cy="215444"/>
          </a:xfrm>
          <a:prstGeom prst="rect">
            <a:avLst/>
          </a:prstGeom>
          <a:noFill/>
        </p:spPr>
        <p:txBody>
          <a:bodyPr wrap="square" rtlCol="0">
            <a:spAutoFit/>
          </a:bodyPr>
          <a:lstStyle/>
          <a:p>
            <a:r>
              <a:rPr lang="en-US" sz="800" dirty="0"/>
              <a:t>Source: KYODO/ </a:t>
            </a:r>
            <a:r>
              <a:rPr lang="en-US" sz="800" dirty="0">
                <a:hlinkClick r:id="rId4"/>
              </a:rPr>
              <a:t>www.japantimes.co</a:t>
            </a:r>
            <a:r>
              <a:rPr lang="en-US" sz="800" dirty="0"/>
              <a:t> </a:t>
            </a:r>
          </a:p>
        </p:txBody>
      </p:sp>
    </p:spTree>
    <p:extLst>
      <p:ext uri="{BB962C8B-B14F-4D97-AF65-F5344CB8AC3E}">
        <p14:creationId xmlns:p14="http://schemas.microsoft.com/office/powerpoint/2010/main" val="22658207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right)">
                                      <p:cBhvr>
                                        <p:cTn id="10" dur="500"/>
                                        <p:tgtEl>
                                          <p:spTgt spid="5">
                                            <p:txEl>
                                              <p:pRg st="1" end="1"/>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right)">
                                      <p:cBhvr>
                                        <p:cTn id="13" dur="500"/>
                                        <p:tgtEl>
                                          <p:spTgt spid="5">
                                            <p:txEl>
                                              <p:pRg st="2" end="2"/>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right)">
                                      <p:cBhvr>
                                        <p:cTn id="16" dur="500"/>
                                        <p:tgtEl>
                                          <p:spTgt spid="5">
                                            <p:txEl>
                                              <p:pRg st="3" end="3"/>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right)">
                                      <p:cBhvr>
                                        <p:cTn id="19" dur="500"/>
                                        <p:tgtEl>
                                          <p:spTgt spid="5">
                                            <p:txEl>
                                              <p:pRg st="4" end="4"/>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right)">
                                      <p:cBhvr>
                                        <p:cTn id="22" dur="500"/>
                                        <p:tgtEl>
                                          <p:spTgt spid="5">
                                            <p:txEl>
                                              <p:pRg st="5" end="5"/>
                                            </p:txEl>
                                          </p:spTgt>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right)">
                                      <p:cBhvr>
                                        <p:cTn id="25" dur="500"/>
                                        <p:tgtEl>
                                          <p:spTgt spid="5">
                                            <p:txEl>
                                              <p:pRg st="6" end="6"/>
                                            </p:txEl>
                                          </p:spTgt>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right)">
                                      <p:cBhvr>
                                        <p:cTn id="28" dur="500"/>
                                        <p:tgtEl>
                                          <p:spTgt spid="5">
                                            <p:txEl>
                                              <p:pRg st="7" end="7"/>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right)">
                                      <p:cBhvr>
                                        <p:cTn id="31" dur="500"/>
                                        <p:tgtEl>
                                          <p:spTgt spid="5">
                                            <p:txEl>
                                              <p:pRg st="8" end="8"/>
                                            </p:tx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right)">
                                      <p:cBhvr>
                                        <p:cTn id="34" dur="500"/>
                                        <p:tgtEl>
                                          <p:spTgt spid="5">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Uneven goods</a:t>
            </a:r>
          </a:p>
        </p:txBody>
      </p:sp>
      <p:sp>
        <p:nvSpPr>
          <p:cNvPr id="3" name="Content Placeholder 2"/>
          <p:cNvSpPr>
            <a:spLocks noGrp="1"/>
          </p:cNvSpPr>
          <p:nvPr>
            <p:ph sz="half" idx="1"/>
          </p:nvPr>
        </p:nvSpPr>
        <p:spPr/>
        <p:txBody>
          <a:bodyPr>
            <a:normAutofit lnSpcReduction="10000"/>
          </a:bodyPr>
          <a:lstStyle/>
          <a:p>
            <a:r>
              <a:rPr lang="en-US" dirty="0"/>
              <a:t>Uneven </a:t>
            </a:r>
            <a:r>
              <a:rPr lang="en-US" dirty="0" err="1"/>
              <a:t>bads</a:t>
            </a:r>
            <a:r>
              <a:rPr lang="en-US" dirty="0"/>
              <a:t> but also uneven goods</a:t>
            </a:r>
          </a:p>
          <a:p>
            <a:pPr lvl="1"/>
            <a:r>
              <a:rPr lang="en-US" dirty="0"/>
              <a:t>“</a:t>
            </a:r>
            <a:r>
              <a:rPr lang="en-US" i="1" dirty="0"/>
              <a:t>poor urban planning policies…but those trees get planted in the </a:t>
            </a:r>
            <a:r>
              <a:rPr lang="en-US" i="1" dirty="0" err="1"/>
              <a:t>neighbourhoods</a:t>
            </a:r>
            <a:r>
              <a:rPr lang="en-US" i="1" dirty="0"/>
              <a:t> that are already green”</a:t>
            </a:r>
          </a:p>
          <a:p>
            <a:pPr lvl="1"/>
            <a:r>
              <a:rPr lang="en-US" i="1" dirty="0"/>
              <a:t>“benefits of </a:t>
            </a:r>
            <a:r>
              <a:rPr lang="en-US" i="1" dirty="0" err="1"/>
              <a:t>programmes</a:t>
            </a:r>
            <a:r>
              <a:rPr lang="en-US" i="1" dirty="0"/>
              <a:t> enjoyed by communities that are doing just fine</a:t>
            </a:r>
            <a:r>
              <a:rPr lang="en-US" dirty="0"/>
              <a:t>”</a:t>
            </a:r>
          </a:p>
          <a:p>
            <a:r>
              <a:rPr lang="en-US" dirty="0"/>
              <a:t>Unequal </a:t>
            </a:r>
            <a:r>
              <a:rPr lang="en-US" i="1" dirty="0"/>
              <a:t>distribution</a:t>
            </a:r>
            <a:r>
              <a:rPr lang="en-US" dirty="0"/>
              <a:t> of environmental goods</a:t>
            </a:r>
          </a:p>
          <a:p>
            <a:pPr lvl="1"/>
            <a:endParaRPr lang="en-US" dirty="0"/>
          </a:p>
        </p:txBody>
      </p:sp>
      <p:sp>
        <p:nvSpPr>
          <p:cNvPr id="5" name="Content Placeholder 4"/>
          <p:cNvSpPr>
            <a:spLocks noGrp="1"/>
          </p:cNvSpPr>
          <p:nvPr>
            <p:ph sz="half" idx="2"/>
          </p:nvPr>
        </p:nvSpPr>
        <p:spPr/>
        <p:txBody>
          <a:bodyPr>
            <a:normAutofit lnSpcReduction="10000"/>
          </a:bodyPr>
          <a:lstStyle/>
          <a:p>
            <a:r>
              <a:rPr lang="en-US" dirty="0" err="1"/>
              <a:t>Heynen</a:t>
            </a:r>
            <a:r>
              <a:rPr lang="en-US" dirty="0"/>
              <a:t> et al., 2006:</a:t>
            </a:r>
          </a:p>
          <a:p>
            <a:pPr lvl="1"/>
            <a:r>
              <a:rPr lang="en-US" dirty="0"/>
              <a:t>“</a:t>
            </a:r>
            <a:r>
              <a:rPr lang="en-US" i="1" dirty="0"/>
              <a:t>inequitable distribution of urban canopy cover within Milwaukee”</a:t>
            </a:r>
          </a:p>
          <a:p>
            <a:pPr lvl="1"/>
            <a:r>
              <a:rPr lang="en-US" i="1" dirty="0"/>
              <a:t>“those … with higher median household income, non-Hispanic White residents, and low housing- vacancy rates are more likely to have greater total canopy cover”</a:t>
            </a:r>
          </a:p>
          <a:p>
            <a:endParaRPr lang="en-US" dirty="0"/>
          </a:p>
          <a:p>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t>17</a:t>
            </a:fld>
            <a:endParaRPr lang="es-ES"/>
          </a:p>
        </p:txBody>
      </p:sp>
    </p:spTree>
    <p:extLst>
      <p:ext uri="{BB962C8B-B14F-4D97-AF65-F5344CB8AC3E}">
        <p14:creationId xmlns:p14="http://schemas.microsoft.com/office/powerpoint/2010/main" val="28346637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3. Further dimensions of environmental justice</a:t>
            </a:r>
          </a:p>
        </p:txBody>
      </p:sp>
      <p:sp>
        <p:nvSpPr>
          <p:cNvPr id="79874" name="Content Placeholder 2"/>
          <p:cNvSpPr>
            <a:spLocks noGrp="1"/>
          </p:cNvSpPr>
          <p:nvPr>
            <p:ph idx="1"/>
          </p:nvPr>
        </p:nvSpPr>
        <p:spPr/>
        <p:txBody>
          <a:bodyPr>
            <a:normAutofit/>
          </a:bodyPr>
          <a:lstStyle/>
          <a:p>
            <a:pPr marL="0" indent="0">
              <a:buNone/>
            </a:pPr>
            <a:endParaRPr lang="en-US" b="1" dirty="0">
              <a:latin typeface="Calibri" charset="0"/>
              <a:ea typeface="ＭＳ Ｐゴシック" charset="0"/>
              <a:cs typeface="ＭＳ Ｐゴシック" charset="0"/>
            </a:endParaRPr>
          </a:p>
          <a:p>
            <a:endParaRPr lang="en-US" b="1"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Question</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How does capitalism address the need to protect the environment?”</a:t>
            </a:r>
          </a:p>
          <a:p>
            <a:r>
              <a:rPr lang="en-US" b="1" dirty="0">
                <a:latin typeface="Calibri" charset="0"/>
                <a:ea typeface="ＭＳ Ｐゴシック" charset="0"/>
                <a:cs typeface="ＭＳ Ｐゴシック" charset="0"/>
              </a:rPr>
              <a:t>Solutions: </a:t>
            </a:r>
            <a:r>
              <a:rPr lang="en-US" i="1" dirty="0">
                <a:latin typeface="Calibri" charset="0"/>
                <a:ea typeface="ＭＳ Ｐゴシック" charset="0"/>
                <a:cs typeface="ＭＳ Ｐゴシック" charset="0"/>
              </a:rPr>
              <a:t>how to protect the environment within capitalism? </a:t>
            </a:r>
            <a:endParaRPr lang="en-US" dirty="0">
              <a:latin typeface="Calibri" charset="0"/>
              <a:ea typeface="ＭＳ Ｐゴシック" charset="0"/>
              <a:cs typeface="ＭＳ Ｐゴシック" charset="0"/>
            </a:endParaRPr>
          </a:p>
        </p:txBody>
      </p:sp>
      <p:sp>
        <p:nvSpPr>
          <p:cNvPr id="3" name="Text Placeholder 2"/>
          <p:cNvSpPr>
            <a:spLocks noGrp="1"/>
          </p:cNvSpPr>
          <p:nvPr>
            <p:ph type="body" sz="half" idx="2"/>
          </p:nvPr>
        </p:nvSpPr>
        <p:spPr/>
        <p:txBody>
          <a:bodyPr/>
          <a:lstStyle/>
          <a:p>
            <a:endParaRPr lang="en-US" dirty="0"/>
          </a:p>
          <a:p>
            <a:r>
              <a:rPr lang="en-US" dirty="0"/>
              <a:t>Watch the two videos</a:t>
            </a:r>
          </a:p>
          <a:p>
            <a:pPr marL="285750" indent="-285750">
              <a:buFont typeface="Arial"/>
              <a:buChar char="•"/>
            </a:pPr>
            <a:r>
              <a:rPr lang="en-US" dirty="0" err="1">
                <a:latin typeface="Calibri" charset="0"/>
                <a:ea typeface="ＭＳ Ｐゴシック" charset="0"/>
                <a:cs typeface="ＭＳ Ｐゴシック" charset="0"/>
              </a:rPr>
              <a:t>Yaron</a:t>
            </a:r>
            <a:r>
              <a:rPr lang="en-US" dirty="0">
                <a:latin typeface="Calibri" charset="0"/>
                <a:ea typeface="ＭＳ Ｐゴシック" charset="0"/>
                <a:cs typeface="ＭＳ Ｐゴシック" charset="0"/>
              </a:rPr>
              <a:t> Answers: </a:t>
            </a:r>
            <a:r>
              <a:rPr lang="nl-NL" dirty="0">
                <a:latin typeface="Calibri" charset="0"/>
                <a:ea typeface="ＭＳ Ｐゴシック" charset="0"/>
                <a:cs typeface="ＭＳ Ｐゴシック" charset="0"/>
                <a:hlinkClick r:id="rId3"/>
              </a:rPr>
              <a:t>https://www.youtube.com/watch?v=GsKESen_Ln8</a:t>
            </a:r>
            <a:r>
              <a:rPr lang="nl-NL" dirty="0">
                <a:latin typeface="Calibri" charset="0"/>
                <a:ea typeface="ＭＳ Ｐゴシック" charset="0"/>
                <a:cs typeface="ＭＳ Ｐゴシック" charset="0"/>
              </a:rPr>
              <a:t> </a:t>
            </a:r>
          </a:p>
          <a:p>
            <a:pPr marL="285750" indent="-285750">
              <a:buFont typeface="Arial"/>
              <a:buChar char="•"/>
            </a:pPr>
            <a:r>
              <a:rPr lang="en-US" dirty="0">
                <a:latin typeface="Calibri" charset="0"/>
                <a:ea typeface="ＭＳ Ｐゴシック" charset="0"/>
                <a:cs typeface="ＭＳ Ｐゴシック" charset="0"/>
              </a:rPr>
              <a:t>Beyond Flint: </a:t>
            </a:r>
            <a:r>
              <a:rPr lang="nl-NL" dirty="0">
                <a:latin typeface="Calibri" charset="0"/>
                <a:ea typeface="ＭＳ Ｐゴシック" charset="0"/>
                <a:cs typeface="ＭＳ Ｐゴシック" charset="0"/>
                <a:hlinkClick r:id="rId4"/>
              </a:rPr>
              <a:t>https://www.youtube.com/watch?v=YOFzuFAfQ8U</a:t>
            </a:r>
            <a:r>
              <a:rPr lang="nl-NL"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endParaRPr lang="en-US" dirty="0"/>
          </a:p>
          <a:p>
            <a:r>
              <a:rPr lang="en-US" dirty="0"/>
              <a:t>Get into four groups and discuss the question</a:t>
            </a:r>
          </a:p>
          <a:p>
            <a:endParaRPr lang="en-US" dirty="0"/>
          </a:p>
          <a:p>
            <a:r>
              <a:rPr lang="en-US" dirty="0"/>
              <a:t>(Make notes/ keep focus during video)</a:t>
            </a:r>
          </a:p>
        </p:txBody>
      </p:sp>
      <p:sp>
        <p:nvSpPr>
          <p:cNvPr id="79875"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3028D2-7EC0-5A42-963F-70926FB98FDB}" type="slidenum">
              <a:rPr lang="en-GB" sz="1200">
                <a:solidFill>
                  <a:srgbClr val="898989"/>
                </a:solidFill>
                <a:latin typeface="Calibri" charset="0"/>
              </a:rPr>
              <a:pPr eaLnBrk="1" hangingPunct="1"/>
              <a:t>18</a:t>
            </a:fld>
            <a:endParaRPr lang="en-GB" sz="1200">
              <a:solidFill>
                <a:srgbClr val="898989"/>
              </a:solidFill>
              <a:latin typeface="Calibri" charset="0"/>
            </a:endParaRPr>
          </a:p>
        </p:txBody>
      </p:sp>
    </p:spTree>
    <p:extLst>
      <p:ext uri="{BB962C8B-B14F-4D97-AF65-F5344CB8AC3E}">
        <p14:creationId xmlns:p14="http://schemas.microsoft.com/office/powerpoint/2010/main" val="316683300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T</a:t>
            </a:r>
            <a:r>
              <a:rPr lang="en-GB" dirty="0"/>
              <a:t>his class</a:t>
            </a:r>
            <a:endParaRPr lang="es-ES" dirty="0"/>
          </a:p>
        </p:txBody>
      </p:sp>
      <p:sp>
        <p:nvSpPr>
          <p:cNvPr id="3" name="2 Marcador de contenido"/>
          <p:cNvSpPr>
            <a:spLocks noGrp="1"/>
          </p:cNvSpPr>
          <p:nvPr>
            <p:ph idx="1"/>
          </p:nvPr>
        </p:nvSpPr>
        <p:spPr/>
        <p:txBody>
          <a:bodyPr/>
          <a:lstStyle/>
          <a:p>
            <a:r>
              <a:rPr lang="en-US" dirty="0"/>
              <a:t>T</a:t>
            </a:r>
            <a:r>
              <a:rPr lang="en-GB" dirty="0" err="1"/>
              <a:t>hree</a:t>
            </a:r>
            <a:r>
              <a:rPr lang="en-GB" dirty="0"/>
              <a:t> concepts:</a:t>
            </a:r>
          </a:p>
          <a:p>
            <a:pPr lvl="1"/>
            <a:r>
              <a:rPr lang="en-US" dirty="0"/>
              <a:t>E</a:t>
            </a:r>
            <a:r>
              <a:rPr lang="en-GB" dirty="0" err="1"/>
              <a:t>nvironmental</a:t>
            </a:r>
            <a:r>
              <a:rPr lang="en-GB" dirty="0"/>
              <a:t> racism </a:t>
            </a:r>
          </a:p>
          <a:p>
            <a:pPr lvl="1"/>
            <a:r>
              <a:rPr lang="en-GB" dirty="0"/>
              <a:t>Environmental justice</a:t>
            </a:r>
          </a:p>
          <a:p>
            <a:pPr lvl="1"/>
            <a:r>
              <a:rPr lang="en-GB" dirty="0"/>
              <a:t>Othering </a:t>
            </a:r>
          </a:p>
          <a:p>
            <a:pPr lvl="1"/>
            <a:endParaRPr lang="es-ES"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a:t>
            </a:fld>
            <a:endParaRPr lang="es-ES"/>
          </a:p>
        </p:txBody>
      </p:sp>
    </p:spTree>
    <p:extLst>
      <p:ext uri="{BB962C8B-B14F-4D97-AF65-F5344CB8AC3E}">
        <p14:creationId xmlns:p14="http://schemas.microsoft.com/office/powerpoint/2010/main" val="572284257"/>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EJ: </a:t>
            </a:r>
            <a:r>
              <a:rPr lang="en-US" b="1" dirty="0"/>
              <a:t>Beyond EPA</a:t>
            </a:r>
          </a:p>
        </p:txBody>
      </p:sp>
      <p:sp>
        <p:nvSpPr>
          <p:cNvPr id="7" name="Content Placeholder 6"/>
          <p:cNvSpPr>
            <a:spLocks noGrp="1"/>
          </p:cNvSpPr>
          <p:nvPr>
            <p:ph sz="half" idx="1"/>
          </p:nvPr>
        </p:nvSpPr>
        <p:spPr/>
        <p:txBody>
          <a:bodyPr>
            <a:normAutofit fontScale="92500" lnSpcReduction="20000"/>
          </a:bodyPr>
          <a:lstStyle/>
          <a:p>
            <a:pPr lvl="0"/>
            <a:r>
              <a:rPr lang="en-US" sz="2600" dirty="0"/>
              <a:t>South Bronx:</a:t>
            </a:r>
          </a:p>
          <a:p>
            <a:pPr lvl="1"/>
            <a:r>
              <a:rPr lang="en-US" sz="2600" dirty="0"/>
              <a:t>25% of Manhattan’s waste; </a:t>
            </a:r>
          </a:p>
          <a:p>
            <a:pPr lvl="1"/>
            <a:r>
              <a:rPr lang="en-US" sz="2600" dirty="0"/>
              <a:t>disproportionate asthma cases; </a:t>
            </a:r>
          </a:p>
          <a:p>
            <a:pPr lvl="1"/>
            <a:r>
              <a:rPr lang="en-US" sz="2600" dirty="0"/>
              <a:t>asthma: “</a:t>
            </a:r>
            <a:r>
              <a:rPr lang="en-US" sz="2600" i="1" dirty="0"/>
              <a:t>can’t do stuff that other people do in life</a:t>
            </a:r>
            <a:r>
              <a:rPr lang="en-US" sz="2600" dirty="0"/>
              <a:t>”</a:t>
            </a:r>
          </a:p>
          <a:p>
            <a:pPr lvl="0"/>
            <a:endParaRPr lang="en-US" dirty="0"/>
          </a:p>
          <a:p>
            <a:pPr lvl="0"/>
            <a:r>
              <a:rPr lang="en-US" sz="3000" b="1" i="1" dirty="0"/>
              <a:t>“None else is being asked away [sic] if you should breathe or do you want a job”</a:t>
            </a:r>
          </a:p>
          <a:p>
            <a:endParaRPr lang="en-US" dirty="0"/>
          </a:p>
        </p:txBody>
      </p:sp>
      <p:sp>
        <p:nvSpPr>
          <p:cNvPr id="12" name="Content Placeholder 11"/>
          <p:cNvSpPr>
            <a:spLocks noGrp="1"/>
          </p:cNvSpPr>
          <p:nvPr>
            <p:ph sz="half" idx="2"/>
          </p:nvPr>
        </p:nvSpPr>
        <p:spPr/>
        <p:txBody>
          <a:bodyPr>
            <a:noAutofit/>
          </a:bodyPr>
          <a:lstStyle/>
          <a:p>
            <a:r>
              <a:rPr lang="en-US" sz="2400" dirty="0"/>
              <a:t>B</a:t>
            </a:r>
            <a:r>
              <a:rPr lang="en-GB" sz="2400" dirty="0" err="1"/>
              <a:t>eyond</a:t>
            </a:r>
            <a:r>
              <a:rPr lang="en-GB" sz="2400" dirty="0"/>
              <a:t> equitable distribution of environmental risks and benefits, and fair and meaningful participation in environmental decision-making (EPA), Schlosberg (2007) adds:</a:t>
            </a:r>
          </a:p>
          <a:p>
            <a:r>
              <a:rPr lang="en-GB" sz="2400" b="1" i="1" dirty="0"/>
              <a:t>“</a:t>
            </a:r>
            <a:r>
              <a:rPr lang="en-US" sz="2400" b="1" i="1" dirty="0"/>
              <a:t>…</a:t>
            </a:r>
            <a:r>
              <a:rPr lang="en-GB" sz="2400" b="1" i="1" dirty="0"/>
              <a:t>capability</a:t>
            </a:r>
            <a:r>
              <a:rPr lang="en-GB" sz="2400" i="1" dirty="0"/>
              <a:t> of communities and individuals to function and flourish in society”</a:t>
            </a:r>
          </a:p>
          <a:p>
            <a:endParaRPr lang="en-US" sz="2400"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19</a:t>
            </a:fld>
            <a:endParaRPr lang="es-ES"/>
          </a:p>
        </p:txBody>
      </p:sp>
    </p:spTree>
    <p:extLst>
      <p:ext uri="{BB962C8B-B14F-4D97-AF65-F5344CB8AC3E}">
        <p14:creationId xmlns:p14="http://schemas.microsoft.com/office/powerpoint/2010/main" val="42421186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n-GB" dirty="0"/>
              <a:t>Othering </a:t>
            </a:r>
            <a:endParaRPr lang="es-ES" dirty="0"/>
          </a:p>
        </p:txBody>
      </p:sp>
      <p:sp>
        <p:nvSpPr>
          <p:cNvPr id="7" name="6 Marcador de texto"/>
          <p:cNvSpPr>
            <a:spLocks noGrp="1"/>
          </p:cNvSpPr>
          <p:nvPr>
            <p:ph type="body" idx="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671E90-3A17-47B3-8C57-E6B1A9184234}" type="slidenum">
              <a:rPr lang="es-ES" smtClean="0"/>
              <a:t>20</a:t>
            </a:fld>
            <a:endParaRPr lang="es-ES"/>
          </a:p>
        </p:txBody>
      </p:sp>
    </p:spTree>
    <p:extLst>
      <p:ext uri="{BB962C8B-B14F-4D97-AF65-F5344CB8AC3E}">
        <p14:creationId xmlns:p14="http://schemas.microsoft.com/office/powerpoint/2010/main" val="391675667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Environmental racism: in research</a:t>
            </a:r>
            <a:endParaRPr lang="es-ES" dirty="0"/>
          </a:p>
        </p:txBody>
      </p:sp>
      <p:sp>
        <p:nvSpPr>
          <p:cNvPr id="3" name="2 Marcador de contenido"/>
          <p:cNvSpPr>
            <a:spLocks noGrp="1"/>
          </p:cNvSpPr>
          <p:nvPr>
            <p:ph idx="1"/>
          </p:nvPr>
        </p:nvSpPr>
        <p:spPr/>
        <p:txBody>
          <a:bodyPr>
            <a:normAutofit/>
          </a:bodyPr>
          <a:lstStyle/>
          <a:p>
            <a:pPr>
              <a:spcAft>
                <a:spcPts val="600"/>
              </a:spcAft>
            </a:pPr>
            <a:r>
              <a:rPr lang="en-US" sz="2800" dirty="0"/>
              <a:t>Strong quantitative and geospatial approaches to “prove” statistically racial discrimination</a:t>
            </a:r>
          </a:p>
          <a:p>
            <a:pPr>
              <a:spcAft>
                <a:spcPts val="600"/>
              </a:spcAft>
            </a:pPr>
            <a:r>
              <a:rPr lang="en-US" sz="2800" dirty="0"/>
              <a:t>Critics: </a:t>
            </a:r>
          </a:p>
          <a:p>
            <a:pPr lvl="1"/>
            <a:r>
              <a:rPr lang="en-US" sz="2000" dirty="0"/>
              <a:t>Assume racism and discrimination are discrete, </a:t>
            </a:r>
            <a:r>
              <a:rPr lang="en-US" sz="2000" b="1" dirty="0"/>
              <a:t>overt acts </a:t>
            </a:r>
            <a:r>
              <a:rPr lang="en-US" sz="2000" dirty="0"/>
              <a:t>that can be </a:t>
            </a:r>
            <a:r>
              <a:rPr lang="en-US" sz="2000" b="1" dirty="0"/>
              <a:t>measured </a:t>
            </a:r>
          </a:p>
          <a:p>
            <a:pPr lvl="1">
              <a:spcBef>
                <a:spcPts val="0"/>
              </a:spcBef>
              <a:spcAft>
                <a:spcPts val="600"/>
              </a:spcAft>
            </a:pPr>
            <a:r>
              <a:rPr lang="en-US" sz="2000" dirty="0"/>
              <a:t>Study racism as an </a:t>
            </a:r>
            <a:r>
              <a:rPr lang="en-US" sz="3600" b="1" dirty="0"/>
              <a:t>ideology</a:t>
            </a:r>
            <a:r>
              <a:rPr lang="en-US" sz="3600" dirty="0"/>
              <a:t> </a:t>
            </a:r>
            <a:r>
              <a:rPr lang="en-US" sz="2000" dirty="0"/>
              <a:t>operating in a particular political economic </a:t>
            </a:r>
            <a:r>
              <a:rPr lang="es-ES" sz="2000" dirty="0" err="1"/>
              <a:t>system</a:t>
            </a:r>
            <a:endParaRPr lang="es-ES" sz="2000" dirty="0"/>
          </a:p>
          <a:p>
            <a:pPr>
              <a:spcAft>
                <a:spcPts val="600"/>
              </a:spcAft>
            </a:pPr>
            <a:r>
              <a:rPr lang="en-US" sz="2800" dirty="0"/>
              <a:t>R</a:t>
            </a:r>
            <a:r>
              <a:rPr lang="es-ES" sz="2800" dirty="0" err="1"/>
              <a:t>acism</a:t>
            </a:r>
            <a:r>
              <a:rPr lang="es-ES" sz="2800" dirty="0"/>
              <a:t> as </a:t>
            </a:r>
            <a:r>
              <a:rPr lang="es-ES" sz="2800" dirty="0" err="1"/>
              <a:t>ideology</a:t>
            </a:r>
            <a:r>
              <a:rPr lang="es-ES" sz="2800" dirty="0"/>
              <a:t>: </a:t>
            </a:r>
            <a:r>
              <a:rPr lang="es-ES" sz="2800" dirty="0" err="1"/>
              <a:t>premised</a:t>
            </a:r>
            <a:r>
              <a:rPr lang="es-ES" sz="2800" dirty="0"/>
              <a:t> </a:t>
            </a:r>
            <a:r>
              <a:rPr lang="es-ES" sz="2800" dirty="0" err="1"/>
              <a:t>on</a:t>
            </a:r>
            <a:r>
              <a:rPr lang="es-ES" sz="2800" dirty="0"/>
              <a:t> </a:t>
            </a:r>
            <a:r>
              <a:rPr lang="es-ES" sz="2800" dirty="0" err="1"/>
              <a:t>practice</a:t>
            </a:r>
            <a:r>
              <a:rPr lang="es-ES" sz="2800" dirty="0"/>
              <a:t> of </a:t>
            </a:r>
            <a:r>
              <a:rPr lang="es-ES" sz="2800" b="1" i="1" dirty="0" err="1"/>
              <a:t>othering</a:t>
            </a:r>
            <a:r>
              <a:rPr lang="es-ES" sz="2800" b="1" i="1" dirty="0"/>
              <a:t> </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21</a:t>
            </a:fld>
            <a:endParaRPr lang="es-ES"/>
          </a:p>
        </p:txBody>
      </p:sp>
    </p:spTree>
    <p:extLst>
      <p:ext uri="{BB962C8B-B14F-4D97-AF65-F5344CB8AC3E}">
        <p14:creationId xmlns:p14="http://schemas.microsoft.com/office/powerpoint/2010/main" val="6787588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Activity </a:t>
            </a:r>
            <a:endParaRPr lang="en-US" dirty="0"/>
          </a:p>
        </p:txBody>
      </p:sp>
      <p:sp>
        <p:nvSpPr>
          <p:cNvPr id="6" name="Content Placeholder 5"/>
          <p:cNvSpPr>
            <a:spLocks noGrp="1"/>
          </p:cNvSpPr>
          <p:nvPr>
            <p:ph idx="1"/>
          </p:nvPr>
        </p:nvSpPr>
        <p:spPr/>
        <p:txBody>
          <a:bodyPr/>
          <a:lstStyle/>
          <a:p>
            <a:r>
              <a:rPr lang="en-US" dirty="0"/>
              <a:t>Watch this video: John </a:t>
            </a:r>
            <a:r>
              <a:rPr lang="en-US" dirty="0" err="1"/>
              <a:t>Pilger</a:t>
            </a:r>
            <a:r>
              <a:rPr lang="en-US" dirty="0"/>
              <a:t> - Imperialism in Australia </a:t>
            </a:r>
            <a:r>
              <a:rPr lang="nl-NL" sz="2800" dirty="0">
                <a:hlinkClick r:id="rId3"/>
              </a:rPr>
              <a:t>https://www.youtube.com/watch?v=v3qItZbRAcg</a:t>
            </a:r>
            <a:r>
              <a:rPr lang="nl-NL" sz="2800" dirty="0"/>
              <a:t> </a:t>
            </a:r>
          </a:p>
          <a:p>
            <a:pPr lvl="1">
              <a:buFont typeface="Arial" panose="020B0604020202020204" pitchFamily="34" charset="0"/>
              <a:buChar char="•"/>
            </a:pPr>
            <a:r>
              <a:rPr lang="nl-NL" sz="2000" dirty="0" err="1">
                <a:solidFill>
                  <a:srgbClr val="FF0000"/>
                </a:solidFill>
              </a:rPr>
              <a:t>Warning</a:t>
            </a:r>
            <a:r>
              <a:rPr lang="nl-NL" sz="2000" dirty="0">
                <a:solidFill>
                  <a:srgbClr val="FF0000"/>
                </a:solidFill>
              </a:rPr>
              <a:t>: </a:t>
            </a:r>
            <a:r>
              <a:rPr lang="nl-NL" sz="2000" dirty="0" err="1">
                <a:solidFill>
                  <a:srgbClr val="FF0000"/>
                </a:solidFill>
              </a:rPr>
              <a:t>there</a:t>
            </a:r>
            <a:r>
              <a:rPr lang="nl-NL" sz="2000" dirty="0">
                <a:solidFill>
                  <a:srgbClr val="FF0000"/>
                </a:solidFill>
              </a:rPr>
              <a:t> is explicit </a:t>
            </a:r>
            <a:r>
              <a:rPr lang="nl-NL" sz="2000" dirty="0" err="1">
                <a:solidFill>
                  <a:srgbClr val="FF0000"/>
                </a:solidFill>
              </a:rPr>
              <a:t>mention</a:t>
            </a:r>
            <a:r>
              <a:rPr lang="nl-NL" sz="2000" dirty="0">
                <a:solidFill>
                  <a:srgbClr val="FF0000"/>
                </a:solidFill>
              </a:rPr>
              <a:t> of </a:t>
            </a:r>
            <a:r>
              <a:rPr lang="nl-NL" sz="2000" dirty="0" err="1">
                <a:solidFill>
                  <a:srgbClr val="FF0000"/>
                </a:solidFill>
              </a:rPr>
              <a:t>cruelty</a:t>
            </a:r>
            <a:r>
              <a:rPr lang="nl-NL" sz="2000" dirty="0">
                <a:solidFill>
                  <a:srgbClr val="FF0000"/>
                </a:solidFill>
              </a:rPr>
              <a:t> </a:t>
            </a:r>
            <a:r>
              <a:rPr lang="nl-NL" sz="2000" dirty="0" err="1">
                <a:solidFill>
                  <a:srgbClr val="FF0000"/>
                </a:solidFill>
              </a:rPr>
              <a:t>and</a:t>
            </a:r>
            <a:r>
              <a:rPr lang="nl-NL" sz="2000" dirty="0">
                <a:solidFill>
                  <a:srgbClr val="FF0000"/>
                </a:solidFill>
              </a:rPr>
              <a:t> extreme </a:t>
            </a:r>
            <a:r>
              <a:rPr lang="nl-NL" sz="2000" dirty="0" err="1">
                <a:solidFill>
                  <a:srgbClr val="FF0000"/>
                </a:solidFill>
              </a:rPr>
              <a:t>violence</a:t>
            </a:r>
            <a:endParaRPr lang="nl-NL" sz="2000" dirty="0">
              <a:solidFill>
                <a:srgbClr val="FF0000"/>
              </a:solidFill>
            </a:endParaRPr>
          </a:p>
          <a:p>
            <a:pPr lvl="1">
              <a:buFont typeface="Arial" panose="020B0604020202020204" pitchFamily="34" charset="0"/>
              <a:buChar char="•"/>
            </a:pPr>
            <a:endParaRPr lang="nl-NL" sz="2000" dirty="0">
              <a:solidFill>
                <a:srgbClr val="FF0000"/>
              </a:solidFill>
            </a:endParaRPr>
          </a:p>
          <a:p>
            <a:r>
              <a:rPr lang="en-US" dirty="0"/>
              <a:t>R</a:t>
            </a:r>
            <a:r>
              <a:rPr lang="nl-NL" dirty="0" err="1"/>
              <a:t>ead</a:t>
            </a:r>
            <a:r>
              <a:rPr lang="nl-NL" dirty="0"/>
              <a:t> the </a:t>
            </a:r>
            <a:r>
              <a:rPr lang="nl-NL" dirty="0" err="1"/>
              <a:t>two</a:t>
            </a:r>
            <a:r>
              <a:rPr lang="nl-NL" dirty="0"/>
              <a:t> </a:t>
            </a:r>
            <a:r>
              <a:rPr lang="nl-NL" dirty="0" err="1"/>
              <a:t>texts</a:t>
            </a:r>
            <a:r>
              <a:rPr lang="nl-NL" dirty="0"/>
              <a:t>: “</a:t>
            </a:r>
            <a:r>
              <a:rPr lang="nl-NL" dirty="0" err="1"/>
              <a:t>Othering</a:t>
            </a:r>
            <a:r>
              <a:rPr lang="nl-NL" dirty="0"/>
              <a:t>”</a:t>
            </a:r>
          </a:p>
          <a:p>
            <a:pPr lvl="1"/>
            <a:r>
              <a:rPr lang="en-GB" dirty="0"/>
              <a:t>Discuss: What is “</a:t>
            </a:r>
            <a:r>
              <a:rPr lang="en-GB" dirty="0" err="1"/>
              <a:t>othering</a:t>
            </a:r>
            <a:r>
              <a:rPr lang="en-GB" dirty="0"/>
              <a:t>”?  </a:t>
            </a:r>
          </a:p>
          <a:p>
            <a:pPr lvl="1"/>
            <a:r>
              <a:rPr lang="en-GB" dirty="0"/>
              <a:t>What does “</a:t>
            </a:r>
            <a:r>
              <a:rPr lang="en-GB" dirty="0" err="1"/>
              <a:t>othering</a:t>
            </a:r>
            <a:r>
              <a:rPr lang="en-GB" dirty="0"/>
              <a:t>” do?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pPr/>
              <a:t>22</a:t>
            </a:fld>
            <a:endParaRPr lang="es-ES"/>
          </a:p>
        </p:txBody>
      </p:sp>
    </p:spTree>
    <p:extLst>
      <p:ext uri="{BB962C8B-B14F-4D97-AF65-F5344CB8AC3E}">
        <p14:creationId xmlns:p14="http://schemas.microsoft.com/office/powerpoint/2010/main" val="379601693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Autofit/>
          </a:bodyPr>
          <a:lstStyle/>
          <a:p>
            <a:r>
              <a:rPr lang="en-US" sz="4000" cap="all" dirty="0"/>
              <a:t>OTHERING 101: WHAT IS “OTHERING”?</a:t>
            </a:r>
            <a:endParaRPr lang="es-ES" sz="4000" dirty="0"/>
          </a:p>
        </p:txBody>
      </p:sp>
      <p:sp>
        <p:nvSpPr>
          <p:cNvPr id="7" name="6 Marcador de contenido"/>
          <p:cNvSpPr>
            <a:spLocks noGrp="1"/>
          </p:cNvSpPr>
          <p:nvPr>
            <p:ph idx="1"/>
          </p:nvPr>
        </p:nvSpPr>
        <p:spPr/>
        <p:txBody>
          <a:bodyPr>
            <a:normAutofit fontScale="92500"/>
          </a:bodyPr>
          <a:lstStyle/>
          <a:p>
            <a:r>
              <a:rPr lang="en-US" sz="3000" i="1" dirty="0"/>
              <a:t>By “othering”, we mean any action by which an individual or group becomes mentally classified in somebody’s mind as “</a:t>
            </a:r>
            <a:r>
              <a:rPr lang="en-US" sz="3000" b="1" i="1" dirty="0"/>
              <a:t>not one of us</a:t>
            </a:r>
            <a:r>
              <a:rPr lang="en-US" sz="3000" i="1" dirty="0"/>
              <a:t>”. </a:t>
            </a:r>
          </a:p>
          <a:p>
            <a:r>
              <a:rPr lang="en-US" sz="3000" i="1" dirty="0"/>
              <a:t>Rather than always remembering that every person is a complex bundle of emotions, ideas, motivations, reflexes, priorities, and many other subtle aspects, it’s sometimes easier to dismiss them as being in some way </a:t>
            </a:r>
            <a:r>
              <a:rPr lang="en-US" sz="3000" b="1" i="1" dirty="0"/>
              <a:t>less human, and less worthy </a:t>
            </a:r>
            <a:r>
              <a:rPr lang="en-US" sz="3000" i="1" dirty="0"/>
              <a:t>of respect and dignity </a:t>
            </a:r>
            <a:r>
              <a:rPr lang="en-US" sz="3000" dirty="0"/>
              <a:t>[and equal rights]</a:t>
            </a:r>
            <a:r>
              <a:rPr lang="en-US" sz="3000" i="1" dirty="0"/>
              <a:t>, than we are.</a:t>
            </a:r>
          </a:p>
          <a:p>
            <a:pPr marL="0" indent="0">
              <a:buNone/>
            </a:pPr>
            <a:r>
              <a:rPr lang="en-US" sz="1900" dirty="0">
                <a:hlinkClick r:id="rId3"/>
              </a:rPr>
              <a:t>https://therearenoothers.wordpress.com/2011/12/28/othering-101-what-is-othering/</a:t>
            </a:r>
            <a:r>
              <a:rPr lang="en-US" sz="1900" dirty="0"/>
              <a:t> </a:t>
            </a:r>
          </a:p>
          <a:p>
            <a:endParaRPr lang="es-ES" dirty="0"/>
          </a:p>
        </p:txBody>
      </p:sp>
      <p:sp>
        <p:nvSpPr>
          <p:cNvPr id="5" name="4 Marcador de número de diapositiva"/>
          <p:cNvSpPr>
            <a:spLocks noGrp="1"/>
          </p:cNvSpPr>
          <p:nvPr>
            <p:ph type="sldNum" sz="quarter" idx="12"/>
          </p:nvPr>
        </p:nvSpPr>
        <p:spPr/>
        <p:txBody>
          <a:bodyPr/>
          <a:lstStyle/>
          <a:p>
            <a:fld id="{2E671E90-3A17-47B3-8C57-E6B1A9184234}" type="slidenum">
              <a:rPr lang="es-ES" smtClean="0"/>
              <a:t>23</a:t>
            </a:fld>
            <a:endParaRPr lang="es-ES"/>
          </a:p>
        </p:txBody>
      </p:sp>
    </p:spTree>
    <p:extLst>
      <p:ext uri="{BB962C8B-B14F-4D97-AF65-F5344CB8AC3E}">
        <p14:creationId xmlns:p14="http://schemas.microsoft.com/office/powerpoint/2010/main" val="422997862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Othering (Gabriel, 2012)</a:t>
            </a:r>
            <a:endParaRPr lang="en-US" dirty="0"/>
          </a:p>
        </p:txBody>
      </p:sp>
      <p:sp>
        <p:nvSpPr>
          <p:cNvPr id="7" name="Content Placeholder 6"/>
          <p:cNvSpPr>
            <a:spLocks noGrp="1"/>
          </p:cNvSpPr>
          <p:nvPr>
            <p:ph idx="1"/>
          </p:nvPr>
        </p:nvSpPr>
        <p:spPr/>
        <p:txBody>
          <a:bodyPr>
            <a:normAutofit fontScale="62500" lnSpcReduction="20000"/>
          </a:bodyPr>
          <a:lstStyle/>
          <a:p>
            <a:r>
              <a:rPr lang="en-US" dirty="0"/>
              <a:t>A "</a:t>
            </a:r>
            <a:r>
              <a:rPr lang="en-US" b="1" dirty="0"/>
              <a:t>modern opposition </a:t>
            </a:r>
            <a:r>
              <a:rPr lang="en-US" dirty="0"/>
              <a:t>of the </a:t>
            </a:r>
            <a:r>
              <a:rPr lang="en-US" b="1" dirty="0"/>
              <a:t>relation</a:t>
            </a:r>
            <a:r>
              <a:rPr lang="en-US" dirty="0"/>
              <a:t> between a </a:t>
            </a:r>
            <a:r>
              <a:rPr lang="en-US" b="1" dirty="0"/>
              <a:t>Self</a:t>
            </a:r>
            <a:r>
              <a:rPr lang="en-US" dirty="0"/>
              <a:t> and an </a:t>
            </a:r>
            <a:r>
              <a:rPr lang="en-US" b="1" dirty="0"/>
              <a:t>Other</a:t>
            </a:r>
            <a:r>
              <a:rPr lang="en-US" dirty="0"/>
              <a:t>” (Noble, 2015): </a:t>
            </a:r>
            <a:r>
              <a:rPr lang="en-US" sz="3800" b="1" i="1" dirty="0">
                <a:solidFill>
                  <a:srgbClr val="FF0000"/>
                </a:solidFill>
              </a:rPr>
              <a:t>othering</a:t>
            </a:r>
            <a:r>
              <a:rPr lang="en-US" sz="3800" dirty="0">
                <a:solidFill>
                  <a:srgbClr val="FF0000"/>
                </a:solidFill>
              </a:rPr>
              <a:t> </a:t>
            </a:r>
            <a:r>
              <a:rPr lang="en-US" dirty="0"/>
              <a:t>(creation of an “other”)</a:t>
            </a:r>
          </a:p>
          <a:p>
            <a:r>
              <a:rPr lang="en-US" dirty="0"/>
              <a:t>Othering: dominant ideology of colonial culture (</a:t>
            </a:r>
            <a:r>
              <a:rPr lang="en-US" dirty="0" err="1"/>
              <a:t>Rieder</a:t>
            </a:r>
            <a:r>
              <a:rPr lang="en-US" dirty="0"/>
              <a:t>, 2008)</a:t>
            </a:r>
          </a:p>
          <a:p>
            <a:pPr lvl="1"/>
            <a:r>
              <a:rPr lang="en-US" sz="3200" b="1" dirty="0"/>
              <a:t>Explain</a:t>
            </a:r>
            <a:r>
              <a:rPr lang="en-US" sz="3200" dirty="0"/>
              <a:t> East (</a:t>
            </a:r>
            <a:r>
              <a:rPr lang="en-US" sz="3200" i="1" dirty="0">
                <a:effectLst>
                  <a:outerShdw blurRad="38100" dist="38100" dir="2700000" algn="tl">
                    <a:srgbClr val="000000">
                      <a:alpha val="43137"/>
                    </a:srgbClr>
                  </a:outerShdw>
                </a:effectLst>
              </a:rPr>
              <a:t>Other</a:t>
            </a:r>
            <a:r>
              <a:rPr lang="en-US" sz="3200" dirty="0"/>
              <a:t>) to the West (</a:t>
            </a:r>
            <a:r>
              <a:rPr lang="en-US" sz="3200" i="1" dirty="0">
                <a:effectLst>
                  <a:outerShdw blurRad="38100" dist="38100" dir="2700000" algn="tl">
                    <a:srgbClr val="000000">
                      <a:alpha val="43137"/>
                    </a:srgbClr>
                  </a:outerShdw>
                </a:effectLst>
              </a:rPr>
              <a:t>Self</a:t>
            </a:r>
            <a:r>
              <a:rPr lang="en-US" sz="3200" dirty="0"/>
              <a:t>); e.g. Muslim early encounters</a:t>
            </a:r>
          </a:p>
          <a:p>
            <a:pPr lvl="1"/>
            <a:r>
              <a:rPr lang="en-US" sz="3200" dirty="0"/>
              <a:t>Binary relation: European Self vs. non–European Other</a:t>
            </a:r>
          </a:p>
          <a:p>
            <a:pPr lvl="1"/>
            <a:r>
              <a:rPr lang="en-US" sz="3200" dirty="0"/>
              <a:t>Establish </a:t>
            </a:r>
            <a:r>
              <a:rPr lang="en-US" sz="3200" b="1" dirty="0"/>
              <a:t>own identity </a:t>
            </a:r>
            <a:r>
              <a:rPr lang="en-US" sz="3200" dirty="0"/>
              <a:t>through opposition to and vilification of Other</a:t>
            </a:r>
          </a:p>
          <a:p>
            <a:r>
              <a:rPr lang="en-US" b="1" dirty="0"/>
              <a:t>Deny</a:t>
            </a:r>
            <a:r>
              <a:rPr lang="en-US" dirty="0"/>
              <a:t> Other those characteristics that define the Self</a:t>
            </a:r>
          </a:p>
          <a:p>
            <a:pPr lvl="1"/>
            <a:r>
              <a:rPr lang="en-US" sz="3200" dirty="0"/>
              <a:t>E.g. reason, dignity, love, pride, heroism, nobility, human rights</a:t>
            </a:r>
          </a:p>
          <a:p>
            <a:pPr lvl="1"/>
            <a:r>
              <a:rPr lang="en-US" sz="3200" dirty="0"/>
              <a:t>Ready for: exploitation, oppression, etc. – denying essential humanity</a:t>
            </a:r>
          </a:p>
          <a:p>
            <a:r>
              <a:rPr lang="en-US" dirty="0"/>
              <a:t>Said: Western identity and culture forged by othering logic</a:t>
            </a:r>
          </a:p>
          <a:p>
            <a:pPr lvl="1"/>
            <a:r>
              <a:rPr lang="en-US" sz="3200" dirty="0"/>
              <a:t>Dehumanizes or </a:t>
            </a:r>
            <a:r>
              <a:rPr lang="en-US" sz="3200" b="1" dirty="0"/>
              <a:t>devalues</a:t>
            </a:r>
            <a:r>
              <a:rPr lang="en-US" sz="3200" dirty="0"/>
              <a:t> other people</a:t>
            </a:r>
          </a:p>
          <a:p>
            <a:pPr lvl="1"/>
            <a:r>
              <a:rPr lang="en-US" sz="3200" dirty="0"/>
              <a:t>E.g. primitives, uncivilized, </a:t>
            </a:r>
            <a:r>
              <a:rPr lang="en-US" sz="3200" dirty="0" err="1"/>
              <a:t>orientals</a:t>
            </a:r>
            <a:r>
              <a:rPr lang="en-US" sz="3200" dirty="0"/>
              <a:t>, blacks, non-believers, women </a:t>
            </a:r>
          </a:p>
          <a:p>
            <a:pPr lvl="1"/>
            <a:r>
              <a:rPr lang="en-US" sz="3200" dirty="0"/>
              <a:t>Denying Other her </a:t>
            </a:r>
            <a:r>
              <a:rPr lang="en-US" sz="3200" b="1" dirty="0"/>
              <a:t>own voice</a:t>
            </a:r>
            <a:r>
              <a:rPr lang="en-US" sz="3200" dirty="0"/>
              <a:t>, i.e. opportunity to speak for herself </a:t>
            </a:r>
          </a:p>
          <a:p>
            <a:pPr lvl="1"/>
            <a:r>
              <a:rPr lang="en-US" sz="3200" dirty="0"/>
              <a:t>Instead: attributing qualities, opinions </a:t>
            </a:r>
            <a:r>
              <a:rPr lang="en-US" sz="3200" b="1" dirty="0"/>
              <a:t>of own culture </a:t>
            </a:r>
            <a:r>
              <a:rPr lang="en-US" sz="3200" dirty="0"/>
              <a:t>and identity</a:t>
            </a:r>
            <a:endParaRPr lang="en-US" sz="3200" b="1" dirty="0"/>
          </a:p>
          <a:p>
            <a:endParaRPr lang="en-US"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24</a:t>
            </a:fld>
            <a:endParaRPr lang="es-ES"/>
          </a:p>
        </p:txBody>
      </p:sp>
    </p:spTree>
    <p:extLst>
      <p:ext uri="{BB962C8B-B14F-4D97-AF65-F5344CB8AC3E}">
        <p14:creationId xmlns:p14="http://schemas.microsoft.com/office/powerpoint/2010/main" val="38167899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left)">
                                      <p:cBhvr>
                                        <p:cTn id="10" dur="500"/>
                                        <p:tgtEl>
                                          <p:spTgt spid="7">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left)">
                                      <p:cBhvr>
                                        <p:cTn id="13" dur="500"/>
                                        <p:tgtEl>
                                          <p:spTgt spid="7">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left)">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wipe(left)">
                                      <p:cBhvr>
                                        <p:cTn id="21" dur="500"/>
                                        <p:tgtEl>
                                          <p:spTgt spid="7">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wipe(left)">
                                      <p:cBhvr>
                                        <p:cTn id="24" dur="500"/>
                                        <p:tgtEl>
                                          <p:spTgt spid="7">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wipe(left)">
                                      <p:cBhvr>
                                        <p:cTn id="32" dur="500"/>
                                        <p:tgtEl>
                                          <p:spTgt spid="7">
                                            <p:txEl>
                                              <p:pRg st="8" end="8"/>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wipe(left)">
                                      <p:cBhvr>
                                        <p:cTn id="35" dur="500"/>
                                        <p:tgtEl>
                                          <p:spTgt spid="7">
                                            <p:txEl>
                                              <p:pRg st="9" end="9"/>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wipe(left)">
                                      <p:cBhvr>
                                        <p:cTn id="38" dur="500"/>
                                        <p:tgtEl>
                                          <p:spTgt spid="7">
                                            <p:txEl>
                                              <p:pRg st="10" end="10"/>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wipe(left)">
                                      <p:cBhvr>
                                        <p:cTn id="41" dur="500"/>
                                        <p:tgtEl>
                                          <p:spTgt spid="7">
                                            <p:txEl>
                                              <p:pRg st="11" end="11"/>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
                                            <p:txEl>
                                              <p:pRg st="12" end="12"/>
                                            </p:txEl>
                                          </p:spTgt>
                                        </p:tgtEl>
                                        <p:attrNameLst>
                                          <p:attrName>style.visibility</p:attrName>
                                        </p:attrNameLst>
                                      </p:cBhvr>
                                      <p:to>
                                        <p:strVal val="visible"/>
                                      </p:to>
                                    </p:set>
                                    <p:animEffect transition="in" filter="wipe(left)">
                                      <p:cBhvr>
                                        <p:cTn id="44"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n-GB" dirty="0"/>
              <a:t>Argument 2</a:t>
            </a:r>
            <a:endParaRPr lang="es-ES" dirty="0"/>
          </a:p>
        </p:txBody>
      </p:sp>
      <p:sp>
        <p:nvSpPr>
          <p:cNvPr id="6" name="5 Marcador de contenido"/>
          <p:cNvSpPr>
            <a:spLocks noGrp="1"/>
          </p:cNvSpPr>
          <p:nvPr>
            <p:ph idx="1"/>
          </p:nvPr>
        </p:nvSpPr>
        <p:spPr/>
        <p:txBody>
          <a:bodyPr>
            <a:normAutofit/>
          </a:bodyPr>
          <a:lstStyle/>
          <a:p>
            <a:pPr marL="0" indent="0">
              <a:buNone/>
            </a:pPr>
            <a:r>
              <a:rPr lang="en-GB" sz="2400" i="1" dirty="0" err="1"/>
              <a:t>Othering</a:t>
            </a:r>
            <a:r>
              <a:rPr lang="en-GB" sz="2400" i="1" dirty="0"/>
              <a:t> produces environmental injustice </a:t>
            </a:r>
            <a:r>
              <a:rPr lang="en-GB" sz="2000" dirty="0">
                <a:solidFill>
                  <a:schemeClr val="bg1">
                    <a:lumMod val="65000"/>
                  </a:schemeClr>
                </a:solidFill>
              </a:rPr>
              <a:t>(and transformation)</a:t>
            </a:r>
            <a:endParaRPr lang="en-GB" sz="2400" i="1" dirty="0">
              <a:solidFill>
                <a:schemeClr val="bg1">
                  <a:lumMod val="65000"/>
                </a:schemeClr>
              </a:solidFill>
            </a:endParaRPr>
          </a:p>
          <a:p>
            <a:r>
              <a:rPr lang="en-GB" sz="2800" dirty="0"/>
              <a:t>Because: it allows mobilising resources that facilitate distributive/ procedural/ recognition injustice </a:t>
            </a:r>
          </a:p>
          <a:p>
            <a:r>
              <a:rPr lang="en-GB" sz="2800" dirty="0"/>
              <a:t>(Related to the use of/ access to nature and natural resources)</a:t>
            </a:r>
          </a:p>
          <a:p>
            <a:endParaRPr lang="en-GB" sz="2400" dirty="0"/>
          </a:p>
          <a:p>
            <a:pPr>
              <a:spcAft>
                <a:spcPts val="600"/>
              </a:spcAft>
            </a:pPr>
            <a:r>
              <a:rPr lang="en-US" sz="2800" dirty="0"/>
              <a:t>R</a:t>
            </a:r>
            <a:r>
              <a:rPr lang="es-ES" sz="2800" dirty="0" err="1"/>
              <a:t>acism</a:t>
            </a:r>
            <a:r>
              <a:rPr lang="es-ES" sz="2800" dirty="0"/>
              <a:t> as </a:t>
            </a:r>
            <a:r>
              <a:rPr lang="es-ES" sz="2800" dirty="0" err="1"/>
              <a:t>ideology</a:t>
            </a:r>
            <a:r>
              <a:rPr lang="es-ES" sz="2800" dirty="0"/>
              <a:t>: </a:t>
            </a:r>
            <a:r>
              <a:rPr lang="es-ES" sz="2800" dirty="0" err="1"/>
              <a:t>premised</a:t>
            </a:r>
            <a:r>
              <a:rPr lang="es-ES" sz="2800" dirty="0"/>
              <a:t> </a:t>
            </a:r>
            <a:r>
              <a:rPr lang="es-ES" sz="2800" dirty="0" err="1"/>
              <a:t>on</a:t>
            </a:r>
            <a:r>
              <a:rPr lang="es-ES" sz="2800" dirty="0"/>
              <a:t> </a:t>
            </a:r>
            <a:r>
              <a:rPr lang="es-ES" sz="2800" dirty="0" err="1"/>
              <a:t>practice</a:t>
            </a:r>
            <a:r>
              <a:rPr lang="es-ES" sz="2800" dirty="0"/>
              <a:t> of </a:t>
            </a:r>
            <a:r>
              <a:rPr lang="es-ES" sz="2800" b="1" i="1" dirty="0" err="1"/>
              <a:t>othering</a:t>
            </a:r>
            <a:r>
              <a:rPr lang="es-ES" sz="2800" b="1" i="1" dirty="0"/>
              <a:t> </a:t>
            </a:r>
          </a:p>
          <a:p>
            <a:pPr lvl="1">
              <a:spcAft>
                <a:spcPts val="600"/>
              </a:spcAft>
            </a:pPr>
            <a:r>
              <a:rPr lang="en-US" sz="2000" b="1" dirty="0"/>
              <a:t>O</a:t>
            </a:r>
            <a:r>
              <a:rPr lang="en-GB" sz="2000" b="1" dirty="0" err="1"/>
              <a:t>thering</a:t>
            </a:r>
            <a:r>
              <a:rPr lang="en-GB" sz="2000" b="1" dirty="0"/>
              <a:t> serves to justify (“explain”) reasonableness of racism </a:t>
            </a:r>
            <a:endParaRPr lang="es-ES" sz="2000" b="1" dirty="0"/>
          </a:p>
          <a:p>
            <a:pPr marL="0" indent="0">
              <a:buNone/>
            </a:pPr>
            <a:endParaRPr lang="en-GB" sz="24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25</a:t>
            </a:fld>
            <a:endParaRPr lang="es-ES"/>
          </a:p>
        </p:txBody>
      </p:sp>
    </p:spTree>
    <p:extLst>
      <p:ext uri="{BB962C8B-B14F-4D97-AF65-F5344CB8AC3E}">
        <p14:creationId xmlns:p14="http://schemas.microsoft.com/office/powerpoint/2010/main" val="329449300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3050"/>
            <a:ext cx="3008313" cy="1499766"/>
          </a:xfrm>
        </p:spPr>
        <p:txBody>
          <a:bodyPr/>
          <a:lstStyle/>
          <a:p>
            <a:r>
              <a:rPr lang="en-GB" dirty="0"/>
              <a:t>Terra Nullius</a:t>
            </a:r>
            <a:endParaRPr lang="es-ES" dirty="0"/>
          </a:p>
        </p:txBody>
      </p:sp>
      <p:sp>
        <p:nvSpPr>
          <p:cNvPr id="6" name="5 Marcador de contenido"/>
          <p:cNvSpPr>
            <a:spLocks noGrp="1"/>
          </p:cNvSpPr>
          <p:nvPr>
            <p:ph idx="1"/>
          </p:nvPr>
        </p:nvSpPr>
        <p:spPr/>
        <p:txBody>
          <a:bodyPr>
            <a:normAutofit lnSpcReduction="10000"/>
          </a:bodyPr>
          <a:lstStyle/>
          <a:p>
            <a:pPr lvl="0"/>
            <a:endParaRPr lang="en-GB" sz="2000" dirty="0"/>
          </a:p>
          <a:p>
            <a:pPr lvl="0"/>
            <a:endParaRPr lang="en-GB" sz="2000" dirty="0"/>
          </a:p>
          <a:p>
            <a:pPr lvl="0"/>
            <a:endParaRPr lang="en-GB" sz="2000" dirty="0"/>
          </a:p>
          <a:p>
            <a:pPr lvl="0"/>
            <a:r>
              <a:rPr lang="en-GB" sz="2000" dirty="0"/>
              <a:t>Captain Cook: Australia </a:t>
            </a:r>
            <a:r>
              <a:rPr lang="en-GB" sz="2000" i="1" dirty="0"/>
              <a:t>Terra Nullius</a:t>
            </a:r>
          </a:p>
          <a:p>
            <a:pPr lvl="1"/>
            <a:r>
              <a:rPr lang="en-US" sz="1800" dirty="0"/>
              <a:t>“land belonging to nobody”</a:t>
            </a:r>
          </a:p>
          <a:p>
            <a:pPr lvl="1"/>
            <a:r>
              <a:rPr lang="en-US" sz="1800" dirty="0"/>
              <a:t>White </a:t>
            </a:r>
            <a:r>
              <a:rPr lang="en-US" sz="1800" dirty="0" err="1"/>
              <a:t>colonisers</a:t>
            </a:r>
            <a:r>
              <a:rPr lang="en-US" sz="1800" dirty="0"/>
              <a:t> have right to occupy </a:t>
            </a:r>
          </a:p>
          <a:p>
            <a:pPr lvl="0"/>
            <a:r>
              <a:rPr lang="en-US" sz="2000" dirty="0"/>
              <a:t>Aborigines not human - “part of nature”</a:t>
            </a:r>
          </a:p>
          <a:p>
            <a:pPr lvl="1"/>
            <a:r>
              <a:rPr lang="en-US" sz="1800" dirty="0"/>
              <a:t>“Noble savage”</a:t>
            </a:r>
          </a:p>
          <a:p>
            <a:pPr lvl="0"/>
            <a:r>
              <a:rPr lang="en-US" sz="2000" b="1" dirty="0"/>
              <a:t>No human communities</a:t>
            </a:r>
            <a:r>
              <a:rPr lang="en-US" sz="2000" dirty="0"/>
              <a:t>: </a:t>
            </a:r>
          </a:p>
          <a:p>
            <a:pPr lvl="1"/>
            <a:r>
              <a:rPr lang="en-US" sz="1800" dirty="0"/>
              <a:t>No established </a:t>
            </a:r>
            <a:r>
              <a:rPr lang="en-US" sz="1800" b="1" dirty="0"/>
              <a:t>political system </a:t>
            </a:r>
            <a:r>
              <a:rPr lang="en-US" sz="1800" dirty="0"/>
              <a:t>or existing </a:t>
            </a:r>
            <a:r>
              <a:rPr lang="en-US" sz="1800" b="1" dirty="0"/>
              <a:t>code of law</a:t>
            </a:r>
          </a:p>
          <a:p>
            <a:pPr lvl="1"/>
            <a:r>
              <a:rPr lang="en-US" sz="1800" dirty="0"/>
              <a:t>No </a:t>
            </a:r>
            <a:r>
              <a:rPr lang="en-US" sz="1800" dirty="0" err="1"/>
              <a:t>recognisable</a:t>
            </a:r>
            <a:r>
              <a:rPr lang="en-US" sz="1800" dirty="0"/>
              <a:t> </a:t>
            </a:r>
            <a:r>
              <a:rPr lang="en-US" sz="1800" b="1" dirty="0"/>
              <a:t>tenure</a:t>
            </a:r>
            <a:r>
              <a:rPr lang="en-US" sz="1800" dirty="0"/>
              <a:t> in land</a:t>
            </a:r>
          </a:p>
          <a:p>
            <a:pPr lvl="0"/>
            <a:r>
              <a:rPr lang="en-US" sz="2000" dirty="0"/>
              <a:t>As </a:t>
            </a:r>
            <a:r>
              <a:rPr lang="en-US" sz="2000" b="1" dirty="0"/>
              <a:t>inhabitants = animals</a:t>
            </a:r>
            <a:r>
              <a:rPr lang="en-US" sz="2000" dirty="0"/>
              <a:t>, the place is </a:t>
            </a:r>
            <a:r>
              <a:rPr lang="en-US" sz="2000" b="1" dirty="0"/>
              <a:t>unpopulated</a:t>
            </a:r>
            <a:r>
              <a:rPr lang="en-US" sz="2000" dirty="0"/>
              <a:t>, i.e. the land can be occupied</a:t>
            </a:r>
          </a:p>
          <a:p>
            <a:pPr lvl="0"/>
            <a:r>
              <a:rPr lang="en-US" sz="2000" dirty="0"/>
              <a:t>OTHERING:</a:t>
            </a:r>
          </a:p>
          <a:p>
            <a:pPr lvl="1"/>
            <a:r>
              <a:rPr lang="en-US" sz="1600" dirty="0"/>
              <a:t>Denying humans (aborigines) that they are humans (links to racism) </a:t>
            </a:r>
          </a:p>
          <a:p>
            <a:pPr lvl="1"/>
            <a:r>
              <a:rPr lang="en-US" sz="1600" dirty="0"/>
              <a:t>Denying them their rights (to land)</a:t>
            </a:r>
          </a:p>
        </p:txBody>
      </p:sp>
      <p:sp>
        <p:nvSpPr>
          <p:cNvPr id="9" name="Text Placeholder 8"/>
          <p:cNvSpPr>
            <a:spLocks noGrp="1"/>
          </p:cNvSpPr>
          <p:nvPr>
            <p:ph type="body" sz="half" idx="2"/>
          </p:nvPr>
        </p:nvSpPr>
        <p:spPr>
          <a:xfrm>
            <a:off x="467544" y="4005064"/>
            <a:ext cx="3008313" cy="432048"/>
          </a:xfrm>
        </p:spPr>
        <p:txBody>
          <a:bodyPr>
            <a:normAutofit/>
          </a:bodyPr>
          <a:lstStyle/>
          <a:p>
            <a:r>
              <a:rPr lang="en-US" sz="600" dirty="0"/>
              <a:t>Collection of the Philosophical Institute of Victoria </a:t>
            </a:r>
            <a:r>
              <a:rPr lang="en-US" sz="600" dirty="0" err="1"/>
              <a:t>Hulton</a:t>
            </a:r>
            <a:r>
              <a:rPr lang="en-US" sz="600" dirty="0"/>
              <a:t> Archive—Getty Images</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26</a:t>
            </a:fld>
            <a:endParaRPr lang="es-ES"/>
          </a:p>
        </p:txBody>
      </p:sp>
      <p:pic>
        <p:nvPicPr>
          <p:cNvPr id="10" name="Picture 9"/>
          <p:cNvPicPr>
            <a:picLocks noChangeAspect="1"/>
          </p:cNvPicPr>
          <p:nvPr/>
        </p:nvPicPr>
        <p:blipFill>
          <a:blip r:embed="rId3"/>
          <a:stretch>
            <a:fillRect/>
          </a:stretch>
        </p:blipFill>
        <p:spPr>
          <a:xfrm>
            <a:off x="539552" y="2132856"/>
            <a:ext cx="2920372" cy="1872208"/>
          </a:xfrm>
          <a:prstGeom prst="rect">
            <a:avLst/>
          </a:prstGeom>
        </p:spPr>
      </p:pic>
    </p:spTree>
    <p:extLst>
      <p:ext uri="{BB962C8B-B14F-4D97-AF65-F5344CB8AC3E}">
        <p14:creationId xmlns:p14="http://schemas.microsoft.com/office/powerpoint/2010/main" val="81857967"/>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620688"/>
            <a:ext cx="3008313" cy="1162050"/>
          </a:xfrm>
        </p:spPr>
        <p:txBody>
          <a:bodyPr/>
          <a:lstStyle/>
          <a:p>
            <a:r>
              <a:rPr lang="en-GB" dirty="0"/>
              <a:t>Terra </a:t>
            </a:r>
            <a:r>
              <a:rPr lang="en-GB" i="1" dirty="0"/>
              <a:t>Nullius</a:t>
            </a:r>
            <a:r>
              <a:rPr lang="en-GB" dirty="0"/>
              <a:t>: well</a:t>
            </a:r>
            <a:r>
              <a:rPr lang="en-US" dirty="0"/>
              <a:t>…</a:t>
            </a:r>
            <a:endParaRPr lang="es-ES" dirty="0"/>
          </a:p>
        </p:txBody>
      </p:sp>
      <p:sp>
        <p:nvSpPr>
          <p:cNvPr id="6" name="5 Marcador de contenido"/>
          <p:cNvSpPr>
            <a:spLocks noGrp="1"/>
          </p:cNvSpPr>
          <p:nvPr>
            <p:ph idx="1"/>
          </p:nvPr>
        </p:nvSpPr>
        <p:spPr/>
        <p:txBody>
          <a:bodyPr>
            <a:noAutofit/>
          </a:bodyPr>
          <a:lstStyle/>
          <a:p>
            <a:pPr lvl="0"/>
            <a:endParaRPr lang="en-US" sz="2000" dirty="0"/>
          </a:p>
          <a:p>
            <a:pPr marL="0" lvl="0" indent="0">
              <a:buNone/>
            </a:pPr>
            <a:r>
              <a:rPr lang="en-US" sz="2400" dirty="0"/>
              <a:t>But this was a very </a:t>
            </a:r>
            <a:r>
              <a:rPr lang="en-US" sz="2400" dirty="0" err="1"/>
              <a:t>humanised</a:t>
            </a:r>
            <a:r>
              <a:rPr lang="en-US" sz="2400" dirty="0"/>
              <a:t> world</a:t>
            </a:r>
          </a:p>
          <a:p>
            <a:pPr lvl="0"/>
            <a:r>
              <a:rPr lang="en-US" sz="2000" dirty="0"/>
              <a:t>Aborigines </a:t>
            </a:r>
            <a:r>
              <a:rPr lang="en-US" sz="2000" b="1" dirty="0"/>
              <a:t>manipulated landscapes/ ecosystems with fire for hunting</a:t>
            </a:r>
          </a:p>
          <a:p>
            <a:pPr lvl="1"/>
            <a:r>
              <a:rPr lang="en-US" sz="1800" dirty="0"/>
              <a:t>Make access easier through thick and prickly vegetation</a:t>
            </a:r>
          </a:p>
          <a:p>
            <a:pPr lvl="1"/>
            <a:r>
              <a:rPr lang="en-US" sz="1800" dirty="0"/>
              <a:t>Maintain vegetation to encourage new growth and attract game</a:t>
            </a:r>
          </a:p>
          <a:p>
            <a:pPr lvl="1"/>
            <a:r>
              <a:rPr lang="en-US" sz="1800" dirty="0"/>
              <a:t>Encourage development of useful food plants (cooking, warmth, spiritual reasons)</a:t>
            </a:r>
          </a:p>
          <a:p>
            <a:r>
              <a:rPr lang="en-US" sz="2000" b="1" dirty="0"/>
              <a:t>Aboriginal burning changed Australia’s climate </a:t>
            </a:r>
            <a:r>
              <a:rPr lang="en-US" sz="2000" dirty="0"/>
              <a:t>(study):</a:t>
            </a:r>
          </a:p>
          <a:p>
            <a:pPr lvl="1"/>
            <a:r>
              <a:rPr lang="en-US" sz="1800" dirty="0"/>
              <a:t>By burning (altering vegetation), Aboriginals altered the local climate</a:t>
            </a:r>
          </a:p>
          <a:p>
            <a:pPr lvl="1"/>
            <a:r>
              <a:rPr lang="en-US" sz="1800" dirty="0"/>
              <a:t>They extended the dry season and delayed the start of the monsoon season</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27</a:t>
            </a:fld>
            <a:endParaRPr lang="es-ES"/>
          </a:p>
        </p:txBody>
      </p:sp>
      <p:pic>
        <p:nvPicPr>
          <p:cNvPr id="12" name="Picture 11"/>
          <p:cNvPicPr>
            <a:picLocks noChangeAspect="1"/>
          </p:cNvPicPr>
          <p:nvPr/>
        </p:nvPicPr>
        <p:blipFill>
          <a:blip r:embed="rId3"/>
          <a:stretch>
            <a:fillRect/>
          </a:stretch>
        </p:blipFill>
        <p:spPr>
          <a:xfrm>
            <a:off x="323528" y="1976438"/>
            <a:ext cx="3168352" cy="2113743"/>
          </a:xfrm>
          <a:prstGeom prst="rect">
            <a:avLst/>
          </a:prstGeom>
        </p:spPr>
      </p:pic>
      <p:sp>
        <p:nvSpPr>
          <p:cNvPr id="13" name="TextBox 12"/>
          <p:cNvSpPr txBox="1"/>
          <p:nvPr/>
        </p:nvSpPr>
        <p:spPr>
          <a:xfrm>
            <a:off x="251520" y="4077072"/>
            <a:ext cx="3024336" cy="246221"/>
          </a:xfrm>
          <a:prstGeom prst="rect">
            <a:avLst/>
          </a:prstGeom>
          <a:noFill/>
        </p:spPr>
        <p:txBody>
          <a:bodyPr wrap="square" rtlCol="0">
            <a:spAutoFit/>
          </a:bodyPr>
          <a:lstStyle/>
          <a:p>
            <a:r>
              <a:rPr lang="pt-BR" sz="500" dirty="0"/>
              <a:t>IMAGE: ABORIGINES USING FIRE TO HUNT KANGAROOS BY JOSEPH LYCETT, APPROXIMATELY 1775-1828. (NLA NLA.PC-AN2962715-S20)</a:t>
            </a:r>
            <a:endParaRPr lang="en-US" sz="500" dirty="0"/>
          </a:p>
        </p:txBody>
      </p:sp>
    </p:spTree>
    <p:extLst>
      <p:ext uri="{BB962C8B-B14F-4D97-AF65-F5344CB8AC3E}">
        <p14:creationId xmlns:p14="http://schemas.microsoft.com/office/powerpoint/2010/main" val="375682497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50726"/>
            <a:ext cx="3008313" cy="1162050"/>
          </a:xfrm>
        </p:spPr>
        <p:txBody>
          <a:bodyPr/>
          <a:lstStyle/>
          <a:p>
            <a:r>
              <a:rPr lang="en-GB" dirty="0"/>
              <a:t>Terra Nullius: agriculture</a:t>
            </a:r>
            <a:endParaRPr lang="es-ES" dirty="0"/>
          </a:p>
        </p:txBody>
      </p:sp>
      <p:sp>
        <p:nvSpPr>
          <p:cNvPr id="6" name="5 Marcador de contenido"/>
          <p:cNvSpPr>
            <a:spLocks noGrp="1"/>
          </p:cNvSpPr>
          <p:nvPr>
            <p:ph idx="1"/>
          </p:nvPr>
        </p:nvSpPr>
        <p:spPr/>
        <p:txBody>
          <a:bodyPr>
            <a:noAutofit/>
          </a:bodyPr>
          <a:lstStyle/>
          <a:p>
            <a:pPr lvl="0"/>
            <a:endParaRPr lang="en-US" sz="2000" dirty="0"/>
          </a:p>
          <a:p>
            <a:pPr lvl="0"/>
            <a:endParaRPr lang="en-US" sz="2000" dirty="0"/>
          </a:p>
          <a:p>
            <a:pPr marL="0" lvl="0" indent="0">
              <a:buNone/>
            </a:pPr>
            <a:r>
              <a:rPr lang="en-GB" sz="1800" dirty="0"/>
              <a:t>Ashcroft, 2009: </a:t>
            </a:r>
            <a:r>
              <a:rPr lang="en-US" sz="1800" dirty="0"/>
              <a:t>W</a:t>
            </a:r>
            <a:r>
              <a:rPr lang="en-GB" sz="1800" dirty="0"/>
              <a:t>hat justifies take over of lands?</a:t>
            </a:r>
            <a:endParaRPr lang="en-US" sz="1800" dirty="0"/>
          </a:p>
          <a:p>
            <a:pPr lvl="0"/>
            <a:r>
              <a:rPr lang="en-US" sz="1800" b="1" dirty="0"/>
              <a:t>N</a:t>
            </a:r>
            <a:r>
              <a:rPr lang="en-GB" sz="1800" b="1" dirty="0"/>
              <a:t>o agriculture</a:t>
            </a:r>
            <a:r>
              <a:rPr lang="en-GB" sz="1800" dirty="0"/>
              <a:t>: European mind = unable to comprehend owner’s relationship with land</a:t>
            </a:r>
          </a:p>
          <a:p>
            <a:pPr lvl="0"/>
            <a:r>
              <a:rPr lang="en-US" sz="1800" dirty="0"/>
              <a:t>R</a:t>
            </a:r>
            <a:r>
              <a:rPr lang="en-GB" sz="1800" dirty="0" err="1"/>
              <a:t>ights</a:t>
            </a:r>
            <a:r>
              <a:rPr lang="en-GB" sz="1800" dirty="0"/>
              <a:t> of occupation established by Bible; according to John Locke:</a:t>
            </a:r>
          </a:p>
          <a:p>
            <a:pPr lvl="1"/>
            <a:r>
              <a:rPr lang="en-US" sz="1800" i="1" dirty="0"/>
              <a:t>“G</a:t>
            </a:r>
            <a:r>
              <a:rPr lang="en-GB" sz="1800" i="1" dirty="0"/>
              <a:t>od gave the World to Men to make use of it </a:t>
            </a:r>
            <a:r>
              <a:rPr lang="en-US" sz="1800" i="1" dirty="0"/>
              <a:t>… [and] the Earth…for the support and comfort of their being”</a:t>
            </a:r>
          </a:p>
          <a:p>
            <a:pPr lvl="1"/>
            <a:r>
              <a:rPr lang="en-US" sz="1800" dirty="0"/>
              <a:t>Where there has been no improvement of nature, men had </a:t>
            </a:r>
            <a:r>
              <a:rPr lang="en-US" sz="1800" b="1" dirty="0"/>
              <a:t>not</a:t>
            </a:r>
            <a:r>
              <a:rPr lang="en-US" sz="1800" dirty="0"/>
              <a:t> </a:t>
            </a:r>
            <a:r>
              <a:rPr lang="en-US" sz="1800" b="1" dirty="0"/>
              <a:t>acted according to Genesis</a:t>
            </a:r>
            <a:r>
              <a:rPr lang="en-US" sz="1800" dirty="0"/>
              <a:t> </a:t>
            </a:r>
          </a:p>
          <a:p>
            <a:pPr lvl="1"/>
            <a:r>
              <a:rPr lang="en-US" sz="1800" dirty="0"/>
              <a:t>Where </a:t>
            </a:r>
            <a:r>
              <a:rPr lang="en-US" sz="1800" b="1" dirty="0"/>
              <a:t>no evidence of “use</a:t>
            </a:r>
            <a:r>
              <a:rPr lang="en-US" sz="1800" dirty="0"/>
              <a:t>” such as agriculture, buildings, monuments, and temples, it was assumed that people did not have a concept of landed property, hence could not been seen as </a:t>
            </a:r>
            <a:r>
              <a:rPr lang="en-US" sz="1800" b="1" dirty="0"/>
              <a:t>possessors</a:t>
            </a:r>
          </a:p>
        </p:txBody>
      </p:sp>
      <p:sp>
        <p:nvSpPr>
          <p:cNvPr id="3" name="Text Placeholder 2"/>
          <p:cNvSpPr>
            <a:spLocks noGrp="1"/>
          </p:cNvSpPr>
          <p:nvPr>
            <p:ph type="body" sz="half" idx="2"/>
          </p:nvPr>
        </p:nvSpPr>
        <p:spPr>
          <a:xfrm>
            <a:off x="395536" y="4797152"/>
            <a:ext cx="3008313" cy="288032"/>
          </a:xfrm>
        </p:spPr>
        <p:txBody>
          <a:bodyPr>
            <a:normAutofit/>
          </a:bodyPr>
          <a:lstStyle/>
          <a:p>
            <a:r>
              <a:rPr lang="de-DE" sz="600" dirty="0"/>
              <a:t>Painting </a:t>
            </a:r>
            <a:r>
              <a:rPr lang="de-DE" sz="600" dirty="0" err="1"/>
              <a:t>by</a:t>
            </a:r>
            <a:r>
              <a:rPr lang="de-DE" sz="600" dirty="0"/>
              <a:t> Eugene von </a:t>
            </a:r>
            <a:r>
              <a:rPr lang="de-DE" sz="600" dirty="0" err="1"/>
              <a:t>Guérard</a:t>
            </a:r>
            <a:endParaRPr lang="en-US" sz="6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28</a:t>
            </a:fld>
            <a:endParaRPr lang="es-ES"/>
          </a:p>
        </p:txBody>
      </p:sp>
      <p:pic>
        <p:nvPicPr>
          <p:cNvPr id="7" name="Picture 6"/>
          <p:cNvPicPr>
            <a:picLocks noChangeAspect="1"/>
          </p:cNvPicPr>
          <p:nvPr/>
        </p:nvPicPr>
        <p:blipFill>
          <a:blip r:embed="rId3"/>
          <a:stretch>
            <a:fillRect/>
          </a:stretch>
        </p:blipFill>
        <p:spPr>
          <a:xfrm>
            <a:off x="467544" y="1772816"/>
            <a:ext cx="3024336" cy="3024336"/>
          </a:xfrm>
          <a:prstGeom prst="rect">
            <a:avLst/>
          </a:prstGeom>
        </p:spPr>
      </p:pic>
    </p:spTree>
    <p:extLst>
      <p:ext uri="{BB962C8B-B14F-4D97-AF65-F5344CB8AC3E}">
        <p14:creationId xmlns:p14="http://schemas.microsoft.com/office/powerpoint/2010/main" val="84492275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722313" y="4406900"/>
            <a:ext cx="7772400" cy="1362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defRPr/>
            </a:pPr>
            <a:r>
              <a:rPr lang="en-GB" sz="4000" b="1" dirty="0">
                <a:latin typeface="Calibri" charset="0"/>
              </a:rPr>
              <a:t>READING QUESTION</a:t>
            </a:r>
          </a:p>
        </p:txBody>
      </p:sp>
      <p:sp>
        <p:nvSpPr>
          <p:cNvPr id="6146" name="Text Box 2"/>
          <p:cNvSpPr txBox="1">
            <a:spLocks noChangeArrowheads="1"/>
          </p:cNvSpPr>
          <p:nvPr/>
        </p:nvSpPr>
        <p:spPr bwMode="auto">
          <a:xfrm>
            <a:off x="722313" y="2667000"/>
            <a:ext cx="7772400" cy="1500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450"/>
              </a:spcBef>
              <a:buClrTx/>
              <a:buFontTx/>
              <a:buNone/>
            </a:pPr>
            <a:r>
              <a:rPr lang="es-ES" sz="1800" i="1" dirty="0">
                <a:solidFill>
                  <a:srgbClr val="898989"/>
                </a:solidFill>
                <a:latin typeface="Calibri" charset="0"/>
              </a:rPr>
              <a:t>“…</a:t>
            </a:r>
            <a:r>
              <a:rPr lang="en-US" sz="1800" i="1" dirty="0">
                <a:solidFill>
                  <a:srgbClr val="898989"/>
                </a:solidFill>
                <a:latin typeface="Calibri" charset="0"/>
              </a:rPr>
              <a:t>the uncontrolled growth of weeds and their emerging dominance in the landscape do appear to symbolize disorder, decay, and the absence of control that accompany years of political and fiscal neglect. Socially speaking, the significance of weeds is not what they do but, rather, what they represent; the same can be said for the abandoned autos, heaps of garbage, discarded needles, condoms, and drug paraphernalia, and broken glass that are pervasive throughout the park” (Brownlow, 2006, p.242)</a:t>
            </a:r>
          </a:p>
          <a:p>
            <a:pPr eaLnBrk="1" hangingPunct="1">
              <a:spcBef>
                <a:spcPts val="450"/>
              </a:spcBef>
              <a:buClrTx/>
              <a:buFontTx/>
              <a:buNone/>
            </a:pPr>
            <a:r>
              <a:rPr lang="en-US" sz="1800" dirty="0">
                <a:solidFill>
                  <a:srgbClr val="898989"/>
                </a:solidFill>
                <a:latin typeface="Calibri" charset="0"/>
              </a:rPr>
              <a:t>Why, according to Brownlow, have disorder and decay fallen upon </a:t>
            </a:r>
            <a:r>
              <a:rPr lang="en-US" sz="1800" dirty="0" err="1">
                <a:solidFill>
                  <a:srgbClr val="898989"/>
                </a:solidFill>
                <a:latin typeface="Calibri" charset="0"/>
              </a:rPr>
              <a:t>Cobbs</a:t>
            </a:r>
            <a:r>
              <a:rPr lang="en-US" sz="1800" dirty="0">
                <a:solidFill>
                  <a:srgbClr val="898989"/>
                </a:solidFill>
                <a:latin typeface="Calibri" charset="0"/>
              </a:rPr>
              <a:t> Creek? </a:t>
            </a:r>
          </a:p>
          <a:p>
            <a:pPr eaLnBrk="1" hangingPunct="1">
              <a:spcBef>
                <a:spcPts val="450"/>
              </a:spcBef>
              <a:buClrTx/>
              <a:buFontTx/>
              <a:buNone/>
            </a:pPr>
            <a:endParaRPr lang="en-US" sz="1800" dirty="0">
              <a:solidFill>
                <a:srgbClr val="898989"/>
              </a:solidFill>
              <a:latin typeface="Calibri" charset="0"/>
            </a:endParaRPr>
          </a:p>
        </p:txBody>
      </p:sp>
      <p:sp>
        <p:nvSpPr>
          <p:cNvPr id="6147"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endParaRPr lang="es-ES" sz="1200" dirty="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2</a:t>
            </a:fld>
            <a:endParaRPr lang="es-ES"/>
          </a:p>
        </p:txBody>
      </p:sp>
    </p:spTree>
    <p:extLst>
      <p:ext uri="{BB962C8B-B14F-4D97-AF65-F5344CB8AC3E}">
        <p14:creationId xmlns:p14="http://schemas.microsoft.com/office/powerpoint/2010/main" val="1549079489"/>
      </p:ext>
    </p:extLst>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3050"/>
            <a:ext cx="3008313" cy="1787798"/>
          </a:xfrm>
        </p:spPr>
        <p:txBody>
          <a:bodyPr/>
          <a:lstStyle/>
          <a:p>
            <a:r>
              <a:rPr lang="en-GB" dirty="0"/>
              <a:t>Terra Nullius: imposing agrarian ecologies</a:t>
            </a:r>
            <a:endParaRPr lang="es-ES" dirty="0"/>
          </a:p>
        </p:txBody>
      </p:sp>
      <p:sp>
        <p:nvSpPr>
          <p:cNvPr id="6" name="5 Marcador de contenido"/>
          <p:cNvSpPr>
            <a:spLocks noGrp="1"/>
          </p:cNvSpPr>
          <p:nvPr>
            <p:ph idx="1"/>
          </p:nvPr>
        </p:nvSpPr>
        <p:spPr/>
        <p:txBody>
          <a:bodyPr>
            <a:noAutofit/>
          </a:bodyPr>
          <a:lstStyle/>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dirty="0"/>
              <a:t>Establishment of settler colonies in Australia, which impose the </a:t>
            </a:r>
            <a:r>
              <a:rPr lang="en-US" sz="2400" b="1" dirty="0"/>
              <a:t>domination of agrarian </a:t>
            </a:r>
            <a:r>
              <a:rPr lang="en-US" sz="2400" dirty="0"/>
              <a:t>culture, </a:t>
            </a:r>
            <a:r>
              <a:rPr lang="en-US" sz="2400" b="1" dirty="0"/>
              <a:t>stealing the land </a:t>
            </a:r>
            <a:r>
              <a:rPr lang="en-US" sz="2400" dirty="0"/>
              <a:t>belonging to </a:t>
            </a:r>
            <a:r>
              <a:rPr lang="en-US" sz="2400" b="1" dirty="0"/>
              <a:t>hunter-gatherers</a:t>
            </a:r>
          </a:p>
          <a:p>
            <a:pPr lvl="0"/>
            <a:endParaRPr lang="en-US" sz="2400" dirty="0"/>
          </a:p>
        </p:txBody>
      </p:sp>
      <p:sp>
        <p:nvSpPr>
          <p:cNvPr id="3" name="Text Placeholder 2"/>
          <p:cNvSpPr>
            <a:spLocks noGrp="1"/>
          </p:cNvSpPr>
          <p:nvPr>
            <p:ph type="body" sz="half" idx="2"/>
          </p:nvPr>
        </p:nvSpPr>
        <p:spPr>
          <a:xfrm>
            <a:off x="179512" y="4437112"/>
            <a:ext cx="3744416" cy="792088"/>
          </a:xfrm>
        </p:spPr>
        <p:txBody>
          <a:bodyPr>
            <a:normAutofit/>
          </a:bodyPr>
          <a:lstStyle/>
          <a:p>
            <a:r>
              <a:rPr lang="en-US" sz="600" dirty="0"/>
              <a:t>Published by Kerry and Co, Australia, 1884-1917, MAAS Collection, 85/1284-1628</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pPr/>
              <a:t>29</a:t>
            </a:fld>
            <a:endParaRPr lang="es-ES"/>
          </a:p>
        </p:txBody>
      </p:sp>
      <p:pic>
        <p:nvPicPr>
          <p:cNvPr id="7" name="Picture 6"/>
          <p:cNvPicPr>
            <a:picLocks noChangeAspect="1"/>
          </p:cNvPicPr>
          <p:nvPr/>
        </p:nvPicPr>
        <p:blipFill>
          <a:blip r:embed="rId3"/>
          <a:stretch>
            <a:fillRect/>
          </a:stretch>
        </p:blipFill>
        <p:spPr>
          <a:xfrm>
            <a:off x="251520" y="2348879"/>
            <a:ext cx="3301429" cy="2076605"/>
          </a:xfrm>
          <a:prstGeom prst="rect">
            <a:avLst/>
          </a:prstGeom>
        </p:spPr>
      </p:pic>
    </p:spTree>
    <p:extLst>
      <p:ext uri="{BB962C8B-B14F-4D97-AF65-F5344CB8AC3E}">
        <p14:creationId xmlns:p14="http://schemas.microsoft.com/office/powerpoint/2010/main" val="313372467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Othering and violent land dispossession (environmental justice)</a:t>
            </a:r>
          </a:p>
        </p:txBody>
      </p:sp>
      <p:sp>
        <p:nvSpPr>
          <p:cNvPr id="7" name="Content Placeholder 6"/>
          <p:cNvSpPr>
            <a:spLocks noGrp="1"/>
          </p:cNvSpPr>
          <p:nvPr>
            <p:ph idx="1"/>
          </p:nvPr>
        </p:nvSpPr>
        <p:spPr/>
        <p:txBody>
          <a:bodyPr>
            <a:normAutofit/>
          </a:bodyPr>
          <a:lstStyle/>
          <a:p>
            <a:r>
              <a:rPr lang="en-GB" sz="2800" dirty="0"/>
              <a:t>Australia seen as “Terra Nullius” because Aborigines are (</a:t>
            </a:r>
            <a:r>
              <a:rPr lang="en-GB" sz="2800" dirty="0" err="1"/>
              <a:t>othered</a:t>
            </a:r>
            <a:r>
              <a:rPr lang="en-GB" sz="2800" dirty="0"/>
              <a:t> as) not humans, which justifies the violent dispossession of their lands </a:t>
            </a:r>
            <a:endParaRPr lang="en-US" sz="2800" dirty="0"/>
          </a:p>
          <a:p>
            <a:pPr lvl="1"/>
            <a:r>
              <a:rPr lang="en-GB" sz="2400" dirty="0"/>
              <a:t>distributive injustice re: resource allocation (who gets what)</a:t>
            </a:r>
          </a:p>
          <a:p>
            <a:endParaRPr lang="en-GB" sz="2800" dirty="0"/>
          </a:p>
          <a:p>
            <a:r>
              <a:rPr lang="en-GB" sz="2800" dirty="0"/>
              <a:t>Aborigines have… </a:t>
            </a:r>
          </a:p>
          <a:p>
            <a:pPr lvl="1"/>
            <a:r>
              <a:rPr lang="en-GB" sz="2400" dirty="0"/>
              <a:t>…neither voice in the process of deciding what to do with those lands (procedural EJ)…</a:t>
            </a:r>
          </a:p>
          <a:p>
            <a:pPr lvl="1"/>
            <a:r>
              <a:rPr lang="en-GB" sz="2400" dirty="0"/>
              <a:t>…nor recognition of their rights to land </a:t>
            </a:r>
            <a:r>
              <a:rPr lang="en-GB" sz="2400" dirty="0">
                <a:solidFill>
                  <a:srgbClr val="000000"/>
                </a:solidFill>
              </a:rPr>
              <a:t>(recognition EJ)</a:t>
            </a:r>
          </a:p>
        </p:txBody>
      </p:sp>
      <p:sp>
        <p:nvSpPr>
          <p:cNvPr id="5" name="Slide Number Placeholder 4"/>
          <p:cNvSpPr>
            <a:spLocks noGrp="1"/>
          </p:cNvSpPr>
          <p:nvPr>
            <p:ph type="sldNum" sz="quarter" idx="12"/>
          </p:nvPr>
        </p:nvSpPr>
        <p:spPr/>
        <p:txBody>
          <a:bodyPr/>
          <a:lstStyle/>
          <a:p>
            <a:fld id="{2E671E90-3A17-47B3-8C57-E6B1A9184234}" type="slidenum">
              <a:rPr lang="es-ES" smtClean="0"/>
              <a:t>30</a:t>
            </a:fld>
            <a:endParaRPr lang="es-ES"/>
          </a:p>
        </p:txBody>
      </p:sp>
    </p:spTree>
    <p:extLst>
      <p:ext uri="{BB962C8B-B14F-4D97-AF65-F5344CB8AC3E}">
        <p14:creationId xmlns:p14="http://schemas.microsoft.com/office/powerpoint/2010/main" val="4095775852"/>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Take-away points</a:t>
            </a:r>
            <a:endParaRPr lang="es-ES" dirty="0"/>
          </a:p>
        </p:txBody>
      </p:sp>
      <p:sp>
        <p:nvSpPr>
          <p:cNvPr id="3" name="2 Marcador de contenido"/>
          <p:cNvSpPr>
            <a:spLocks noGrp="1"/>
          </p:cNvSpPr>
          <p:nvPr>
            <p:ph idx="1"/>
          </p:nvPr>
        </p:nvSpPr>
        <p:spPr/>
        <p:txBody>
          <a:bodyPr>
            <a:noAutofit/>
          </a:bodyPr>
          <a:lstStyle/>
          <a:p>
            <a:r>
              <a:rPr lang="en-GB" sz="2800" dirty="0"/>
              <a:t>Environmental racism </a:t>
            </a:r>
            <a:r>
              <a:rPr lang="en-US" sz="2800" dirty="0"/>
              <a:t>–</a:t>
            </a:r>
            <a:r>
              <a:rPr lang="en-GB" sz="2800" dirty="0"/>
              <a:t> environmental justice</a:t>
            </a:r>
          </a:p>
          <a:p>
            <a:pPr lvl="1"/>
            <a:r>
              <a:rPr lang="en-US" sz="2000" dirty="0"/>
              <a:t>N</a:t>
            </a:r>
            <a:r>
              <a:rPr lang="en-GB" sz="2000" dirty="0" err="1"/>
              <a:t>ot</a:t>
            </a:r>
            <a:r>
              <a:rPr lang="en-GB" sz="2000" dirty="0"/>
              <a:t> only race; socio-economics, class, gender, religion too</a:t>
            </a:r>
          </a:p>
          <a:p>
            <a:pPr lvl="1"/>
            <a:r>
              <a:rPr lang="en-US" sz="2000" dirty="0"/>
              <a:t>D</a:t>
            </a:r>
            <a:r>
              <a:rPr lang="en-GB" sz="2000" dirty="0" err="1"/>
              <a:t>istributive</a:t>
            </a:r>
            <a:r>
              <a:rPr lang="en-GB" sz="2000" dirty="0"/>
              <a:t>, but also procedural and representational </a:t>
            </a:r>
          </a:p>
          <a:p>
            <a:pPr lvl="1"/>
            <a:r>
              <a:rPr lang="en-GB" sz="2000" dirty="0"/>
              <a:t>Uneven </a:t>
            </a:r>
            <a:r>
              <a:rPr lang="en-GB" sz="2000" dirty="0" err="1"/>
              <a:t>bads</a:t>
            </a:r>
            <a:r>
              <a:rPr lang="en-GB" sz="2000" dirty="0"/>
              <a:t>; but also uneven goods</a:t>
            </a:r>
          </a:p>
          <a:p>
            <a:pPr lvl="1"/>
            <a:r>
              <a:rPr lang="en-GB" sz="2000" dirty="0"/>
              <a:t>At both </a:t>
            </a:r>
            <a:r>
              <a:rPr lang="en-GB" sz="2000" dirty="0" err="1"/>
              <a:t>nat’l</a:t>
            </a:r>
            <a:r>
              <a:rPr lang="en-GB" sz="2000" dirty="0"/>
              <a:t> and int’l level</a:t>
            </a:r>
          </a:p>
          <a:p>
            <a:pPr lvl="1"/>
            <a:endParaRPr lang="en-GB" sz="2000" dirty="0"/>
          </a:p>
          <a:p>
            <a:r>
              <a:rPr lang="en-US" sz="2800" dirty="0"/>
              <a:t>Othering: helps forge an </a:t>
            </a:r>
            <a:r>
              <a:rPr lang="en-US" sz="2800" i="1" dirty="0"/>
              <a:t>ideology</a:t>
            </a:r>
            <a:r>
              <a:rPr lang="en-US" sz="2800" dirty="0"/>
              <a:t> </a:t>
            </a:r>
            <a:r>
              <a:rPr lang="en-GB" sz="2800" dirty="0"/>
              <a:t>for environmental discrimination and injustice (i.e. to justify these)</a:t>
            </a:r>
          </a:p>
          <a:p>
            <a:pPr lvl="1"/>
            <a:r>
              <a:rPr lang="en-US" sz="2000" dirty="0"/>
              <a:t>E.g. colonialism: </a:t>
            </a:r>
            <a:r>
              <a:rPr lang="en-GB" sz="2000" dirty="0"/>
              <a:t>discrimination </a:t>
            </a:r>
            <a:r>
              <a:rPr lang="en-US" sz="2000" dirty="0"/>
              <a:t>n</a:t>
            </a:r>
            <a:r>
              <a:rPr lang="en-GB" sz="2000" dirty="0" err="1"/>
              <a:t>aturalised</a:t>
            </a:r>
            <a:r>
              <a:rPr lang="en-GB" sz="2000" dirty="0"/>
              <a:t> through </a:t>
            </a:r>
            <a:r>
              <a:rPr lang="en-GB" sz="2000" dirty="0" err="1"/>
              <a:t>othering</a:t>
            </a:r>
            <a:r>
              <a:rPr lang="en-GB" sz="2000" dirty="0"/>
              <a:t> that permitted (justified the use of force and) resource dispossession</a:t>
            </a: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31</a:t>
            </a:fld>
            <a:endParaRPr lang="es-ES"/>
          </a:p>
        </p:txBody>
      </p:sp>
    </p:spTree>
    <p:extLst>
      <p:ext uri="{BB962C8B-B14F-4D97-AF65-F5344CB8AC3E}">
        <p14:creationId xmlns:p14="http://schemas.microsoft.com/office/powerpoint/2010/main" val="354253245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GB" sz="4400">
                <a:latin typeface="Calibri" charset="0"/>
              </a:rPr>
              <a:t>Disorder and decay in Cobbs Creek</a:t>
            </a:r>
          </a:p>
        </p:txBody>
      </p:sp>
      <p:sp>
        <p:nvSpPr>
          <p:cNvPr id="717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buFont typeface="Arial" charset="0"/>
              <a:buChar char="•"/>
              <a:defRPr/>
            </a:pPr>
            <a:r>
              <a:rPr lang="en-GB" sz="2800" dirty="0">
                <a:latin typeface="Calibri" charset="0"/>
              </a:rPr>
              <a:t>Why? </a:t>
            </a:r>
          </a:p>
          <a:p>
            <a:pPr lvl="1">
              <a:buFont typeface="Arial" charset="0"/>
              <a:buChar char="–"/>
              <a:defRPr/>
            </a:pPr>
            <a:r>
              <a:rPr lang="en-GB" sz="2000" dirty="0">
                <a:latin typeface="Calibri" charset="0"/>
              </a:rPr>
              <a:t>A key factor/ key change that brought about disorder and decay</a:t>
            </a:r>
          </a:p>
          <a:p>
            <a:pPr lvl="1">
              <a:buFont typeface="Arial" charset="0"/>
              <a:buChar char="–"/>
              <a:defRPr/>
            </a:pPr>
            <a:endParaRPr lang="en-GB" sz="2000" dirty="0">
              <a:latin typeface="Calibri" charset="0"/>
            </a:endParaRPr>
          </a:p>
          <a:p>
            <a:pPr>
              <a:buFont typeface="Arial" charset="0"/>
              <a:buChar char="•"/>
              <a:defRPr/>
            </a:pPr>
            <a:r>
              <a:rPr lang="en-GB" sz="2800" b="1" dirty="0">
                <a:latin typeface="Calibri" charset="0"/>
              </a:rPr>
              <a:t>Loss of social (community) control </a:t>
            </a:r>
            <a:r>
              <a:rPr lang="en-GB" sz="2800" dirty="0">
                <a:latin typeface="Calibri" charset="0"/>
              </a:rPr>
              <a:t>mechanisms that ensured park security for everyone</a:t>
            </a:r>
          </a:p>
          <a:p>
            <a:pPr>
              <a:buFont typeface="Arial" charset="0"/>
              <a:buChar char="•"/>
              <a:defRPr/>
            </a:pPr>
            <a:endParaRPr lang="en-GB" sz="1600" dirty="0">
              <a:latin typeface="Calibri" charset="0"/>
            </a:endParaRPr>
          </a:p>
          <a:p>
            <a:pPr>
              <a:buFont typeface="Arial" charset="0"/>
              <a:buChar char="•"/>
              <a:defRPr/>
            </a:pPr>
            <a:r>
              <a:rPr lang="en-GB" sz="2800" dirty="0">
                <a:latin typeface="Calibri" charset="0"/>
              </a:rPr>
              <a:t>What </a:t>
            </a:r>
            <a:r>
              <a:rPr lang="en-GB" sz="2800" b="1" dirty="0">
                <a:latin typeface="Calibri" charset="0"/>
              </a:rPr>
              <a:t>reasons</a:t>
            </a:r>
            <a:r>
              <a:rPr lang="en-GB" sz="2800" dirty="0">
                <a:latin typeface="Calibri" charset="0"/>
              </a:rPr>
              <a:t> produced this phenomenon?</a:t>
            </a:r>
          </a:p>
          <a:p>
            <a:pPr marL="457200" lvl="1" indent="0">
              <a:defRPr/>
            </a:pPr>
            <a:endParaRPr lang="en-GB" sz="800" dirty="0">
              <a:latin typeface="Calibri" charset="0"/>
            </a:endParaRPr>
          </a:p>
          <a:p>
            <a:pPr marL="57150" indent="0">
              <a:defRPr/>
            </a:pPr>
            <a:r>
              <a:rPr lang="en-GB" sz="2800" u="sng" dirty="0">
                <a:latin typeface="Calibri" charset="0"/>
              </a:rPr>
              <a:t>Racism: </a:t>
            </a:r>
            <a:r>
              <a:rPr lang="en-GB" sz="2800" b="1" u="sng" dirty="0">
                <a:latin typeface="Calibri" charset="0"/>
              </a:rPr>
              <a:t>racism-induced </a:t>
            </a:r>
            <a:r>
              <a:rPr lang="en-GB" sz="2800" u="sng" dirty="0">
                <a:latin typeface="Calibri" charset="0"/>
              </a:rPr>
              <a:t>and</a:t>
            </a:r>
            <a:r>
              <a:rPr lang="en-GB" sz="2800" b="1" u="sng" dirty="0">
                <a:latin typeface="Calibri" charset="0"/>
              </a:rPr>
              <a:t> racism-related decisions</a:t>
            </a:r>
          </a:p>
          <a:p>
            <a:pPr lvl="1">
              <a:buFont typeface="Calibri" charset="0"/>
              <a:buAutoNum type="arabicPeriod"/>
              <a:defRPr/>
            </a:pPr>
            <a:r>
              <a:rPr lang="en-GB" sz="2000" dirty="0">
                <a:latin typeface="Calibri" charset="0"/>
              </a:rPr>
              <a:t>Decisions of a man in power (Rizzo)</a:t>
            </a:r>
          </a:p>
          <a:p>
            <a:pPr lvl="1">
              <a:buFont typeface="Calibri" charset="0"/>
              <a:buAutoNum type="arabicPeriod"/>
              <a:defRPr/>
            </a:pPr>
            <a:r>
              <a:rPr lang="en-GB" sz="2000" dirty="0">
                <a:latin typeface="Calibri" charset="0"/>
              </a:rPr>
              <a:t>Public Administration neglect of park, community, and its services</a:t>
            </a:r>
          </a:p>
          <a:p>
            <a:pPr lvl="1">
              <a:buFont typeface="Calibri" charset="0"/>
              <a:buAutoNum type="arabicPeriod"/>
              <a:defRPr/>
            </a:pPr>
            <a:r>
              <a:rPr lang="en-GB" sz="2000" dirty="0">
                <a:latin typeface="Calibri" charset="0"/>
              </a:rPr>
              <a:t>Change in gang culture</a:t>
            </a:r>
          </a:p>
        </p:txBody>
      </p:sp>
      <p:sp>
        <p:nvSpPr>
          <p:cNvPr id="7171"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24862255-1C12-944B-AD08-0357DFC12118}" type="slidenum">
              <a:rPr lang="es-ES" sz="1200" smtClean="0">
                <a:solidFill>
                  <a:srgbClr val="898989"/>
                </a:solidFill>
                <a:latin typeface="Calibri" charset="0"/>
              </a:rPr>
              <a:pPr algn="r">
                <a:buClrTx/>
                <a:buFontTx/>
                <a:buNone/>
                <a:defRPr/>
              </a:pPr>
              <a:t>3</a:t>
            </a:fld>
            <a:endParaRPr lang="es-ES" sz="120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3</a:t>
            </a:fld>
            <a:endParaRPr lang="es-ES"/>
          </a:p>
        </p:txBody>
      </p:sp>
    </p:spTree>
    <p:extLst>
      <p:ext uri="{BB962C8B-B14F-4D97-AF65-F5344CB8AC3E}">
        <p14:creationId xmlns:p14="http://schemas.microsoft.com/office/powerpoint/2010/main" val="23955292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7170">
                                            <p:txEl>
                                              <p:pRg st="3" end="3"/>
                                            </p:txEl>
                                          </p:spTgt>
                                        </p:tgtEl>
                                        <p:attrNameLst>
                                          <p:attrName>style.visibility</p:attrName>
                                        </p:attrNameLst>
                                      </p:cBhvr>
                                      <p:to>
                                        <p:strVal val="visible"/>
                                      </p:to>
                                    </p:set>
                                    <p:animEffect transition="in" filter="wipe(left)">
                                      <p:cBhvr additive="repl">
                                        <p:cTn id="7" dur="500"/>
                                        <p:tgtEl>
                                          <p:spTgt spid="7170">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7170">
                                            <p:txEl>
                                              <p:pRg st="5" end="5"/>
                                            </p:txEl>
                                          </p:spTgt>
                                        </p:tgtEl>
                                        <p:attrNameLst>
                                          <p:attrName>style.visibility</p:attrName>
                                        </p:attrNameLst>
                                      </p:cBhvr>
                                      <p:to>
                                        <p:strVal val="visible"/>
                                      </p:to>
                                    </p:set>
                                    <p:animEffect transition="in" filter="wipe(left)">
                                      <p:cBhvr additive="repl">
                                        <p:cTn id="12" dur="500"/>
                                        <p:tgtEl>
                                          <p:spTgt spid="717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7170">
                                            <p:txEl>
                                              <p:pRg st="7" end="7"/>
                                            </p:txEl>
                                          </p:spTgt>
                                        </p:tgtEl>
                                        <p:attrNameLst>
                                          <p:attrName>style.visibility</p:attrName>
                                        </p:attrNameLst>
                                      </p:cBhvr>
                                      <p:to>
                                        <p:strVal val="visible"/>
                                      </p:to>
                                    </p:set>
                                    <p:animEffect transition="in" filter="wipe(left)">
                                      <p:cBhvr additive="repl">
                                        <p:cTn id="17" dur="500"/>
                                        <p:tgtEl>
                                          <p:spTgt spid="7170">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7170">
                                            <p:txEl>
                                              <p:pRg st="8" end="8"/>
                                            </p:txEl>
                                          </p:spTgt>
                                        </p:tgtEl>
                                        <p:attrNameLst>
                                          <p:attrName>style.visibility</p:attrName>
                                        </p:attrNameLst>
                                      </p:cBhvr>
                                      <p:to>
                                        <p:strVal val="visible"/>
                                      </p:to>
                                    </p:set>
                                    <p:animEffect transition="in" filter="wipe(left)">
                                      <p:cBhvr additive="repl">
                                        <p:cTn id="22" dur="500"/>
                                        <p:tgtEl>
                                          <p:spTgt spid="7170">
                                            <p:txEl>
                                              <p:pRg st="8" end="8"/>
                                            </p:txEl>
                                          </p:spTgt>
                                        </p:tgtEl>
                                      </p:cBhvr>
                                    </p:animEffect>
                                  </p:childTnLst>
                                </p:cTn>
                              </p:par>
                              <p:par>
                                <p:cTn id="23" presetID="22" presetClass="entr" presetSubtype="8" fill="hold" nodeType="withEffect">
                                  <p:stCondLst>
                                    <p:cond delay="0"/>
                                  </p:stCondLst>
                                  <p:childTnLst>
                                    <p:set>
                                      <p:cBhvr additive="repl">
                                        <p:cTn id="24" dur="1" fill="hold">
                                          <p:stCondLst>
                                            <p:cond delay="0"/>
                                          </p:stCondLst>
                                        </p:cTn>
                                        <p:tgtEl>
                                          <p:spTgt spid="7170">
                                            <p:txEl>
                                              <p:pRg st="9" end="9"/>
                                            </p:txEl>
                                          </p:spTgt>
                                        </p:tgtEl>
                                        <p:attrNameLst>
                                          <p:attrName>style.visibility</p:attrName>
                                        </p:attrNameLst>
                                      </p:cBhvr>
                                      <p:to>
                                        <p:strVal val="visible"/>
                                      </p:to>
                                    </p:set>
                                    <p:animEffect transition="in" filter="wipe(left)">
                                      <p:cBhvr additive="repl">
                                        <p:cTn id="25" dur="500"/>
                                        <p:tgtEl>
                                          <p:spTgt spid="7170">
                                            <p:txEl>
                                              <p:pRg st="9" end="9"/>
                                            </p:txEl>
                                          </p:spTgt>
                                        </p:tgtEl>
                                      </p:cBhvr>
                                    </p:animEffect>
                                  </p:childTnLst>
                                </p:cTn>
                              </p:par>
                              <p:par>
                                <p:cTn id="26" presetID="22" presetClass="entr" presetSubtype="8" fill="hold" nodeType="withEffect">
                                  <p:stCondLst>
                                    <p:cond delay="0"/>
                                  </p:stCondLst>
                                  <p:childTnLst>
                                    <p:set>
                                      <p:cBhvr additive="repl">
                                        <p:cTn id="27" dur="1" fill="hold">
                                          <p:stCondLst>
                                            <p:cond delay="0"/>
                                          </p:stCondLst>
                                        </p:cTn>
                                        <p:tgtEl>
                                          <p:spTgt spid="7170">
                                            <p:txEl>
                                              <p:pRg st="10" end="10"/>
                                            </p:txEl>
                                          </p:spTgt>
                                        </p:tgtEl>
                                        <p:attrNameLst>
                                          <p:attrName>style.visibility</p:attrName>
                                        </p:attrNameLst>
                                      </p:cBhvr>
                                      <p:to>
                                        <p:strVal val="visible"/>
                                      </p:to>
                                    </p:set>
                                    <p:animEffect transition="in" filter="wipe(left)">
                                      <p:cBhvr additive="repl">
                                        <p:cTn id="28" dur="500"/>
                                        <p:tgtEl>
                                          <p:spTgt spid="717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latin typeface="Calibri" charset="0"/>
              </a:rPr>
              <a:t>1. Decisions of a man in a seat of power</a:t>
            </a:r>
            <a:endParaRPr lang="en-US" sz="3600" dirty="0"/>
          </a:p>
        </p:txBody>
      </p:sp>
      <p:sp>
        <p:nvSpPr>
          <p:cNvPr id="4" name="Content Placeholder 3"/>
          <p:cNvSpPr>
            <a:spLocks noGrp="1"/>
          </p:cNvSpPr>
          <p:nvPr>
            <p:ph sz="half" idx="1"/>
          </p:nvPr>
        </p:nvSpPr>
        <p:spPr/>
        <p:txBody>
          <a:bodyPr>
            <a:normAutofit/>
          </a:bodyPr>
          <a:lstStyle/>
          <a:p>
            <a:endParaRPr lang="en-US" sz="2400" dirty="0"/>
          </a:p>
          <a:p>
            <a:r>
              <a:rPr lang="en-US" sz="2400" dirty="0"/>
              <a:t>Frank (“The Big Bambino”) Rizzo: Police Commissioner turned Mayor </a:t>
            </a:r>
          </a:p>
          <a:p>
            <a:pPr lvl="1"/>
            <a:r>
              <a:rPr lang="en-US" sz="2000" dirty="0"/>
              <a:t>Cuts park budget by 50% </a:t>
            </a:r>
          </a:p>
          <a:p>
            <a:pPr lvl="1"/>
            <a:r>
              <a:rPr lang="en-US" sz="2000" dirty="0"/>
              <a:t>Reduces mounted Park Guard </a:t>
            </a:r>
          </a:p>
          <a:p>
            <a:pPr lvl="1"/>
            <a:r>
              <a:rPr lang="en-US" sz="2000" dirty="0"/>
              <a:t>Removes park benches</a:t>
            </a:r>
            <a:endParaRPr lang="es-ES" sz="2000" dirty="0"/>
          </a:p>
          <a:p>
            <a:endParaRPr lang="en-US" sz="2400" dirty="0"/>
          </a:p>
        </p:txBody>
      </p:sp>
      <p:sp>
        <p:nvSpPr>
          <p:cNvPr id="9" name="Content Placeholder 8"/>
          <p:cNvSpPr>
            <a:spLocks noGrp="1"/>
          </p:cNvSpPr>
          <p:nvPr>
            <p:ph sz="half" idx="2"/>
          </p:nvPr>
        </p:nvSpPr>
        <p:spPr>
          <a:xfrm>
            <a:off x="4853880" y="4437112"/>
            <a:ext cx="4038600" cy="288032"/>
          </a:xfrm>
        </p:spPr>
        <p:txBody>
          <a:bodyPr>
            <a:normAutofit/>
          </a:bodyPr>
          <a:lstStyle/>
          <a:p>
            <a:pPr marL="0" indent="0">
              <a:buNone/>
            </a:pPr>
            <a:r>
              <a:rPr lang="en-US" sz="800" dirty="0">
                <a:solidFill>
                  <a:srgbClr val="000000"/>
                </a:solidFill>
              </a:rPr>
              <a:t>C</a:t>
            </a:r>
            <a:r>
              <a:rPr lang="de-DE" sz="800" dirty="0" err="1">
                <a:solidFill>
                  <a:srgbClr val="000000"/>
                </a:solidFill>
              </a:rPr>
              <a:t>opyright</a:t>
            </a:r>
            <a:r>
              <a:rPr lang="de-DE" sz="800" dirty="0">
                <a:solidFill>
                  <a:srgbClr val="000000"/>
                </a:solidFill>
              </a:rPr>
              <a:t>: Bill Achatz/AP</a:t>
            </a:r>
            <a:endParaRPr lang="en-US" sz="800" dirty="0">
              <a:solidFill>
                <a:srgbClr val="000000"/>
              </a:solidFill>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pPr/>
              <a:t>4</a:t>
            </a:fld>
            <a:endParaRPr lang="es-ES"/>
          </a:p>
        </p:txBody>
      </p:sp>
      <p:pic>
        <p:nvPicPr>
          <p:cNvPr id="5" name="Picture 4"/>
          <p:cNvPicPr>
            <a:picLocks noChangeAspect="1"/>
          </p:cNvPicPr>
          <p:nvPr/>
        </p:nvPicPr>
        <p:blipFill>
          <a:blip r:embed="rId3"/>
          <a:stretch>
            <a:fillRect/>
          </a:stretch>
        </p:blipFill>
        <p:spPr>
          <a:xfrm>
            <a:off x="4860033" y="2037783"/>
            <a:ext cx="3581506" cy="2399329"/>
          </a:xfrm>
          <a:prstGeom prst="rect">
            <a:avLst/>
          </a:prstGeom>
        </p:spPr>
      </p:pic>
    </p:spTree>
    <p:extLst>
      <p:ext uri="{BB962C8B-B14F-4D97-AF65-F5344CB8AC3E}">
        <p14:creationId xmlns:p14="http://schemas.microsoft.com/office/powerpoint/2010/main" val="336758259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Calibri" charset="0"/>
              </a:rPr>
              <a:t>2. Result of neglect (of racist-origins)</a:t>
            </a:r>
            <a:endParaRPr lang="en-US" dirty="0"/>
          </a:p>
        </p:txBody>
      </p:sp>
      <p:sp>
        <p:nvSpPr>
          <p:cNvPr id="4" name="Content Placeholder 3"/>
          <p:cNvSpPr>
            <a:spLocks noGrp="1"/>
          </p:cNvSpPr>
          <p:nvPr>
            <p:ph sz="half" idx="1"/>
          </p:nvPr>
        </p:nvSpPr>
        <p:spPr/>
        <p:txBody>
          <a:bodyPr>
            <a:normAutofit fontScale="77500" lnSpcReduction="20000"/>
          </a:bodyPr>
          <a:lstStyle/>
          <a:p>
            <a:pPr>
              <a:spcBef>
                <a:spcPts val="700"/>
              </a:spcBef>
              <a:spcAft>
                <a:spcPts val="1800"/>
              </a:spcAft>
              <a:buFont typeface="Arial" charset="0"/>
              <a:buChar char="•"/>
              <a:defRPr/>
            </a:pPr>
            <a:r>
              <a:rPr lang="en-US" dirty="0">
                <a:latin typeface="Calibri" charset="0"/>
              </a:rPr>
              <a:t>Budget cuts started with Mayor Rizzo but continued: since early 80s (i.e. 3 decades=no increase)</a:t>
            </a:r>
          </a:p>
          <a:p>
            <a:pPr>
              <a:spcBef>
                <a:spcPts val="700"/>
              </a:spcBef>
              <a:spcAft>
                <a:spcPts val="1800"/>
              </a:spcAft>
              <a:buFont typeface="Arial" charset="0"/>
              <a:buChar char="•"/>
              <a:defRPr/>
            </a:pPr>
            <a:r>
              <a:rPr lang="en-US" dirty="0">
                <a:latin typeface="Calibri" charset="0"/>
              </a:rPr>
              <a:t>steady decline in budgetary spending on the park further compounded the problem</a:t>
            </a:r>
          </a:p>
          <a:p>
            <a:pPr>
              <a:spcBef>
                <a:spcPts val="700"/>
              </a:spcBef>
              <a:spcAft>
                <a:spcPts val="1800"/>
              </a:spcAft>
              <a:buFont typeface="Arial" charset="0"/>
              <a:buChar char="•"/>
              <a:defRPr/>
            </a:pPr>
            <a:r>
              <a:rPr lang="en-US" dirty="0">
                <a:latin typeface="Calibri" charset="0"/>
              </a:rPr>
              <a:t>budget cuts followed almost exact pattern as </a:t>
            </a:r>
            <a:r>
              <a:rPr lang="en-US" b="1" dirty="0">
                <a:latin typeface="Calibri" charset="0"/>
              </a:rPr>
              <a:t>exodus of whites</a:t>
            </a:r>
            <a:r>
              <a:rPr lang="en-US" dirty="0">
                <a:latin typeface="Calibri" charset="0"/>
              </a:rPr>
              <a:t> from the area (racism within Philadelphia’s powerful decision-making institutions)</a:t>
            </a:r>
          </a:p>
        </p:txBody>
      </p:sp>
      <p:sp>
        <p:nvSpPr>
          <p:cNvPr id="2" name="Slide Number Placeholder 1"/>
          <p:cNvSpPr>
            <a:spLocks noGrp="1"/>
          </p:cNvSpPr>
          <p:nvPr>
            <p:ph type="sldNum" sz="quarter" idx="12"/>
          </p:nvPr>
        </p:nvSpPr>
        <p:spPr/>
        <p:txBody>
          <a:bodyPr/>
          <a:lstStyle/>
          <a:p>
            <a:fld id="{2E671E90-3A17-47B3-8C57-E6B1A9184234}" type="slidenum">
              <a:rPr lang="es-ES" smtClean="0"/>
              <a:t>5</a:t>
            </a:fld>
            <a:endParaRPr lang="es-ES"/>
          </a:p>
        </p:txBody>
      </p:sp>
      <p:pic>
        <p:nvPicPr>
          <p:cNvPr id="7" name="Picture 6" descr="brownlow char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51237"/>
            <a:ext cx="3384376" cy="1676299"/>
          </a:xfrm>
          <a:prstGeom prst="rect">
            <a:avLst/>
          </a:prstGeom>
        </p:spPr>
      </p:pic>
      <p:pic>
        <p:nvPicPr>
          <p:cNvPr id="9" name="Picture 8" descr="brownlow char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198507"/>
            <a:ext cx="4176464" cy="2390733"/>
          </a:xfrm>
          <a:prstGeom prst="rect">
            <a:avLst/>
          </a:prstGeom>
        </p:spPr>
      </p:pic>
    </p:spTree>
    <p:extLst>
      <p:ext uri="{BB962C8B-B14F-4D97-AF65-F5344CB8AC3E}">
        <p14:creationId xmlns:p14="http://schemas.microsoft.com/office/powerpoint/2010/main" val="341782602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3. Change in gang culture</a:t>
            </a:r>
            <a:br>
              <a:rPr lang="en-US" dirty="0"/>
            </a:br>
            <a:endParaRPr lang="en-US" dirty="0"/>
          </a:p>
        </p:txBody>
      </p:sp>
      <p:sp>
        <p:nvSpPr>
          <p:cNvPr id="4" name="Content Placeholder 3"/>
          <p:cNvSpPr>
            <a:spLocks noGrp="1"/>
          </p:cNvSpPr>
          <p:nvPr>
            <p:ph idx="1"/>
          </p:nvPr>
        </p:nvSpPr>
        <p:spPr>
          <a:xfrm>
            <a:off x="3707904" y="273050"/>
            <a:ext cx="5112568" cy="5853113"/>
          </a:xfrm>
        </p:spPr>
        <p:txBody>
          <a:bodyPr>
            <a:normAutofit/>
          </a:bodyPr>
          <a:lstStyle/>
          <a:p>
            <a:pPr marL="0" indent="0">
              <a:buNone/>
            </a:pPr>
            <a:endParaRPr lang="en-US" sz="2400" b="1" dirty="0"/>
          </a:p>
          <a:p>
            <a:pPr marL="0" indent="0">
              <a:buNone/>
            </a:pPr>
            <a:endParaRPr lang="en-US" sz="2400" b="1" dirty="0"/>
          </a:p>
          <a:p>
            <a:pPr marL="0" indent="0">
              <a:buNone/>
            </a:pPr>
            <a:r>
              <a:rPr lang="en-US" sz="2400" b="1" dirty="0"/>
              <a:t>The 50s</a:t>
            </a:r>
            <a:r>
              <a:rPr lang="en-US" sz="2400" dirty="0"/>
              <a:t>: the “organic” gangs</a:t>
            </a:r>
          </a:p>
          <a:p>
            <a:pPr lvl="1"/>
            <a:r>
              <a:rPr lang="en-US" sz="2000" dirty="0">
                <a:latin typeface="Calibri" charset="0"/>
              </a:rPr>
              <a:t>“Homegrown” gangs’ informal agreement over park's neutrality</a:t>
            </a:r>
            <a:endParaRPr lang="en-US" sz="2000" dirty="0"/>
          </a:p>
          <a:p>
            <a:pPr marL="0" indent="0">
              <a:buNone/>
            </a:pPr>
            <a:r>
              <a:rPr lang="en-US" sz="2400" b="1" dirty="0"/>
              <a:t>Late 60s – early 70s</a:t>
            </a:r>
            <a:r>
              <a:rPr lang="en-US" sz="2400" dirty="0"/>
              <a:t>: Black Power</a:t>
            </a:r>
          </a:p>
          <a:p>
            <a:pPr lvl="1"/>
            <a:r>
              <a:rPr lang="en-GB" sz="2000" dirty="0" err="1">
                <a:latin typeface="Calibri" charset="0"/>
              </a:rPr>
              <a:t>Cobbs</a:t>
            </a:r>
            <a:r>
              <a:rPr lang="en-GB" sz="2000" dirty="0">
                <a:latin typeface="Calibri" charset="0"/>
              </a:rPr>
              <a:t> Creek’s early gangs (and informal security) quietly disappear</a:t>
            </a:r>
            <a:endParaRPr lang="en-US" sz="2000" dirty="0"/>
          </a:p>
          <a:p>
            <a:pPr marL="0" indent="0">
              <a:buNone/>
            </a:pPr>
            <a:r>
              <a:rPr lang="en-US" sz="2400" b="1" dirty="0"/>
              <a:t>Late 70s</a:t>
            </a:r>
            <a:r>
              <a:rPr lang="en-US" sz="2400" dirty="0"/>
              <a:t>: the power vacuum</a:t>
            </a:r>
          </a:p>
          <a:p>
            <a:pPr lvl="1"/>
            <a:r>
              <a:rPr lang="en-US" sz="2000" dirty="0">
                <a:latin typeface="Calibri" charset="0"/>
              </a:rPr>
              <a:t>D</a:t>
            </a:r>
            <a:r>
              <a:rPr lang="en-GB" sz="2000" dirty="0" err="1">
                <a:latin typeface="Calibri" charset="0"/>
              </a:rPr>
              <a:t>ecline</a:t>
            </a:r>
            <a:r>
              <a:rPr lang="en-GB" sz="2000" dirty="0">
                <a:latin typeface="Calibri" charset="0"/>
              </a:rPr>
              <a:t> of black identity movement </a:t>
            </a:r>
          </a:p>
          <a:p>
            <a:pPr lvl="1"/>
            <a:r>
              <a:rPr lang="en-GB" sz="2000" dirty="0">
                <a:latin typeface="Calibri" charset="0"/>
              </a:rPr>
              <a:t>Outmigration</a:t>
            </a:r>
            <a:endParaRPr lang="en-US" sz="2000" dirty="0"/>
          </a:p>
          <a:p>
            <a:pPr marL="0" indent="0">
              <a:buNone/>
            </a:pPr>
            <a:r>
              <a:rPr lang="en-US" sz="2400" b="1" dirty="0"/>
              <a:t>The 80s</a:t>
            </a:r>
            <a:r>
              <a:rPr lang="en-US" sz="2400" dirty="0"/>
              <a:t>: end of the agreement</a:t>
            </a:r>
          </a:p>
          <a:p>
            <a:pPr lvl="1"/>
            <a:r>
              <a:rPr lang="en-US" sz="2000" dirty="0">
                <a:latin typeface="Calibri" charset="0"/>
              </a:rPr>
              <a:t>V</a:t>
            </a:r>
            <a:r>
              <a:rPr lang="en-GB" sz="2000" dirty="0" err="1">
                <a:latin typeface="Calibri" charset="0"/>
              </a:rPr>
              <a:t>iolent</a:t>
            </a:r>
            <a:r>
              <a:rPr lang="en-GB" sz="2000" dirty="0">
                <a:latin typeface="Calibri" charset="0"/>
              </a:rPr>
              <a:t> gangs: no agreements, unwritten or otherwise</a:t>
            </a:r>
          </a:p>
          <a:p>
            <a:pPr lvl="1"/>
            <a:endParaRPr lang="en-US" sz="2000" dirty="0"/>
          </a:p>
          <a:p>
            <a:endParaRPr lang="en-US" sz="2400" dirty="0"/>
          </a:p>
          <a:p>
            <a:endParaRPr lang="en-US" sz="2400" dirty="0"/>
          </a:p>
        </p:txBody>
      </p:sp>
      <p:sp>
        <p:nvSpPr>
          <p:cNvPr id="5" name="Text Placeholder 4"/>
          <p:cNvSpPr>
            <a:spLocks noGrp="1"/>
          </p:cNvSpPr>
          <p:nvPr>
            <p:ph type="body" sz="half" idx="2"/>
          </p:nvPr>
        </p:nvSpPr>
        <p:spPr/>
        <p:txBody>
          <a:bodyPr/>
          <a:lstStyle/>
          <a:p>
            <a:pPr marL="339725" indent="-336550">
              <a:spcBef>
                <a:spcPts val="100"/>
              </a:spcBef>
              <a:spcAft>
                <a:spcPts val="600"/>
              </a:spcAft>
              <a:buFont typeface="Arial" charset="0"/>
              <a:buChar char="•"/>
              <a:defRPr/>
            </a:pPr>
            <a:r>
              <a:rPr lang="en-US" dirty="0">
                <a:latin typeface="Calibri" charset="0"/>
              </a:rPr>
              <a:t>John: “</a:t>
            </a:r>
            <a:r>
              <a:rPr lang="en-US" i="1" dirty="0">
                <a:latin typeface="Calibri" charset="0"/>
              </a:rPr>
              <a:t>The park was sort of that neutral ground because everybody came to the park, and you had picnics out there and all kinds of things in that community – cook outs</a:t>
            </a:r>
            <a:r>
              <a:rPr lang="en-US" dirty="0">
                <a:latin typeface="Calibri" charset="0"/>
              </a:rPr>
              <a:t>” </a:t>
            </a:r>
          </a:p>
          <a:p>
            <a:pPr marL="339725" indent="-336550">
              <a:spcBef>
                <a:spcPts val="100"/>
              </a:spcBef>
              <a:buFont typeface="Arial" charset="0"/>
              <a:buChar char="•"/>
              <a:defRPr/>
            </a:pPr>
            <a:r>
              <a:rPr lang="en-US" dirty="0">
                <a:latin typeface="Calibri" charset="0"/>
              </a:rPr>
              <a:t>Tom: “</a:t>
            </a:r>
            <a:r>
              <a:rPr lang="en-US" i="1" dirty="0">
                <a:latin typeface="Calibri" charset="0"/>
              </a:rPr>
              <a:t>It was an unwritten agreement that the park would be neutral</a:t>
            </a:r>
            <a:r>
              <a:rPr lang="en-US" dirty="0">
                <a:latin typeface="Calibri" charset="0"/>
              </a:rPr>
              <a:t>” </a:t>
            </a:r>
          </a:p>
          <a:p>
            <a:pPr marL="339725" indent="-336550">
              <a:spcBef>
                <a:spcPts val="100"/>
              </a:spcBef>
              <a:buFont typeface="Arial" charset="0"/>
              <a:buChar char="•"/>
              <a:defRPr/>
            </a:pPr>
            <a:endParaRPr lang="en-US" dirty="0">
              <a:latin typeface="Calibri" charset="0"/>
            </a:endParaRPr>
          </a:p>
          <a:p>
            <a:pPr>
              <a:spcBef>
                <a:spcPts val="100"/>
              </a:spcBef>
            </a:pPr>
            <a:endParaRPr lang="en-US" dirty="0"/>
          </a:p>
        </p:txBody>
      </p:sp>
      <p:sp>
        <p:nvSpPr>
          <p:cNvPr id="2" name="Slide Number Placeholder 1"/>
          <p:cNvSpPr>
            <a:spLocks noGrp="1"/>
          </p:cNvSpPr>
          <p:nvPr>
            <p:ph type="sldNum" sz="quarter" idx="12"/>
          </p:nvPr>
        </p:nvSpPr>
        <p:spPr/>
        <p:txBody>
          <a:bodyPr/>
          <a:lstStyle/>
          <a:p>
            <a:fld id="{2E671E90-3A17-47B3-8C57-E6B1A9184234}" type="slidenum">
              <a:rPr lang="es-ES" smtClean="0"/>
              <a:t>6</a:t>
            </a:fld>
            <a:endParaRPr lang="es-ES"/>
          </a:p>
        </p:txBody>
      </p:sp>
      <p:pic>
        <p:nvPicPr>
          <p:cNvPr id="9" name="Picture 8"/>
          <p:cNvPicPr>
            <a:picLocks noChangeAspect="1"/>
          </p:cNvPicPr>
          <p:nvPr/>
        </p:nvPicPr>
        <p:blipFill>
          <a:blip r:embed="rId3"/>
          <a:stretch>
            <a:fillRect/>
          </a:stretch>
        </p:blipFill>
        <p:spPr>
          <a:xfrm>
            <a:off x="755576" y="3714228"/>
            <a:ext cx="2797074" cy="2019028"/>
          </a:xfrm>
          <a:prstGeom prst="rect">
            <a:avLst/>
          </a:prstGeom>
        </p:spPr>
      </p:pic>
    </p:spTree>
    <p:extLst>
      <p:ext uri="{BB962C8B-B14F-4D97-AF65-F5344CB8AC3E}">
        <p14:creationId xmlns:p14="http://schemas.microsoft.com/office/powerpoint/2010/main" val="6659068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500"/>
                                        <p:tgtEl>
                                          <p:spTgt spid="4">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left)">
                                      <p:cBhvr>
                                        <p:cTn id="10" dur="500"/>
                                        <p:tgtEl>
                                          <p:spTgt spid="4">
                                            <p:txEl>
                                              <p:pRg st="5" end="5"/>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wipe(left)">
                                      <p:cBhvr>
                                        <p:cTn id="13" dur="500"/>
                                        <p:tgtEl>
                                          <p:spTgt spid="4">
                                            <p:txEl>
                                              <p:pRg st="6" end="6"/>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wipe(left)">
                                      <p:cBhvr>
                                        <p:cTn id="16" dur="500"/>
                                        <p:tgtEl>
                                          <p:spTgt spid="4">
                                            <p:txEl>
                                              <p:pRg st="7" end="7"/>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left)">
                                      <p:cBhvr>
                                        <p:cTn id="19" dur="500"/>
                                        <p:tgtEl>
                                          <p:spTgt spid="4">
                                            <p:txEl>
                                              <p:pRg st="8" end="8"/>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wipe(left)">
                                      <p:cBhvr>
                                        <p:cTn id="22" dur="500"/>
                                        <p:tgtEl>
                                          <p:spTgt spid="4">
                                            <p:txEl>
                                              <p:pRg st="9" end="9"/>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wipe(left)">
                                      <p:cBhvr>
                                        <p:cTn id="2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GB" sz="4400" dirty="0">
                <a:solidFill>
                  <a:schemeClr val="tx1"/>
                </a:solidFill>
                <a:latin typeface="Calibri" charset="0"/>
              </a:rPr>
              <a:t>The bigger picture</a:t>
            </a:r>
          </a:p>
        </p:txBody>
      </p:sp>
      <p:sp>
        <p:nvSpPr>
          <p:cNvPr id="1331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lnSpc>
                <a:spcPct val="90000"/>
              </a:lnSpc>
              <a:spcBef>
                <a:spcPts val="700"/>
              </a:spcBef>
              <a:buFont typeface="Arial" charset="0"/>
              <a:buChar char="•"/>
              <a:defRPr/>
            </a:pPr>
            <a:r>
              <a:rPr lang="en-US" sz="2800" dirty="0">
                <a:latin typeface="Calibri" charset="0"/>
              </a:rPr>
              <a:t>Must </a:t>
            </a:r>
            <a:r>
              <a:rPr lang="en-US" sz="2800" dirty="0" err="1">
                <a:latin typeface="Calibri" charset="0"/>
              </a:rPr>
              <a:t>analyse</a:t>
            </a:r>
            <a:r>
              <a:rPr lang="en-US" sz="2800" dirty="0">
                <a:latin typeface="Calibri" charset="0"/>
              </a:rPr>
              <a:t> loss of social control mechanisms from </a:t>
            </a:r>
            <a:r>
              <a:rPr lang="en-US" sz="2800" b="1" dirty="0">
                <a:latin typeface="Calibri" charset="0"/>
              </a:rPr>
              <a:t>wider perspective </a:t>
            </a:r>
            <a:r>
              <a:rPr lang="en-US" sz="2800" dirty="0">
                <a:latin typeface="Calibri" charset="0"/>
              </a:rPr>
              <a:t>of evolution of power relations within city’s history </a:t>
            </a:r>
          </a:p>
          <a:p>
            <a:pPr lvl="1">
              <a:lnSpc>
                <a:spcPct val="90000"/>
              </a:lnSpc>
              <a:spcBef>
                <a:spcPts val="450"/>
              </a:spcBef>
              <a:buFont typeface="Arial" charset="0"/>
              <a:buChar char="–"/>
              <a:defRPr/>
            </a:pPr>
            <a:r>
              <a:rPr lang="en-US" sz="1800" dirty="0">
                <a:latin typeface="Calibri" charset="0"/>
              </a:rPr>
              <a:t>civil rights movement, racial struggles, economic decay, etc.</a:t>
            </a:r>
          </a:p>
          <a:p>
            <a:pPr lvl="1">
              <a:lnSpc>
                <a:spcPct val="90000"/>
              </a:lnSpc>
              <a:spcBef>
                <a:spcPts val="450"/>
              </a:spcBef>
              <a:buFont typeface="Arial" charset="0"/>
              <a:buChar char="–"/>
              <a:defRPr/>
            </a:pPr>
            <a:r>
              <a:rPr lang="en-US" sz="1800" dirty="0">
                <a:latin typeface="Calibri" charset="0"/>
              </a:rPr>
              <a:t>racist and racially explosive period: </a:t>
            </a:r>
            <a:r>
              <a:rPr lang="en-US" sz="1800" i="1" dirty="0">
                <a:latin typeface="Calibri" charset="0"/>
              </a:rPr>
              <a:t>significant</a:t>
            </a:r>
            <a:r>
              <a:rPr lang="en-US" sz="1800" dirty="0">
                <a:latin typeface="Calibri" charset="0"/>
              </a:rPr>
              <a:t>, if </a:t>
            </a:r>
            <a:r>
              <a:rPr lang="en-US" sz="1800" i="1" dirty="0">
                <a:latin typeface="Calibri" charset="0"/>
              </a:rPr>
              <a:t>disproportionate</a:t>
            </a:r>
            <a:r>
              <a:rPr lang="en-US" sz="1800" dirty="0">
                <a:latin typeface="Calibri" charset="0"/>
              </a:rPr>
              <a:t>, roles</a:t>
            </a:r>
          </a:p>
          <a:p>
            <a:pPr marL="741363" lvl="1">
              <a:lnSpc>
                <a:spcPct val="90000"/>
              </a:lnSpc>
              <a:spcBef>
                <a:spcPts val="450"/>
              </a:spcBef>
              <a:buClrTx/>
              <a:buFontTx/>
              <a:buNone/>
              <a:defRPr/>
            </a:pPr>
            <a:endParaRPr lang="en-GB" sz="1800" dirty="0">
              <a:latin typeface="Calibri" charset="0"/>
            </a:endParaRPr>
          </a:p>
          <a:p>
            <a:pPr marL="741363" lvl="1">
              <a:lnSpc>
                <a:spcPct val="90000"/>
              </a:lnSpc>
              <a:spcBef>
                <a:spcPts val="450"/>
              </a:spcBef>
              <a:buClrTx/>
              <a:buFontTx/>
              <a:buNone/>
              <a:defRPr/>
            </a:pPr>
            <a:endParaRPr lang="es-ES" sz="1800" dirty="0">
              <a:latin typeface="Calibri" charset="0"/>
            </a:endParaRPr>
          </a:p>
          <a:p>
            <a:pPr>
              <a:lnSpc>
                <a:spcPct val="90000"/>
              </a:lnSpc>
              <a:spcBef>
                <a:spcPts val="700"/>
              </a:spcBef>
              <a:buFont typeface="Arial" charset="0"/>
              <a:buChar char="•"/>
              <a:defRPr/>
            </a:pPr>
            <a:r>
              <a:rPr lang="en-US" sz="2800" dirty="0">
                <a:latin typeface="Calibri" charset="0"/>
              </a:rPr>
              <a:t>Rizzo’s decisions to dismantle local social control mechanisms in Cobbs Creek: a form of </a:t>
            </a:r>
            <a:r>
              <a:rPr lang="en-US" sz="2800" b="1" dirty="0">
                <a:latin typeface="Calibri" charset="0"/>
              </a:rPr>
              <a:t>social control</a:t>
            </a:r>
          </a:p>
          <a:p>
            <a:pPr lvl="1">
              <a:lnSpc>
                <a:spcPct val="90000"/>
              </a:lnSpc>
              <a:spcBef>
                <a:spcPts val="450"/>
              </a:spcBef>
              <a:buFont typeface="Arial" charset="0"/>
              <a:buChar char="–"/>
              <a:defRPr/>
            </a:pPr>
            <a:r>
              <a:rPr lang="en-US" sz="1800" dirty="0">
                <a:latin typeface="Calibri" charset="0"/>
              </a:rPr>
              <a:t>means to control social organization and activity of politically active </a:t>
            </a:r>
          </a:p>
          <a:p>
            <a:pPr lvl="1">
              <a:lnSpc>
                <a:spcPct val="90000"/>
              </a:lnSpc>
              <a:spcBef>
                <a:spcPts val="450"/>
              </a:spcBef>
              <a:buFont typeface="Arial" charset="0"/>
              <a:buChar char="–"/>
              <a:defRPr/>
            </a:pPr>
            <a:r>
              <a:rPr lang="en-US" sz="1800" dirty="0">
                <a:latin typeface="Calibri" charset="0"/>
              </a:rPr>
              <a:t>by removing primary public arena (</a:t>
            </a:r>
            <a:r>
              <a:rPr lang="en-US" sz="1800" i="1" dirty="0">
                <a:latin typeface="Calibri" charset="0"/>
              </a:rPr>
              <a:t>the Park</a:t>
            </a:r>
            <a:r>
              <a:rPr lang="en-US" sz="1800" dirty="0">
                <a:latin typeface="Calibri" charset="0"/>
              </a:rPr>
              <a:t>) of intercourse and exchange</a:t>
            </a:r>
          </a:p>
        </p:txBody>
      </p:sp>
      <p:sp>
        <p:nvSpPr>
          <p:cNvPr id="1331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C3D2A129-6ECD-BC40-AEBE-CAEBD7CE60A2}" type="slidenum">
              <a:rPr lang="es-ES" sz="1200" smtClean="0">
                <a:solidFill>
                  <a:srgbClr val="898989"/>
                </a:solidFill>
                <a:latin typeface="Calibri" charset="0"/>
              </a:rPr>
              <a:pPr algn="r">
                <a:buClrTx/>
                <a:buFontTx/>
                <a:buNone/>
                <a:defRPr/>
              </a:pPr>
              <a:t>7</a:t>
            </a:fld>
            <a:endParaRPr lang="es-ES" sz="120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7</a:t>
            </a:fld>
            <a:endParaRPr lang="es-ES"/>
          </a:p>
        </p:txBody>
      </p:sp>
    </p:spTree>
    <p:extLst>
      <p:ext uri="{BB962C8B-B14F-4D97-AF65-F5344CB8AC3E}">
        <p14:creationId xmlns:p14="http://schemas.microsoft.com/office/powerpoint/2010/main" val="3707026874"/>
      </p:ext>
    </p:extLst>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Argument 1</a:t>
            </a:r>
          </a:p>
        </p:txBody>
      </p:sp>
      <p:sp>
        <p:nvSpPr>
          <p:cNvPr id="4" name="Content Placeholder 3"/>
          <p:cNvSpPr>
            <a:spLocks noGrp="1"/>
          </p:cNvSpPr>
          <p:nvPr>
            <p:ph idx="1"/>
          </p:nvPr>
        </p:nvSpPr>
        <p:spPr/>
        <p:txBody>
          <a:bodyPr>
            <a:normAutofit/>
          </a:bodyPr>
          <a:lstStyle/>
          <a:p>
            <a:pPr marL="0" indent="0">
              <a:buNone/>
            </a:pPr>
            <a:r>
              <a:rPr lang="en-US" i="1" dirty="0"/>
              <a:t>Racism produces environmental degradation</a:t>
            </a:r>
          </a:p>
          <a:p>
            <a:r>
              <a:rPr lang="en-US" dirty="0"/>
              <a:t>Because: it offloads environmental ‘</a:t>
            </a:r>
            <a:r>
              <a:rPr lang="en-US" dirty="0" err="1"/>
              <a:t>bads</a:t>
            </a:r>
            <a:r>
              <a:rPr lang="en-US" dirty="0"/>
              <a:t>’ to non-white communities, by both depriving them of resources and reducing their own capacities to maintain a healthy environment</a:t>
            </a:r>
          </a:p>
          <a:p>
            <a:r>
              <a:rPr lang="en-US" dirty="0"/>
              <a:t>Evidence: </a:t>
            </a:r>
          </a:p>
          <a:p>
            <a:pPr lvl="1"/>
            <a:r>
              <a:rPr lang="en-US" dirty="0"/>
              <a:t>The racist-motivated actions of Mayor Rizzo</a:t>
            </a:r>
          </a:p>
          <a:p>
            <a:pPr lvl="1"/>
            <a:r>
              <a:rPr lang="en-US" dirty="0"/>
              <a:t>The changes in gang culture</a:t>
            </a:r>
          </a:p>
        </p:txBody>
      </p:sp>
      <p:sp>
        <p:nvSpPr>
          <p:cNvPr id="2" name="Slide Number Placeholder 1"/>
          <p:cNvSpPr>
            <a:spLocks noGrp="1"/>
          </p:cNvSpPr>
          <p:nvPr>
            <p:ph type="sldNum" sz="quarter" idx="12"/>
          </p:nvPr>
        </p:nvSpPr>
        <p:spPr/>
        <p:txBody>
          <a:bodyPr/>
          <a:lstStyle/>
          <a:p>
            <a:fld id="{2E671E90-3A17-47B3-8C57-E6B1A9184234}" type="slidenum">
              <a:rPr lang="es-ES" smtClean="0"/>
              <a:t>8</a:t>
            </a:fld>
            <a:endParaRPr lang="es-ES"/>
          </a:p>
        </p:txBody>
      </p:sp>
    </p:spTree>
    <p:extLst>
      <p:ext uri="{BB962C8B-B14F-4D97-AF65-F5344CB8AC3E}">
        <p14:creationId xmlns:p14="http://schemas.microsoft.com/office/powerpoint/2010/main" val="609312237"/>
      </p:ext>
    </p:extLst>
  </p:cSld>
  <p:clrMapOvr>
    <a:masterClrMapping/>
  </p:clrMapOvr>
  <p:transition spd="slow">
    <p:wipe dir="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5613</TotalTime>
  <Words>7204</Words>
  <Application>Microsoft Macintosh PowerPoint</Application>
  <PresentationFormat>On-screen Show (4:3)</PresentationFormat>
  <Paragraphs>591</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明朝</vt:lpstr>
      <vt:lpstr>ＭＳ Ｐゴシック</vt:lpstr>
      <vt:lpstr>Arial</vt:lpstr>
      <vt:lpstr>Calibri</vt:lpstr>
      <vt:lpstr>Cambria</vt:lpstr>
      <vt:lpstr>Courier New</vt:lpstr>
      <vt:lpstr>Times New Roman</vt:lpstr>
      <vt:lpstr>Wingdings</vt:lpstr>
      <vt:lpstr>Tema de Office</vt:lpstr>
      <vt:lpstr>Class 2: Racialised natures</vt:lpstr>
      <vt:lpstr>This class</vt:lpstr>
      <vt:lpstr>PowerPoint Presentation</vt:lpstr>
      <vt:lpstr>PowerPoint Presentation</vt:lpstr>
      <vt:lpstr>1. Decisions of a man in a seat of power</vt:lpstr>
      <vt:lpstr>2. Result of neglect (of racist-origins)</vt:lpstr>
      <vt:lpstr>3. Change in gang culture </vt:lpstr>
      <vt:lpstr>PowerPoint Presentation</vt:lpstr>
      <vt:lpstr>Argument 1</vt:lpstr>
      <vt:lpstr>   Environmental racism</vt:lpstr>
      <vt:lpstr>Environmental justice</vt:lpstr>
      <vt:lpstr>Justice</vt:lpstr>
      <vt:lpstr>Elements</vt:lpstr>
      <vt:lpstr>Environmental justice: not only race</vt:lpstr>
      <vt:lpstr>Three dimensions of EJ (Schlosberg, 2007) </vt:lpstr>
      <vt:lpstr>EJ at national level</vt:lpstr>
      <vt:lpstr>International dimension</vt:lpstr>
      <vt:lpstr>Uneven goods</vt:lpstr>
      <vt:lpstr>Activity 3. Further dimensions of environmental justice</vt:lpstr>
      <vt:lpstr>EJ: Beyond EPA</vt:lpstr>
      <vt:lpstr>Othering </vt:lpstr>
      <vt:lpstr>Environmental racism: in research</vt:lpstr>
      <vt:lpstr>Activity </vt:lpstr>
      <vt:lpstr>OTHERING 101: WHAT IS “OTHERING”?</vt:lpstr>
      <vt:lpstr>Othering (Gabriel, 2012)</vt:lpstr>
      <vt:lpstr>Argument 2</vt:lpstr>
      <vt:lpstr>Terra Nullius</vt:lpstr>
      <vt:lpstr>Terra Nullius: well…</vt:lpstr>
      <vt:lpstr>Terra Nullius: agriculture</vt:lpstr>
      <vt:lpstr>Terra Nullius: imposing agrarian ecologies</vt:lpstr>
      <vt:lpstr>Othering and violent land dispossession (environmental justice)</vt:lpstr>
      <vt:lpstr>Take-away points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UPF</dc:creator>
  <cp:lastModifiedBy>cz</cp:lastModifiedBy>
  <cp:revision>708</cp:revision>
  <cp:lastPrinted>2017-10-17T09:38:21Z</cp:lastPrinted>
  <dcterms:created xsi:type="dcterms:W3CDTF">2017-09-15T14:04:52Z</dcterms:created>
  <dcterms:modified xsi:type="dcterms:W3CDTF">2019-11-21T10:45:09Z</dcterms:modified>
</cp:coreProperties>
</file>