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25"/>
  </p:notesMasterIdLst>
  <p:handoutMasterIdLst>
    <p:handoutMasterId r:id="rId26"/>
  </p:handoutMasterIdLst>
  <p:sldIdLst>
    <p:sldId id="306" r:id="rId2"/>
    <p:sldId id="290" r:id="rId3"/>
    <p:sldId id="258" r:id="rId4"/>
    <p:sldId id="259" r:id="rId5"/>
    <p:sldId id="260" r:id="rId6"/>
    <p:sldId id="261" r:id="rId7"/>
    <p:sldId id="296" r:id="rId8"/>
    <p:sldId id="297" r:id="rId9"/>
    <p:sldId id="298" r:id="rId10"/>
    <p:sldId id="299" r:id="rId11"/>
    <p:sldId id="300" r:id="rId12"/>
    <p:sldId id="269" r:id="rId13"/>
    <p:sldId id="284" r:id="rId14"/>
    <p:sldId id="309" r:id="rId15"/>
    <p:sldId id="308" r:id="rId16"/>
    <p:sldId id="302" r:id="rId17"/>
    <p:sldId id="321" r:id="rId18"/>
    <p:sldId id="332" r:id="rId19"/>
    <p:sldId id="272" r:id="rId20"/>
    <p:sldId id="274" r:id="rId21"/>
    <p:sldId id="311" r:id="rId22"/>
    <p:sldId id="307" r:id="rId23"/>
    <p:sldId id="333" r:id="rId24"/>
  </p:sldIdLst>
  <p:sldSz cx="9144000" cy="6858000" type="screen4x3"/>
  <p:notesSz cx="6797675" cy="9926638"/>
  <p:defaultTextStyle>
    <a:defPPr>
      <a:defRPr lang="en-GB"/>
    </a:defPPr>
    <a:lvl1pPr algn="l" defTabSz="457200"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57200"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266"/>
  </p:normalViewPr>
  <p:slideViewPr>
    <p:cSldViewPr>
      <p:cViewPr>
        <p:scale>
          <a:sx n="90" d="100"/>
          <a:sy n="90" d="100"/>
        </p:scale>
        <p:origin x="1080" y="328"/>
      </p:cViewPr>
      <p:guideLst>
        <p:guide orient="horz" pos="2160"/>
        <p:guide pos="2880"/>
      </p:guideLst>
    </p:cSldViewPr>
  </p:slideViewPr>
  <p:outlineViewPr>
    <p:cViewPr varScale="1">
      <p:scale>
        <a:sx n="170" d="200"/>
        <a:sy n="170" d="200"/>
      </p:scale>
      <p:origin x="0" y="25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72"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5B099057-D0EE-2C45-857A-54E42FA1EF0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buClr>
                <a:srgbClr val="000000"/>
              </a:buClr>
              <a:buSzPct val="100000"/>
              <a:buFont typeface="Times New Roman" pitchFamily="18" charset="0"/>
              <a:buNone/>
              <a:defRPr sz="1200">
                <a:latin typeface="Arial" pitchFamily="34" charset="0"/>
                <a:ea typeface="ＭＳ Ｐゴシック" pitchFamily="34" charset="-128"/>
                <a:cs typeface="+mn-cs"/>
              </a:defRPr>
            </a:lvl1pPr>
          </a:lstStyle>
          <a:p>
            <a:pPr>
              <a:defRPr/>
            </a:pPr>
            <a:endParaRPr lang="es-ES"/>
          </a:p>
        </p:txBody>
      </p:sp>
      <p:sp>
        <p:nvSpPr>
          <p:cNvPr id="3" name="2 Marcador de fecha">
            <a:extLst>
              <a:ext uri="{FF2B5EF4-FFF2-40B4-BE49-F238E27FC236}">
                <a16:creationId xmlns:a16="http://schemas.microsoft.com/office/drawing/2014/main" id="{B1D5930A-138A-D943-9E23-459B31196AA5}"/>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smtClean="0"/>
            </a:lvl1pPr>
          </a:lstStyle>
          <a:p>
            <a:pPr>
              <a:defRPr/>
            </a:pPr>
            <a:fld id="{D873E163-A751-3045-A761-5F4F4C2C2631}" type="datetime1">
              <a:rPr lang="en-GB" altLang="es-ES"/>
              <a:pPr>
                <a:defRPr/>
              </a:pPr>
              <a:t>22/11/2019</a:t>
            </a:fld>
            <a:endParaRPr lang="es-ES" altLang="es-ES"/>
          </a:p>
        </p:txBody>
      </p:sp>
      <p:sp>
        <p:nvSpPr>
          <p:cNvPr id="4" name="3 Marcador de pie de página">
            <a:extLst>
              <a:ext uri="{FF2B5EF4-FFF2-40B4-BE49-F238E27FC236}">
                <a16:creationId xmlns:a16="http://schemas.microsoft.com/office/drawing/2014/main" id="{3C2EA210-8A1C-5F45-B6E3-6CE7EFB8B85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buClr>
                <a:srgbClr val="000000"/>
              </a:buClr>
              <a:buSzPct val="100000"/>
              <a:buFont typeface="Times New Roman" pitchFamily="18" charset="0"/>
              <a:buNone/>
              <a:defRPr sz="1200">
                <a:latin typeface="Arial" pitchFamily="34" charset="0"/>
                <a:ea typeface="ＭＳ Ｐゴシック" pitchFamily="34" charset="-128"/>
                <a:cs typeface="+mn-cs"/>
              </a:defRPr>
            </a:lvl1pPr>
          </a:lstStyle>
          <a:p>
            <a:pPr>
              <a:defRPr/>
            </a:pPr>
            <a:endParaRPr lang="es-ES"/>
          </a:p>
        </p:txBody>
      </p:sp>
      <p:sp>
        <p:nvSpPr>
          <p:cNvPr id="5" name="4 Marcador de número de diapositiva">
            <a:extLst>
              <a:ext uri="{FF2B5EF4-FFF2-40B4-BE49-F238E27FC236}">
                <a16:creationId xmlns:a16="http://schemas.microsoft.com/office/drawing/2014/main" id="{AA840850-3D1C-364F-B32D-5C875C1E9740}"/>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smtClean="0"/>
            </a:lvl1pPr>
          </a:lstStyle>
          <a:p>
            <a:pPr>
              <a:defRPr/>
            </a:pPr>
            <a:fld id="{6F2D2F80-8258-C441-8371-ED951EAFB93A}" type="slidenum">
              <a:rPr lang="es-ES" altLang="es-ES"/>
              <a:pPr>
                <a:defRPr/>
              </a:pPr>
              <a:t>‹#›</a:t>
            </a:fld>
            <a:endParaRPr lang="es-ES" alt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E528D05F-2045-CE40-8F32-313396628305}"/>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14339" name="AutoShape 2">
            <a:extLst>
              <a:ext uri="{FF2B5EF4-FFF2-40B4-BE49-F238E27FC236}">
                <a16:creationId xmlns:a16="http://schemas.microsoft.com/office/drawing/2014/main" id="{ABF75BE6-243F-8C44-8F38-D651792DB2A7}"/>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14340" name="AutoShape 3">
            <a:extLst>
              <a:ext uri="{FF2B5EF4-FFF2-40B4-BE49-F238E27FC236}">
                <a16:creationId xmlns:a16="http://schemas.microsoft.com/office/drawing/2014/main" id="{BB755CD5-23B9-F544-9236-AB80FC269403}"/>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14341" name="Text Box 4">
            <a:extLst>
              <a:ext uri="{FF2B5EF4-FFF2-40B4-BE49-F238E27FC236}">
                <a16:creationId xmlns:a16="http://schemas.microsoft.com/office/drawing/2014/main" id="{B84C9A57-0259-914C-B365-4348DF78A54E}"/>
              </a:ext>
            </a:extLst>
          </p:cNvPr>
          <p:cNvSpPr txBox="1">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2053" name="Rectangle 5">
            <a:extLst>
              <a:ext uri="{FF2B5EF4-FFF2-40B4-BE49-F238E27FC236}">
                <a16:creationId xmlns:a16="http://schemas.microsoft.com/office/drawing/2014/main" id="{486C751D-8781-5F44-A473-18E45D66DE74}"/>
              </a:ext>
            </a:extLst>
          </p:cNvPr>
          <p:cNvSpPr>
            <a:spLocks noGrp="1" noChangeArrowheads="1"/>
          </p:cNvSpPr>
          <p:nvPr>
            <p:ph type="dt"/>
          </p:nvPr>
        </p:nvSpPr>
        <p:spPr bwMode="auto">
          <a:xfrm>
            <a:off x="3849688" y="0"/>
            <a:ext cx="2941637" cy="4905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cs typeface="Arial" panose="020B0604020202020204" pitchFamily="34" charset="0"/>
              </a:defRPr>
            </a:lvl1pPr>
          </a:lstStyle>
          <a:p>
            <a:pPr>
              <a:defRPr/>
            </a:pPr>
            <a:fld id="{B53F25B3-BD03-7E4A-B0E0-650B5881175D}" type="datetime1">
              <a:rPr lang="en-GB" altLang="es-ES"/>
              <a:pPr>
                <a:defRPr/>
              </a:pPr>
              <a:t>22/11/2019</a:t>
            </a:fld>
            <a:endParaRPr lang="en-GB" altLang="es-ES"/>
          </a:p>
        </p:txBody>
      </p:sp>
      <p:sp>
        <p:nvSpPr>
          <p:cNvPr id="14343" name="Rectangle 6">
            <a:extLst>
              <a:ext uri="{FF2B5EF4-FFF2-40B4-BE49-F238E27FC236}">
                <a16:creationId xmlns:a16="http://schemas.microsoft.com/office/drawing/2014/main" id="{F1D65345-368F-4D4C-B9DB-B0B3B18CA66B}"/>
              </a:ext>
            </a:extLst>
          </p:cNvPr>
          <p:cNvSpPr>
            <a:spLocks noGrp="1" noRot="1" noChangeAspect="1" noChangeArrowheads="1"/>
          </p:cNvSpPr>
          <p:nvPr>
            <p:ph type="sldImg"/>
          </p:nvPr>
        </p:nvSpPr>
        <p:spPr bwMode="auto">
          <a:xfrm>
            <a:off x="919163" y="744538"/>
            <a:ext cx="4954587" cy="3717925"/>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0E5B913D-7679-D540-A645-A096EA239624}"/>
              </a:ext>
            </a:extLst>
          </p:cNvPr>
          <p:cNvSpPr>
            <a:spLocks noGrp="1" noChangeArrowheads="1"/>
          </p:cNvSpPr>
          <p:nvPr>
            <p:ph type="body"/>
          </p:nvPr>
        </p:nvSpPr>
        <p:spPr bwMode="auto">
          <a:xfrm>
            <a:off x="679450" y="4714875"/>
            <a:ext cx="5434013" cy="44624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000" tIns="46800" rIns="90000" bIns="46800" numCol="1" anchor="t" anchorCtr="0" compatLnSpc="1">
            <a:prstTxWarp prst="textNoShape">
              <a:avLst/>
            </a:prstTxWarp>
          </a:bodyPr>
          <a:lstStyle/>
          <a:p>
            <a:pPr lvl="0"/>
            <a:endParaRPr lang="en-US" noProof="0"/>
          </a:p>
        </p:txBody>
      </p:sp>
      <p:sp>
        <p:nvSpPr>
          <p:cNvPr id="14345" name="Text Box 8">
            <a:extLst>
              <a:ext uri="{FF2B5EF4-FFF2-40B4-BE49-F238E27FC236}">
                <a16:creationId xmlns:a16="http://schemas.microsoft.com/office/drawing/2014/main" id="{9CEC4B05-37A7-144E-95D5-7E2EB87E6A2C}"/>
              </a:ext>
            </a:extLst>
          </p:cNvPr>
          <p:cNvSpPr txBox="1">
            <a:spLocks noChangeArrowheads="1"/>
          </p:cNvSpPr>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2057" name="Rectangle 9">
            <a:extLst>
              <a:ext uri="{FF2B5EF4-FFF2-40B4-BE49-F238E27FC236}">
                <a16:creationId xmlns:a16="http://schemas.microsoft.com/office/drawing/2014/main" id="{7266AD14-02AF-AE44-89ED-124E86BA8623}"/>
              </a:ext>
            </a:extLst>
          </p:cNvPr>
          <p:cNvSpPr>
            <a:spLocks noGrp="1" noChangeArrowheads="1"/>
          </p:cNvSpPr>
          <p:nvPr>
            <p:ph type="sldNum"/>
          </p:nvPr>
        </p:nvSpPr>
        <p:spPr bwMode="auto">
          <a:xfrm>
            <a:off x="3849688" y="9428163"/>
            <a:ext cx="2941637" cy="4921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cs typeface="Arial" panose="020B0604020202020204" pitchFamily="34" charset="0"/>
              </a:defRPr>
            </a:lvl1pPr>
          </a:lstStyle>
          <a:p>
            <a:pPr>
              <a:defRPr/>
            </a:pPr>
            <a:fld id="{A1733AE8-6CD8-7D43-B640-97D6B74ADE8A}" type="slidenum">
              <a:rPr lang="en-GB" altLang="es-ES"/>
              <a:pPr>
                <a:defRPr/>
              </a:pPr>
              <a:t>‹#›</a:t>
            </a:fld>
            <a:endParaRPr lang="en-GB" altLang="es-E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XvWsIR5_bO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Xppoy2veSP0"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WfGMYdalCl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a:extLst>
              <a:ext uri="{FF2B5EF4-FFF2-40B4-BE49-F238E27FC236}">
                <a16:creationId xmlns:a16="http://schemas.microsoft.com/office/drawing/2014/main" id="{1FEEF634-2B7D-9E4F-A546-027A86B28115}"/>
              </a:ext>
            </a:extLst>
          </p:cNvPr>
          <p:cNvSpPr>
            <a:spLocks noGrp="1" noRot="1" noChangeAspect="1" noChangeArrowheads="1" noTextEdit="1"/>
          </p:cNvSpPr>
          <p:nvPr>
            <p:ph type="sldImg"/>
          </p:nvPr>
        </p:nvSpPr>
        <p:spPr>
          <a:ln/>
        </p:spPr>
      </p:sp>
      <p:sp>
        <p:nvSpPr>
          <p:cNvPr id="17410" name="2 Marcador de notas">
            <a:extLst>
              <a:ext uri="{FF2B5EF4-FFF2-40B4-BE49-F238E27FC236}">
                <a16:creationId xmlns:a16="http://schemas.microsoft.com/office/drawing/2014/main" id="{469CA66A-5746-544A-B500-EDAB966E86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Times New Roman" panose="02020603050405020304" pitchFamily="18" charset="0"/>
              <a:ea typeface="ＭＳ Ｐゴシック" panose="020B0600070205080204" pitchFamily="34" charset="-128"/>
            </a:endParaRPr>
          </a:p>
        </p:txBody>
      </p:sp>
      <p:sp>
        <p:nvSpPr>
          <p:cNvPr id="17411" name="3 Marcador de número de diapositiva">
            <a:extLst>
              <a:ext uri="{FF2B5EF4-FFF2-40B4-BE49-F238E27FC236}">
                <a16:creationId xmlns:a16="http://schemas.microsoft.com/office/drawing/2014/main" id="{37916A41-5E7C-7543-930E-C0973DFC59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F48D23E-6D11-DF4B-BEE8-1D273CADA54B}" type="slidenum">
              <a:rPr lang="es-ES" altLang="es-ES">
                <a:latin typeface="Arial" panose="020B0604020202020204" pitchFamily="34" charset="0"/>
              </a:rPr>
              <a:pPr>
                <a:spcBef>
                  <a:spcPct val="0"/>
                </a:spcBef>
                <a:buClrTx/>
                <a:buFontTx/>
                <a:buNone/>
              </a:pPr>
              <a:t>0</a:t>
            </a:fld>
            <a:endParaRPr lang="es-ES" altLang="es-E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AE6267A8-AEDE-A94F-BE48-EF4B6120A88E}"/>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D404E108-711E-474F-8627-E322B78374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ClrTx/>
              <a:buFontTx/>
              <a:buNone/>
            </a:pPr>
            <a:r>
              <a:rPr lang="en-US" altLang="es-ES" b="1" u="sng">
                <a:latin typeface="Calibri" panose="020F0502020204030204" pitchFamily="34" charset="0"/>
                <a:ea typeface="ＭＳ Ｐゴシック" panose="020B0600070205080204" pitchFamily="34" charset="-128"/>
              </a:rPr>
              <a:t>The argument (Robbins</a:t>
            </a:r>
            <a:r>
              <a:rPr lang="en-US" altLang="en-US" b="1" u="sng">
                <a:latin typeface="Calibri" panose="020F0502020204030204" pitchFamily="34" charset="0"/>
                <a:ea typeface="ＭＳ Ｐゴシック" panose="020B0600070205080204" pitchFamily="34" charset="-128"/>
              </a:rPr>
              <a:t>’</a:t>
            </a:r>
            <a:r>
              <a:rPr lang="en-US" altLang="es-ES" b="1" u="sng">
                <a:latin typeface="Calibri" panose="020F0502020204030204" pitchFamily="34" charset="0"/>
                <a:ea typeface="ＭＳ Ｐゴシック" panose="020B0600070205080204" pitchFamily="34" charset="-128"/>
              </a:rPr>
              <a:t>): </a:t>
            </a:r>
          </a:p>
          <a:p>
            <a:pPr>
              <a:lnSpc>
                <a:spcPct val="80000"/>
              </a:lnSpc>
              <a:buClrTx/>
              <a:buFontTx/>
              <a:buNone/>
            </a:pPr>
            <a:r>
              <a:rPr lang="en-US" altLang="es-ES" i="1">
                <a:latin typeface="Calibri" panose="020F0502020204030204" pitchFamily="34" charset="0"/>
                <a:ea typeface="ＭＳ Ｐゴシック" panose="020B0600070205080204" pitchFamily="34" charset="-128"/>
              </a:rPr>
              <a:t>Maintenance</a:t>
            </a:r>
            <a:r>
              <a:rPr lang="en-US" altLang="es-ES">
                <a:latin typeface="Calibri" panose="020F0502020204030204" pitchFamily="34" charset="0"/>
                <a:ea typeface="ＭＳ Ｐゴシック" panose="020B0600070205080204" pitchFamily="34" charset="-128"/>
              </a:rPr>
              <a:t> of lawn yard landscapes through environmentally harmful lawn chemicals: </a:t>
            </a:r>
            <a:r>
              <a:rPr lang="en-US" altLang="es-ES" b="1">
                <a:latin typeface="Calibri" panose="020F0502020204030204" pitchFamily="34" charset="0"/>
                <a:ea typeface="ＭＳ Ｐゴシック" panose="020B0600070205080204" pitchFamily="34" charset="-128"/>
              </a:rPr>
              <a:t>internalized </a:t>
            </a:r>
            <a:r>
              <a:rPr lang="en-US" altLang="es-ES">
                <a:latin typeface="Calibri" panose="020F0502020204030204" pitchFamily="34" charset="0"/>
                <a:ea typeface="ＭＳ Ｐゴシック" panose="020B0600070205080204" pitchFamily="34" charset="-128"/>
              </a:rPr>
              <a:t>environmental </a:t>
            </a:r>
            <a:r>
              <a:rPr lang="en-US" altLang="es-ES" i="1">
                <a:latin typeface="Calibri" panose="020F0502020204030204" pitchFamily="34" charset="0"/>
                <a:ea typeface="ＭＳ Ｐゴシック" panose="020B0600070205080204" pitchFamily="34" charset="-128"/>
              </a:rPr>
              <a:t>practice</a:t>
            </a:r>
            <a:r>
              <a:rPr lang="en-US" altLang="es-ES">
                <a:latin typeface="Calibri" panose="020F0502020204030204" pitchFamily="34" charset="0"/>
                <a:ea typeface="ＭＳ Ｐゴシック" panose="020B0600070205080204" pitchFamily="34" charset="-128"/>
              </a:rPr>
              <a:t>…</a:t>
            </a:r>
          </a:p>
          <a:p>
            <a:pPr>
              <a:lnSpc>
                <a:spcPct val="80000"/>
              </a:lnSpc>
              <a:buFont typeface="Arial" panose="020B0604020202020204" pitchFamily="34" charset="0"/>
              <a:buChar char="•"/>
            </a:pPr>
            <a:r>
              <a:rPr lang="en-US" altLang="es-ES">
                <a:latin typeface="Calibri" panose="020F0502020204030204" pitchFamily="34" charset="0"/>
                <a:ea typeface="ＭＳ Ｐゴシック" panose="020B0600070205080204" pitchFamily="34" charset="-128"/>
              </a:rPr>
              <a:t>…which is: </a:t>
            </a:r>
          </a:p>
          <a:p>
            <a:pPr lvl="1">
              <a:lnSpc>
                <a:spcPct val="80000"/>
              </a:lnSpc>
              <a:buFont typeface="Arial" panose="020B0604020202020204" pitchFamily="34" charset="0"/>
              <a:buChar char="–"/>
            </a:pPr>
            <a:r>
              <a:rPr lang="en-US" altLang="es-ES">
                <a:latin typeface="Calibri" panose="020F0502020204030204" pitchFamily="34" charset="0"/>
                <a:ea typeface="ＭＳ Ｐゴシック" panose="020B0600070205080204" pitchFamily="34" charset="-128"/>
              </a:rPr>
              <a:t>Rooted on </a:t>
            </a:r>
            <a:r>
              <a:rPr lang="en-US" altLang="es-ES" b="1">
                <a:latin typeface="Calibri" panose="020F0502020204030204" pitchFamily="34" charset="0"/>
                <a:ea typeface="ＭＳ Ｐゴシック" panose="020B0600070205080204" pitchFamily="34" charset="-128"/>
              </a:rPr>
              <a:t>socially enforced </a:t>
            </a:r>
            <a:r>
              <a:rPr lang="en-US" altLang="es-ES">
                <a:latin typeface="Calibri" panose="020F0502020204030204" pitchFamily="34" charset="0"/>
                <a:ea typeface="ＭＳ Ｐゴシック" panose="020B0600070205080204" pitchFamily="34" charset="-128"/>
              </a:rPr>
              <a:t>environmental aesthetic</a:t>
            </a:r>
          </a:p>
          <a:p>
            <a:pPr lvl="1">
              <a:lnSpc>
                <a:spcPct val="80000"/>
              </a:lnSpc>
              <a:buFont typeface="Arial" panose="020B0604020202020204" pitchFamily="34" charset="0"/>
              <a:buChar char="–"/>
            </a:pPr>
            <a:r>
              <a:rPr lang="en-US" altLang="es-ES">
                <a:latin typeface="Calibri" panose="020F0502020204030204" pitchFamily="34" charset="0"/>
                <a:ea typeface="ＭＳ Ｐゴシック" panose="020B0600070205080204" pitchFamily="34" charset="-128"/>
              </a:rPr>
              <a:t>That </a:t>
            </a:r>
            <a:r>
              <a:rPr lang="en-US" altLang="es-ES" b="1">
                <a:solidFill>
                  <a:srgbClr val="FF0000"/>
                </a:solidFill>
                <a:latin typeface="Calibri" panose="020F0502020204030204" pitchFamily="34" charset="0"/>
                <a:ea typeface="ＭＳ Ｐゴシック" panose="020B0600070205080204" pitchFamily="34" charset="-128"/>
              </a:rPr>
              <a:t>associates</a:t>
            </a:r>
            <a:r>
              <a:rPr lang="en-US" altLang="es-ES">
                <a:latin typeface="Calibri" panose="020F0502020204030204" pitchFamily="34" charset="0"/>
                <a:ea typeface="ＭＳ Ｐゴシック" panose="020B0600070205080204" pitchFamily="34" charset="-128"/>
              </a:rPr>
              <a:t> </a:t>
            </a:r>
            <a:r>
              <a:rPr lang="en-US" altLang="es-ES" b="1">
                <a:latin typeface="Calibri" panose="020F0502020204030204" pitchFamily="34" charset="0"/>
                <a:ea typeface="ＭＳ Ｐゴシック" panose="020B0600070205080204" pitchFamily="34" charset="-128"/>
              </a:rPr>
              <a:t>good citizenship </a:t>
            </a:r>
            <a:r>
              <a:rPr lang="en-US" altLang="es-ES">
                <a:latin typeface="Calibri" panose="020F0502020204030204" pitchFamily="34" charset="0"/>
                <a:ea typeface="ＭＳ Ｐゴシック" panose="020B0600070205080204" pitchFamily="34" charset="-128"/>
              </a:rPr>
              <a:t>with </a:t>
            </a:r>
            <a:r>
              <a:rPr lang="en-US" altLang="es-ES" b="1">
                <a:latin typeface="Calibri" panose="020F0502020204030204" pitchFamily="34" charset="0"/>
                <a:ea typeface="ＭＳ Ｐゴシック" panose="020B0600070205080204" pitchFamily="34" charset="-128"/>
              </a:rPr>
              <a:t>environmentally harmful activities</a:t>
            </a:r>
            <a:r>
              <a:rPr lang="en-US" altLang="es-ES">
                <a:latin typeface="Calibri" panose="020F0502020204030204" pitchFamily="34" charset="0"/>
                <a:ea typeface="ＭＳ Ｐゴシック" panose="020B0600070205080204" pitchFamily="34" charset="-128"/>
              </a:rPr>
              <a:t> (use of chemicals)</a:t>
            </a:r>
          </a:p>
          <a:p>
            <a:pPr lvl="1">
              <a:lnSpc>
                <a:spcPct val="80000"/>
              </a:lnSpc>
              <a:buFont typeface="Arial" panose="020B0604020202020204" pitchFamily="34" charset="0"/>
              <a:buChar char="–"/>
            </a:pPr>
            <a:endParaRPr lang="en-US" altLang="es-ES">
              <a:latin typeface="Calibri" panose="020F0502020204030204" pitchFamily="34" charset="0"/>
              <a:ea typeface="ＭＳ Ｐゴシック" panose="020B0600070205080204" pitchFamily="34" charset="-128"/>
            </a:endParaRPr>
          </a:p>
          <a:p>
            <a:pPr>
              <a:lnSpc>
                <a:spcPct val="90000"/>
              </a:lnSpc>
              <a:buFont typeface="Arial" panose="020B0604020202020204" pitchFamily="34" charset="0"/>
              <a:buChar char="•"/>
            </a:pPr>
            <a:r>
              <a:rPr lang="en-US" altLang="es-ES">
                <a:latin typeface="Calibri" panose="020F0502020204030204" pitchFamily="34" charset="0"/>
                <a:ea typeface="ＭＳ Ｐゴシック" panose="020B0600070205080204" pitchFamily="34" charset="-128"/>
              </a:rPr>
              <a:t> Such behaviors </a:t>
            </a:r>
            <a:r>
              <a:rPr lang="en-US" altLang="es-ES" b="1">
                <a:latin typeface="Calibri" panose="020F0502020204030204" pitchFamily="34" charset="0"/>
                <a:ea typeface="ＭＳ Ｐゴシック" panose="020B0600070205080204" pitchFamily="34" charset="-128"/>
              </a:rPr>
              <a:t>benefit </a:t>
            </a:r>
            <a:r>
              <a:rPr lang="en-US" altLang="es-ES">
                <a:latin typeface="Calibri" panose="020F0502020204030204" pitchFamily="34" charset="0"/>
                <a:ea typeface="ＭＳ Ｐゴシック" panose="020B0600070205080204" pitchFamily="34" charset="-128"/>
              </a:rPr>
              <a:t>the corporate entities that produce, package, and market the goods and services that maintain such an aesthetic</a:t>
            </a:r>
          </a:p>
          <a:p>
            <a:pPr lvl="1">
              <a:lnSpc>
                <a:spcPct val="90000"/>
              </a:lnSpc>
              <a:buFont typeface="Arial" panose="020B0604020202020204" pitchFamily="34" charset="0"/>
              <a:buChar char="•"/>
            </a:pPr>
            <a:r>
              <a:rPr lang="en-US" altLang="es-ES">
                <a:latin typeface="Calibri" panose="020F0502020204030204" pitchFamily="34" charset="0"/>
                <a:ea typeface="ＭＳ Ｐゴシック" panose="020B0600070205080204" pitchFamily="34" charset="-128"/>
              </a:rPr>
              <a:t> But it cannot be said that these companies </a:t>
            </a:r>
            <a:r>
              <a:rPr lang="en-US" altLang="es-ES" b="1">
                <a:latin typeface="Calibri" panose="020F0502020204030204" pitchFamily="34" charset="0"/>
                <a:ea typeface="ＭＳ Ｐゴシック" panose="020B0600070205080204" pitchFamily="34" charset="-128"/>
              </a:rPr>
              <a:t>forced </a:t>
            </a:r>
            <a:r>
              <a:rPr lang="en-US" altLang="es-ES">
                <a:latin typeface="Calibri" panose="020F0502020204030204" pitchFamily="34" charset="0"/>
                <a:ea typeface="ＭＳ Ｐゴシック" panose="020B0600070205080204" pitchFamily="34" charset="-128"/>
              </a:rPr>
              <a:t>anyone, in any simple way, to act as they do</a:t>
            </a:r>
          </a:p>
          <a:p>
            <a:pPr lvl="1">
              <a:lnSpc>
                <a:spcPct val="80000"/>
              </a:lnSpc>
              <a:buFont typeface="Arial" panose="020B0604020202020204" pitchFamily="34" charset="0"/>
              <a:buNone/>
            </a:pPr>
            <a:endParaRPr lang="en-US" altLang="es-ES">
              <a:latin typeface="Calibri" panose="020F0502020204030204" pitchFamily="34" charset="0"/>
              <a:ea typeface="ＭＳ Ｐゴシック" panose="020B0600070205080204" pitchFamily="34" charset="-128"/>
            </a:endParaRPr>
          </a:p>
          <a:p>
            <a:pPr>
              <a:lnSpc>
                <a:spcPct val="90000"/>
              </a:lnSpc>
              <a:buFont typeface="Arial" panose="020B0604020202020204" pitchFamily="34" charset="0"/>
              <a:buChar char="•"/>
            </a:pPr>
            <a:r>
              <a:rPr lang="en-US" altLang="es-ES">
                <a:latin typeface="Calibri" panose="020F0502020204030204" pitchFamily="34" charset="0"/>
                <a:ea typeface="ＭＳ Ｐゴシック" panose="020B0600070205080204" pitchFamily="34" charset="-128"/>
              </a:rPr>
              <a:t> Rather, the exercise of </a:t>
            </a:r>
            <a:r>
              <a:rPr lang="en-US" altLang="es-ES" b="1">
                <a:latin typeface="Calibri" panose="020F0502020204030204" pitchFamily="34" charset="0"/>
                <a:ea typeface="ＭＳ Ｐゴシック" panose="020B0600070205080204" pitchFamily="34" charset="-128"/>
              </a:rPr>
              <a:t>power </a:t>
            </a:r>
            <a:r>
              <a:rPr lang="en-US" altLang="es-ES">
                <a:latin typeface="Calibri" panose="020F0502020204030204" pitchFamily="34" charset="0"/>
                <a:ea typeface="ＭＳ Ｐゴシック" panose="020B0600070205080204" pitchFamily="34" charset="-128"/>
              </a:rPr>
              <a:t>is enacted </a:t>
            </a:r>
            <a:r>
              <a:rPr lang="en-US" altLang="es-ES" b="1">
                <a:latin typeface="Calibri" panose="020F0502020204030204" pitchFamily="34" charset="0"/>
                <a:ea typeface="ＭＳ Ｐゴシック" panose="020B0600070205080204" pitchFamily="34" charset="-128"/>
              </a:rPr>
              <a:t>internally</a:t>
            </a:r>
          </a:p>
          <a:p>
            <a:pPr lvl="1">
              <a:lnSpc>
                <a:spcPct val="90000"/>
              </a:lnSpc>
              <a:buFont typeface="Arial" panose="020B0604020202020204" pitchFamily="34" charset="0"/>
              <a:buChar char="•"/>
            </a:pPr>
            <a:r>
              <a:rPr lang="en-US" altLang="es-ES" b="1">
                <a:latin typeface="Calibri" panose="020F0502020204030204" pitchFamily="34" charset="0"/>
                <a:ea typeface="ＭＳ Ｐゴシック" panose="020B0600070205080204" pitchFamily="34" charset="-128"/>
              </a:rPr>
              <a:t> </a:t>
            </a:r>
            <a:r>
              <a:rPr lang="en-US" altLang="es-ES">
                <a:latin typeface="Calibri" panose="020F0502020204030204" pitchFamily="34" charset="0"/>
                <a:ea typeface="ＭＳ Ｐゴシック" panose="020B0600070205080204" pitchFamily="34" charset="-128"/>
              </a:rPr>
              <a:t>Through </a:t>
            </a:r>
            <a:r>
              <a:rPr lang="en-US" altLang="es-ES" b="1">
                <a:latin typeface="Calibri" panose="020F0502020204030204" pitchFamily="34" charset="0"/>
                <a:ea typeface="ＭＳ Ｐゴシック" panose="020B0600070205080204" pitchFamily="34" charset="-128"/>
              </a:rPr>
              <a:t>production </a:t>
            </a:r>
            <a:r>
              <a:rPr lang="en-US" altLang="es-ES">
                <a:latin typeface="Calibri" panose="020F0502020204030204" pitchFamily="34" charset="0"/>
                <a:ea typeface="ＭＳ Ｐゴシック" panose="020B0600070205080204" pitchFamily="34" charset="-128"/>
              </a:rPr>
              <a:t>of a certain kind of </a:t>
            </a:r>
            <a:r>
              <a:rPr lang="en-US" altLang="en-US">
                <a:latin typeface="Calibri" panose="020F0502020204030204" pitchFamily="34" charset="0"/>
                <a:ea typeface="ＭＳ Ｐゴシック" panose="020B0600070205080204" pitchFamily="34" charset="-128"/>
              </a:rPr>
              <a:t>“</a:t>
            </a:r>
            <a:r>
              <a:rPr lang="en-US" altLang="ja-JP" b="1">
                <a:latin typeface="Calibri" panose="020F0502020204030204" pitchFamily="34" charset="0"/>
                <a:ea typeface="ＭＳ Ｐゴシック" panose="020B0600070205080204" pitchFamily="34" charset="-128"/>
              </a:rPr>
              <a:t>subject</a:t>
            </a:r>
            <a:r>
              <a:rPr lang="en-US" altLang="ja-JP">
                <a:latin typeface="Calibri" panose="020F0502020204030204" pitchFamily="34" charset="0"/>
                <a:ea typeface="ＭＳ Ｐゴシック" panose="020B0600070205080204" pitchFamily="34" charset="-128"/>
              </a:rPr>
              <a:t>,</a:t>
            </a:r>
            <a:r>
              <a:rPr lang="en-US"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 whose identity as a </a:t>
            </a:r>
            <a:r>
              <a:rPr lang="en-US" altLang="ja-JP" b="1">
                <a:latin typeface="Calibri" panose="020F0502020204030204" pitchFamily="34" charset="0"/>
                <a:ea typeface="ＭＳ Ｐゴシック" panose="020B0600070205080204" pitchFamily="34" charset="-128"/>
              </a:rPr>
              <a:t>good citizen </a:t>
            </a:r>
            <a:r>
              <a:rPr lang="en-US" altLang="ja-JP">
                <a:latin typeface="Calibri" panose="020F0502020204030204" pitchFamily="34" charset="0"/>
                <a:ea typeface="ＭＳ Ｐゴシック" panose="020B0600070205080204" pitchFamily="34" charset="-128"/>
              </a:rPr>
              <a:t>is </a:t>
            </a:r>
            <a:r>
              <a:rPr lang="en-US" altLang="ja-JP" b="1">
                <a:solidFill>
                  <a:srgbClr val="FF0000"/>
                </a:solidFill>
                <a:latin typeface="Calibri" panose="020F0502020204030204" pitchFamily="34" charset="0"/>
                <a:ea typeface="ＭＳ Ｐゴシック" panose="020B0600070205080204" pitchFamily="34" charset="-128"/>
              </a:rPr>
              <a:t>associated </a:t>
            </a:r>
            <a:r>
              <a:rPr lang="en-US" altLang="ja-JP">
                <a:latin typeface="Calibri" panose="020F0502020204030204" pitchFamily="34" charset="0"/>
                <a:ea typeface="ＭＳ Ｐゴシック" panose="020B0600070205080204" pitchFamily="34" charset="-128"/>
              </a:rPr>
              <a:t>with a set of specific [harmful/ polluting] </a:t>
            </a:r>
            <a:r>
              <a:rPr lang="es-ES" altLang="ja-JP" b="1">
                <a:latin typeface="Calibri" panose="020F0502020204030204" pitchFamily="34" charset="0"/>
                <a:ea typeface="ＭＳ Ｐゴシック" panose="020B0600070205080204" pitchFamily="34" charset="-128"/>
              </a:rPr>
              <a:t>environmental activities</a:t>
            </a:r>
          </a:p>
          <a:p>
            <a:endParaRPr lang="en-US" altLang="es-ES">
              <a:latin typeface="Calibri" panose="020F0502020204030204" pitchFamily="34" charset="0"/>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385887CF-1F68-A54B-9D6A-56731F44D96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DCE99B8-639B-D24A-8B0C-465F6DECCC0F}" type="slidenum">
              <a:rPr lang="en-US" altLang="es-ES">
                <a:latin typeface="Arial" panose="020B0604020202020204" pitchFamily="34" charset="0"/>
              </a:rPr>
              <a:pPr>
                <a:spcBef>
                  <a:spcPct val="0"/>
                </a:spcBef>
                <a:buClrTx/>
                <a:buFontTx/>
                <a:buNone/>
              </a:pPr>
              <a:t>9</a:t>
            </a:fld>
            <a:endParaRPr lang="en-US" altLang="es-E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53DBAF9A-200F-4C44-8D53-F308AAEDF234}"/>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FEE91516-A257-9C4E-BEFD-08F9893F23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Times New Roman" panose="02020603050405020304" pitchFamily="18" charset="0"/>
              <a:ea typeface="ＭＳ Ｐゴシック" panose="020B0600070205080204" pitchFamily="34" charset="-128"/>
            </a:endParaRPr>
          </a:p>
        </p:txBody>
      </p:sp>
      <p:sp>
        <p:nvSpPr>
          <p:cNvPr id="37891" name="Slide Number Placeholder 4">
            <a:extLst>
              <a:ext uri="{FF2B5EF4-FFF2-40B4-BE49-F238E27FC236}">
                <a16:creationId xmlns:a16="http://schemas.microsoft.com/office/drawing/2014/main" id="{864BEBDC-6529-B042-A7F3-78E18F2CB5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1FC71B1-7679-D44A-AFB1-5562D1E4896F}" type="slidenum">
              <a:rPr lang="en-GB" altLang="es-ES">
                <a:latin typeface="Arial" panose="020B0604020202020204" pitchFamily="34" charset="0"/>
              </a:rPr>
              <a:pPr>
                <a:spcBef>
                  <a:spcPct val="0"/>
                </a:spcBef>
                <a:buClrTx/>
                <a:buFontTx/>
                <a:buNone/>
              </a:pPr>
              <a:t>10</a:t>
            </a:fld>
            <a:endParaRPr lang="en-GB" altLang="es-E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a:extLst>
              <a:ext uri="{FF2B5EF4-FFF2-40B4-BE49-F238E27FC236}">
                <a16:creationId xmlns:a16="http://schemas.microsoft.com/office/drawing/2014/main" id="{482230D4-5DCE-284B-809B-3185CDDEF3A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4CCFE0D-9B83-7845-9F3B-4B8A8350A41E}" type="slidenum">
              <a:rPr lang="en-GB" altLang="es-ES">
                <a:latin typeface="Arial" panose="020B0604020202020204" pitchFamily="34" charset="0"/>
              </a:rPr>
              <a:pPr>
                <a:spcBef>
                  <a:spcPct val="0"/>
                </a:spcBef>
                <a:buClrTx/>
                <a:buFontTx/>
                <a:buNone/>
              </a:pPr>
              <a:t>11</a:t>
            </a:fld>
            <a:endParaRPr lang="en-GB" altLang="es-ES">
              <a:latin typeface="Arial" panose="020B0604020202020204" pitchFamily="34" charset="0"/>
            </a:endParaRPr>
          </a:p>
        </p:txBody>
      </p:sp>
      <p:sp>
        <p:nvSpPr>
          <p:cNvPr id="35841" name="Text Box 1">
            <a:extLst>
              <a:ext uri="{FF2B5EF4-FFF2-40B4-BE49-F238E27FC236}">
                <a16:creationId xmlns:a16="http://schemas.microsoft.com/office/drawing/2014/main" id="{566A052C-116F-5F43-A0E4-1418A5D3251B}"/>
              </a:ext>
            </a:extLst>
          </p:cNvPr>
          <p:cNvSpPr>
            <a:spLocks noGrp="1" noRot="1" noChangeAspect="1" noChangeArrowheads="1" noTextEdit="1"/>
          </p:cNvSpPr>
          <p:nvPr>
            <p:ph type="sldImg"/>
          </p:nvPr>
        </p:nvSpPr>
        <p:spPr>
          <a:xfrm>
            <a:off x="917575" y="744538"/>
            <a:ext cx="4962525" cy="3722687"/>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2" name="Text Box 2">
            <a:extLst>
              <a:ext uri="{FF2B5EF4-FFF2-40B4-BE49-F238E27FC236}">
                <a16:creationId xmlns:a16="http://schemas.microsoft.com/office/drawing/2014/main" id="{5944387A-1443-4545-8B90-3327B92676B3}"/>
              </a:ext>
            </a:extLst>
          </p:cNvPr>
          <p:cNvSpPr txBox="1">
            <a:spLocks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48133" name="Notes Placeholder 1">
            <a:extLst>
              <a:ext uri="{FF2B5EF4-FFF2-40B4-BE49-F238E27FC236}">
                <a16:creationId xmlns:a16="http://schemas.microsoft.com/office/drawing/2014/main" id="{95A7E5A4-C857-1A4A-8E7A-4B5F1D40A2C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4006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7877120B-E91E-4D43-A070-D8B28C554423}"/>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174B4879-7914-C64D-BFAE-8DFC318220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Times New Roman" panose="02020603050405020304" pitchFamily="18" charset="0"/>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665F8CE6-2EC3-834B-90C7-B7B86646DE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3B45094-AC36-1C44-B2A8-1021BA97B45B}" type="slidenum">
              <a:rPr lang="en-GB" altLang="es-ES">
                <a:latin typeface="Arial" panose="020B0604020202020204" pitchFamily="34" charset="0"/>
              </a:rPr>
              <a:pPr>
                <a:spcBef>
                  <a:spcPct val="0"/>
                </a:spcBef>
                <a:buClrTx/>
                <a:buFontTx/>
                <a:buNone/>
              </a:pPr>
              <a:t>12</a:t>
            </a:fld>
            <a:endParaRPr lang="en-GB" altLang="es-E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6DB456D7-F4D4-A34D-A403-2EAD24A3F908}"/>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DA8BDFBA-070F-0245-8630-9EEFAFF918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ES">
                <a:latin typeface="Times New Roman" panose="02020603050405020304" pitchFamily="18" charset="0"/>
                <a:ea typeface="ＭＳ Ｐゴシック" panose="020B0600070205080204" pitchFamily="34" charset="-128"/>
              </a:rPr>
              <a:t>Britannica: </a:t>
            </a:r>
          </a:p>
          <a:p>
            <a:pPr>
              <a:buFont typeface="Arial" panose="020B0604020202020204" pitchFamily="34" charset="0"/>
              <a:buChar char="•"/>
            </a:pPr>
            <a:r>
              <a:rPr lang="en-US" altLang="es-ES">
                <a:latin typeface="Times New Roman" panose="02020603050405020304" pitchFamily="18" charset="0"/>
                <a:ea typeface="ＭＳ Ｐゴシック" panose="020B0600070205080204" pitchFamily="34" charset="-128"/>
              </a:rPr>
              <a:t>Political doctrine that takes protecting and enhancing the freedom of the individual to be the central problem of politics. </a:t>
            </a:r>
          </a:p>
          <a:p>
            <a:pPr>
              <a:buFont typeface="Arial" panose="020B0604020202020204" pitchFamily="34" charset="0"/>
              <a:buChar char="•"/>
            </a:pPr>
            <a:r>
              <a:rPr lang="en-US" altLang="es-ES">
                <a:latin typeface="Times New Roman" panose="02020603050405020304" pitchFamily="18" charset="0"/>
                <a:ea typeface="ＭＳ Ｐゴシック" panose="020B0600070205080204" pitchFamily="34" charset="-128"/>
              </a:rPr>
              <a:t>Liberals typically believe that government is necessary to protect individuals from being harmed by others, </a:t>
            </a:r>
          </a:p>
          <a:p>
            <a:pPr lvl="1">
              <a:buFont typeface="Arial" panose="020B0604020202020204" pitchFamily="34" charset="0"/>
              <a:buChar char="•"/>
            </a:pPr>
            <a:r>
              <a:rPr lang="en-US" altLang="es-ES">
                <a:latin typeface="Times New Roman" panose="02020603050405020304" pitchFamily="18" charset="0"/>
                <a:ea typeface="ＭＳ Ｐゴシック" panose="020B0600070205080204" pitchFamily="34" charset="-128"/>
              </a:rPr>
              <a:t>but they also recognize that government itself can pose a threat to liberty. </a:t>
            </a:r>
          </a:p>
          <a:p>
            <a:pPr>
              <a:buFont typeface="Arial" panose="020B0604020202020204" pitchFamily="34" charset="0"/>
              <a:buChar char="•"/>
            </a:pPr>
            <a:r>
              <a:rPr lang="en-US" altLang="es-ES">
                <a:latin typeface="Times New Roman" panose="02020603050405020304" pitchFamily="18" charset="0"/>
                <a:ea typeface="ＭＳ Ｐゴシック" panose="020B0600070205080204" pitchFamily="34" charset="-128"/>
              </a:rPr>
              <a:t>As the revolutionary American pamphleteer Thomas Paine expressed it in Common Sense (1776), government is at best </a:t>
            </a:r>
            <a:r>
              <a:rPr lang="en-US" altLang="en-US">
                <a:latin typeface="Times New Roman" panose="02020603050405020304" pitchFamily="18" charset="0"/>
                <a:ea typeface="ＭＳ Ｐゴシック" panose="020B0600070205080204" pitchFamily="34" charset="-128"/>
              </a:rPr>
              <a:t>“</a:t>
            </a:r>
            <a:r>
              <a:rPr lang="en-US" altLang="es-ES">
                <a:latin typeface="Times New Roman" panose="02020603050405020304" pitchFamily="18" charset="0"/>
                <a:ea typeface="ＭＳ Ｐゴシック" panose="020B0600070205080204" pitchFamily="34" charset="-128"/>
              </a:rPr>
              <a:t>a necessary evil.</a:t>
            </a:r>
            <a:r>
              <a:rPr lang="en-US" altLang="en-US">
                <a:latin typeface="Times New Roman" panose="02020603050405020304" pitchFamily="18" charset="0"/>
                <a:ea typeface="ＭＳ Ｐゴシック" panose="020B0600070205080204" pitchFamily="34" charset="-128"/>
              </a:rPr>
              <a:t>”</a:t>
            </a:r>
            <a:r>
              <a:rPr lang="en-US" altLang="es-ES">
                <a:latin typeface="Times New Roman" panose="02020603050405020304" pitchFamily="18" charset="0"/>
                <a:ea typeface="ＭＳ Ｐゴシック" panose="020B0600070205080204" pitchFamily="34" charset="-128"/>
              </a:rPr>
              <a:t> </a:t>
            </a:r>
          </a:p>
          <a:p>
            <a:pPr>
              <a:buFont typeface="Arial" panose="020B0604020202020204" pitchFamily="34" charset="0"/>
              <a:buChar char="•"/>
            </a:pPr>
            <a:r>
              <a:rPr lang="en-US" altLang="es-ES">
                <a:latin typeface="Times New Roman" panose="02020603050405020304" pitchFamily="18" charset="0"/>
                <a:ea typeface="ＭＳ Ｐゴシック" panose="020B0600070205080204" pitchFamily="34" charset="-128"/>
              </a:rPr>
              <a:t>Laws, judges, and police are needed to secure the individual</a:t>
            </a:r>
            <a:r>
              <a:rPr lang="en-US" altLang="en-US">
                <a:latin typeface="Times New Roman" panose="02020603050405020304" pitchFamily="18" charset="0"/>
                <a:ea typeface="ＭＳ Ｐゴシック" panose="020B0600070205080204" pitchFamily="34" charset="-128"/>
              </a:rPr>
              <a:t>’</a:t>
            </a:r>
            <a:r>
              <a:rPr lang="en-US" altLang="es-ES">
                <a:latin typeface="Times New Roman" panose="02020603050405020304" pitchFamily="18" charset="0"/>
                <a:ea typeface="ＭＳ Ｐゴシック" panose="020B0600070205080204" pitchFamily="34" charset="-128"/>
              </a:rPr>
              <a:t>s life and liberty, but their coercive power may also be turned against him. </a:t>
            </a:r>
          </a:p>
          <a:p>
            <a:pPr>
              <a:buFont typeface="Arial" panose="020B0604020202020204" pitchFamily="34" charset="0"/>
              <a:buChar char="•"/>
            </a:pPr>
            <a:r>
              <a:rPr lang="en-US" altLang="es-ES">
                <a:latin typeface="Times New Roman" panose="02020603050405020304" pitchFamily="18" charset="0"/>
                <a:ea typeface="ＭＳ Ｐゴシック" panose="020B0600070205080204" pitchFamily="34" charset="-128"/>
              </a:rPr>
              <a:t>Problem: how to avoid (as much as possible) coercion/ authority abusing power but also secure individual liberty (do as one wants – more or less)? </a:t>
            </a:r>
          </a:p>
          <a:p>
            <a:endParaRPr lang="en-US" altLang="es-ES">
              <a:latin typeface="Times New Roman" panose="02020603050405020304" pitchFamily="18" charset="0"/>
              <a:ea typeface="ＭＳ Ｐゴシック" panose="020B0600070205080204" pitchFamily="34" charset="-128"/>
            </a:endParaRPr>
          </a:p>
          <a:p>
            <a:endParaRPr lang="en-US" altLang="es-ES">
              <a:latin typeface="Times New Roman" panose="02020603050405020304" pitchFamily="18" charset="0"/>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D6ADE49B-AD6F-574F-9157-0D3188EA80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394951D-FF42-E945-A0D8-DF811BCA3F41}" type="slidenum">
              <a:rPr lang="en-GB" altLang="es-ES">
                <a:latin typeface="Arial" panose="020B0604020202020204" pitchFamily="34" charset="0"/>
              </a:rPr>
              <a:pPr>
                <a:spcBef>
                  <a:spcPct val="0"/>
                </a:spcBef>
                <a:buClrTx/>
                <a:buFontTx/>
                <a:buNone/>
              </a:pPr>
              <a:t>13</a:t>
            </a:fld>
            <a:endParaRPr lang="en-GB" altLang="es-E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46A96FEE-AD31-4D40-A8F6-A16130BFF1B9}"/>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F853070B-888B-294F-81AB-D1D199477A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ES">
                <a:latin typeface="Times New Roman" panose="02020603050405020304" pitchFamily="18" charset="0"/>
                <a:ea typeface="ＭＳ Ｐゴシック" panose="020B0600070205080204" pitchFamily="34" charset="-128"/>
              </a:rPr>
              <a:t>Iverson and Painter in https://foucaultblog.wordpress.com/2007/05/15/key-term-conduct-of-conduct/ </a:t>
            </a:r>
          </a:p>
          <a:p>
            <a:endParaRPr lang="en-US" altLang="es-ES">
              <a:latin typeface="Times New Roman" panose="02020603050405020304" pitchFamily="18" charset="0"/>
              <a:ea typeface="ＭＳ Ｐゴシック" panose="020B0600070205080204" pitchFamily="34" charset="-128"/>
            </a:endParaRPr>
          </a:p>
          <a:p>
            <a:r>
              <a:rPr lang="en-US" altLang="es-ES">
                <a:latin typeface="Times New Roman" panose="02020603050405020304" pitchFamily="18" charset="0"/>
                <a:ea typeface="ＭＳ Ｐゴシック" panose="020B0600070205080204" pitchFamily="34" charset="-128"/>
              </a:rPr>
              <a:t>Conduct of conduct = conducting (leading, driving, controlling) the behaviour (conduct) of citizens (subjects)</a:t>
            </a:r>
          </a:p>
        </p:txBody>
      </p:sp>
      <p:sp>
        <p:nvSpPr>
          <p:cNvPr id="44035" name="Slide Number Placeholder 3">
            <a:extLst>
              <a:ext uri="{FF2B5EF4-FFF2-40B4-BE49-F238E27FC236}">
                <a16:creationId xmlns:a16="http://schemas.microsoft.com/office/drawing/2014/main" id="{C4C2D8C9-5ADB-F140-A9E3-FF5B63BB471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7B4F8C9-697D-EA47-8B3B-73A3EFEF01CE}" type="slidenum">
              <a:rPr lang="en-GB" altLang="es-ES">
                <a:latin typeface="Arial" panose="020B0604020202020204" pitchFamily="34" charset="0"/>
              </a:rPr>
              <a:pPr>
                <a:spcBef>
                  <a:spcPct val="0"/>
                </a:spcBef>
                <a:buClrTx/>
                <a:buFontTx/>
                <a:buNone/>
              </a:pPr>
              <a:t>14</a:t>
            </a:fld>
            <a:endParaRPr lang="en-GB" altLang="es-E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F3C2638E-922D-F24E-86C5-A593AF4AD1E7}"/>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77A63291-1E28-7C40-9129-861511A42FA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s-ES">
                <a:latin typeface="Calibri" panose="020F0502020204030204" pitchFamily="34" charset="0"/>
                <a:ea typeface="ＭＳ Ｐゴシック" panose="020B0600070205080204" pitchFamily="34" charset="-128"/>
              </a:rPr>
              <a:t>The conduct of conduct = central problem of modern government</a:t>
            </a:r>
          </a:p>
          <a:p>
            <a:pPr>
              <a:lnSpc>
                <a:spcPct val="80000"/>
              </a:lnSpc>
            </a:pPr>
            <a:endParaRPr lang="en-US" altLang="es-ES">
              <a:latin typeface="Calibri" panose="020F0502020204030204" pitchFamily="34" charset="0"/>
              <a:ea typeface="ＭＳ Ｐゴシック" panose="020B0600070205080204" pitchFamily="34" charset="-128"/>
            </a:endParaRPr>
          </a:p>
          <a:p>
            <a:pPr>
              <a:lnSpc>
                <a:spcPct val="80000"/>
              </a:lnSpc>
            </a:pPr>
            <a:r>
              <a:rPr lang="en-US" altLang="es-ES">
                <a:latin typeface="Calibri" panose="020F0502020204030204" pitchFamily="34" charset="0"/>
                <a:ea typeface="ＭＳ Ｐゴシック" panose="020B0600070205080204" pitchFamily="34" charset="-128"/>
              </a:rPr>
              <a:t>The concept of </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man</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 fundamental point of ref for human science inquiry. The double essence of </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man</a:t>
            </a:r>
            <a:r>
              <a:rPr lang="en-US" altLang="en-US">
                <a:latin typeface="Calibri" panose="020F0502020204030204" pitchFamily="34" charset="0"/>
                <a:ea typeface="ＭＳ Ｐゴシック" panose="020B0600070205080204" pitchFamily="34" charset="-128"/>
              </a:rPr>
              <a:t>”</a:t>
            </a:r>
            <a:endParaRPr lang="en-US" altLang="es-ES">
              <a:latin typeface="Calibri" panose="020F0502020204030204" pitchFamily="34" charset="0"/>
              <a:ea typeface="ＭＳ Ｐゴシック" panose="020B0600070205080204" pitchFamily="34" charset="-128"/>
            </a:endParaRPr>
          </a:p>
          <a:p>
            <a:pPr lvl="1">
              <a:lnSpc>
                <a:spcPct val="80000"/>
              </a:lnSpc>
              <a:buFont typeface="Courier New" panose="02070309020205020404" pitchFamily="49" charset="0"/>
              <a:buChar char="o"/>
            </a:pPr>
            <a:r>
              <a:rPr lang="en-US" altLang="es-ES">
                <a:latin typeface="Calibri" panose="020F0502020204030204" pitchFamily="34" charset="0"/>
                <a:ea typeface="ＭＳ Ｐゴシック" panose="020B0600070205080204" pitchFamily="34" charset="-128"/>
              </a:rPr>
              <a:t>Man as an object</a:t>
            </a:r>
          </a:p>
          <a:p>
            <a:pPr lvl="1">
              <a:lnSpc>
                <a:spcPct val="80000"/>
              </a:lnSpc>
              <a:buFont typeface="Courier New" panose="02070309020205020404" pitchFamily="49" charset="0"/>
              <a:buChar char="o"/>
            </a:pPr>
            <a:r>
              <a:rPr lang="en-US" altLang="es-ES">
                <a:latin typeface="Calibri" panose="020F0502020204030204" pitchFamily="34" charset="0"/>
                <a:ea typeface="ＭＳ Ｐゴシック" panose="020B0600070205080204" pitchFamily="34" charset="-128"/>
              </a:rPr>
              <a:t>Man as a subject</a:t>
            </a:r>
          </a:p>
          <a:p>
            <a:pPr lvl="1">
              <a:lnSpc>
                <a:spcPct val="80000"/>
              </a:lnSpc>
              <a:buFont typeface="Courier New" panose="02070309020205020404" pitchFamily="49" charset="0"/>
              <a:buChar char="o"/>
            </a:pPr>
            <a:r>
              <a:rPr lang="en-US" altLang="es-ES">
                <a:latin typeface="Calibri" panose="020F0502020204030204" pitchFamily="34" charset="0"/>
                <a:ea typeface="ＭＳ Ｐゴシック" panose="020B0600070205080204" pitchFamily="34" charset="-128"/>
              </a:rPr>
              <a:t>Historical review: the impossibility of </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man</a:t>
            </a:r>
            <a:r>
              <a:rPr lang="en-US" altLang="en-US">
                <a:latin typeface="Calibri" panose="020F0502020204030204" pitchFamily="34" charset="0"/>
                <a:ea typeface="ＭＳ Ｐゴシック" panose="020B0600070205080204" pitchFamily="34" charset="-128"/>
              </a:rPr>
              <a:t>”</a:t>
            </a:r>
            <a:endParaRPr lang="en-US" altLang="es-ES">
              <a:latin typeface="Calibri" panose="020F0502020204030204" pitchFamily="34" charset="0"/>
              <a:ea typeface="ＭＳ Ｐゴシック" panose="020B0600070205080204" pitchFamily="34" charset="-128"/>
            </a:endParaRPr>
          </a:p>
          <a:p>
            <a:pPr>
              <a:lnSpc>
                <a:spcPct val="80000"/>
              </a:lnSpc>
            </a:pPr>
            <a:r>
              <a:rPr lang="en-US" altLang="es-ES">
                <a:latin typeface="Calibri" panose="020F0502020204030204" pitchFamily="34" charset="0"/>
                <a:ea typeface="ＭＳ Ｐゴシック" panose="020B0600070205080204" pitchFamily="34" charset="-128"/>
              </a:rPr>
              <a:t>But why taken for granted for so long?</a:t>
            </a:r>
          </a:p>
          <a:p>
            <a:pPr lvl="1">
              <a:lnSpc>
                <a:spcPct val="80000"/>
              </a:lnSpc>
              <a:buFont typeface="Courier New" panose="02070309020205020404" pitchFamily="49" charset="0"/>
              <a:buChar char="o"/>
            </a:pPr>
            <a:r>
              <a:rPr lang="en-US" altLang="es-ES">
                <a:latin typeface="Calibri" panose="020F0502020204030204" pitchFamily="34" charset="0"/>
                <a:ea typeface="ＭＳ Ｐゴシック" panose="020B0600070205080204" pitchFamily="34" charset="-128"/>
              </a:rPr>
              <a:t>A conceptual prerequisite for productive citizens (17-18</a:t>
            </a:r>
            <a:r>
              <a:rPr lang="en-US" altLang="es-ES" baseline="30000">
                <a:latin typeface="Calibri" panose="020F0502020204030204" pitchFamily="34" charset="0"/>
                <a:ea typeface="ＭＳ Ｐゴシック" panose="020B0600070205080204" pitchFamily="34" charset="-128"/>
              </a:rPr>
              <a:t>th</a:t>
            </a:r>
            <a:r>
              <a:rPr lang="en-US" altLang="es-ES">
                <a:latin typeface="Calibri" panose="020F0502020204030204" pitchFamily="34" charset="0"/>
                <a:ea typeface="ＭＳ Ｐゴシック" panose="020B0600070205080204" pitchFamily="34" charset="-128"/>
              </a:rPr>
              <a:t> cent. Europe)</a:t>
            </a:r>
          </a:p>
          <a:p>
            <a:pPr marL="1314450" lvl="2" indent="-457200">
              <a:lnSpc>
                <a:spcPct val="80000"/>
              </a:lnSpc>
              <a:buFont typeface="Arial" panose="020B0604020202020204" pitchFamily="34" charset="0"/>
              <a:buChar char="•"/>
            </a:pPr>
            <a:r>
              <a:rPr lang="en-US" altLang="es-ES">
                <a:latin typeface="Calibri" panose="020F0502020204030204" pitchFamily="34" charset="0"/>
                <a:ea typeface="ＭＳ Ｐゴシック" panose="020B0600070205080204" pitchFamily="34" charset="-128"/>
              </a:rPr>
              <a:t>Body and soul can be manipulated and reformed</a:t>
            </a:r>
          </a:p>
          <a:p>
            <a:pPr lvl="1">
              <a:lnSpc>
                <a:spcPct val="80000"/>
              </a:lnSpc>
              <a:buFont typeface="Courier New" panose="02070309020205020404" pitchFamily="49" charset="0"/>
              <a:buChar char="o"/>
            </a:pPr>
            <a:r>
              <a:rPr lang="en-US" altLang="es-ES">
                <a:latin typeface="Calibri" panose="020F0502020204030204" pitchFamily="34" charset="0"/>
                <a:ea typeface="ＭＳ Ｐゴシック" panose="020B0600070205080204" pitchFamily="34" charset="-128"/>
              </a:rPr>
              <a:t>Institutions of discipline: Panopticon (surveillance cameras)</a:t>
            </a:r>
          </a:p>
          <a:p>
            <a:pPr>
              <a:lnSpc>
                <a:spcPct val="80000"/>
              </a:lnSpc>
            </a:pPr>
            <a:r>
              <a:rPr lang="en-US" altLang="es-ES">
                <a:latin typeface="Calibri" panose="020F0502020204030204" pitchFamily="34" charset="0"/>
                <a:ea typeface="ＭＳ Ｐゴシック" panose="020B0600070205080204" pitchFamily="34" charset="-128"/>
              </a:rPr>
              <a:t>Seeking the </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deviant</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 pathological populations</a:t>
            </a:r>
          </a:p>
          <a:p>
            <a:pPr lvl="1">
              <a:lnSpc>
                <a:spcPct val="80000"/>
              </a:lnSpc>
              <a:buFont typeface="Courier New" panose="02070309020205020404" pitchFamily="49" charset="0"/>
              <a:buChar char="o"/>
            </a:pPr>
            <a:r>
              <a:rPr lang="en-US" altLang="es-ES">
                <a:latin typeface="Calibri" panose="020F0502020204030204" pitchFamily="34" charset="0"/>
                <a:ea typeface="ＭＳ Ｐゴシック" panose="020B0600070205080204" pitchFamily="34" charset="-128"/>
              </a:rPr>
              <a:t>Biopolitics of reformers: principles of welfare state</a:t>
            </a:r>
          </a:p>
          <a:p>
            <a:pPr lvl="1">
              <a:lnSpc>
                <a:spcPct val="80000"/>
              </a:lnSpc>
              <a:buFont typeface="Courier New" panose="02070309020205020404" pitchFamily="49" charset="0"/>
              <a:buChar char="o"/>
            </a:pP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Power-knowledge</a:t>
            </a:r>
            <a:r>
              <a:rPr lang="en-US" altLang="en-US">
                <a:latin typeface="Calibri" panose="020F0502020204030204" pitchFamily="34" charset="0"/>
                <a:ea typeface="ＭＳ Ｐゴシック" panose="020B0600070205080204" pitchFamily="34" charset="-128"/>
              </a:rPr>
              <a:t>”</a:t>
            </a:r>
            <a:endParaRPr lang="en-US" altLang="es-ES">
              <a:latin typeface="Calibri" panose="020F0502020204030204" pitchFamily="34" charset="0"/>
              <a:ea typeface="ＭＳ Ｐゴシック" panose="020B0600070205080204" pitchFamily="34" charset="-128"/>
            </a:endParaRPr>
          </a:p>
          <a:p>
            <a:pPr lvl="1">
              <a:lnSpc>
                <a:spcPct val="80000"/>
              </a:lnSpc>
              <a:buFont typeface="Courier New" panose="02070309020205020404" pitchFamily="49" charset="0"/>
              <a:buChar char="o"/>
            </a:pPr>
            <a:r>
              <a:rPr lang="en-US" altLang="es-ES">
                <a:latin typeface="Calibri" panose="020F0502020204030204" pitchFamily="34" charset="0"/>
                <a:ea typeface="ＭＳ Ｐゴシック" panose="020B0600070205080204" pitchFamily="34" charset="-128"/>
              </a:rPr>
              <a:t>Subjectivation: classify and shape individual human beings into </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subjects</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 of various kinds – e.g. heroic-ordinary, normal-deviant)</a:t>
            </a:r>
          </a:p>
          <a:p>
            <a:endParaRPr lang="en-US" altLang="es-ES">
              <a:latin typeface="Times New Roman" panose="02020603050405020304" pitchFamily="18" charset="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38027D70-8426-4C4C-AE2C-9B492D353EC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35CD2E1-6445-E545-A715-7A7D5A3EB8BF}" type="slidenum">
              <a:rPr lang="en-GB" altLang="es-ES">
                <a:latin typeface="Arial" panose="020B0604020202020204" pitchFamily="34" charset="0"/>
              </a:rPr>
              <a:pPr>
                <a:spcBef>
                  <a:spcPct val="0"/>
                </a:spcBef>
                <a:buClrTx/>
                <a:buFontTx/>
                <a:buNone/>
              </a:pPr>
              <a:t>15</a:t>
            </a:fld>
            <a:endParaRPr lang="en-GB" altLang="es-E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D5D9-D1CB-8649-85D7-7165A6897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67281-15C4-1941-8293-43B8A926C776}"/>
              </a:ext>
            </a:extLst>
          </p:cNvPr>
          <p:cNvSpPr>
            <a:spLocks noGrp="1"/>
          </p:cNvSpPr>
          <p:nvPr>
            <p:ph type="body" idx="1"/>
          </p:nvPr>
        </p:nvSpPr>
        <p:spPr/>
        <p:txBody>
          <a:bodyPr/>
          <a:lstStyle/>
          <a:p>
            <a:pPr marL="171450" indent="-171450">
              <a:buFont typeface="Arial" pitchFamily="34" charset="0"/>
              <a:buChar char="•"/>
              <a:defRPr/>
            </a:pPr>
            <a:r>
              <a:rPr lang="en-US" altLang="es-ES" dirty="0">
                <a:latin typeface="Times New Roman" pitchFamily="18" charset="0"/>
                <a:ea typeface="ＭＳ Ｐゴシック" pitchFamily="34" charset="-128"/>
              </a:rPr>
              <a:t>Governing that includes the active consent and willingness of individuals to participate in their own </a:t>
            </a:r>
            <a:r>
              <a:rPr lang="es-ES" altLang="es-ES" dirty="0" err="1">
                <a:latin typeface="Times New Roman" pitchFamily="18" charset="0"/>
                <a:ea typeface="ＭＳ Ｐゴシック" pitchFamily="34" charset="-128"/>
              </a:rPr>
              <a:t>governance</a:t>
            </a:r>
            <a:endParaRPr lang="en-GB" altLang="es-ES" dirty="0">
              <a:latin typeface="Times New Roman" pitchFamily="18" charset="0"/>
              <a:ea typeface="ＭＳ Ｐゴシック" pitchFamily="34" charset="-128"/>
            </a:endParaRPr>
          </a:p>
          <a:p>
            <a:pPr marL="171450" indent="-171450">
              <a:buFont typeface="Arial" pitchFamily="34" charset="0"/>
              <a:buChar char="•"/>
              <a:defRPr/>
            </a:pPr>
            <a:r>
              <a:rPr lang="en-GB" altLang="es-ES" dirty="0">
                <a:latin typeface="Times New Roman" pitchFamily="18" charset="0"/>
                <a:ea typeface="ＭＳ Ｐゴシック" pitchFamily="34" charset="-128"/>
              </a:rPr>
              <a:t>Or else: </a:t>
            </a:r>
            <a:r>
              <a:rPr lang="en-US" altLang="es-ES" dirty="0">
                <a:latin typeface="Times New Roman" pitchFamily="18" charset="0"/>
                <a:ea typeface="ＭＳ Ｐゴシック" pitchFamily="34" charset="-128"/>
              </a:rPr>
              <a:t>emphasizes the governing of people</a:t>
            </a:r>
            <a:r>
              <a:rPr lang="en-US" altLang="en-US" dirty="0">
                <a:latin typeface="Times New Roman" pitchFamily="18" charset="0"/>
                <a:ea typeface="ＭＳ Ｐゴシック" pitchFamily="34" charset="-128"/>
              </a:rPr>
              <a:t>’</a:t>
            </a:r>
            <a:r>
              <a:rPr lang="en-US" altLang="es-ES" dirty="0">
                <a:latin typeface="Times New Roman" pitchFamily="18" charset="0"/>
                <a:ea typeface="ＭＳ Ｐゴシック" pitchFamily="34" charset="-128"/>
              </a:rPr>
              <a:t>s conduct through positive means rather than the sovereign power to formulate the law. In contrast to a disciplinarian form of power, governmentality is generally associated with the willing participation of the governed</a:t>
            </a:r>
            <a:endParaRPr lang="en-GB" altLang="es-ES" dirty="0">
              <a:latin typeface="Times New Roman" pitchFamily="18" charset="0"/>
              <a:ea typeface="ＭＳ Ｐゴシック" pitchFamily="34" charset="-128"/>
            </a:endParaRPr>
          </a:p>
          <a:p>
            <a:pPr lvl="1">
              <a:buFont typeface="Arial" pitchFamily="34" charset="0"/>
              <a:buChar char="•"/>
              <a:defRPr/>
            </a:pPr>
            <a:r>
              <a:rPr lang="en-GB" altLang="es-ES" dirty="0">
                <a:latin typeface="Times New Roman" pitchFamily="18" charset="0"/>
                <a:ea typeface="ＭＳ Ｐゴシック" pitchFamily="34" charset="-128"/>
              </a:rPr>
              <a:t>Not sovereign power: abide by laws and regulations of centralised power</a:t>
            </a:r>
          </a:p>
          <a:p>
            <a:pPr lvl="1">
              <a:buFont typeface="Arial" pitchFamily="34" charset="0"/>
              <a:buChar char="•"/>
              <a:defRPr/>
            </a:pPr>
            <a:r>
              <a:rPr lang="en-GB" altLang="es-ES" dirty="0">
                <a:latin typeface="Times New Roman" pitchFamily="18" charset="0"/>
                <a:ea typeface="ＭＳ Ｐゴシック" pitchFamily="34" charset="-128"/>
              </a:rPr>
              <a:t>Not disciplinarian power </a:t>
            </a:r>
          </a:p>
          <a:p>
            <a:pPr lvl="2">
              <a:buFont typeface="Arial" pitchFamily="34" charset="0"/>
              <a:buChar char="•"/>
              <a:defRPr/>
            </a:pPr>
            <a:r>
              <a:rPr lang="en-GB" altLang="es-ES" dirty="0">
                <a:latin typeface="Times New Roman" pitchFamily="18" charset="0"/>
                <a:ea typeface="ＭＳ Ｐゴシック" pitchFamily="34" charset="-128"/>
              </a:rPr>
              <a:t>Characteristic of modern period where power exercised through disciplinary means in a variety of institutions (e.g. </a:t>
            </a:r>
            <a:r>
              <a:rPr lang="en-GB" altLang="es-ES" dirty="0" err="1">
                <a:latin typeface="Times New Roman" pitchFamily="18" charset="0"/>
                <a:ea typeface="ＭＳ Ｐゴシック" pitchFamily="34" charset="-128"/>
              </a:rPr>
              <a:t>penitiary</a:t>
            </a:r>
            <a:r>
              <a:rPr lang="en-GB" altLang="es-ES" dirty="0">
                <a:latin typeface="Times New Roman" pitchFamily="18" charset="0"/>
                <a:ea typeface="ＭＳ Ｐゴシック" pitchFamily="34" charset="-128"/>
              </a:rPr>
              <a:t> system, schools)</a:t>
            </a:r>
          </a:p>
          <a:p>
            <a:pPr lvl="2">
              <a:buFont typeface="Arial" pitchFamily="34" charset="0"/>
              <a:buChar char="•"/>
              <a:defRPr/>
            </a:pPr>
            <a:r>
              <a:rPr lang="en-GB" altLang="es-ES" dirty="0">
                <a:latin typeface="Times New Roman" pitchFamily="18" charset="0"/>
                <a:ea typeface="ＭＳ Ｐゴシック" pitchFamily="34" charset="-128"/>
              </a:rPr>
              <a:t>Power exercised by those who represent authority </a:t>
            </a:r>
          </a:p>
          <a:p>
            <a:pPr lvl="2">
              <a:buFont typeface="Arial" pitchFamily="34" charset="0"/>
              <a:buChar char="•"/>
              <a:defRPr/>
            </a:pPr>
            <a:r>
              <a:rPr lang="en-GB" altLang="es-ES" dirty="0">
                <a:latin typeface="Times New Roman" pitchFamily="18" charset="0"/>
                <a:ea typeface="ＭＳ Ｐゴシック" pitchFamily="34" charset="-128"/>
              </a:rPr>
              <a:t>Teaches you through reward and punishment the rules you must follow in your life as a citizen  (power-and-knowledge) </a:t>
            </a:r>
          </a:p>
          <a:p>
            <a:pPr lvl="2">
              <a:buFont typeface="Arial" pitchFamily="34" charset="0"/>
              <a:buChar char="•"/>
              <a:defRPr/>
            </a:pPr>
            <a:r>
              <a:rPr lang="en-GB" altLang="es-ES" dirty="0">
                <a:latin typeface="Times New Roman" pitchFamily="18" charset="0"/>
                <a:ea typeface="ＭＳ Ｐゴシック" pitchFamily="34" charset="-128"/>
              </a:rPr>
              <a:t>What is more: knowledge created in institutions is then used to control populations (e.g. university, demography, anthropology for governing populations through controlling them, e.g. in colonies; surveillance systems, etc.)</a:t>
            </a:r>
          </a:p>
          <a:p>
            <a:pPr lvl="1">
              <a:buFont typeface="Arial" pitchFamily="34" charset="0"/>
              <a:buChar char="•"/>
              <a:defRPr/>
            </a:pPr>
            <a:r>
              <a:rPr lang="en-US" altLang="es-ES" dirty="0">
                <a:latin typeface="Times New Roman" pitchFamily="18" charset="0"/>
                <a:ea typeface="ＭＳ Ｐゴシック" pitchFamily="34" charset="-128"/>
              </a:rPr>
              <a:t>Yes: the willing participation of the governed</a:t>
            </a:r>
          </a:p>
          <a:p>
            <a:pPr lvl="1">
              <a:buFont typeface="Arial" pitchFamily="34" charset="0"/>
              <a:buChar char="•"/>
              <a:defRPr/>
            </a:pPr>
            <a:endParaRPr lang="en-US" altLang="es-ES" dirty="0">
              <a:latin typeface="Times New Roman" pitchFamily="18" charset="0"/>
              <a:ea typeface="ＭＳ Ｐゴシック" pitchFamily="34" charset="-128"/>
            </a:endParaRPr>
          </a:p>
          <a:p>
            <a:pPr>
              <a:defRPr/>
            </a:pPr>
            <a:r>
              <a:rPr lang="en-US" dirty="0"/>
              <a:t>Three Minute Thought: What Is Governmentality?: </a:t>
            </a:r>
            <a:r>
              <a:rPr lang="es-ES">
                <a:hlinkClick r:id="rId3"/>
              </a:rPr>
              <a:t>https://www.youtube.com/watch?v=XvWsIR5_bOs</a:t>
            </a:r>
            <a:r>
              <a:rPr lang="es-ES"/>
              <a:t> </a:t>
            </a:r>
            <a:endParaRPr lang="en-US" dirty="0"/>
          </a:p>
          <a:p>
            <a:pPr>
              <a:defRPr/>
            </a:pPr>
            <a:br>
              <a:rPr lang="en-US" dirty="0"/>
            </a:br>
            <a:endParaRPr lang="en-GB" altLang="es-ES" dirty="0">
              <a:latin typeface="Times New Roman" pitchFamily="18" charset="0"/>
              <a:ea typeface="ＭＳ Ｐゴシック" pitchFamily="34" charset="-128"/>
            </a:endParaRPr>
          </a:p>
          <a:p>
            <a:pPr marL="171450" indent="-171450">
              <a:buFont typeface="Arial" pitchFamily="34" charset="0"/>
              <a:buChar char="•"/>
              <a:defRPr/>
            </a:pPr>
            <a:endParaRPr lang="en-US" altLang="es-ES" dirty="0">
              <a:latin typeface="Times New Roman" pitchFamily="18" charset="0"/>
              <a:ea typeface="ＭＳ Ｐゴシック" pitchFamily="34" charset="-128"/>
            </a:endParaRPr>
          </a:p>
        </p:txBody>
      </p:sp>
      <p:sp>
        <p:nvSpPr>
          <p:cNvPr id="4" name="Slide Number Placeholder 3">
            <a:extLst>
              <a:ext uri="{FF2B5EF4-FFF2-40B4-BE49-F238E27FC236}">
                <a16:creationId xmlns:a16="http://schemas.microsoft.com/office/drawing/2014/main" id="{CD7FE485-5F0C-D142-977D-98E6CD4DDCE6}"/>
              </a:ext>
            </a:extLst>
          </p:cNvPr>
          <p:cNvSpPr>
            <a:spLocks noGrp="1"/>
          </p:cNvSpPr>
          <p:nvPr>
            <p:ph type="sldNum" sz="quarter"/>
          </p:nvPr>
        </p:nvSpPr>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C876BFA-A5FB-DA45-9E18-585529CE1D9A}" type="slidenum">
              <a:rPr lang="en-GB" altLang="es-ES">
                <a:latin typeface="Arial" panose="020B0604020202020204" pitchFamily="34" charset="0"/>
              </a:rPr>
              <a:pPr eaLnBrk="1" hangingPunct="1">
                <a:spcBef>
                  <a:spcPct val="0"/>
                </a:spcBef>
              </a:pPr>
              <a:t>16</a:t>
            </a:fld>
            <a:endParaRPr lang="en-GB" altLang="es-ES">
              <a:latin typeface="Arial" panose="020B0604020202020204" pitchFamily="34" charset="0"/>
            </a:endParaRPr>
          </a:p>
        </p:txBody>
      </p:sp>
    </p:spTree>
    <p:extLst>
      <p:ext uri="{BB962C8B-B14F-4D97-AF65-F5344CB8AC3E}">
        <p14:creationId xmlns:p14="http://schemas.microsoft.com/office/powerpoint/2010/main" val="1925000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9">
            <a:extLst>
              <a:ext uri="{FF2B5EF4-FFF2-40B4-BE49-F238E27FC236}">
                <a16:creationId xmlns:a16="http://schemas.microsoft.com/office/drawing/2014/main" id="{72991921-F8D9-2B4C-A7C5-BFAD5EBE15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D9B2939-7DA8-2942-8202-336574BEDA21}" type="slidenum">
              <a:rPr lang="en-GB" altLang="es-ES">
                <a:latin typeface="Arial" panose="020B0604020202020204" pitchFamily="34" charset="0"/>
              </a:rPr>
              <a:pPr>
                <a:spcBef>
                  <a:spcPct val="0"/>
                </a:spcBef>
                <a:buClrTx/>
                <a:buFontTx/>
                <a:buNone/>
              </a:pPr>
              <a:t>18</a:t>
            </a:fld>
            <a:endParaRPr lang="en-GB" altLang="es-ES">
              <a:latin typeface="Arial" panose="020B0604020202020204" pitchFamily="34" charset="0"/>
            </a:endParaRPr>
          </a:p>
        </p:txBody>
      </p:sp>
      <p:sp>
        <p:nvSpPr>
          <p:cNvPr id="38913" name="Text Box 1">
            <a:extLst>
              <a:ext uri="{FF2B5EF4-FFF2-40B4-BE49-F238E27FC236}">
                <a16:creationId xmlns:a16="http://schemas.microsoft.com/office/drawing/2014/main" id="{C1DF2161-A6CF-9D47-BFCF-9A269F88D85B}"/>
              </a:ext>
            </a:extLst>
          </p:cNvPr>
          <p:cNvSpPr>
            <a:spLocks noGrp="1" noRot="1" noChangeAspect="1" noChangeArrowheads="1" noTextEdit="1"/>
          </p:cNvSpPr>
          <p:nvPr>
            <p:ph type="sldImg"/>
          </p:nvPr>
        </p:nvSpPr>
        <p:spPr>
          <a:xfrm>
            <a:off x="917575" y="744538"/>
            <a:ext cx="4962525" cy="3722687"/>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80" name="Text Box 2">
            <a:extLst>
              <a:ext uri="{FF2B5EF4-FFF2-40B4-BE49-F238E27FC236}">
                <a16:creationId xmlns:a16="http://schemas.microsoft.com/office/drawing/2014/main" id="{8C1C0BEF-F7BE-2449-8A98-DC54836B85AA}"/>
              </a:ext>
            </a:extLst>
          </p:cNvPr>
          <p:cNvSpPr txBox="1">
            <a:spLocks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50181" name="Notes Placeholder 1">
            <a:extLst>
              <a:ext uri="{FF2B5EF4-FFF2-40B4-BE49-F238E27FC236}">
                <a16:creationId xmlns:a16="http://schemas.microsoft.com/office/drawing/2014/main" id="{C840498E-9452-B34D-BA1A-07994B6C17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ts val="700"/>
              </a:spcBef>
              <a:buFont typeface="Arial" panose="020B0604020202020204" pitchFamily="34" charset="0"/>
              <a:buNone/>
            </a:pPr>
            <a:r>
              <a:rPr lang="en-US" altLang="es-ES" sz="2000">
                <a:latin typeface="Times New Roman" panose="02020603050405020304" pitchFamily="18" charset="0"/>
                <a:ea typeface="ＭＳ Ｐゴシック" panose="020B0600070205080204" pitchFamily="34" charset="-128"/>
              </a:rPr>
              <a:t>U</a:t>
            </a:r>
            <a:r>
              <a:rPr lang="en-GB" altLang="es-ES" sz="2000">
                <a:latin typeface="Times New Roman" panose="02020603050405020304" pitchFamily="18" charset="0"/>
                <a:ea typeface="ＭＳ Ｐゴシック" panose="020B0600070205080204" pitchFamily="34" charset="-128"/>
              </a:rPr>
              <a:t>sed to mean several things, such as: </a:t>
            </a:r>
          </a:p>
          <a:p>
            <a:pPr>
              <a:lnSpc>
                <a:spcPct val="90000"/>
              </a:lnSpc>
              <a:spcBef>
                <a:spcPts val="700"/>
              </a:spcBef>
              <a:buFont typeface="Arial" panose="020B0604020202020204" pitchFamily="34" charset="0"/>
              <a:buChar char="•"/>
            </a:pPr>
            <a:r>
              <a:rPr lang="en-GB" altLang="es-ES" sz="2000">
                <a:latin typeface="Times New Roman" panose="02020603050405020304" pitchFamily="18" charset="0"/>
                <a:ea typeface="ＭＳ Ｐゴシック" panose="020B0600070205080204" pitchFamily="34" charset="-128"/>
              </a:rPr>
              <a:t>The </a:t>
            </a:r>
            <a:r>
              <a:rPr lang="en-GB" altLang="en-US" sz="2000">
                <a:latin typeface="Times New Roman" panose="02020603050405020304" pitchFamily="18" charset="0"/>
                <a:ea typeface="ＭＳ Ｐゴシック" panose="020B0600070205080204" pitchFamily="34" charset="-128"/>
              </a:rPr>
              <a:t>“</a:t>
            </a:r>
            <a:r>
              <a:rPr lang="en-GB" altLang="es-ES" sz="2000">
                <a:latin typeface="Times New Roman" panose="02020603050405020304" pitchFamily="18" charset="0"/>
                <a:ea typeface="ＭＳ Ｐゴシック" panose="020B0600070205080204" pitchFamily="34" charset="-128"/>
              </a:rPr>
              <a:t>how</a:t>
            </a:r>
            <a:r>
              <a:rPr lang="en-GB" altLang="en-US" sz="2000">
                <a:latin typeface="Times New Roman" panose="02020603050405020304" pitchFamily="18" charset="0"/>
                <a:ea typeface="ＭＳ Ｐゴシック" panose="020B0600070205080204" pitchFamily="34" charset="-128"/>
              </a:rPr>
              <a:t>”</a:t>
            </a:r>
            <a:r>
              <a:rPr lang="en-GB" altLang="es-ES" sz="2000">
                <a:latin typeface="Times New Roman" panose="02020603050405020304" pitchFamily="18" charset="0"/>
                <a:ea typeface="ＭＳ Ｐゴシック" panose="020B0600070205080204" pitchFamily="34" charset="-128"/>
              </a:rPr>
              <a:t> of governing (</a:t>
            </a:r>
            <a:r>
              <a:rPr lang="en-GB" altLang="es-ES" sz="1400">
                <a:latin typeface="Times New Roman" panose="02020603050405020304" pitchFamily="18" charset="0"/>
                <a:ea typeface="ＭＳ Ｐゴシック" panose="020B0600070205080204" pitchFamily="34" charset="-128"/>
              </a:rPr>
              <a:t>Jeffreys &amp; Sigley, 2009</a:t>
            </a:r>
            <a:r>
              <a:rPr lang="en-GB" altLang="es-ES" sz="2000">
                <a:latin typeface="Times New Roman" panose="02020603050405020304" pitchFamily="18" charset="0"/>
                <a:ea typeface="ＭＳ Ｐゴシック" panose="020B0600070205080204" pitchFamily="34" charset="-128"/>
              </a:rPr>
              <a:t>)</a:t>
            </a:r>
          </a:p>
          <a:p>
            <a:pPr lvl="1">
              <a:lnSpc>
                <a:spcPct val="90000"/>
              </a:lnSpc>
              <a:spcBef>
                <a:spcPts val="600"/>
              </a:spcBef>
              <a:spcAft>
                <a:spcPts val="1800"/>
              </a:spcAft>
              <a:buFont typeface="Arial" panose="020B0604020202020204" pitchFamily="34" charset="0"/>
              <a:buChar char="–"/>
            </a:pPr>
            <a:r>
              <a:rPr lang="en-GB" altLang="es-ES" sz="1800">
                <a:latin typeface="Times New Roman" panose="02020603050405020304" pitchFamily="18" charset="0"/>
                <a:ea typeface="ＭＳ Ｐゴシック" panose="020B0600070205080204" pitchFamily="34" charset="-128"/>
              </a:rPr>
              <a:t>Calculated </a:t>
            </a:r>
            <a:r>
              <a:rPr lang="en-GB" altLang="es-ES" sz="1800" b="1" i="1">
                <a:latin typeface="Times New Roman" panose="02020603050405020304" pitchFamily="18" charset="0"/>
                <a:ea typeface="ＭＳ Ｐゴシック" panose="020B0600070205080204" pitchFamily="34" charset="-128"/>
              </a:rPr>
              <a:t>means</a:t>
            </a:r>
            <a:r>
              <a:rPr lang="en-GB" altLang="es-ES" sz="1800">
                <a:latin typeface="Times New Roman" panose="02020603050405020304" pitchFamily="18" charset="0"/>
                <a:ea typeface="ＭＳ Ｐゴシック" panose="020B0600070205080204" pitchFamily="34" charset="-128"/>
              </a:rPr>
              <a:t> of directing how we behave and act</a:t>
            </a:r>
          </a:p>
          <a:p>
            <a:pPr>
              <a:lnSpc>
                <a:spcPct val="90000"/>
              </a:lnSpc>
              <a:spcBef>
                <a:spcPts val="700"/>
              </a:spcBef>
              <a:buFont typeface="Arial" panose="020B0604020202020204" pitchFamily="34" charset="0"/>
              <a:buChar char="•"/>
            </a:pPr>
            <a:r>
              <a:rPr lang="en-US" altLang="es-ES" sz="2000">
                <a:latin typeface="Times New Roman" panose="02020603050405020304" pitchFamily="18" charset="0"/>
                <a:ea typeface="ＭＳ Ｐゴシック" panose="020B0600070205080204" pitchFamily="34" charset="-128"/>
              </a:rPr>
              <a:t>B</a:t>
            </a:r>
            <a:r>
              <a:rPr lang="en-GB" altLang="es-ES" sz="2000">
                <a:latin typeface="Times New Roman" panose="02020603050405020304" pitchFamily="18" charset="0"/>
                <a:ea typeface="ＭＳ Ｐゴシック" panose="020B0600070205080204" pitchFamily="34" charset="-128"/>
              </a:rPr>
              <a:t>ut also: Way in which governments try to produce citizens (subjects) best suited to the ends and objectives of governments</a:t>
            </a:r>
          </a:p>
          <a:p>
            <a:pPr lvl="1">
              <a:lnSpc>
                <a:spcPct val="90000"/>
              </a:lnSpc>
              <a:spcBef>
                <a:spcPts val="600"/>
              </a:spcBef>
              <a:spcAft>
                <a:spcPts val="1800"/>
              </a:spcAft>
              <a:buFont typeface="Arial" panose="020B0604020202020204" pitchFamily="34" charset="0"/>
              <a:buChar char="–"/>
            </a:pPr>
            <a:r>
              <a:rPr lang="en-US" altLang="es-ES" sz="1800">
                <a:latin typeface="Times New Roman" panose="02020603050405020304" pitchFamily="18" charset="0"/>
                <a:ea typeface="ＭＳ Ｐゴシック" panose="020B0600070205080204" pitchFamily="34" charset="-128"/>
              </a:rPr>
              <a:t>A</a:t>
            </a:r>
            <a:r>
              <a:rPr lang="en-GB" altLang="es-ES" sz="1800">
                <a:latin typeface="Times New Roman" panose="02020603050405020304" pitchFamily="18" charset="0"/>
                <a:ea typeface="ＭＳ Ｐゴシック" panose="020B0600070205080204" pitchFamily="34" charset="-128"/>
              </a:rPr>
              <a:t> </a:t>
            </a:r>
            <a:r>
              <a:rPr lang="en-GB" altLang="es-ES" sz="1800" b="1" i="1">
                <a:latin typeface="Times New Roman" panose="02020603050405020304" pitchFamily="18" charset="0"/>
                <a:ea typeface="ＭＳ Ｐゴシック" panose="020B0600070205080204" pitchFamily="34" charset="-128"/>
              </a:rPr>
              <a:t>style</a:t>
            </a:r>
            <a:r>
              <a:rPr lang="en-GB" altLang="es-ES" sz="1800">
                <a:latin typeface="Times New Roman" panose="02020603050405020304" pitchFamily="18" charset="0"/>
                <a:ea typeface="ＭＳ Ｐゴシック" panose="020B0600070205080204" pitchFamily="34" charset="-128"/>
              </a:rPr>
              <a:t> of exercising power</a:t>
            </a:r>
          </a:p>
          <a:p>
            <a:pPr>
              <a:lnSpc>
                <a:spcPct val="90000"/>
              </a:lnSpc>
              <a:spcBef>
                <a:spcPts val="700"/>
              </a:spcBef>
              <a:buFont typeface="Arial" panose="020B0604020202020204" pitchFamily="34" charset="0"/>
              <a:buChar char="•"/>
            </a:pPr>
            <a:r>
              <a:rPr lang="en-US" altLang="es-ES" sz="2000">
                <a:latin typeface="Times New Roman" panose="02020603050405020304" pitchFamily="18" charset="0"/>
                <a:ea typeface="ＭＳ Ｐゴシック" panose="020B0600070205080204" pitchFamily="34" charset="-128"/>
              </a:rPr>
              <a:t>A</a:t>
            </a:r>
            <a:r>
              <a:rPr lang="en-GB" altLang="es-ES" sz="2000">
                <a:latin typeface="Times New Roman" panose="02020603050405020304" pitchFamily="18" charset="0"/>
                <a:ea typeface="ＭＳ Ｐゴシック" panose="020B0600070205080204" pitchFamily="34" charset="-128"/>
              </a:rPr>
              <a:t>nd: Organised </a:t>
            </a:r>
            <a:r>
              <a:rPr lang="en-GB" altLang="es-ES" sz="2000" b="1" i="1">
                <a:latin typeface="Times New Roman" panose="02020603050405020304" pitchFamily="18" charset="0"/>
                <a:ea typeface="ＭＳ Ｐゴシック" panose="020B0600070205080204" pitchFamily="34" charset="-128"/>
              </a:rPr>
              <a:t>practices</a:t>
            </a:r>
            <a:r>
              <a:rPr lang="en-GB" altLang="es-ES" sz="2000">
                <a:latin typeface="Times New Roman" panose="02020603050405020304" pitchFamily="18" charset="0"/>
                <a:ea typeface="ＭＳ Ｐゴシック" panose="020B0600070205080204" pitchFamily="34" charset="-128"/>
              </a:rPr>
              <a:t> through which subjects are governed (</a:t>
            </a:r>
            <a:r>
              <a:rPr lang="en-GB" altLang="es-ES" sz="1600">
                <a:latin typeface="Times New Roman" panose="02020603050405020304" pitchFamily="18" charset="0"/>
                <a:ea typeface="ＭＳ Ｐゴシック" panose="020B0600070205080204" pitchFamily="34" charset="-128"/>
              </a:rPr>
              <a:t>Mayhew, 2004</a:t>
            </a:r>
            <a:r>
              <a:rPr lang="en-GB" altLang="es-ES" sz="2000">
                <a:latin typeface="Times New Roman" panose="02020603050405020304" pitchFamily="18" charset="0"/>
                <a:ea typeface="ＭＳ Ｐゴシック" panose="020B0600070205080204" pitchFamily="34" charset="-128"/>
              </a:rPr>
              <a:t>)</a:t>
            </a:r>
          </a:p>
          <a:p>
            <a:pPr lvl="1">
              <a:lnSpc>
                <a:spcPct val="90000"/>
              </a:lnSpc>
              <a:spcBef>
                <a:spcPts val="600"/>
              </a:spcBef>
              <a:spcAft>
                <a:spcPts val="1800"/>
              </a:spcAft>
              <a:buFont typeface="Arial" panose="020B0604020202020204" pitchFamily="34" charset="0"/>
              <a:buChar char="–"/>
            </a:pPr>
            <a:r>
              <a:rPr lang="en-GB" altLang="es-ES" sz="1800">
                <a:latin typeface="Times New Roman" panose="02020603050405020304" pitchFamily="18" charset="0"/>
                <a:ea typeface="ＭＳ Ｐゴシック" panose="020B0600070205080204" pitchFamily="34" charset="-128"/>
              </a:rPr>
              <a:t>Mentalities, rationalities, techniques</a:t>
            </a:r>
          </a:p>
          <a:p>
            <a:endParaRPr lang="en-US" altLang="es-E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28785202-6C73-9545-983B-3C1AB02E8591}"/>
              </a:ext>
            </a:extLst>
          </p:cNvPr>
          <p:cNvSpPr>
            <a:spLocks noGrp="1" noRot="1" noChangeAspect="1" noChangeArrowheads="1" noTextEdit="1"/>
          </p:cNvSpPr>
          <p:nvPr>
            <p:ph type="sldImg"/>
          </p:nvPr>
        </p:nvSpPr>
        <p:spPr>
          <a:xfrm>
            <a:off x="917575" y="744538"/>
            <a:ext cx="3346450" cy="2509837"/>
          </a:xfrm>
          <a:ln/>
        </p:spPr>
      </p:sp>
      <p:sp>
        <p:nvSpPr>
          <p:cNvPr id="54274" name="Notes Placeholder 2">
            <a:extLst>
              <a:ext uri="{FF2B5EF4-FFF2-40B4-BE49-F238E27FC236}">
                <a16:creationId xmlns:a16="http://schemas.microsoft.com/office/drawing/2014/main" id="{266B7166-B2E8-2944-917A-5D68CDE22147}"/>
              </a:ext>
            </a:extLst>
          </p:cNvPr>
          <p:cNvSpPr>
            <a:spLocks noGrp="1" noChangeArrowheads="1"/>
          </p:cNvSpPr>
          <p:nvPr>
            <p:ph type="body" idx="1"/>
          </p:nvPr>
        </p:nvSpPr>
        <p:spPr>
          <a:xfrm>
            <a:off x="679450" y="3451225"/>
            <a:ext cx="5434013" cy="590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ES" b="1" dirty="0">
                <a:latin typeface="Calibri" panose="020F0502020204030204" pitchFamily="34" charset="0"/>
                <a:ea typeface="ＭＳ Ｐゴシック" panose="020B0600070205080204" pitchFamily="34" charset="-128"/>
              </a:rPr>
              <a:t>Question: How to change all this? With what processes/ practices? Who should be targeted to achieve change, e.g. avoid climate change/ environmental disaster?</a:t>
            </a:r>
          </a:p>
          <a:p>
            <a:r>
              <a:rPr lang="en-US" altLang="es-ES" b="1" dirty="0">
                <a:latin typeface="Calibri" panose="020F0502020204030204" pitchFamily="34" charset="0"/>
                <a:ea typeface="ＭＳ Ｐゴシック" panose="020B0600070205080204" pitchFamily="34" charset="-128"/>
              </a:rPr>
              <a:t>Is it a matter of convincing someone? And if yes, how (practices/ processes)? </a:t>
            </a:r>
          </a:p>
          <a:p>
            <a:endParaRPr lang="en-US" altLang="es-ES" dirty="0">
              <a:latin typeface="Calibri" panose="020F0502020204030204" pitchFamily="34" charset="0"/>
              <a:ea typeface="ＭＳ Ｐゴシック" panose="020B0600070205080204" pitchFamily="34" charset="-128"/>
            </a:endParaRPr>
          </a:p>
          <a:p>
            <a:pPr>
              <a:buFont typeface="Arial" panose="020B0604020202020204" pitchFamily="34" charset="0"/>
              <a:buChar char="•"/>
            </a:pPr>
            <a:r>
              <a:rPr lang="en-US" altLang="es-ES" dirty="0">
                <a:latin typeface="Calibri" panose="020F0502020204030204" pitchFamily="34" charset="0"/>
                <a:ea typeface="ＭＳ Ｐゴシック" panose="020B0600070205080204" pitchFamily="34" charset="-128"/>
              </a:rPr>
              <a:t>Game of Thrones is secretly all about climate change</a:t>
            </a:r>
          </a:p>
          <a:p>
            <a:r>
              <a:rPr lang="nl-NL" altLang="es-ES" dirty="0">
                <a:solidFill>
                  <a:srgbClr val="FF6600"/>
                </a:solidFill>
                <a:latin typeface="Calibri" panose="020F0502020204030204" pitchFamily="34" charset="0"/>
                <a:ea typeface="ＭＳ Ｐゴシック" panose="020B0600070205080204" pitchFamily="34" charset="-128"/>
                <a:hlinkClick r:id="rId3"/>
              </a:rPr>
              <a:t>https://www.youtube.com/watch?v=Xppoy2veSP0</a:t>
            </a:r>
            <a:r>
              <a:rPr lang="nl-NL" altLang="es-ES" dirty="0">
                <a:solidFill>
                  <a:srgbClr val="FF6600"/>
                </a:solidFill>
                <a:latin typeface="Calibri" panose="020F0502020204030204" pitchFamily="34" charset="0"/>
                <a:ea typeface="ＭＳ Ｐゴシック" panose="020B0600070205080204" pitchFamily="34" charset="-128"/>
              </a:rPr>
              <a:t> </a:t>
            </a:r>
          </a:p>
          <a:p>
            <a:r>
              <a:rPr lang="en-US" altLang="es-ES" dirty="0">
                <a:latin typeface="Calibri" panose="020F0502020204030204" pitchFamily="34" charset="0"/>
                <a:ea typeface="ＭＳ Ｐゴシック" panose="020B0600070205080204" pitchFamily="34" charset="-128"/>
              </a:rPr>
              <a:t>…stopping it requires the world</a:t>
            </a:r>
            <a:r>
              <a:rPr lang="en-US" altLang="en-US" dirty="0">
                <a:latin typeface="Calibri" panose="020F0502020204030204" pitchFamily="34" charset="0"/>
                <a:ea typeface="ＭＳ Ｐゴシック" panose="020B0600070205080204" pitchFamily="34" charset="-128"/>
              </a:rPr>
              <a:t>’</a:t>
            </a:r>
            <a:r>
              <a:rPr lang="en-US" altLang="es-ES" dirty="0">
                <a:latin typeface="Calibri" panose="020F0502020204030204" pitchFamily="34" charset="0"/>
                <a:ea typeface="ＭＳ Ｐゴシック" panose="020B0600070205080204" pitchFamily="34" charset="-128"/>
              </a:rPr>
              <a:t>s biggest nations – like China, India, and the US – to sacrifice a little in the short term and put away their political competition with each other. </a:t>
            </a:r>
          </a:p>
          <a:p>
            <a:r>
              <a:rPr lang="en-US" altLang="es-ES" dirty="0">
                <a:latin typeface="Calibri" panose="020F0502020204030204" pitchFamily="34" charset="0"/>
                <a:ea typeface="ＭＳ Ｐゴシック" panose="020B0600070205080204" pitchFamily="34" charset="-128"/>
              </a:rPr>
              <a:t>A collective action story… story Northern Wall and forces it holds at bay </a:t>
            </a:r>
            <a:r>
              <a:rPr lang="en-US" altLang="en-US" dirty="0">
                <a:latin typeface="Calibri" panose="020F0502020204030204" pitchFamily="34" charset="0"/>
                <a:ea typeface="ＭＳ Ｐゴシック" panose="020B0600070205080204" pitchFamily="34" charset="-128"/>
              </a:rPr>
              <a:t>“</a:t>
            </a:r>
            <a:r>
              <a:rPr lang="en-US" altLang="es-ES" dirty="0">
                <a:latin typeface="Calibri" panose="020F0502020204030204" pitchFamily="34" charset="0"/>
                <a:ea typeface="ＭＳ Ｐゴシック" panose="020B0600070205080204" pitchFamily="34" charset="-128"/>
              </a:rPr>
              <a:t>is about the mistaken belief that industrial </a:t>
            </a:r>
            <a:r>
              <a:rPr lang="en-US" altLang="es-ES" dirty="0" err="1">
                <a:latin typeface="Calibri" panose="020F0502020204030204" pitchFamily="34" charset="0"/>
                <a:ea typeface="ＭＳ Ｐゴシック" panose="020B0600070205080204" pitchFamily="34" charset="-128"/>
              </a:rPr>
              <a:t>civilisation</a:t>
            </a:r>
            <a:r>
              <a:rPr lang="en-US" altLang="es-ES" dirty="0">
                <a:latin typeface="Calibri" panose="020F0502020204030204" pitchFamily="34" charset="0"/>
                <a:ea typeface="ＭＳ Ｐゴシック" panose="020B0600070205080204" pitchFamily="34" charset="-128"/>
              </a:rPr>
              <a:t> can stand against the changing forces of nature</a:t>
            </a:r>
          </a:p>
          <a:p>
            <a:r>
              <a:rPr lang="en-US" altLang="es-ES" dirty="0">
                <a:latin typeface="Calibri" panose="020F0502020204030204" pitchFamily="34" charset="0"/>
                <a:ea typeface="ＭＳ Ｐゴシック" panose="020B0600070205080204" pitchFamily="34" charset="-128"/>
              </a:rPr>
              <a:t>…but if our zombies are climate change, and we are not doing nearly enough to prevent catastrophic global warming, who should you really be annoyed with? </a:t>
            </a:r>
          </a:p>
          <a:p>
            <a:pPr>
              <a:buFont typeface="Arial" panose="020B0604020202020204" pitchFamily="34" charset="0"/>
              <a:buNone/>
            </a:pPr>
            <a:endParaRPr lang="nl-NL" altLang="es-ES" dirty="0">
              <a:solidFill>
                <a:schemeClr val="tx1"/>
              </a:solidFill>
              <a:latin typeface="Calibri" panose="020F0502020204030204" pitchFamily="34" charset="0"/>
              <a:ea typeface="ＭＳ Ｐゴシック" panose="020B0600070205080204" pitchFamily="34" charset="-128"/>
            </a:endParaRPr>
          </a:p>
          <a:p>
            <a:pPr>
              <a:buFont typeface="Arial" panose="020B0604020202020204" pitchFamily="34" charset="0"/>
              <a:buChar char="•"/>
            </a:pPr>
            <a:r>
              <a:rPr lang="nl-NL" altLang="es-ES" dirty="0">
                <a:solidFill>
                  <a:schemeClr val="tx1"/>
                </a:solidFill>
                <a:latin typeface="Calibri" panose="020F0502020204030204" pitchFamily="34" charset="0"/>
                <a:ea typeface="ＭＳ Ｐゴシック" panose="020B0600070205080204" pitchFamily="34" charset="-128"/>
              </a:rPr>
              <a:t> Man (</a:t>
            </a:r>
            <a:r>
              <a:rPr lang="nl-NL" altLang="es-ES" dirty="0" err="1">
                <a:solidFill>
                  <a:schemeClr val="tx1"/>
                </a:solidFill>
                <a:latin typeface="Calibri" panose="020F0502020204030204" pitchFamily="34" charset="0"/>
                <a:ea typeface="ＭＳ Ｐゴシック" panose="020B0600070205080204" pitchFamily="34" charset="-128"/>
              </a:rPr>
              <a:t>by</a:t>
            </a:r>
            <a:r>
              <a:rPr lang="nl-NL" altLang="es-ES" dirty="0">
                <a:solidFill>
                  <a:schemeClr val="tx1"/>
                </a:solidFill>
                <a:latin typeface="Calibri" panose="020F0502020204030204" pitchFamily="34" charset="0"/>
                <a:ea typeface="ＭＳ Ｐゴシック" panose="020B0600070205080204" pitchFamily="34" charset="-128"/>
              </a:rPr>
              <a:t> Steve </a:t>
            </a:r>
            <a:r>
              <a:rPr lang="nl-NL" altLang="es-ES" dirty="0" err="1">
                <a:solidFill>
                  <a:schemeClr val="tx1"/>
                </a:solidFill>
                <a:latin typeface="Calibri" panose="020F0502020204030204" pitchFamily="34" charset="0"/>
                <a:ea typeface="ＭＳ Ｐゴシック" panose="020B0600070205080204" pitchFamily="34" charset="-128"/>
              </a:rPr>
              <a:t>Cutts</a:t>
            </a:r>
            <a:r>
              <a:rPr lang="nl-NL" altLang="es-ES" dirty="0">
                <a:solidFill>
                  <a:schemeClr val="tx1"/>
                </a:solidFill>
                <a:latin typeface="Calibri" panose="020F0502020204030204" pitchFamily="34" charset="0"/>
                <a:ea typeface="ＭＳ Ｐゴシック" panose="020B0600070205080204" pitchFamily="34" charset="-128"/>
              </a:rPr>
              <a:t>):</a:t>
            </a:r>
          </a:p>
          <a:p>
            <a:r>
              <a:rPr lang="nl-NL" altLang="es-ES" dirty="0">
                <a:solidFill>
                  <a:schemeClr val="tx1"/>
                </a:solidFill>
                <a:latin typeface="Calibri" panose="020F0502020204030204" pitchFamily="34" charset="0"/>
                <a:ea typeface="ＭＳ Ｐゴシック" panose="020B0600070205080204" pitchFamily="34" charset="-128"/>
                <a:hlinkClick r:id="rId4"/>
              </a:rPr>
              <a:t>https://www.youtube.com/watch?v=WfGMYdalClU</a:t>
            </a:r>
            <a:r>
              <a:rPr lang="nl-NL" altLang="es-ES" dirty="0">
                <a:solidFill>
                  <a:schemeClr val="tx1"/>
                </a:solidFill>
                <a:latin typeface="Calibri" panose="020F0502020204030204" pitchFamily="34" charset="0"/>
                <a:ea typeface="ＭＳ Ｐゴシック" panose="020B0600070205080204" pitchFamily="34" charset="-128"/>
              </a:rPr>
              <a:t> </a:t>
            </a:r>
          </a:p>
          <a:p>
            <a:pPr>
              <a:lnSpc>
                <a:spcPct val="80000"/>
              </a:lnSpc>
              <a:buFont typeface="Arial" panose="020B0604020202020204" pitchFamily="34" charset="0"/>
              <a:buNone/>
            </a:pPr>
            <a:r>
              <a:rPr lang="en-US" altLang="es-ES" b="1" u="sng" dirty="0">
                <a:latin typeface="Calibri" panose="020F0502020204030204" pitchFamily="34" charset="0"/>
                <a:ea typeface="ＭＳ Ｐゴシック" panose="020B0600070205080204" pitchFamily="34" charset="-128"/>
              </a:rPr>
              <a:t>Halsey, 2004 </a:t>
            </a:r>
            <a:r>
              <a:rPr lang="en-US" altLang="es-ES" b="1" dirty="0">
                <a:latin typeface="Calibri" panose="020F0502020204030204" pitchFamily="34" charset="0"/>
                <a:ea typeface="ＭＳ Ｐゴシック" panose="020B0600070205080204" pitchFamily="34" charset="-128"/>
              </a:rPr>
              <a:t>(and </a:t>
            </a:r>
            <a:r>
              <a:rPr lang="en-US" altLang="en-US" b="1" dirty="0">
                <a:latin typeface="Calibri" panose="020F0502020204030204" pitchFamily="34" charset="0"/>
                <a:ea typeface="ＭＳ Ｐゴシック" panose="020B0600070205080204" pitchFamily="34" charset="-128"/>
              </a:rPr>
              <a:t>‘</a:t>
            </a:r>
            <a:r>
              <a:rPr lang="en-US" altLang="es-ES" b="1" dirty="0">
                <a:latin typeface="Calibri" panose="020F0502020204030204" pitchFamily="34" charset="0"/>
                <a:ea typeface="ＭＳ Ｐゴシック" panose="020B0600070205080204" pitchFamily="34" charset="-128"/>
              </a:rPr>
              <a:t>Man</a:t>
            </a:r>
            <a:r>
              <a:rPr lang="en-US" altLang="en-US" b="1" dirty="0">
                <a:latin typeface="Calibri" panose="020F0502020204030204" pitchFamily="34" charset="0"/>
                <a:ea typeface="ＭＳ Ｐゴシック" panose="020B0600070205080204" pitchFamily="34" charset="-128"/>
              </a:rPr>
              <a:t>’</a:t>
            </a:r>
            <a:r>
              <a:rPr lang="en-US" altLang="es-ES" b="1" dirty="0">
                <a:latin typeface="Calibri" panose="020F0502020204030204" pitchFamily="34" charset="0"/>
                <a:ea typeface="ＭＳ Ｐゴシック" panose="020B0600070205080204" pitchFamily="34" charset="-128"/>
              </a:rPr>
              <a:t> by Steve </a:t>
            </a:r>
            <a:r>
              <a:rPr lang="en-US" altLang="es-ES" b="1" dirty="0" err="1">
                <a:latin typeface="Calibri" panose="020F0502020204030204" pitchFamily="34" charset="0"/>
                <a:ea typeface="ＭＳ Ｐゴシック" panose="020B0600070205080204" pitchFamily="34" charset="-128"/>
              </a:rPr>
              <a:t>Cutts</a:t>
            </a:r>
            <a:r>
              <a:rPr lang="en-US" altLang="es-ES" b="1" dirty="0">
                <a:latin typeface="Calibri" panose="020F0502020204030204" pitchFamily="34" charset="0"/>
                <a:ea typeface="ＭＳ Ｐゴシック" panose="020B0600070205080204" pitchFamily="34" charset="-128"/>
              </a:rPr>
              <a:t>)</a:t>
            </a:r>
            <a:endParaRPr lang="en-US" altLang="es-ES" dirty="0">
              <a:latin typeface="Calibri" panose="020F0502020204030204" pitchFamily="34" charset="0"/>
              <a:ea typeface="ＭＳ Ｐゴシック" panose="020B0600070205080204" pitchFamily="34" charset="-128"/>
            </a:endParaRPr>
          </a:p>
          <a:p>
            <a:pPr>
              <a:lnSpc>
                <a:spcPct val="80000"/>
              </a:lnSpc>
            </a:pPr>
            <a:r>
              <a:rPr lang="en-US" altLang="es-ES" dirty="0">
                <a:latin typeface="Calibri" panose="020F0502020204030204" pitchFamily="34" charset="0"/>
                <a:ea typeface="ＭＳ Ｐゴシック" panose="020B0600070205080204" pitchFamily="34" charset="-128"/>
              </a:rPr>
              <a:t>…the vast bulk of environmental damage stems from privileging </a:t>
            </a:r>
            <a:r>
              <a:rPr lang="en-US" altLang="en-US" dirty="0">
                <a:latin typeface="Calibri" panose="020F0502020204030204" pitchFamily="34" charset="0"/>
                <a:ea typeface="ＭＳ Ｐゴシック" panose="020B0600070205080204" pitchFamily="34" charset="-128"/>
              </a:rPr>
              <a:t>‘</a:t>
            </a:r>
            <a:r>
              <a:rPr lang="en-US" altLang="es-ES" dirty="0">
                <a:latin typeface="Calibri" panose="020F0502020204030204" pitchFamily="34" charset="0"/>
                <a:ea typeface="ＭＳ Ｐゴシック" panose="020B0600070205080204" pitchFamily="34" charset="-128"/>
              </a:rPr>
              <a:t>the economic sphere over other social structures and issues</a:t>
            </a:r>
            <a:r>
              <a:rPr lang="en-US" altLang="en-US" dirty="0">
                <a:latin typeface="Calibri" panose="020F0502020204030204" pitchFamily="34" charset="0"/>
                <a:ea typeface="ＭＳ Ｐゴシック" panose="020B0600070205080204" pitchFamily="34" charset="-128"/>
              </a:rPr>
              <a:t>’</a:t>
            </a:r>
            <a:r>
              <a:rPr lang="en-US" altLang="es-ES" dirty="0">
                <a:latin typeface="Calibri" panose="020F0502020204030204" pitchFamily="34" charset="0"/>
                <a:ea typeface="ＭＳ Ｐゴシック" panose="020B0600070205080204" pitchFamily="34" charset="-128"/>
              </a:rPr>
              <a:t>. </a:t>
            </a:r>
          </a:p>
          <a:p>
            <a:pPr>
              <a:lnSpc>
                <a:spcPct val="80000"/>
              </a:lnSpc>
            </a:pPr>
            <a:r>
              <a:rPr lang="en-US" altLang="es-ES" dirty="0">
                <a:latin typeface="Calibri" panose="020F0502020204030204" pitchFamily="34" charset="0"/>
                <a:ea typeface="ＭＳ Ｐゴシック" panose="020B0600070205080204" pitchFamily="34" charset="-128"/>
              </a:rPr>
              <a:t> But I want to suggest that structural economic power relies for its efficacy not simply on the relations between government, law, and the economy, so much as on the </a:t>
            </a:r>
            <a:r>
              <a:rPr lang="en-US" altLang="es-ES" i="1" dirty="0">
                <a:latin typeface="Calibri" panose="020F0502020204030204" pitchFamily="34" charset="0"/>
                <a:ea typeface="ＭＳ Ｐゴシック" panose="020B0600070205080204" pitchFamily="34" charset="-128"/>
              </a:rPr>
              <a:t>flows of pleasure</a:t>
            </a:r>
            <a:r>
              <a:rPr lang="en-US" altLang="es-ES" dirty="0">
                <a:latin typeface="Calibri" panose="020F0502020204030204" pitchFamily="34" charset="0"/>
                <a:ea typeface="ＭＳ Ｐゴシック" panose="020B0600070205080204" pitchFamily="34" charset="-128"/>
              </a:rPr>
              <a:t> which invest the population at any one time.</a:t>
            </a:r>
          </a:p>
          <a:p>
            <a:pPr>
              <a:lnSpc>
                <a:spcPct val="80000"/>
              </a:lnSpc>
            </a:pPr>
            <a:r>
              <a:rPr lang="en-US" altLang="es-ES" dirty="0">
                <a:latin typeface="Calibri" panose="020F0502020204030204" pitchFamily="34" charset="0"/>
                <a:ea typeface="ＭＳ Ｐゴシック" panose="020B0600070205080204" pitchFamily="34" charset="-128"/>
              </a:rPr>
              <a:t> Not only is it profitable to be environmentally destructive (in the sense of mining, manufacturing cars, </a:t>
            </a:r>
            <a:r>
              <a:rPr lang="en-US" altLang="es-ES" dirty="0" err="1">
                <a:latin typeface="Calibri" panose="020F0502020204030204" pitchFamily="34" charset="0"/>
                <a:ea typeface="ＭＳ Ｐゴシック" panose="020B0600070205080204" pitchFamily="34" charset="-128"/>
              </a:rPr>
              <a:t>clearfelling</a:t>
            </a:r>
            <a:r>
              <a:rPr lang="en-US" altLang="es-ES" dirty="0">
                <a:latin typeface="Calibri" panose="020F0502020204030204" pitchFamily="34" charset="0"/>
                <a:ea typeface="ＭＳ Ｐゴシック" panose="020B0600070205080204" pitchFamily="34" charset="-128"/>
              </a:rPr>
              <a:t> forests) it feels good too (in the sense of purchasing a gold necklace, driving on the open road, looking at a table, chair, or house constructed from redwood, mahogany, mountain ash or the like). </a:t>
            </a:r>
          </a:p>
          <a:p>
            <a:pPr>
              <a:lnSpc>
                <a:spcPct val="80000"/>
              </a:lnSpc>
            </a:pPr>
            <a:r>
              <a:rPr lang="en-US" altLang="es-ES" i="1" dirty="0">
                <a:latin typeface="Calibri" panose="020F0502020204030204" pitchFamily="34" charset="0"/>
                <a:ea typeface="ＭＳ Ｐゴシック" panose="020B0600070205080204" pitchFamily="34" charset="-128"/>
              </a:rPr>
              <a:t> Environmental damage is in short as much a corporeal (bodily/ subjective) event as it is a corporate/ state practice</a:t>
            </a:r>
          </a:p>
          <a:p>
            <a:endParaRPr lang="nl-NL" altLang="es-ES" dirty="0">
              <a:solidFill>
                <a:schemeClr val="tx1"/>
              </a:solidFill>
              <a:latin typeface="Calibri" panose="020F0502020204030204" pitchFamily="34" charset="0"/>
              <a:ea typeface="ＭＳ Ｐゴシック" panose="020B0600070205080204" pitchFamily="34" charset="-128"/>
            </a:endParaRPr>
          </a:p>
          <a:p>
            <a:endParaRPr lang="en-US" altLang="es-ES" dirty="0">
              <a:latin typeface="Calibri" panose="020F0502020204030204" pitchFamily="34" charset="0"/>
              <a:ea typeface="ＭＳ Ｐゴシック" panose="020B0600070205080204" pitchFamily="34" charset="-128"/>
            </a:endParaRPr>
          </a:p>
        </p:txBody>
      </p:sp>
      <p:sp>
        <p:nvSpPr>
          <p:cNvPr id="54275" name="Slide Number Placeholder 4">
            <a:extLst>
              <a:ext uri="{FF2B5EF4-FFF2-40B4-BE49-F238E27FC236}">
                <a16:creationId xmlns:a16="http://schemas.microsoft.com/office/drawing/2014/main" id="{60C9C4DB-D1BF-3046-BF49-AAA6D7D855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9B0F68B-DDFC-E444-8AEA-9F40E8EE27BD}" type="slidenum">
              <a:rPr lang="en-GB" altLang="es-ES">
                <a:latin typeface="Arial" panose="020B0604020202020204" pitchFamily="34" charset="0"/>
              </a:rPr>
              <a:pPr>
                <a:spcBef>
                  <a:spcPct val="0"/>
                </a:spcBef>
                <a:buClrTx/>
                <a:buFontTx/>
                <a:buNone/>
              </a:pPr>
              <a:t>19</a:t>
            </a:fld>
            <a:endParaRPr lang="en-GB" altLang="es-E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17D85447-2E3E-8145-B7FF-B642FCC1292A}"/>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0E974A4C-4E99-BE4F-894E-1EF6AC728D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ES">
                <a:latin typeface="Times New Roman" panose="02020603050405020304" pitchFamily="18" charset="0"/>
                <a:ea typeface="ＭＳ Ｐゴシック" panose="020B0600070205080204" pitchFamily="34" charset="-128"/>
              </a:rPr>
              <a:t>FORMAT IN PPT = I HAVE UPLOADED ONE FOR THEM TO USE</a:t>
            </a:r>
          </a:p>
        </p:txBody>
      </p:sp>
      <p:sp>
        <p:nvSpPr>
          <p:cNvPr id="19459" name="Slide Number Placeholder 4">
            <a:extLst>
              <a:ext uri="{FF2B5EF4-FFF2-40B4-BE49-F238E27FC236}">
                <a16:creationId xmlns:a16="http://schemas.microsoft.com/office/drawing/2014/main" id="{73ADD874-454C-544A-B560-8F97EA79713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6EDA59B-DA9D-0540-A832-7C66ED40BB19}" type="slidenum">
              <a:rPr lang="en-GB" altLang="es-ES">
                <a:latin typeface="Arial" panose="020B0604020202020204" pitchFamily="34" charset="0"/>
              </a:rPr>
              <a:pPr>
                <a:spcBef>
                  <a:spcPct val="0"/>
                </a:spcBef>
                <a:buClrTx/>
                <a:buFontTx/>
                <a:buNone/>
              </a:pPr>
              <a:t>1</a:t>
            </a:fld>
            <a:endParaRPr lang="en-GB" altLang="es-E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a:extLst>
              <a:ext uri="{FF2B5EF4-FFF2-40B4-BE49-F238E27FC236}">
                <a16:creationId xmlns:a16="http://schemas.microsoft.com/office/drawing/2014/main" id="{B60E60F0-16D4-CA4B-BF40-94F2958EBDD5}"/>
              </a:ext>
            </a:extLst>
          </p:cNvPr>
          <p:cNvSpPr>
            <a:spLocks noGrp="1" noRot="1" noChangeAspect="1" noChangeArrowheads="1" noTextEdit="1"/>
          </p:cNvSpPr>
          <p:nvPr>
            <p:ph type="sldImg"/>
          </p:nvPr>
        </p:nvSpPr>
        <p:spPr>
          <a:ln/>
        </p:spPr>
      </p:sp>
      <p:sp>
        <p:nvSpPr>
          <p:cNvPr id="58370" name="2 Marcador de notas">
            <a:extLst>
              <a:ext uri="{FF2B5EF4-FFF2-40B4-BE49-F238E27FC236}">
                <a16:creationId xmlns:a16="http://schemas.microsoft.com/office/drawing/2014/main" id="{D858FB7E-ECE9-5343-A821-8A5C52D135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a:latin typeface="Calibri" panose="020F0502020204030204" pitchFamily="34" charset="0"/>
                <a:ea typeface="ＭＳ Ｐゴシック" panose="020B0600070205080204" pitchFamily="34" charset="-128"/>
              </a:rPr>
              <a:t>The way power </a:t>
            </a:r>
            <a:r>
              <a:rPr lang="en-US" altLang="es-ES">
                <a:latin typeface="Calibri" panose="020F0502020204030204" pitchFamily="34" charset="0"/>
                <a:ea typeface="ＭＳ Ｐゴシック" panose="020B0600070205080204" pitchFamily="34" charset="-128"/>
              </a:rPr>
              <a:t>is exercised </a:t>
            </a:r>
            <a:r>
              <a:rPr lang="en-US" altLang="es-ES" i="1">
                <a:latin typeface="Calibri" panose="020F0502020204030204" pitchFamily="34" charset="0"/>
                <a:ea typeface="ＭＳ Ｐゴシック" panose="020B0600070205080204" pitchFamily="34" charset="-128"/>
              </a:rPr>
              <a:t>within </a:t>
            </a:r>
            <a:r>
              <a:rPr lang="en-US" altLang="es-ES">
                <a:latin typeface="Calibri" panose="020F0502020204030204" pitchFamily="34" charset="0"/>
                <a:ea typeface="ＭＳ Ｐゴシック" panose="020B0600070205080204" pitchFamily="34" charset="-128"/>
              </a:rPr>
              <a:t>– rather than over – individuals, communities and societies. As people come to understand themselves, regulate their activities, and help oversee the actions of others, they are not merely the objects of external force, but are themselves embodied power. Foucault observes, </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individuals are the vehicles of power, not its points of application</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 (Foucault 1980: 98) and further suggests that government (or sovereign) power depends upon the extension of the state itself</a:t>
            </a:r>
          </a:p>
          <a:p>
            <a:r>
              <a:rPr lang="en-US" altLang="es-ES">
                <a:latin typeface="Calibri" panose="020F0502020204030204" pitchFamily="34" charset="0"/>
                <a:ea typeface="ＭＳ Ｐゴシック" panose="020B0600070205080204" pitchFamily="34" charset="-128"/>
              </a:rPr>
              <a:t>through internalization and acceptance of individuals as state subjects, a condition he refers to as </a:t>
            </a:r>
            <a:r>
              <a:rPr lang="en-US"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governmentality</a:t>
            </a:r>
            <a:r>
              <a:rPr lang="en-US" altLang="en-US">
                <a:latin typeface="Calibri" panose="020F0502020204030204" pitchFamily="34" charset="0"/>
                <a:ea typeface="ＭＳ Ｐゴシック" panose="020B0600070205080204" pitchFamily="34" charset="-128"/>
              </a:rPr>
              <a:t>”</a:t>
            </a:r>
            <a:r>
              <a:rPr lang="en-US" altLang="ja-JP">
                <a:latin typeface="Calibri" panose="020F0502020204030204" pitchFamily="34" charset="0"/>
                <a:ea typeface="ＭＳ Ｐゴシック" panose="020B0600070205080204" pitchFamily="34" charset="-128"/>
              </a:rPr>
              <a:t> (Foucault 1991).</a:t>
            </a:r>
          </a:p>
          <a:p>
            <a:endParaRPr lang="en-US" altLang="es-ES">
              <a:latin typeface="Calibri" panose="020F0502020204030204" pitchFamily="34" charset="0"/>
              <a:ea typeface="ＭＳ Ｐゴシック" panose="020B0600070205080204" pitchFamily="34" charset="-128"/>
            </a:endParaRPr>
          </a:p>
          <a:p>
            <a:r>
              <a:rPr lang="en-US" altLang="es-ES">
                <a:latin typeface="Calibri" panose="020F0502020204030204" pitchFamily="34" charset="0"/>
                <a:ea typeface="ＭＳ Ｐゴシック" panose="020B0600070205080204" pitchFamily="34" charset="-128"/>
              </a:rPr>
              <a:t>More on internalised power:</a:t>
            </a:r>
          </a:p>
          <a:p>
            <a:pPr>
              <a:lnSpc>
                <a:spcPct val="80000"/>
              </a:lnSpc>
              <a:buFont typeface="Calibri" panose="020F0502020204030204" pitchFamily="34" charset="0"/>
              <a:buAutoNum type="arabicPeriod" startAt="2"/>
            </a:pPr>
            <a:r>
              <a:rPr lang="en-US" altLang="es-ES" b="1">
                <a:latin typeface="Calibri" panose="020F0502020204030204" pitchFamily="34" charset="0"/>
                <a:ea typeface="ＭＳ Ｐゴシック" panose="020B0600070205080204" pitchFamily="34" charset="-128"/>
              </a:rPr>
              <a:t>I</a:t>
            </a:r>
            <a:r>
              <a:rPr lang="en-GB" altLang="es-ES" b="1">
                <a:latin typeface="Calibri" panose="020F0502020204030204" pitchFamily="34" charset="0"/>
                <a:ea typeface="ＭＳ Ｐゴシック" panose="020B0600070205080204" pitchFamily="34" charset="-128"/>
              </a:rPr>
              <a:t>nternalised</a:t>
            </a:r>
            <a:r>
              <a:rPr lang="en-GB" altLang="es-ES">
                <a:latin typeface="Calibri" panose="020F0502020204030204" pitchFamily="34" charset="0"/>
                <a:ea typeface="ＭＳ Ｐゴシック" panose="020B0600070205080204" pitchFamily="34" charset="-128"/>
              </a:rPr>
              <a:t> power: </a:t>
            </a:r>
            <a:r>
              <a:rPr lang="en-US" altLang="es-ES">
                <a:latin typeface="Calibri" panose="020F0502020204030204" pitchFamily="34" charset="0"/>
                <a:ea typeface="ＭＳ Ｐゴシック" panose="020B0600070205080204" pitchFamily="34" charset="-128"/>
              </a:rPr>
              <a:t>p</a:t>
            </a:r>
            <a:r>
              <a:rPr lang="en-GB" altLang="es-ES">
                <a:latin typeface="Calibri" panose="020F0502020204030204" pitchFamily="34" charset="0"/>
                <a:ea typeface="ＭＳ Ｐゴシック" panose="020B0600070205080204" pitchFamily="34" charset="-128"/>
              </a:rPr>
              <a:t>ower also expressed on how individuals come to obey + take for granted </a:t>
            </a:r>
            <a:r>
              <a:rPr lang="ja-JP" altLang="en-GB">
                <a:latin typeface="Calibri" panose="020F0502020204030204" pitchFamily="34" charset="0"/>
                <a:ea typeface="ＭＳ Ｐゴシック" panose="020B0600070205080204" pitchFamily="34" charset="-128"/>
              </a:rPr>
              <a:t>“</a:t>
            </a:r>
            <a:r>
              <a:rPr lang="en-GB" altLang="ja-JP">
                <a:latin typeface="Calibri" panose="020F0502020204030204" pitchFamily="34" charset="0"/>
                <a:ea typeface="ＭＳ Ｐゴシック" panose="020B0600070205080204" pitchFamily="34" charset="-128"/>
              </a:rPr>
              <a:t>property</a:t>
            </a:r>
            <a:r>
              <a:rPr lang="ja-JP" altLang="en-GB">
                <a:latin typeface="Calibri" panose="020F0502020204030204" pitchFamily="34" charset="0"/>
                <a:ea typeface="ＭＳ Ｐゴシック" panose="020B0600070205080204" pitchFamily="34" charset="-128"/>
              </a:rPr>
              <a:t>”</a:t>
            </a:r>
            <a:r>
              <a:rPr lang="en-GB" altLang="ja-JP">
                <a:latin typeface="Calibri" panose="020F0502020204030204" pitchFamily="34" charset="0"/>
                <a:ea typeface="ＭＳ Ｐゴシック" panose="020B0600070205080204" pitchFamily="34" charset="-128"/>
              </a:rPr>
              <a:t> laws</a:t>
            </a:r>
          </a:p>
          <a:p>
            <a:pPr lvl="1">
              <a:lnSpc>
                <a:spcPct val="80000"/>
              </a:lnSpc>
              <a:buFont typeface="Arial" panose="020B0604020202020204" pitchFamily="34" charset="0"/>
              <a:buChar char="•"/>
            </a:pPr>
            <a:r>
              <a:rPr lang="en-GB" altLang="es-ES">
                <a:latin typeface="Calibri" panose="020F0502020204030204" pitchFamily="34" charset="0"/>
                <a:ea typeface="ＭＳ Ｐゴシック" panose="020B0600070205080204" pitchFamily="34" charset="-128"/>
              </a:rPr>
              <a:t>Internalising control &amp; authority as normal/natural</a:t>
            </a:r>
          </a:p>
          <a:p>
            <a:pPr lvl="1">
              <a:lnSpc>
                <a:spcPct val="80000"/>
              </a:lnSpc>
              <a:buFont typeface="Arial" panose="020B0604020202020204" pitchFamily="34" charset="0"/>
              <a:buChar char="•"/>
            </a:pPr>
            <a:r>
              <a:rPr lang="en-US" altLang="es-ES">
                <a:latin typeface="Calibri" panose="020F0502020204030204" pitchFamily="34" charset="0"/>
                <a:ea typeface="ＭＳ Ｐゴシック" panose="020B0600070205080204" pitchFamily="34" charset="-128"/>
              </a:rPr>
              <a:t>H</a:t>
            </a:r>
            <a:r>
              <a:rPr lang="en-GB" altLang="es-ES">
                <a:latin typeface="Calibri" panose="020F0502020204030204" pitchFamily="34" charset="0"/>
                <a:ea typeface="ＭＳ Ｐゴシック" panose="020B0600070205080204" pitchFamily="34" charset="-128"/>
              </a:rPr>
              <a:t>ence, neither questioning nor resisting it</a:t>
            </a:r>
          </a:p>
          <a:p>
            <a:pPr lvl="1">
              <a:lnSpc>
                <a:spcPct val="80000"/>
              </a:lnSpc>
            </a:pPr>
            <a:endParaRPr lang="en-GB" altLang="es-ES">
              <a:latin typeface="Calibri" panose="020F0502020204030204" pitchFamily="34" charset="0"/>
              <a:ea typeface="ＭＳ Ｐゴシック" panose="020B0600070205080204" pitchFamily="34" charset="-128"/>
            </a:endParaRPr>
          </a:p>
          <a:p>
            <a:pPr>
              <a:lnSpc>
                <a:spcPct val="80000"/>
              </a:lnSpc>
            </a:pPr>
            <a:r>
              <a:rPr lang="en-GB" altLang="es-ES">
                <a:latin typeface="Calibri" panose="020F0502020204030204" pitchFamily="34" charset="0"/>
                <a:ea typeface="ＭＳ Ｐゴシック" panose="020B0600070205080204" pitchFamily="34" charset="-128"/>
              </a:rPr>
              <a:t>Foucault: governmentality </a:t>
            </a:r>
          </a:p>
          <a:p>
            <a:pPr lvl="1">
              <a:lnSpc>
                <a:spcPct val="80000"/>
              </a:lnSpc>
            </a:pPr>
            <a:r>
              <a:rPr lang="en-US" altLang="es-ES">
                <a:latin typeface="Calibri" panose="020F0502020204030204" pitchFamily="34" charset="0"/>
                <a:ea typeface="ＭＳ Ｐゴシック" panose="020B0600070205080204" pitchFamily="34" charset="-128"/>
              </a:rPr>
              <a:t>Government power depends upon </a:t>
            </a:r>
            <a:r>
              <a:rPr lang="en-US" altLang="es-ES" i="1">
                <a:latin typeface="Calibri" panose="020F0502020204030204" pitchFamily="34" charset="0"/>
                <a:ea typeface="ＭＳ Ｐゴシック" panose="020B0600070205080204" pitchFamily="34" charset="-128"/>
              </a:rPr>
              <a:t>extending the state </a:t>
            </a:r>
            <a:r>
              <a:rPr lang="en-US" altLang="es-ES" b="1">
                <a:latin typeface="Calibri" panose="020F0502020204030204" pitchFamily="34" charset="0"/>
                <a:ea typeface="ＭＳ Ｐゴシック" panose="020B0600070205080204" pitchFamily="34" charset="-128"/>
              </a:rPr>
              <a:t>through internalisation and acceptance </a:t>
            </a:r>
            <a:r>
              <a:rPr lang="en-US" altLang="es-ES">
                <a:latin typeface="Calibri" panose="020F0502020204030204" pitchFamily="34" charset="0"/>
                <a:ea typeface="ＭＳ Ｐゴシック" panose="020B0600070205080204" pitchFamily="34" charset="-128"/>
              </a:rPr>
              <a:t>of individuals as state </a:t>
            </a:r>
            <a:r>
              <a:rPr lang="en-US" altLang="es-ES" b="1">
                <a:latin typeface="Calibri" panose="020F0502020204030204" pitchFamily="34" charset="0"/>
                <a:ea typeface="ＭＳ Ｐゴシック" panose="020B0600070205080204" pitchFamily="34" charset="-128"/>
              </a:rPr>
              <a:t>subjects</a:t>
            </a:r>
          </a:p>
          <a:p>
            <a:pPr lvl="1">
              <a:lnSpc>
                <a:spcPct val="80000"/>
              </a:lnSpc>
            </a:pPr>
            <a:endParaRPr lang="es-ES" altLang="es-ES">
              <a:latin typeface="Calibri" panose="020F0502020204030204" pitchFamily="34" charset="0"/>
              <a:ea typeface="ＭＳ Ｐゴシック" panose="020B0600070205080204" pitchFamily="34" charset="-128"/>
            </a:endParaRPr>
          </a:p>
          <a:p>
            <a:pPr>
              <a:lnSpc>
                <a:spcPct val="80000"/>
              </a:lnSpc>
            </a:pPr>
            <a:r>
              <a:rPr lang="en-US" altLang="es-ES">
                <a:latin typeface="Calibri" panose="020F0502020204030204" pitchFamily="34" charset="0"/>
                <a:ea typeface="ＭＳ Ｐゴシック" panose="020B0600070205080204" pitchFamily="34" charset="-128"/>
              </a:rPr>
              <a:t>W</a:t>
            </a:r>
            <a:r>
              <a:rPr lang="en-GB" altLang="es-ES">
                <a:latin typeface="Calibri" panose="020F0502020204030204" pitchFamily="34" charset="0"/>
                <a:ea typeface="ＭＳ Ｐゴシック" panose="020B0600070205080204" pitchFamily="34" charset="-128"/>
              </a:rPr>
              <a:t>ay power exercised within individuals </a:t>
            </a:r>
          </a:p>
          <a:p>
            <a:pPr lvl="1">
              <a:lnSpc>
                <a:spcPct val="80000"/>
              </a:lnSpc>
            </a:pPr>
            <a:r>
              <a:rPr lang="en-GB" altLang="es-ES">
                <a:latin typeface="Calibri" panose="020F0502020204030204" pitchFamily="34" charset="0"/>
                <a:ea typeface="ＭＳ Ｐゴシック" panose="020B0600070205080204" pitchFamily="34" charset="-128"/>
              </a:rPr>
              <a:t>Also: communities and societies</a:t>
            </a:r>
          </a:p>
          <a:p>
            <a:endParaRPr lang="en-US" altLang="es-ES">
              <a:latin typeface="Calibri" panose="020F0502020204030204" pitchFamily="34" charset="0"/>
              <a:ea typeface="ＭＳ Ｐゴシック" panose="020B0600070205080204" pitchFamily="34" charset="-128"/>
            </a:endParaRPr>
          </a:p>
        </p:txBody>
      </p:sp>
      <p:sp>
        <p:nvSpPr>
          <p:cNvPr id="58371" name="3 Marcador de número de diapositiva">
            <a:extLst>
              <a:ext uri="{FF2B5EF4-FFF2-40B4-BE49-F238E27FC236}">
                <a16:creationId xmlns:a16="http://schemas.microsoft.com/office/drawing/2014/main" id="{4ECDB683-3950-7D4F-A9AB-69E6E63672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57C6AC1-A88F-BE49-975F-3963D5D34D9A}" type="slidenum">
              <a:rPr lang="es-ES" altLang="es-ES">
                <a:latin typeface="Arial" panose="020B0604020202020204" pitchFamily="34" charset="0"/>
              </a:rPr>
              <a:pPr>
                <a:spcBef>
                  <a:spcPct val="0"/>
                </a:spcBef>
                <a:buClrTx/>
                <a:buFontTx/>
                <a:buNone/>
              </a:pPr>
              <a:t>20</a:t>
            </a:fld>
            <a:endParaRPr lang="es-ES" altLang="es-E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Marcador de imagen de diapositiva">
            <a:extLst>
              <a:ext uri="{FF2B5EF4-FFF2-40B4-BE49-F238E27FC236}">
                <a16:creationId xmlns:a16="http://schemas.microsoft.com/office/drawing/2014/main" id="{4050ADE5-82A6-5E42-817A-07403A696DE4}"/>
              </a:ext>
            </a:extLst>
          </p:cNvPr>
          <p:cNvSpPr>
            <a:spLocks noGrp="1" noRot="1" noChangeAspect="1" noChangeArrowheads="1" noTextEdit="1"/>
          </p:cNvSpPr>
          <p:nvPr>
            <p:ph type="sldImg"/>
          </p:nvPr>
        </p:nvSpPr>
        <p:spPr>
          <a:ln/>
        </p:spPr>
      </p:sp>
      <p:sp>
        <p:nvSpPr>
          <p:cNvPr id="60418" name="2 Marcador de notas">
            <a:extLst>
              <a:ext uri="{FF2B5EF4-FFF2-40B4-BE49-F238E27FC236}">
                <a16:creationId xmlns:a16="http://schemas.microsoft.com/office/drawing/2014/main" id="{E3436E6B-F998-3144-9E5F-A77080DA92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s-ES" altLang="es-ES">
              <a:latin typeface="Times New Roman" panose="02020603050405020304" pitchFamily="18" charset="0"/>
              <a:ea typeface="ＭＳ Ｐゴシック" panose="020B0600070205080204" pitchFamily="34" charset="-128"/>
            </a:endParaRPr>
          </a:p>
        </p:txBody>
      </p:sp>
      <p:sp>
        <p:nvSpPr>
          <p:cNvPr id="60419" name="3 Marcador de número de diapositiva">
            <a:extLst>
              <a:ext uri="{FF2B5EF4-FFF2-40B4-BE49-F238E27FC236}">
                <a16:creationId xmlns:a16="http://schemas.microsoft.com/office/drawing/2014/main" id="{9AAA67D7-7E92-E645-B40C-116EC307C18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2AF943D-F87F-984D-B46D-B6E53DC25E03}" type="slidenum">
              <a:rPr lang="es-ES" altLang="es-ES">
                <a:latin typeface="Arial" panose="020B0604020202020204" pitchFamily="34" charset="0"/>
              </a:rPr>
              <a:pPr>
                <a:spcBef>
                  <a:spcPct val="0"/>
                </a:spcBef>
                <a:buClrTx/>
                <a:buFontTx/>
                <a:buNone/>
              </a:pPr>
              <a:t>21</a:t>
            </a:fld>
            <a:endParaRPr lang="es-ES" altLang="es-E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C812D850-031C-654A-88A2-031142AD608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6B236BE-370F-184A-8B9D-E2B944B868F2}" type="slidenum">
              <a:rPr lang="en-GB" altLang="es-ES">
                <a:latin typeface="Arial" panose="020B0604020202020204" pitchFamily="34" charset="0"/>
              </a:rPr>
              <a:pPr>
                <a:spcBef>
                  <a:spcPct val="0"/>
                </a:spcBef>
                <a:buClrTx/>
                <a:buFontTx/>
                <a:buNone/>
              </a:pPr>
              <a:t>2</a:t>
            </a:fld>
            <a:endParaRPr lang="en-GB" altLang="es-ES">
              <a:latin typeface="Arial" panose="020B0604020202020204" pitchFamily="34" charset="0"/>
            </a:endParaRPr>
          </a:p>
        </p:txBody>
      </p:sp>
      <p:sp>
        <p:nvSpPr>
          <p:cNvPr id="24577" name="Text Box 1">
            <a:extLst>
              <a:ext uri="{FF2B5EF4-FFF2-40B4-BE49-F238E27FC236}">
                <a16:creationId xmlns:a16="http://schemas.microsoft.com/office/drawing/2014/main" id="{E845B33D-BFF2-AF47-BF01-4992B318F8E7}"/>
              </a:ext>
            </a:extLst>
          </p:cNvPr>
          <p:cNvSpPr>
            <a:spLocks noGrp="1" noRot="1" noChangeAspect="1" noChangeArrowheads="1" noTextEdit="1"/>
          </p:cNvSpPr>
          <p:nvPr>
            <p:ph type="sldImg"/>
          </p:nvPr>
        </p:nvSpPr>
        <p:spPr>
          <a:xfrm>
            <a:off x="917575" y="744538"/>
            <a:ext cx="4962525" cy="3722687"/>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1508" name="Text Box 2">
            <a:extLst>
              <a:ext uri="{FF2B5EF4-FFF2-40B4-BE49-F238E27FC236}">
                <a16:creationId xmlns:a16="http://schemas.microsoft.com/office/drawing/2014/main" id="{667F16CD-FE63-1649-B30C-6A480D24D9C8}"/>
              </a:ext>
            </a:extLst>
          </p:cNvPr>
          <p:cNvSpPr txBox="1">
            <a:spLocks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D1CC5C7E-5052-2349-B254-337FDFE335C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12522B7-1825-1E46-B7B2-C3902EEE8A81}" type="slidenum">
              <a:rPr lang="en-GB" altLang="es-ES">
                <a:latin typeface="Arial" panose="020B0604020202020204" pitchFamily="34" charset="0"/>
              </a:rPr>
              <a:pPr>
                <a:spcBef>
                  <a:spcPct val="0"/>
                </a:spcBef>
                <a:buClrTx/>
                <a:buFontTx/>
                <a:buNone/>
              </a:pPr>
              <a:t>3</a:t>
            </a:fld>
            <a:endParaRPr lang="en-GB" altLang="es-ES">
              <a:latin typeface="Arial" panose="020B0604020202020204" pitchFamily="34" charset="0"/>
            </a:endParaRPr>
          </a:p>
        </p:txBody>
      </p:sp>
      <p:sp>
        <p:nvSpPr>
          <p:cNvPr id="25601" name="Text Box 1">
            <a:extLst>
              <a:ext uri="{FF2B5EF4-FFF2-40B4-BE49-F238E27FC236}">
                <a16:creationId xmlns:a16="http://schemas.microsoft.com/office/drawing/2014/main" id="{239CF60A-D053-4146-B334-A49ED21CCC46}"/>
              </a:ext>
            </a:extLst>
          </p:cNvPr>
          <p:cNvSpPr>
            <a:spLocks noGrp="1" noRot="1" noChangeAspect="1" noChangeArrowheads="1" noTextEdit="1"/>
          </p:cNvSpPr>
          <p:nvPr>
            <p:ph type="sldImg"/>
          </p:nvPr>
        </p:nvSpPr>
        <p:spPr>
          <a:xfrm>
            <a:off x="917575" y="744538"/>
            <a:ext cx="4962525" cy="3722687"/>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3556" name="Text Box 2">
            <a:extLst>
              <a:ext uri="{FF2B5EF4-FFF2-40B4-BE49-F238E27FC236}">
                <a16:creationId xmlns:a16="http://schemas.microsoft.com/office/drawing/2014/main" id="{57520334-5481-FC4E-982E-9F5C5F54019C}"/>
              </a:ext>
            </a:extLst>
          </p:cNvPr>
          <p:cNvSpPr txBox="1">
            <a:spLocks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a:extLst>
              <a:ext uri="{FF2B5EF4-FFF2-40B4-BE49-F238E27FC236}">
                <a16:creationId xmlns:a16="http://schemas.microsoft.com/office/drawing/2014/main" id="{2F290CE0-F84D-CC4D-887D-BA9E62F5D87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584E564-73F8-2641-B981-3FE3CE2DA2E2}" type="slidenum">
              <a:rPr lang="en-GB" altLang="es-ES">
                <a:latin typeface="Arial" panose="020B0604020202020204" pitchFamily="34" charset="0"/>
              </a:rPr>
              <a:pPr>
                <a:spcBef>
                  <a:spcPct val="0"/>
                </a:spcBef>
                <a:buClrTx/>
                <a:buFontTx/>
                <a:buNone/>
              </a:pPr>
              <a:t>4</a:t>
            </a:fld>
            <a:endParaRPr lang="en-GB" altLang="es-ES">
              <a:latin typeface="Arial" panose="020B0604020202020204" pitchFamily="34" charset="0"/>
            </a:endParaRPr>
          </a:p>
        </p:txBody>
      </p:sp>
      <p:sp>
        <p:nvSpPr>
          <p:cNvPr id="26625" name="Text Box 1">
            <a:extLst>
              <a:ext uri="{FF2B5EF4-FFF2-40B4-BE49-F238E27FC236}">
                <a16:creationId xmlns:a16="http://schemas.microsoft.com/office/drawing/2014/main" id="{3224E2A3-4B33-0546-8634-9D256AD6B172}"/>
              </a:ext>
            </a:extLst>
          </p:cNvPr>
          <p:cNvSpPr>
            <a:spLocks noGrp="1" noRot="1" noChangeAspect="1" noChangeArrowheads="1" noTextEdit="1"/>
          </p:cNvSpPr>
          <p:nvPr>
            <p:ph type="sldImg"/>
          </p:nvPr>
        </p:nvSpPr>
        <p:spPr>
          <a:xfrm>
            <a:off x="917575" y="744538"/>
            <a:ext cx="4962525" cy="3722687"/>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5604" name="Text Box 2">
            <a:extLst>
              <a:ext uri="{FF2B5EF4-FFF2-40B4-BE49-F238E27FC236}">
                <a16:creationId xmlns:a16="http://schemas.microsoft.com/office/drawing/2014/main" id="{A57EA702-C1EA-F64B-95DF-7E90B23A0F92}"/>
              </a:ext>
            </a:extLst>
          </p:cNvPr>
          <p:cNvSpPr txBox="1">
            <a:spLocks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a16="http://schemas.microsoft.com/office/drawing/2014/main" id="{25A913EB-383C-1A43-A61E-66FBC791CFB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E5BC304-2D92-324E-84ED-F86BD2DF79B2}" type="slidenum">
              <a:rPr lang="en-GB" altLang="es-ES">
                <a:latin typeface="Arial" panose="020B0604020202020204" pitchFamily="34" charset="0"/>
              </a:rPr>
              <a:pPr>
                <a:spcBef>
                  <a:spcPct val="0"/>
                </a:spcBef>
                <a:buClrTx/>
                <a:buFontTx/>
                <a:buNone/>
              </a:pPr>
              <a:t>5</a:t>
            </a:fld>
            <a:endParaRPr lang="en-GB" altLang="es-ES">
              <a:latin typeface="Arial" panose="020B0604020202020204" pitchFamily="34" charset="0"/>
            </a:endParaRPr>
          </a:p>
        </p:txBody>
      </p:sp>
      <p:sp>
        <p:nvSpPr>
          <p:cNvPr id="27649" name="Text Box 1">
            <a:extLst>
              <a:ext uri="{FF2B5EF4-FFF2-40B4-BE49-F238E27FC236}">
                <a16:creationId xmlns:a16="http://schemas.microsoft.com/office/drawing/2014/main" id="{D78F3C4C-5634-8F44-8B64-B03A022FDCB2}"/>
              </a:ext>
            </a:extLst>
          </p:cNvPr>
          <p:cNvSpPr>
            <a:spLocks noGrp="1" noRot="1" noChangeAspect="1" noChangeArrowheads="1" noTextEdit="1"/>
          </p:cNvSpPr>
          <p:nvPr>
            <p:ph type="sldImg"/>
          </p:nvPr>
        </p:nvSpPr>
        <p:spPr>
          <a:xfrm>
            <a:off x="917575" y="744538"/>
            <a:ext cx="4962525" cy="3722687"/>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7652" name="Text Box 2">
            <a:extLst>
              <a:ext uri="{FF2B5EF4-FFF2-40B4-BE49-F238E27FC236}">
                <a16:creationId xmlns:a16="http://schemas.microsoft.com/office/drawing/2014/main" id="{1F4D56F4-E50F-D642-A245-687D36BBBAE1}"/>
              </a:ext>
            </a:extLst>
          </p:cNvPr>
          <p:cNvSpPr txBox="1">
            <a:spLocks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27653" name="1 Marcador de notas">
            <a:extLst>
              <a:ext uri="{FF2B5EF4-FFF2-40B4-BE49-F238E27FC236}">
                <a16:creationId xmlns:a16="http://schemas.microsoft.com/office/drawing/2014/main" id="{96FE9A63-DA83-9647-B1D7-48F361BE0D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ts val="600"/>
              </a:spcBef>
              <a:buFont typeface="Arial" panose="020B0604020202020204" pitchFamily="34" charset="0"/>
              <a:buChar char="•"/>
            </a:pPr>
            <a:r>
              <a:rPr lang="es-ES" altLang="es-ES">
                <a:latin typeface="Calibri" panose="020F0502020204030204" pitchFamily="34" charset="0"/>
                <a:ea typeface="ＭＳ Ｐゴシック" panose="020B0600070205080204" pitchFamily="34" charset="-128"/>
              </a:rPr>
              <a:t>Association of chemicals inputs with </a:t>
            </a:r>
            <a:r>
              <a:rPr lang="es-ES" altLang="es-ES" b="1">
                <a:latin typeface="Calibri" panose="020F0502020204030204" pitchFamily="34" charset="0"/>
                <a:ea typeface="ＭＳ Ｐゴシック" panose="020B0600070205080204" pitchFamily="34" charset="-128"/>
              </a:rPr>
              <a:t>housing values</a:t>
            </a:r>
            <a:r>
              <a:rPr lang="es-ES" altLang="es-ES">
                <a:latin typeface="Calibri" panose="020F0502020204030204" pitchFamily="34" charset="0"/>
                <a:ea typeface="ＭＳ Ｐゴシック" panose="020B0600070205080204" pitchFamily="34" charset="-128"/>
              </a:rPr>
              <a:t>… </a:t>
            </a:r>
          </a:p>
          <a:p>
            <a:pPr lvl="1" eaLnBrk="1" hangingPunct="1">
              <a:lnSpc>
                <a:spcPct val="80000"/>
              </a:lnSpc>
              <a:spcBef>
                <a:spcPts val="500"/>
              </a:spcBef>
              <a:buFont typeface="Arial" panose="020B0604020202020204" pitchFamily="34" charset="0"/>
              <a:buChar char="–"/>
            </a:pPr>
            <a:r>
              <a:rPr lang="es-ES" altLang="es-ES" sz="2000">
                <a:latin typeface="Calibri" panose="020F0502020204030204" pitchFamily="34" charset="0"/>
                <a:ea typeface="ＭＳ Ｐゴシック" panose="020B0600070205080204" pitchFamily="34" charset="-128"/>
              </a:rPr>
              <a:t>which reach the homeowner </a:t>
            </a:r>
          </a:p>
          <a:p>
            <a:pPr lvl="1" eaLnBrk="1" hangingPunct="1">
              <a:lnSpc>
                <a:spcPct val="80000"/>
              </a:lnSpc>
              <a:spcBef>
                <a:spcPts val="500"/>
              </a:spcBef>
              <a:buFont typeface="Arial" panose="020B0604020202020204" pitchFamily="34" charset="0"/>
              <a:buChar char="–"/>
            </a:pPr>
            <a:r>
              <a:rPr lang="es-ES" altLang="es-ES" sz="2000">
                <a:latin typeface="Calibri" panose="020F0502020204030204" pitchFamily="34" charset="0"/>
                <a:ea typeface="ＭＳ Ｐゴシック" panose="020B0600070205080204" pitchFamily="34" charset="-128"/>
              </a:rPr>
              <a:t>as well as neighborhood</a:t>
            </a:r>
          </a:p>
          <a:p>
            <a:pPr eaLnBrk="1" hangingPunct="1">
              <a:lnSpc>
                <a:spcPct val="80000"/>
              </a:lnSpc>
              <a:spcBef>
                <a:spcPts val="600"/>
              </a:spcBef>
              <a:spcAft>
                <a:spcPts val="2400"/>
              </a:spcAft>
              <a:buFont typeface="Arial" panose="020B0604020202020204" pitchFamily="34" charset="0"/>
              <a:buChar char="•"/>
            </a:pPr>
            <a:r>
              <a:rPr lang="es-ES" altLang="es-ES">
                <a:latin typeface="Calibri" panose="020F0502020204030204" pitchFamily="34" charset="0"/>
                <a:ea typeface="ＭＳ Ｐゴシック" panose="020B0600070205080204" pitchFamily="34" charset="-128"/>
              </a:rPr>
              <a:t>…suggests obvious </a:t>
            </a:r>
            <a:r>
              <a:rPr lang="es-ES" altLang="es-ES" b="1">
                <a:latin typeface="Calibri" panose="020F0502020204030204" pitchFamily="34" charset="0"/>
                <a:ea typeface="ＭＳ Ｐゴシック" panose="020B0600070205080204" pitchFamily="34" charset="-128"/>
              </a:rPr>
              <a:t>instrumental motivations</a:t>
            </a:r>
          </a:p>
          <a:p>
            <a:endParaRPr lang="es-ES" altLang="es-E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AF6EB679-14EA-6D42-8BA4-CAC026B60F59}"/>
              </a:ext>
            </a:extLst>
          </p:cNvPr>
          <p:cNvSpPr>
            <a:spLocks noGrp="1" noRot="1" noChangeAspect="1" noChangeArrowheads="1" noTextEdit="1"/>
          </p:cNvSpPr>
          <p:nvPr>
            <p:ph type="sldImg"/>
          </p:nvPr>
        </p:nvSpPr>
        <p:spPr>
          <a:xfrm>
            <a:off x="968375" y="744538"/>
            <a:ext cx="3808413" cy="2857500"/>
          </a:xfrm>
          <a:ln/>
        </p:spPr>
      </p:sp>
      <p:sp>
        <p:nvSpPr>
          <p:cNvPr id="29698" name="Notes Placeholder 2">
            <a:extLst>
              <a:ext uri="{FF2B5EF4-FFF2-40B4-BE49-F238E27FC236}">
                <a16:creationId xmlns:a16="http://schemas.microsoft.com/office/drawing/2014/main" id="{4A0C2328-21EA-EA4F-816D-C12FC1C362D5}"/>
              </a:ext>
            </a:extLst>
          </p:cNvPr>
          <p:cNvSpPr>
            <a:spLocks noGrp="1" noChangeArrowheads="1"/>
          </p:cNvSpPr>
          <p:nvPr>
            <p:ph type="body" idx="1"/>
          </p:nvPr>
        </p:nvSpPr>
        <p:spPr>
          <a:xfrm>
            <a:off x="679450" y="3713163"/>
            <a:ext cx="5434013" cy="546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s-ES">
                <a:latin typeface="Calibri" panose="020F0502020204030204" pitchFamily="34" charset="0"/>
                <a:ea typeface="ＭＳ Ｐゴシック" panose="020B0600070205080204" pitchFamily="34" charset="-128"/>
              </a:rPr>
              <a:t>Despite risks, using chemicals</a:t>
            </a:r>
          </a:p>
          <a:p>
            <a:pPr lvl="1">
              <a:spcBef>
                <a:spcPct val="0"/>
              </a:spcBef>
              <a:buFont typeface="Arial" panose="020B0604020202020204" pitchFamily="34" charset="0"/>
              <a:buChar char="–"/>
            </a:pPr>
            <a:r>
              <a:rPr lang="en-GB" altLang="es-ES">
                <a:latin typeface="Calibri" panose="020F0502020204030204" pitchFamily="34" charset="0"/>
                <a:ea typeface="ＭＳ Ｐゴシック" panose="020B0600070205080204" pitchFamily="34" charset="-128"/>
              </a:rPr>
              <a:t>Sign of a </a:t>
            </a:r>
            <a:r>
              <a:rPr lang="en-GB" altLang="es-ES" b="1">
                <a:latin typeface="Calibri" panose="020F0502020204030204" pitchFamily="34" charset="0"/>
                <a:ea typeface="ＭＳ Ｐゴシック" panose="020B0600070205080204" pitchFamily="34" charset="-128"/>
              </a:rPr>
              <a:t>good character</a:t>
            </a:r>
          </a:p>
          <a:p>
            <a:pPr lvl="1">
              <a:spcBef>
                <a:spcPct val="0"/>
              </a:spcBef>
              <a:buFont typeface="Arial" panose="020B0604020202020204" pitchFamily="34" charset="0"/>
              <a:buChar char="–"/>
            </a:pPr>
            <a:r>
              <a:rPr lang="en-GB" altLang="es-ES">
                <a:latin typeface="Calibri" panose="020F0502020204030204" pitchFamily="34" charset="0"/>
                <a:ea typeface="ＭＳ Ｐゴシック" panose="020B0600070205080204" pitchFamily="34" charset="-128"/>
              </a:rPr>
              <a:t>Sign of </a:t>
            </a:r>
            <a:r>
              <a:rPr lang="en-GB" altLang="es-ES" b="1">
                <a:latin typeface="Calibri" panose="020F0502020204030204" pitchFamily="34" charset="0"/>
                <a:ea typeface="ＭＳ Ｐゴシック" panose="020B0600070205080204" pitchFamily="34" charset="-128"/>
              </a:rPr>
              <a:t>social responsibility</a:t>
            </a:r>
          </a:p>
          <a:p>
            <a:pPr>
              <a:spcBef>
                <a:spcPct val="0"/>
              </a:spcBef>
            </a:pPr>
            <a:r>
              <a:rPr lang="en-US" altLang="es-ES">
                <a:latin typeface="Calibri" panose="020F0502020204030204" pitchFamily="34" charset="0"/>
                <a:ea typeface="ＭＳ Ｐゴシック" panose="020B0600070205080204" pitchFamily="34" charset="-128"/>
              </a:rPr>
              <a:t>(Also, </a:t>
            </a:r>
            <a:r>
              <a:rPr lang="en-US" altLang="es-ES" b="1">
                <a:latin typeface="Calibri" panose="020F0502020204030204" pitchFamily="34" charset="0"/>
                <a:ea typeface="ＭＳ Ｐゴシック" panose="020B0600070205080204" pitchFamily="34" charset="-128"/>
              </a:rPr>
              <a:t>e</a:t>
            </a:r>
            <a:r>
              <a:rPr lang="en-GB" altLang="es-ES" b="1">
                <a:latin typeface="Calibri" panose="020F0502020204030204" pitchFamily="34" charset="0"/>
                <a:ea typeface="ＭＳ Ｐゴシック" panose="020B0600070205080204" pitchFamily="34" charset="-128"/>
              </a:rPr>
              <a:t>cological character</a:t>
            </a:r>
            <a:r>
              <a:rPr lang="en-GB" altLang="es-ES" b="1" i="1">
                <a:latin typeface="Calibri" panose="020F0502020204030204" pitchFamily="34" charset="0"/>
                <a:ea typeface="ＭＳ Ｐゴシック" panose="020B0600070205080204" pitchFamily="34" charset="-128"/>
              </a:rPr>
              <a:t> </a:t>
            </a:r>
            <a:r>
              <a:rPr lang="en-GB" altLang="es-ES" i="1">
                <a:latin typeface="Calibri" panose="020F0502020204030204" pitchFamily="34" charset="0"/>
                <a:ea typeface="ＭＳ Ｐゴシック" panose="020B0600070205080204" pitchFamily="34" charset="-128"/>
              </a:rPr>
              <a:t>(materiality) </a:t>
            </a:r>
            <a:r>
              <a:rPr lang="en-GB" altLang="es-ES">
                <a:latin typeface="Calibri" panose="020F0502020204030204" pitchFamily="34" charset="0"/>
                <a:ea typeface="ＭＳ Ｐゴシック" panose="020B0600070205080204" pitchFamily="34" charset="-128"/>
              </a:rPr>
              <a:t>of lawn: requires </a:t>
            </a:r>
            <a:r>
              <a:rPr lang="en-GB" altLang="es-ES" b="1">
                <a:latin typeface="Calibri" panose="020F0502020204030204" pitchFamily="34" charset="0"/>
                <a:ea typeface="ＭＳ Ｐゴシック" panose="020B0600070205080204" pitchFamily="34" charset="-128"/>
              </a:rPr>
              <a:t>collective management</a:t>
            </a:r>
            <a:r>
              <a:rPr lang="en-GB" altLang="es-ES">
                <a:latin typeface="Calibri" panose="020F0502020204030204" pitchFamily="34" charset="0"/>
                <a:ea typeface="ＭＳ Ｐゴシック" panose="020B0600070205080204" pitchFamily="34" charset="-128"/>
              </a:rPr>
              <a:t> otherwise plague will stay in neighbourhood)</a:t>
            </a:r>
          </a:p>
          <a:p>
            <a:pPr>
              <a:spcBef>
                <a:spcPct val="0"/>
              </a:spcBef>
            </a:pPr>
            <a:r>
              <a:rPr lang="es-ES" altLang="es-ES">
                <a:latin typeface="Calibri" panose="020F0502020204030204" pitchFamily="34" charset="0"/>
                <a:ea typeface="ＭＳ Ｐゴシック" panose="020B0600070205080204" pitchFamily="34" charset="-128"/>
              </a:rPr>
              <a:t>Most </a:t>
            </a:r>
            <a:r>
              <a:rPr lang="es-ES" altLang="es-ES" b="1">
                <a:latin typeface="Calibri" panose="020F0502020204030204" pitchFamily="34" charset="0"/>
                <a:ea typeface="ＭＳ Ｐゴシック" panose="020B0600070205080204" pitchFamily="34" charset="-128"/>
              </a:rPr>
              <a:t>important driver </a:t>
            </a:r>
            <a:r>
              <a:rPr lang="es-ES" altLang="es-ES">
                <a:latin typeface="Calibri" panose="020F0502020204030204" pitchFamily="34" charset="0"/>
                <a:ea typeface="ＭＳ Ｐゴシック" panose="020B0600070205080204" pitchFamily="34" charset="-128"/>
              </a:rPr>
              <a:t>for lawn chemical use: </a:t>
            </a:r>
          </a:p>
          <a:p>
            <a:pPr lvl="1">
              <a:spcBef>
                <a:spcPct val="0"/>
              </a:spcBef>
              <a:buFont typeface="Arial" panose="020B0604020202020204" pitchFamily="34" charset="0"/>
              <a:buChar char="–"/>
            </a:pPr>
            <a:r>
              <a:rPr lang="es-ES" altLang="es-ES">
                <a:latin typeface="Calibri" panose="020F0502020204030204" pitchFamily="34" charset="0"/>
                <a:ea typeface="ＭＳ Ｐゴシック" panose="020B0600070205080204" pitchFamily="34" charset="-128"/>
              </a:rPr>
              <a:t>Sense there is a </a:t>
            </a:r>
            <a:r>
              <a:rPr lang="es-ES" altLang="en-US">
                <a:latin typeface="Calibri" panose="020F0502020204030204" pitchFamily="34" charset="0"/>
                <a:ea typeface="ＭＳ Ｐゴシック" panose="020B0600070205080204" pitchFamily="34" charset="-128"/>
              </a:rPr>
              <a:t>“</a:t>
            </a:r>
            <a:r>
              <a:rPr lang="es-ES" altLang="ja-JP">
                <a:latin typeface="Calibri" panose="020F0502020204030204" pitchFamily="34" charset="0"/>
                <a:ea typeface="ＭＳ Ｐゴシック" panose="020B0600070205080204" pitchFamily="34" charset="-128"/>
              </a:rPr>
              <a:t>neighborhood </a:t>
            </a:r>
            <a:r>
              <a:rPr lang="es-ES" altLang="ja-JP" b="1">
                <a:latin typeface="Calibri" panose="020F0502020204030204" pitchFamily="34" charset="0"/>
                <a:ea typeface="ＭＳ Ｐゴシック" panose="020B0600070205080204" pitchFamily="34" charset="-128"/>
              </a:rPr>
              <a:t>norm</a:t>
            </a:r>
            <a:r>
              <a:rPr lang="es-ES" altLang="en-US">
                <a:latin typeface="Calibri" panose="020F0502020204030204" pitchFamily="34" charset="0"/>
                <a:ea typeface="ＭＳ Ｐゴシック" panose="020B0600070205080204" pitchFamily="34" charset="-128"/>
              </a:rPr>
              <a:t>”</a:t>
            </a:r>
            <a:r>
              <a:rPr lang="es-ES" altLang="ja-JP">
                <a:latin typeface="Calibri" panose="020F0502020204030204" pitchFamily="34" charset="0"/>
                <a:ea typeface="ＭＳ Ｐゴシック" panose="020B0600070205080204" pitchFamily="34" charset="-128"/>
              </a:rPr>
              <a:t> (rule) of lawn management</a:t>
            </a:r>
          </a:p>
          <a:p>
            <a:pPr>
              <a:spcBef>
                <a:spcPct val="0"/>
              </a:spcBef>
            </a:pPr>
            <a:r>
              <a:rPr lang="en-US" altLang="es-ES">
                <a:latin typeface="Calibri" panose="020F0502020204030204" pitchFamily="34" charset="0"/>
                <a:ea typeface="ＭＳ Ｐゴシック" panose="020B0600070205080204" pitchFamily="34" charset="-128"/>
              </a:rPr>
              <a:t>Decisions about lawn chemical use in terms of something that they </a:t>
            </a:r>
            <a:r>
              <a:rPr lang="en-US" altLang="es-ES" b="1">
                <a:latin typeface="Calibri" panose="020F0502020204030204" pitchFamily="34" charset="0"/>
                <a:ea typeface="ＭＳ Ｐゴシック" panose="020B0600070205080204" pitchFamily="34" charset="-128"/>
              </a:rPr>
              <a:t>owed </a:t>
            </a:r>
            <a:r>
              <a:rPr lang="en-US" altLang="es-ES">
                <a:latin typeface="Calibri" panose="020F0502020204030204" pitchFamily="34" charset="0"/>
                <a:ea typeface="ＭＳ Ｐゴシック" panose="020B0600070205080204" pitchFamily="34" charset="-128"/>
              </a:rPr>
              <a:t>to their </a:t>
            </a:r>
            <a:r>
              <a:rPr lang="en-US" altLang="es-ES" b="1">
                <a:latin typeface="Calibri" panose="020F0502020204030204" pitchFamily="34" charset="0"/>
                <a:ea typeface="ＭＳ Ｐゴシック" panose="020B0600070205080204" pitchFamily="34" charset="-128"/>
              </a:rPr>
              <a:t>neighbors</a:t>
            </a:r>
          </a:p>
          <a:p>
            <a:pPr lvl="1">
              <a:spcBef>
                <a:spcPct val="0"/>
              </a:spcBef>
              <a:buFont typeface="Times New Roman" panose="02020603050405020304" pitchFamily="18" charset="0"/>
              <a:buChar char="–"/>
            </a:pPr>
            <a:r>
              <a:rPr lang="es-ES" altLang="en-US">
                <a:latin typeface="Calibri" panose="020F0502020204030204" pitchFamily="34" charset="0"/>
                <a:ea typeface="ＭＳ Ｐゴシック" panose="020B0600070205080204" pitchFamily="34" charset="-128"/>
              </a:rPr>
              <a:t>“</a:t>
            </a:r>
            <a:r>
              <a:rPr lang="es-ES" altLang="es-ES">
                <a:latin typeface="Calibri" panose="020F0502020204030204" pitchFamily="34" charset="0"/>
                <a:ea typeface="ＭＳ Ｐゴシック" panose="020B0600070205080204" pitchFamily="34" charset="-128"/>
              </a:rPr>
              <a:t>I </a:t>
            </a:r>
            <a:r>
              <a:rPr lang="en-US" altLang="es-ES">
                <a:latin typeface="Calibri" panose="020F0502020204030204" pitchFamily="34" charset="0"/>
                <a:ea typeface="ＭＳ Ｐゴシック" panose="020B0600070205080204" pitchFamily="34" charset="-128"/>
              </a:rPr>
              <a:t>wouldn</a:t>
            </a:r>
            <a:r>
              <a:rPr lang="en-US" altLang="en-US">
                <a:latin typeface="Calibri" panose="020F0502020204030204" pitchFamily="34" charset="0"/>
                <a:ea typeface="ＭＳ Ｐゴシック" panose="020B0600070205080204" pitchFamily="34" charset="-128"/>
              </a:rPr>
              <a:t>’</a:t>
            </a:r>
            <a:r>
              <a:rPr lang="en-US" altLang="es-ES">
                <a:latin typeface="Calibri" panose="020F0502020204030204" pitchFamily="34" charset="0"/>
                <a:ea typeface="ＭＳ Ｐゴシック" panose="020B0600070205080204" pitchFamily="34" charset="-128"/>
              </a:rPr>
              <a:t>t insult my neighbors by not keeping my house up</a:t>
            </a:r>
            <a:r>
              <a:rPr lang="en-US" altLang="en-US">
                <a:latin typeface="Calibri" panose="020F0502020204030204" pitchFamily="34" charset="0"/>
                <a:ea typeface="ＭＳ Ｐゴシック" panose="020B0600070205080204" pitchFamily="34" charset="-128"/>
              </a:rPr>
              <a:t>”</a:t>
            </a:r>
            <a:endParaRPr lang="en-US" altLang="es-ES">
              <a:latin typeface="Calibri" panose="020F0502020204030204" pitchFamily="34" charset="0"/>
              <a:ea typeface="ＭＳ Ｐゴシック" panose="020B0600070205080204" pitchFamily="34" charset="-128"/>
            </a:endParaRPr>
          </a:p>
          <a:p>
            <a:pPr lvl="1">
              <a:spcBef>
                <a:spcPct val="0"/>
              </a:spcBef>
              <a:buFont typeface="Times New Roman" panose="02020603050405020304" pitchFamily="18" charset="0"/>
              <a:buChar char="–"/>
            </a:pPr>
            <a:endParaRPr lang="en-GB" altLang="es-ES" u="sng">
              <a:latin typeface="Calibri" panose="020F0502020204030204" pitchFamily="34" charset="0"/>
              <a:ea typeface="ＭＳ Ｐゴシック" panose="020B0600070205080204" pitchFamily="34" charset="-128"/>
            </a:endParaRPr>
          </a:p>
          <a:p>
            <a:pPr eaLnBrk="1" hangingPunct="1">
              <a:spcBef>
                <a:spcPct val="0"/>
              </a:spcBef>
              <a:buClrTx/>
              <a:buSzTx/>
              <a:buFont typeface="Arial" panose="020B0604020202020204" pitchFamily="34" charset="0"/>
              <a:buNone/>
            </a:pPr>
            <a:r>
              <a:rPr lang="en-GB" altLang="es-ES" u="sng">
                <a:latin typeface="Calibri" panose="020F0502020204030204" pitchFamily="34" charset="0"/>
                <a:ea typeface="ＭＳ Ｐゴシック" panose="020B0600070205080204" pitchFamily="34" charset="-128"/>
              </a:rPr>
              <a:t>NOTES:</a:t>
            </a:r>
            <a:r>
              <a:rPr lang="es-ES" altLang="es-ES" u="sng">
                <a:latin typeface="Calibri" panose="020F0502020204030204" pitchFamily="34" charset="0"/>
                <a:ea typeface="ＭＳ Ｐゴシック" panose="020B0600070205080204" pitchFamily="34" charset="-128"/>
              </a:rPr>
              <a:t> </a:t>
            </a:r>
          </a:p>
          <a:p>
            <a:pPr eaLnBrk="1" hangingPunct="1">
              <a:spcBef>
                <a:spcPct val="0"/>
              </a:spcBef>
              <a:buClrTx/>
              <a:buSzTx/>
              <a:buFont typeface="Arial" panose="020B0604020202020204" pitchFamily="34" charset="0"/>
              <a:buNone/>
            </a:pPr>
            <a:r>
              <a:rPr lang="en-US" altLang="es-ES" b="1">
                <a:latin typeface="Calibri" panose="020F0502020204030204" pitchFamily="34" charset="0"/>
                <a:ea typeface="ＭＳ Ｐゴシック" panose="020B0600070205080204" pitchFamily="34" charset="-128"/>
              </a:rPr>
              <a:t>M</a:t>
            </a:r>
            <a:r>
              <a:rPr lang="en-GB" altLang="es-ES" b="1">
                <a:latin typeface="Calibri" panose="020F0502020204030204" pitchFamily="34" charset="0"/>
                <a:ea typeface="ＭＳ Ｐゴシック" panose="020B0600070205080204" pitchFamily="34" charset="-128"/>
              </a:rPr>
              <a:t>ateriality: </a:t>
            </a:r>
            <a:r>
              <a:rPr lang="en-GB" altLang="es-ES">
                <a:latin typeface="Calibri" panose="020F0502020204030204" pitchFamily="34" charset="0"/>
                <a:ea typeface="ＭＳ Ｐゴシック" panose="020B0600070205080204" pitchFamily="34" charset="-128"/>
              </a:rPr>
              <a:t>how material properties of nature may influence human politics (e.g. ways of organising land management in a community, i.e. collective care); and history</a:t>
            </a:r>
          </a:p>
          <a:p>
            <a:pPr>
              <a:spcBef>
                <a:spcPct val="0"/>
              </a:spcBef>
              <a:buFont typeface="Arial" panose="020B0604020202020204" pitchFamily="34" charset="0"/>
              <a:buChar char="•"/>
            </a:pPr>
            <a:r>
              <a:rPr lang="es-ES" altLang="es-ES">
                <a:latin typeface="Calibri" panose="020F0502020204030204" pitchFamily="34" charset="0"/>
                <a:ea typeface="ＭＳ Ｐゴシック" panose="020B0600070205080204" pitchFamily="34" charset="-128"/>
              </a:rPr>
              <a:t> Consider: </a:t>
            </a:r>
            <a:r>
              <a:rPr lang="es-ES" altLang="es-ES" b="1">
                <a:latin typeface="Calibri" panose="020F0502020204030204" pitchFamily="34" charset="0"/>
                <a:ea typeface="ＭＳ Ｐゴシック" panose="020B0600070205080204" pitchFamily="34" charset="-128"/>
              </a:rPr>
              <a:t>ecological character </a:t>
            </a:r>
            <a:r>
              <a:rPr lang="es-ES" altLang="es-ES">
                <a:latin typeface="Calibri" panose="020F0502020204030204" pitchFamily="34" charset="0"/>
                <a:ea typeface="ＭＳ Ｐゴシック" panose="020B0600070205080204" pitchFamily="34" charset="-128"/>
              </a:rPr>
              <a:t>of lawn problems: if you eliminate plague it can move next door, so next door needs to apply same level of care</a:t>
            </a:r>
          </a:p>
          <a:p>
            <a:pPr lvl="1">
              <a:spcBef>
                <a:spcPct val="0"/>
              </a:spcBef>
              <a:buClrTx/>
              <a:buFontTx/>
              <a:buNone/>
            </a:pPr>
            <a:r>
              <a:rPr lang="en-GB" altLang="es-ES">
                <a:latin typeface="Calibri" panose="020F0502020204030204" pitchFamily="34" charset="0"/>
                <a:ea typeface="ＭＳ Ｐゴシック" panose="020B0600070205080204" pitchFamily="34" charset="-128"/>
              </a:rPr>
              <a:t>Disregard for lawn care: </a:t>
            </a:r>
            <a:r>
              <a:rPr lang="en-GB" altLang="es-ES" b="1">
                <a:latin typeface="Calibri" panose="020F0502020204030204" pitchFamily="34" charset="0"/>
                <a:ea typeface="ＭＳ Ｐゴシック" panose="020B0600070205080204" pitchFamily="34" charset="-128"/>
              </a:rPr>
              <a:t>free-riding </a:t>
            </a:r>
            <a:r>
              <a:rPr lang="en-GB" altLang="es-ES">
                <a:latin typeface="Calibri" panose="020F0502020204030204" pitchFamily="34" charset="0"/>
                <a:ea typeface="ＭＳ Ｐゴシック" panose="020B0600070205080204" pitchFamily="34" charset="-128"/>
              </a:rPr>
              <a:t>and </a:t>
            </a:r>
            <a:r>
              <a:rPr lang="en-GB" altLang="es-ES" b="1">
                <a:latin typeface="Calibri" panose="020F0502020204030204" pitchFamily="34" charset="0"/>
                <a:ea typeface="ＭＳ Ｐゴシック" panose="020B0600070205080204" pitchFamily="34" charset="-128"/>
              </a:rPr>
              <a:t>moral neglect</a:t>
            </a:r>
            <a:endParaRPr lang="en-US" altLang="es-ES">
              <a:solidFill>
                <a:schemeClr val="tx1"/>
              </a:solidFill>
              <a:latin typeface="Calibri" panose="020F0502020204030204" pitchFamily="34" charset="0"/>
              <a:ea typeface="ＭＳ Ｐゴシック" panose="020B0600070205080204" pitchFamily="34" charset="-128"/>
            </a:endParaRPr>
          </a:p>
          <a:p>
            <a:pPr eaLnBrk="1" hangingPunct="1">
              <a:spcBef>
                <a:spcPct val="0"/>
              </a:spcBef>
              <a:buClrTx/>
              <a:buSzTx/>
              <a:buFontTx/>
              <a:buNone/>
            </a:pPr>
            <a:r>
              <a:rPr lang="en-US" altLang="es-ES" i="1">
                <a:solidFill>
                  <a:schemeClr val="tx1"/>
                </a:solidFill>
                <a:latin typeface="Calibri" panose="020F0502020204030204" pitchFamily="34" charset="0"/>
                <a:ea typeface="ＭＳ Ｐゴシック" panose="020B0600070205080204" pitchFamily="34" charset="-128"/>
              </a:rPr>
              <a:t>Participation in maintenance is a practice of civic good. Disregard for lawn care is, by implication, a form of free-riding, civic neg- lect, and moral weakness. This is further reinforced by the ecological character of lawn problems, including mobile, invasive, and adaptive species such as grubs, dandelions, and ground ivy. These pests, if eliminated in one yard, can easily be harbored in another, only to return later, crossing property lines, blowing on the wind, and burrowing underground. Intensive care by one party merely moves problems around; only coordinated action can control </a:t>
            </a:r>
            <a:r>
              <a:rPr lang="en-US" altLang="en-US" i="1">
                <a:solidFill>
                  <a:schemeClr val="tx1"/>
                </a:solidFill>
                <a:latin typeface="Calibri" panose="020F0502020204030204" pitchFamily="34" charset="0"/>
                <a:ea typeface="ＭＳ Ｐゴシック" panose="020B0600070205080204" pitchFamily="34" charset="-128"/>
              </a:rPr>
              <a:t>“</a:t>
            </a:r>
            <a:r>
              <a:rPr lang="en-US" altLang="es-ES" i="1">
                <a:solidFill>
                  <a:schemeClr val="tx1"/>
                </a:solidFill>
                <a:latin typeface="Calibri" panose="020F0502020204030204" pitchFamily="34" charset="0"/>
                <a:ea typeface="ＭＳ Ｐゴシック" panose="020B0600070205080204" pitchFamily="34" charset="-128"/>
              </a:rPr>
              <a:t>outbreaks</a:t>
            </a:r>
            <a:r>
              <a:rPr lang="en-US" altLang="en-US" i="1">
                <a:solidFill>
                  <a:schemeClr val="tx1"/>
                </a:solidFill>
                <a:latin typeface="Calibri" panose="020F0502020204030204" pitchFamily="34" charset="0"/>
                <a:ea typeface="ＭＳ Ｐゴシック" panose="020B0600070205080204" pitchFamily="34" charset="-128"/>
              </a:rPr>
              <a:t>”</a:t>
            </a:r>
            <a:r>
              <a:rPr lang="en-US" altLang="es-ES" i="1">
                <a:solidFill>
                  <a:schemeClr val="tx1"/>
                </a:solidFill>
                <a:latin typeface="Calibri" panose="020F0502020204030204" pitchFamily="34" charset="0"/>
                <a:ea typeface="ＭＳ Ｐゴシック" panose="020B0600070205080204" pitchFamily="34" charset="-128"/>
              </a:rPr>
              <a:t> and achieve uniformity. In this sense, lawn care differs from other kinds of individual invest- ment in community, such as Christmas lights, painting, or other efforts. It is a far greater problem, requiring coordinated collective action, at least where green monocultural results are desired. </a:t>
            </a:r>
            <a:endParaRPr lang="en-US" altLang="es-ES" i="1">
              <a:latin typeface="Calibri" panose="020F0502020204030204" pitchFamily="34" charset="0"/>
              <a:ea typeface="ＭＳ Ｐゴシック" panose="020B0600070205080204" pitchFamily="34" charset="-128"/>
            </a:endParaRPr>
          </a:p>
          <a:p>
            <a:pPr>
              <a:spcBef>
                <a:spcPct val="0"/>
              </a:spcBef>
            </a:pPr>
            <a:endParaRPr lang="en-US" altLang="es-ES">
              <a:latin typeface="Calibri" panose="020F0502020204030204" pitchFamily="34"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894C11E9-3673-E94B-8385-FAAA090E60C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42123D2-0119-3447-89B9-6EB8E6CFDB77}" type="slidenum">
              <a:rPr lang="en-US" altLang="es-ES">
                <a:latin typeface="Arial" panose="020B0604020202020204" pitchFamily="34" charset="0"/>
              </a:rPr>
              <a:pPr>
                <a:spcBef>
                  <a:spcPct val="0"/>
                </a:spcBef>
                <a:buClrTx/>
                <a:buFontTx/>
                <a:buNone/>
              </a:pPr>
              <a:t>6</a:t>
            </a:fld>
            <a:endParaRPr lang="en-US" altLang="es-E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9F93391-491D-B646-94E4-F37372C89D30}"/>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B9BCC54D-9AE6-D74B-95AB-14250AA637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ES">
              <a:latin typeface="Times New Roman" panose="02020603050405020304" pitchFamily="18" charset="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2B262078-AE87-334F-962A-63ABB7AA9E7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CECDFF6-C494-6D41-8197-82ABDE6F4EE3}" type="slidenum">
              <a:rPr lang="en-GB" altLang="es-ES">
                <a:latin typeface="Arial" panose="020B0604020202020204" pitchFamily="34" charset="0"/>
              </a:rPr>
              <a:pPr>
                <a:spcBef>
                  <a:spcPct val="0"/>
                </a:spcBef>
                <a:buClrTx/>
                <a:buFontTx/>
                <a:buNone/>
              </a:pPr>
              <a:t>7</a:t>
            </a:fld>
            <a:endParaRPr lang="en-GB" altLang="es-E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4F78F1ED-FCBD-6748-851A-60613D25D433}"/>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236D15C6-005E-AA44-BC13-179B3889A8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ES" sz="1600">
                <a:latin typeface="Times New Roman" panose="02020603050405020304" pitchFamily="18" charset="0"/>
                <a:ea typeface="ＭＳ Ｐゴシック" panose="020B0600070205080204" pitchFamily="34" charset="-128"/>
              </a:rPr>
              <a:t>S</a:t>
            </a:r>
            <a:r>
              <a:rPr lang="es-ES" altLang="es-ES" sz="1600">
                <a:latin typeface="Times New Roman" panose="02020603050405020304" pitchFamily="18" charset="0"/>
                <a:ea typeface="ＭＳ Ｐゴシック" panose="020B0600070205080204" pitchFamily="34" charset="-128"/>
              </a:rPr>
              <a:t>ystem of monitoring (when to </a:t>
            </a:r>
            <a:r>
              <a:rPr lang="es-ES" altLang="en-US" sz="1600">
                <a:latin typeface="Times New Roman" panose="02020603050405020304" pitchFamily="18" charset="0"/>
                <a:ea typeface="ＭＳ Ｐゴシック" panose="020B0600070205080204" pitchFamily="34" charset="-128"/>
              </a:rPr>
              <a:t>“</a:t>
            </a:r>
            <a:r>
              <a:rPr lang="es-ES" altLang="ja-JP" sz="1600">
                <a:latin typeface="Times New Roman" panose="02020603050405020304" pitchFamily="18" charset="0"/>
                <a:ea typeface="ＭＳ Ｐゴシック" panose="020B0600070205080204" pitchFamily="34" charset="-128"/>
              </a:rPr>
              <a:t>improve</a:t>
            </a:r>
            <a:r>
              <a:rPr lang="es-ES" altLang="en-US" sz="1600">
                <a:latin typeface="Times New Roman" panose="02020603050405020304" pitchFamily="18" charset="0"/>
                <a:ea typeface="ＭＳ Ｐゴシック" panose="020B0600070205080204" pitchFamily="34" charset="-128"/>
              </a:rPr>
              <a:t>”</a:t>
            </a:r>
            <a:r>
              <a:rPr lang="es-ES" altLang="ja-JP" sz="1600">
                <a:latin typeface="Times New Roman" panose="02020603050405020304" pitchFamily="18" charset="0"/>
                <a:ea typeface="ＭＳ Ｐゴシック" panose="020B0600070205080204" pitchFamily="34" charset="-128"/>
              </a:rPr>
              <a:t> lawn) that </a:t>
            </a:r>
            <a:r>
              <a:rPr lang="en-US" altLang="ja-JP" sz="1600">
                <a:latin typeface="Times New Roman" panose="02020603050405020304" pitchFamily="18" charset="0"/>
                <a:ea typeface="ＭＳ Ｐゴシック" panose="020B0600070205080204" pitchFamily="34" charset="-128"/>
              </a:rPr>
              <a:t>relies heavily on the view of one</a:t>
            </a:r>
            <a:r>
              <a:rPr lang="en-US" altLang="en-US" sz="1600">
                <a:latin typeface="Times New Roman" panose="02020603050405020304" pitchFamily="18" charset="0"/>
                <a:ea typeface="ＭＳ Ｐゴシック" panose="020B0600070205080204" pitchFamily="34" charset="-128"/>
              </a:rPr>
              <a:t>’</a:t>
            </a:r>
            <a:r>
              <a:rPr lang="en-US" altLang="ja-JP" sz="1600">
                <a:latin typeface="Times New Roman" panose="02020603050405020304" pitchFamily="18" charset="0"/>
                <a:ea typeface="ＭＳ Ｐゴシック" panose="020B0600070205080204" pitchFamily="34" charset="-128"/>
              </a:rPr>
              <a:t>s lawn by neighbors</a:t>
            </a:r>
            <a:endParaRPr lang="en-US" altLang="es-ES" sz="1600">
              <a:latin typeface="Times New Roman" panose="02020603050405020304" pitchFamily="18"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0F1C0D23-9AFC-0A47-97E9-4D1E7171889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5415A4D-AEC5-D34C-BC8D-0B5892D5B0CF}" type="slidenum">
              <a:rPr lang="en-US" altLang="es-ES">
                <a:latin typeface="Arial" panose="020B0604020202020204" pitchFamily="34" charset="0"/>
              </a:rPr>
              <a:pPr>
                <a:spcBef>
                  <a:spcPct val="0"/>
                </a:spcBef>
                <a:buClrTx/>
                <a:buFontTx/>
                <a:buNone/>
              </a:pPr>
              <a:t>8</a:t>
            </a:fld>
            <a:endParaRPr lang="en-US" altLang="es-E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C39918-E7FC-204B-AD4F-F64B6C6B7177}"/>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5DD0C02C-345B-1448-BBBF-D601066AEA3E}" type="datetime1">
              <a:rPr lang="en-GB" altLang="es-ES"/>
              <a:pPr>
                <a:defRPr/>
              </a:pPr>
              <a:t>22/11/2019</a:t>
            </a:fld>
            <a:endParaRPr lang="en-GB" altLang="es-ES"/>
          </a:p>
        </p:txBody>
      </p:sp>
      <p:sp>
        <p:nvSpPr>
          <p:cNvPr id="5" name="Rectangle 5">
            <a:extLst>
              <a:ext uri="{FF2B5EF4-FFF2-40B4-BE49-F238E27FC236}">
                <a16:creationId xmlns:a16="http://schemas.microsoft.com/office/drawing/2014/main" id="{D3C90623-AA25-A24D-8830-BDBF1F443020}"/>
              </a:ext>
            </a:extLst>
          </p:cNvPr>
          <p:cNvSpPr>
            <a:spLocks noGrp="1" noChangeArrowheads="1"/>
          </p:cNvSpPr>
          <p:nvPr>
            <p:ph type="sldNum" idx="11"/>
          </p:nvPr>
        </p:nvSpPr>
        <p:spPr/>
        <p:txBody>
          <a:bodyPr/>
          <a:lstStyle>
            <a:lvl1pPr>
              <a:defRPr smtClean="0"/>
            </a:lvl1pPr>
          </a:lstStyle>
          <a:p>
            <a:pPr>
              <a:defRPr/>
            </a:pPr>
            <a:fld id="{84077F8A-A99B-4A4E-B16E-3F3D36BB4F71}" type="slidenum">
              <a:rPr lang="es-ES" altLang="es-ES"/>
              <a:pPr>
                <a:defRPr/>
              </a:pPr>
              <a:t>‹#›</a:t>
            </a:fld>
            <a:endParaRPr lang="es-ES" altLang="es-ES"/>
          </a:p>
        </p:txBody>
      </p:sp>
    </p:spTree>
    <p:extLst>
      <p:ext uri="{BB962C8B-B14F-4D97-AF65-F5344CB8AC3E}">
        <p14:creationId xmlns:p14="http://schemas.microsoft.com/office/powerpoint/2010/main" val="3632777366"/>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AFDF66-F85C-3545-BD4C-1271C2EC1419}"/>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4C0560CE-7030-FC46-96FE-1B19671CBCC5}" type="datetime1">
              <a:rPr lang="en-GB" altLang="es-ES"/>
              <a:pPr>
                <a:defRPr/>
              </a:pPr>
              <a:t>22/11/2019</a:t>
            </a:fld>
            <a:endParaRPr lang="en-GB" altLang="es-ES"/>
          </a:p>
        </p:txBody>
      </p:sp>
      <p:sp>
        <p:nvSpPr>
          <p:cNvPr id="5" name="Rectangle 5">
            <a:extLst>
              <a:ext uri="{FF2B5EF4-FFF2-40B4-BE49-F238E27FC236}">
                <a16:creationId xmlns:a16="http://schemas.microsoft.com/office/drawing/2014/main" id="{A1246C1B-A8DD-484D-91AA-9B90E49F8881}"/>
              </a:ext>
            </a:extLst>
          </p:cNvPr>
          <p:cNvSpPr>
            <a:spLocks noGrp="1" noChangeArrowheads="1"/>
          </p:cNvSpPr>
          <p:nvPr>
            <p:ph type="sldNum" idx="11"/>
          </p:nvPr>
        </p:nvSpPr>
        <p:spPr/>
        <p:txBody>
          <a:bodyPr/>
          <a:lstStyle>
            <a:lvl1pPr>
              <a:defRPr smtClean="0"/>
            </a:lvl1pPr>
          </a:lstStyle>
          <a:p>
            <a:pPr>
              <a:defRPr/>
            </a:pPr>
            <a:fld id="{AFBB7879-6C8E-1042-80ED-1DDF0CD8023D}" type="slidenum">
              <a:rPr lang="es-ES" altLang="es-ES"/>
              <a:pPr>
                <a:defRPr/>
              </a:pPr>
              <a:t>‹#›</a:t>
            </a:fld>
            <a:endParaRPr lang="es-ES" altLang="es-ES"/>
          </a:p>
        </p:txBody>
      </p:sp>
    </p:spTree>
    <p:extLst>
      <p:ext uri="{BB962C8B-B14F-4D97-AF65-F5344CB8AC3E}">
        <p14:creationId xmlns:p14="http://schemas.microsoft.com/office/powerpoint/2010/main" val="83956407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B8B47B-7993-F24B-95FE-758794E61BE2}"/>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1267B247-F4E9-6D47-A1A2-42D0790C3808}" type="datetime1">
              <a:rPr lang="en-GB" altLang="es-ES"/>
              <a:pPr>
                <a:defRPr/>
              </a:pPr>
              <a:t>22/11/2019</a:t>
            </a:fld>
            <a:endParaRPr lang="en-GB" altLang="es-ES"/>
          </a:p>
        </p:txBody>
      </p:sp>
      <p:sp>
        <p:nvSpPr>
          <p:cNvPr id="5" name="Rectangle 5">
            <a:extLst>
              <a:ext uri="{FF2B5EF4-FFF2-40B4-BE49-F238E27FC236}">
                <a16:creationId xmlns:a16="http://schemas.microsoft.com/office/drawing/2014/main" id="{EFD28357-848D-F24A-BB4A-1CA8BC5BA0E3}"/>
              </a:ext>
            </a:extLst>
          </p:cNvPr>
          <p:cNvSpPr>
            <a:spLocks noGrp="1" noChangeArrowheads="1"/>
          </p:cNvSpPr>
          <p:nvPr>
            <p:ph type="sldNum" idx="11"/>
          </p:nvPr>
        </p:nvSpPr>
        <p:spPr/>
        <p:txBody>
          <a:bodyPr/>
          <a:lstStyle>
            <a:lvl1pPr>
              <a:defRPr smtClean="0"/>
            </a:lvl1pPr>
          </a:lstStyle>
          <a:p>
            <a:pPr>
              <a:defRPr/>
            </a:pPr>
            <a:fld id="{DF824E0C-986D-DC44-AE78-D81FBFF848B3}" type="slidenum">
              <a:rPr lang="es-ES" altLang="es-ES"/>
              <a:pPr>
                <a:defRPr/>
              </a:pPr>
              <a:t>‹#›</a:t>
            </a:fld>
            <a:endParaRPr lang="es-ES" altLang="es-ES"/>
          </a:p>
        </p:txBody>
      </p:sp>
    </p:spTree>
    <p:extLst>
      <p:ext uri="{BB962C8B-B14F-4D97-AF65-F5344CB8AC3E}">
        <p14:creationId xmlns:p14="http://schemas.microsoft.com/office/powerpoint/2010/main" val="291144464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5">
            <a:extLst>
              <a:ext uri="{FF2B5EF4-FFF2-40B4-BE49-F238E27FC236}">
                <a16:creationId xmlns:a16="http://schemas.microsoft.com/office/drawing/2014/main" id="{BCE69222-9EEA-5543-BF52-4242770C1D13}"/>
              </a:ext>
            </a:extLst>
          </p:cNvPr>
          <p:cNvSpPr>
            <a:spLocks noGrp="1" noChangeArrowheads="1"/>
          </p:cNvSpPr>
          <p:nvPr>
            <p:ph type="sldNum" idx="10"/>
          </p:nvPr>
        </p:nvSpPr>
        <p:spPr>
          <a:ln/>
        </p:spPr>
        <p:txBody>
          <a:bodyPr/>
          <a:lstStyle>
            <a:lvl1pPr>
              <a:defRPr/>
            </a:lvl1pPr>
          </a:lstStyle>
          <a:p>
            <a:pPr>
              <a:defRPr/>
            </a:pPr>
            <a:fld id="{3199946D-7BB9-2C42-B925-CED0AB35AADD}" type="slidenum">
              <a:rPr lang="es-ES" altLang="es-ES"/>
              <a:pPr>
                <a:defRPr/>
              </a:pPr>
              <a:t>‹#›</a:t>
            </a:fld>
            <a:endParaRPr lang="es-ES" altLang="es-ES"/>
          </a:p>
        </p:txBody>
      </p:sp>
    </p:spTree>
    <p:extLst>
      <p:ext uri="{BB962C8B-B14F-4D97-AF65-F5344CB8AC3E}">
        <p14:creationId xmlns:p14="http://schemas.microsoft.com/office/powerpoint/2010/main" val="9115951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CAC500-66A5-8141-BD32-3A3CE14B06A3}"/>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4F18869F-3D8C-CA49-9D44-4AE5DA63605D}" type="datetime1">
              <a:rPr lang="en-GB" altLang="es-ES"/>
              <a:pPr>
                <a:defRPr/>
              </a:pPr>
              <a:t>22/11/2019</a:t>
            </a:fld>
            <a:endParaRPr lang="en-GB" altLang="es-ES"/>
          </a:p>
        </p:txBody>
      </p:sp>
      <p:sp>
        <p:nvSpPr>
          <p:cNvPr id="5" name="Rectangle 5">
            <a:extLst>
              <a:ext uri="{FF2B5EF4-FFF2-40B4-BE49-F238E27FC236}">
                <a16:creationId xmlns:a16="http://schemas.microsoft.com/office/drawing/2014/main" id="{D2CB35E1-F137-BD40-8F8B-1DB99ED98CE4}"/>
              </a:ext>
            </a:extLst>
          </p:cNvPr>
          <p:cNvSpPr>
            <a:spLocks noGrp="1" noChangeArrowheads="1"/>
          </p:cNvSpPr>
          <p:nvPr>
            <p:ph type="sldNum" idx="11"/>
          </p:nvPr>
        </p:nvSpPr>
        <p:spPr/>
        <p:txBody>
          <a:bodyPr/>
          <a:lstStyle>
            <a:lvl1pPr>
              <a:defRPr smtClean="0"/>
            </a:lvl1pPr>
          </a:lstStyle>
          <a:p>
            <a:pPr>
              <a:defRPr/>
            </a:pPr>
            <a:fld id="{A01CA71A-D13C-6A48-961A-C560E1AE9051}" type="slidenum">
              <a:rPr lang="es-ES" altLang="es-ES"/>
              <a:pPr>
                <a:defRPr/>
              </a:pPr>
              <a:t>‹#›</a:t>
            </a:fld>
            <a:endParaRPr lang="es-ES" altLang="es-ES"/>
          </a:p>
        </p:txBody>
      </p:sp>
    </p:spTree>
    <p:extLst>
      <p:ext uri="{BB962C8B-B14F-4D97-AF65-F5344CB8AC3E}">
        <p14:creationId xmlns:p14="http://schemas.microsoft.com/office/powerpoint/2010/main" val="342691624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Date Placeholder 3">
            <a:extLst>
              <a:ext uri="{FF2B5EF4-FFF2-40B4-BE49-F238E27FC236}">
                <a16:creationId xmlns:a16="http://schemas.microsoft.com/office/drawing/2014/main" id="{B83498D4-C755-734C-86BB-BA022D924BA9}"/>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7ED5E1B7-3DC3-4D4A-AA49-6597EC463266}" type="datetime1">
              <a:rPr lang="en-GB" altLang="es-ES"/>
              <a:pPr>
                <a:defRPr/>
              </a:pPr>
              <a:t>22/11/2019</a:t>
            </a:fld>
            <a:endParaRPr lang="en-GB" altLang="es-ES"/>
          </a:p>
        </p:txBody>
      </p:sp>
      <p:sp>
        <p:nvSpPr>
          <p:cNvPr id="5" name="Rectangle 5">
            <a:extLst>
              <a:ext uri="{FF2B5EF4-FFF2-40B4-BE49-F238E27FC236}">
                <a16:creationId xmlns:a16="http://schemas.microsoft.com/office/drawing/2014/main" id="{1ACF0377-2B87-7041-A66C-BEF819A0A87D}"/>
              </a:ext>
            </a:extLst>
          </p:cNvPr>
          <p:cNvSpPr>
            <a:spLocks noGrp="1" noChangeArrowheads="1"/>
          </p:cNvSpPr>
          <p:nvPr>
            <p:ph type="sldNum" idx="11"/>
          </p:nvPr>
        </p:nvSpPr>
        <p:spPr/>
        <p:txBody>
          <a:bodyPr/>
          <a:lstStyle>
            <a:lvl1pPr>
              <a:defRPr smtClean="0"/>
            </a:lvl1pPr>
          </a:lstStyle>
          <a:p>
            <a:pPr>
              <a:defRPr/>
            </a:pPr>
            <a:fld id="{E0DD1324-64D5-3C49-9A2D-97B4BD314533}" type="slidenum">
              <a:rPr lang="es-ES" altLang="es-ES"/>
              <a:pPr>
                <a:defRPr/>
              </a:pPr>
              <a:t>‹#›</a:t>
            </a:fld>
            <a:endParaRPr lang="es-ES" altLang="es-ES"/>
          </a:p>
        </p:txBody>
      </p:sp>
    </p:spTree>
    <p:extLst>
      <p:ext uri="{BB962C8B-B14F-4D97-AF65-F5344CB8AC3E}">
        <p14:creationId xmlns:p14="http://schemas.microsoft.com/office/powerpoint/2010/main" val="24435513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3">
            <a:extLst>
              <a:ext uri="{FF2B5EF4-FFF2-40B4-BE49-F238E27FC236}">
                <a16:creationId xmlns:a16="http://schemas.microsoft.com/office/drawing/2014/main" id="{A22DEC26-DDF7-5548-B5A6-A0323FEA5768}"/>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96A6FA38-6359-4A43-B336-E28DF45150FB}" type="datetime1">
              <a:rPr lang="en-GB" altLang="es-ES"/>
              <a:pPr>
                <a:defRPr/>
              </a:pPr>
              <a:t>22/11/2019</a:t>
            </a:fld>
            <a:endParaRPr lang="en-GB" altLang="es-ES"/>
          </a:p>
        </p:txBody>
      </p:sp>
      <p:sp>
        <p:nvSpPr>
          <p:cNvPr id="6" name="Slide Number Placeholder 5">
            <a:extLst>
              <a:ext uri="{FF2B5EF4-FFF2-40B4-BE49-F238E27FC236}">
                <a16:creationId xmlns:a16="http://schemas.microsoft.com/office/drawing/2014/main" id="{4978F267-F18F-4649-840E-A1C6A9BA1F19}"/>
              </a:ext>
            </a:extLst>
          </p:cNvPr>
          <p:cNvSpPr>
            <a:spLocks noGrp="1" noChangeArrowheads="1"/>
          </p:cNvSpPr>
          <p:nvPr>
            <p:ph type="sldNum" idx="11"/>
          </p:nvPr>
        </p:nvSpPr>
        <p:spPr/>
        <p:txBody>
          <a:bodyPr/>
          <a:lstStyle>
            <a:lvl1pPr>
              <a:defRPr smtClean="0"/>
            </a:lvl1pPr>
          </a:lstStyle>
          <a:p>
            <a:pPr>
              <a:defRPr/>
            </a:pPr>
            <a:fld id="{15238795-44F5-574F-B3C5-B3C6C0F62831}" type="slidenum">
              <a:rPr lang="es-ES" altLang="es-ES"/>
              <a:pPr>
                <a:defRPr/>
              </a:pPr>
              <a:t>‹#›</a:t>
            </a:fld>
            <a:endParaRPr lang="es-ES" altLang="es-ES"/>
          </a:p>
        </p:txBody>
      </p:sp>
    </p:spTree>
    <p:extLst>
      <p:ext uri="{BB962C8B-B14F-4D97-AF65-F5344CB8AC3E}">
        <p14:creationId xmlns:p14="http://schemas.microsoft.com/office/powerpoint/2010/main" val="44341166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3">
            <a:extLst>
              <a:ext uri="{FF2B5EF4-FFF2-40B4-BE49-F238E27FC236}">
                <a16:creationId xmlns:a16="http://schemas.microsoft.com/office/drawing/2014/main" id="{6F2F6F93-B5D9-A141-BF41-627657A73DA0}"/>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724BF5E9-9EEE-0C46-824C-972166900AC0}" type="datetime1">
              <a:rPr lang="en-GB" altLang="es-ES"/>
              <a:pPr>
                <a:defRPr/>
              </a:pPr>
              <a:t>22/11/2019</a:t>
            </a:fld>
            <a:endParaRPr lang="en-GB" altLang="es-ES"/>
          </a:p>
        </p:txBody>
      </p:sp>
      <p:sp>
        <p:nvSpPr>
          <p:cNvPr id="8" name="Rectangle 5">
            <a:extLst>
              <a:ext uri="{FF2B5EF4-FFF2-40B4-BE49-F238E27FC236}">
                <a16:creationId xmlns:a16="http://schemas.microsoft.com/office/drawing/2014/main" id="{83C46F57-4C30-F545-A54A-3886B38E8E0A}"/>
              </a:ext>
            </a:extLst>
          </p:cNvPr>
          <p:cNvSpPr>
            <a:spLocks noGrp="1" noChangeArrowheads="1"/>
          </p:cNvSpPr>
          <p:nvPr>
            <p:ph type="sldNum" idx="11"/>
          </p:nvPr>
        </p:nvSpPr>
        <p:spPr/>
        <p:txBody>
          <a:bodyPr/>
          <a:lstStyle>
            <a:lvl1pPr>
              <a:defRPr smtClean="0"/>
            </a:lvl1pPr>
          </a:lstStyle>
          <a:p>
            <a:pPr>
              <a:defRPr/>
            </a:pPr>
            <a:fld id="{A62A01C8-33F2-1544-B0EF-01A5957E41E5}" type="slidenum">
              <a:rPr lang="es-ES" altLang="es-ES"/>
              <a:pPr>
                <a:defRPr/>
              </a:pPr>
              <a:t>‹#›</a:t>
            </a:fld>
            <a:endParaRPr lang="es-ES" altLang="es-ES"/>
          </a:p>
        </p:txBody>
      </p:sp>
    </p:spTree>
    <p:extLst>
      <p:ext uri="{BB962C8B-B14F-4D97-AF65-F5344CB8AC3E}">
        <p14:creationId xmlns:p14="http://schemas.microsoft.com/office/powerpoint/2010/main" val="400495346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3">
            <a:extLst>
              <a:ext uri="{FF2B5EF4-FFF2-40B4-BE49-F238E27FC236}">
                <a16:creationId xmlns:a16="http://schemas.microsoft.com/office/drawing/2014/main" id="{E61DD604-0020-2940-94E5-7D23D9D57E2A}"/>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1345CB3F-CEB2-0041-BD11-FA3C3B51750B}" type="datetime1">
              <a:rPr lang="en-GB" altLang="es-ES"/>
              <a:pPr>
                <a:defRPr/>
              </a:pPr>
              <a:t>22/11/2019</a:t>
            </a:fld>
            <a:endParaRPr lang="en-GB" altLang="es-ES"/>
          </a:p>
        </p:txBody>
      </p:sp>
      <p:sp>
        <p:nvSpPr>
          <p:cNvPr id="4" name="Rectangle 5">
            <a:extLst>
              <a:ext uri="{FF2B5EF4-FFF2-40B4-BE49-F238E27FC236}">
                <a16:creationId xmlns:a16="http://schemas.microsoft.com/office/drawing/2014/main" id="{48E0114A-82D9-F249-88F5-51D1BB5535E1}"/>
              </a:ext>
            </a:extLst>
          </p:cNvPr>
          <p:cNvSpPr>
            <a:spLocks noGrp="1" noChangeArrowheads="1"/>
          </p:cNvSpPr>
          <p:nvPr>
            <p:ph type="sldNum" idx="11"/>
          </p:nvPr>
        </p:nvSpPr>
        <p:spPr/>
        <p:txBody>
          <a:bodyPr/>
          <a:lstStyle>
            <a:lvl1pPr>
              <a:defRPr smtClean="0"/>
            </a:lvl1pPr>
          </a:lstStyle>
          <a:p>
            <a:pPr>
              <a:defRPr/>
            </a:pPr>
            <a:fld id="{3FDF30B6-AA46-014C-9B35-2F35A925FDB4}" type="slidenum">
              <a:rPr lang="es-ES" altLang="es-ES"/>
              <a:pPr>
                <a:defRPr/>
              </a:pPr>
              <a:t>‹#›</a:t>
            </a:fld>
            <a:endParaRPr lang="es-ES" altLang="es-ES"/>
          </a:p>
        </p:txBody>
      </p:sp>
    </p:spTree>
    <p:extLst>
      <p:ext uri="{BB962C8B-B14F-4D97-AF65-F5344CB8AC3E}">
        <p14:creationId xmlns:p14="http://schemas.microsoft.com/office/powerpoint/2010/main" val="92225463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ABAC0D6-4542-0A4E-B955-69EA51A230E7}"/>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0EA0E268-9A8E-E04C-8B96-0690A0744572}" type="datetime1">
              <a:rPr lang="en-GB" altLang="es-ES"/>
              <a:pPr>
                <a:defRPr/>
              </a:pPr>
              <a:t>22/11/2019</a:t>
            </a:fld>
            <a:endParaRPr lang="en-GB" altLang="es-ES"/>
          </a:p>
        </p:txBody>
      </p:sp>
      <p:sp>
        <p:nvSpPr>
          <p:cNvPr id="3" name="Rectangle 5">
            <a:extLst>
              <a:ext uri="{FF2B5EF4-FFF2-40B4-BE49-F238E27FC236}">
                <a16:creationId xmlns:a16="http://schemas.microsoft.com/office/drawing/2014/main" id="{A0E08183-07BC-4B4B-8EA6-D7D35A261B89}"/>
              </a:ext>
            </a:extLst>
          </p:cNvPr>
          <p:cNvSpPr>
            <a:spLocks noGrp="1" noChangeArrowheads="1"/>
          </p:cNvSpPr>
          <p:nvPr>
            <p:ph type="sldNum" idx="11"/>
          </p:nvPr>
        </p:nvSpPr>
        <p:spPr/>
        <p:txBody>
          <a:bodyPr/>
          <a:lstStyle>
            <a:lvl1pPr>
              <a:defRPr smtClean="0"/>
            </a:lvl1pPr>
          </a:lstStyle>
          <a:p>
            <a:pPr>
              <a:defRPr/>
            </a:pPr>
            <a:fld id="{39349E7C-D030-9943-A2F1-2ACF6926CD76}" type="slidenum">
              <a:rPr lang="es-ES" altLang="es-ES"/>
              <a:pPr>
                <a:defRPr/>
              </a:pPr>
              <a:t>‹#›</a:t>
            </a:fld>
            <a:endParaRPr lang="es-ES" altLang="es-ES"/>
          </a:p>
        </p:txBody>
      </p:sp>
    </p:spTree>
    <p:extLst>
      <p:ext uri="{BB962C8B-B14F-4D97-AF65-F5344CB8AC3E}">
        <p14:creationId xmlns:p14="http://schemas.microsoft.com/office/powerpoint/2010/main" val="43573925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3">
            <a:extLst>
              <a:ext uri="{FF2B5EF4-FFF2-40B4-BE49-F238E27FC236}">
                <a16:creationId xmlns:a16="http://schemas.microsoft.com/office/drawing/2014/main" id="{B7D8F660-E0CE-754D-A4DA-793AA354E9F5}"/>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56D4D34D-0E95-D14B-BA05-D22A4EEE1921}" type="datetime1">
              <a:rPr lang="en-GB" altLang="es-ES"/>
              <a:pPr>
                <a:defRPr/>
              </a:pPr>
              <a:t>22/11/2019</a:t>
            </a:fld>
            <a:endParaRPr lang="en-GB" altLang="es-ES"/>
          </a:p>
        </p:txBody>
      </p:sp>
      <p:sp>
        <p:nvSpPr>
          <p:cNvPr id="6" name="Slide Number Placeholder 5">
            <a:extLst>
              <a:ext uri="{FF2B5EF4-FFF2-40B4-BE49-F238E27FC236}">
                <a16:creationId xmlns:a16="http://schemas.microsoft.com/office/drawing/2014/main" id="{9FA40FE4-4A2D-C242-BF12-CB9671AAD5FF}"/>
              </a:ext>
            </a:extLst>
          </p:cNvPr>
          <p:cNvSpPr>
            <a:spLocks noGrp="1" noChangeArrowheads="1"/>
          </p:cNvSpPr>
          <p:nvPr>
            <p:ph type="sldNum" idx="11"/>
          </p:nvPr>
        </p:nvSpPr>
        <p:spPr/>
        <p:txBody>
          <a:bodyPr/>
          <a:lstStyle>
            <a:lvl1pPr>
              <a:defRPr smtClean="0"/>
            </a:lvl1pPr>
          </a:lstStyle>
          <a:p>
            <a:pPr>
              <a:defRPr/>
            </a:pPr>
            <a:fld id="{4A5E9F73-80A6-4B43-A541-875F19EE3E66}" type="slidenum">
              <a:rPr lang="es-ES" altLang="es-ES"/>
              <a:pPr>
                <a:defRPr/>
              </a:pPr>
              <a:t>‹#›</a:t>
            </a:fld>
            <a:endParaRPr lang="es-ES" altLang="es-ES"/>
          </a:p>
        </p:txBody>
      </p:sp>
    </p:spTree>
    <p:extLst>
      <p:ext uri="{BB962C8B-B14F-4D97-AF65-F5344CB8AC3E}">
        <p14:creationId xmlns:p14="http://schemas.microsoft.com/office/powerpoint/2010/main" val="392614689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3">
            <a:extLst>
              <a:ext uri="{FF2B5EF4-FFF2-40B4-BE49-F238E27FC236}">
                <a16:creationId xmlns:a16="http://schemas.microsoft.com/office/drawing/2014/main" id="{1496BBCE-6DD7-0349-84F6-C1C54D2FE54B}"/>
              </a:ext>
            </a:extLst>
          </p:cNvPr>
          <p:cNvSpPr>
            <a:spLocks noGrp="1" noChangeArrowheads="1"/>
          </p:cNvSpPr>
          <p:nvPr>
            <p:ph type="dt" idx="10"/>
          </p:nvPr>
        </p:nvSpPr>
        <p:spPr>
          <a:xfrm>
            <a:off x="457200" y="6356350"/>
            <a:ext cx="2128838" cy="360363"/>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lvl1pPr>
          </a:lstStyle>
          <a:p>
            <a:pPr>
              <a:defRPr/>
            </a:pPr>
            <a:fld id="{74EC5167-56E8-5049-A807-3F2864834523}" type="datetime1">
              <a:rPr lang="en-GB" altLang="es-ES"/>
              <a:pPr>
                <a:defRPr/>
              </a:pPr>
              <a:t>22/11/2019</a:t>
            </a:fld>
            <a:endParaRPr lang="en-GB" altLang="es-ES"/>
          </a:p>
        </p:txBody>
      </p:sp>
      <p:sp>
        <p:nvSpPr>
          <p:cNvPr id="6" name="Slide Number Placeholder 5">
            <a:extLst>
              <a:ext uri="{FF2B5EF4-FFF2-40B4-BE49-F238E27FC236}">
                <a16:creationId xmlns:a16="http://schemas.microsoft.com/office/drawing/2014/main" id="{90581AE4-976C-F847-9FA2-D8421527D7E8}"/>
              </a:ext>
            </a:extLst>
          </p:cNvPr>
          <p:cNvSpPr>
            <a:spLocks noGrp="1" noChangeArrowheads="1"/>
          </p:cNvSpPr>
          <p:nvPr>
            <p:ph type="sldNum" idx="11"/>
          </p:nvPr>
        </p:nvSpPr>
        <p:spPr/>
        <p:txBody>
          <a:bodyPr/>
          <a:lstStyle>
            <a:lvl1pPr>
              <a:defRPr smtClean="0"/>
            </a:lvl1pPr>
          </a:lstStyle>
          <a:p>
            <a:pPr>
              <a:defRPr/>
            </a:pPr>
            <a:fld id="{A1A43E07-4307-7D4A-8DA4-1720C5AF72D4}" type="slidenum">
              <a:rPr lang="es-ES" altLang="es-ES"/>
              <a:pPr>
                <a:defRPr/>
              </a:pPr>
              <a:t>‹#›</a:t>
            </a:fld>
            <a:endParaRPr lang="es-ES" altLang="es-ES"/>
          </a:p>
        </p:txBody>
      </p:sp>
    </p:spTree>
    <p:extLst>
      <p:ext uri="{BB962C8B-B14F-4D97-AF65-F5344CB8AC3E}">
        <p14:creationId xmlns:p14="http://schemas.microsoft.com/office/powerpoint/2010/main" val="69371619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8E53A5D-EFA2-904F-AA69-004805D3B9B5}"/>
              </a:ext>
            </a:extLst>
          </p:cNvPr>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s-ES"/>
              <a:t>Click to edit the title text format</a:t>
            </a:r>
          </a:p>
        </p:txBody>
      </p:sp>
      <p:sp>
        <p:nvSpPr>
          <p:cNvPr id="1027" name="Rectangle 2">
            <a:extLst>
              <a:ext uri="{FF2B5EF4-FFF2-40B4-BE49-F238E27FC236}">
                <a16:creationId xmlns:a16="http://schemas.microsoft.com/office/drawing/2014/main" id="{4C7D94C3-AC42-A941-B231-FBD0F8D89E82}"/>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s-ES"/>
              <a:t>Click to edit the outline text format</a:t>
            </a:r>
          </a:p>
          <a:p>
            <a:pPr lvl="1"/>
            <a:r>
              <a:rPr lang="en-GB" altLang="es-ES"/>
              <a:t>Second Outline Level</a:t>
            </a:r>
          </a:p>
          <a:p>
            <a:pPr lvl="2"/>
            <a:r>
              <a:rPr lang="en-GB" altLang="es-ES"/>
              <a:t>Third Outline Level</a:t>
            </a:r>
          </a:p>
          <a:p>
            <a:pPr lvl="3"/>
            <a:r>
              <a:rPr lang="en-GB" altLang="es-ES"/>
              <a:t>Fourth Outline Level</a:t>
            </a:r>
          </a:p>
          <a:p>
            <a:pPr lvl="4"/>
            <a:r>
              <a:rPr lang="en-GB" altLang="es-ES"/>
              <a:t>Fifth Outline Level</a:t>
            </a:r>
          </a:p>
          <a:p>
            <a:pPr lvl="4"/>
            <a:r>
              <a:rPr lang="en-GB" altLang="es-ES"/>
              <a:t>Sixth Outline Level</a:t>
            </a:r>
          </a:p>
          <a:p>
            <a:pPr lvl="4"/>
            <a:r>
              <a:rPr lang="en-GB" altLang="es-ES"/>
              <a:t>Seventh Outline Level</a:t>
            </a:r>
          </a:p>
        </p:txBody>
      </p:sp>
      <p:sp>
        <p:nvSpPr>
          <p:cNvPr id="1028" name="Text Box 4">
            <a:extLst>
              <a:ext uri="{FF2B5EF4-FFF2-40B4-BE49-F238E27FC236}">
                <a16:creationId xmlns:a16="http://schemas.microsoft.com/office/drawing/2014/main" id="{1F1F7917-D9D6-EF46-A0C5-D8ADFC8CF375}"/>
              </a:ext>
            </a:extLst>
          </p:cNvPr>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sp>
        <p:nvSpPr>
          <p:cNvPr id="1029" name="Rectangle 5">
            <a:extLst>
              <a:ext uri="{FF2B5EF4-FFF2-40B4-BE49-F238E27FC236}">
                <a16:creationId xmlns:a16="http://schemas.microsoft.com/office/drawing/2014/main" id="{E9F21C7C-975B-A14E-8767-96C5F20FC2F5}"/>
              </a:ext>
            </a:extLst>
          </p:cNvPr>
          <p:cNvSpPr>
            <a:spLocks noGrp="1" noChangeArrowheads="1"/>
          </p:cNvSpPr>
          <p:nvPr>
            <p:ph type="sldNum"/>
          </p:nvPr>
        </p:nvSpPr>
        <p:spPr bwMode="auto">
          <a:xfrm>
            <a:off x="6553200" y="6356350"/>
            <a:ext cx="2128838" cy="36036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000" smtClean="0">
                <a:solidFill>
                  <a:srgbClr val="000000"/>
                </a:solidFill>
                <a:cs typeface="Arial" panose="020B0604020202020204" pitchFamily="34" charset="0"/>
              </a:defRPr>
            </a:lvl1pPr>
          </a:lstStyle>
          <a:p>
            <a:pPr>
              <a:defRPr/>
            </a:pPr>
            <a:fld id="{1383F68B-E3FB-2A42-8913-58C505AEC1FE}" type="slidenum">
              <a:rPr lang="es-ES" altLang="es-ES"/>
              <a:pPr>
                <a:defRPr/>
              </a:pPr>
              <a:t>‹#›</a:t>
            </a:fld>
            <a:endParaRPr lang="es-ES" altLang="es-ES"/>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19" r:id="rId12"/>
  </p:sldLayoutIdLst>
  <p:transition spd="slow">
    <p:wipe dir="r"/>
  </p:transition>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charset="0"/>
          <a:ea typeface="ＭＳ Ｐゴシック" charset="0"/>
          <a:cs typeface="ＭＳ Ｐゴシック"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0"/>
          <a:cs typeface="ＭＳ Ｐゴシック" charset="0"/>
        </a:defRPr>
      </a:lvl9pPr>
    </p:titleStyle>
    <p:bodyStyle>
      <a:lvl1pPr marL="457200" indent="-457200" algn="l" defTabSz="457200" rtl="0" eaLnBrk="0" fontAlgn="base" hangingPunct="0">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914400" indent="-457200" algn="l" defTabSz="457200" rtl="0" eaLnBrk="0" fontAlgn="base" hangingPunct="0">
        <a:spcBef>
          <a:spcPts val="700"/>
        </a:spcBef>
        <a:spcAft>
          <a:spcPct val="0"/>
        </a:spcAft>
        <a:buClr>
          <a:srgbClr val="000000"/>
        </a:buClr>
        <a:buSzPct val="100000"/>
        <a:buFont typeface="Calibri" panose="020F0502020204030204" pitchFamily="34" charset="0"/>
        <a:buChar char="‒"/>
        <a:defRPr sz="2800">
          <a:solidFill>
            <a:srgbClr val="000000"/>
          </a:solidFill>
          <a:latin typeface="+mn-lt"/>
          <a:ea typeface="+mn-ea"/>
          <a:cs typeface="+mn-cs"/>
        </a:defRPr>
      </a:lvl2pPr>
      <a:lvl3pPr marL="1257300" indent="-342900" algn="l" defTabSz="457200" rtl="0" eaLnBrk="0" fontAlgn="base" hangingPunct="0">
        <a:spcBef>
          <a:spcPts val="600"/>
        </a:spcBef>
        <a:spcAft>
          <a:spcPct val="0"/>
        </a:spcAft>
        <a:buClr>
          <a:srgbClr val="000000"/>
        </a:buClr>
        <a:buSzPct val="100000"/>
        <a:buFont typeface="Wingdings" pitchFamily="2" charset="2"/>
        <a:buChar char="§"/>
        <a:defRPr sz="2400">
          <a:solidFill>
            <a:srgbClr val="000000"/>
          </a:solidFill>
          <a:latin typeface="+mn-lt"/>
          <a:ea typeface="+mn-ea"/>
          <a:cs typeface="+mn-cs"/>
        </a:defRPr>
      </a:lvl3pPr>
      <a:lvl4pPr marL="1714500" indent="-342900" algn="l" defTabSz="457200" rtl="0" eaLnBrk="0" fontAlgn="base" hangingPunct="0">
        <a:spcBef>
          <a:spcPts val="500"/>
        </a:spcBef>
        <a:spcAft>
          <a:spcPct val="0"/>
        </a:spcAft>
        <a:buClr>
          <a:srgbClr val="000000"/>
        </a:buClr>
        <a:buSzPct val="100000"/>
        <a:buFont typeface="Wingdings" pitchFamily="2" charset="2"/>
        <a:buChar char="q"/>
        <a:defRPr sz="2000">
          <a:solidFill>
            <a:srgbClr val="000000"/>
          </a:solidFill>
          <a:latin typeface="+mn-lt"/>
          <a:ea typeface="+mn-ea"/>
          <a:cs typeface="+mn-cs"/>
        </a:defRPr>
      </a:lvl4pPr>
      <a:lvl5pPr marL="2171700" indent="-342900" algn="l" defTabSz="457200" rtl="0" eaLnBrk="0" fontAlgn="base" hangingPunct="0">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os.zografos@upf.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ppoy2veSP0"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www.youtube.com/watch?v=WfGMYdalCl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FFACFFB-410C-6D44-9140-216FDD004DF8}"/>
              </a:ext>
            </a:extLst>
          </p:cNvPr>
          <p:cNvSpPr>
            <a:spLocks noGrp="1" noChangeArrowheads="1"/>
          </p:cNvSpPr>
          <p:nvPr>
            <p:ph type="ctrTitle"/>
          </p:nvPr>
        </p:nvSpPr>
        <p:spPr/>
        <p:txBody>
          <a:bodyPr/>
          <a:lstStyle/>
          <a:p>
            <a:r>
              <a:rPr lang="en-US" altLang="es-ES" sz="4000" b="1"/>
              <a:t>Class 3: </a:t>
            </a:r>
            <a:r>
              <a:rPr lang="en-GB" altLang="es-ES" sz="4000" b="1"/>
              <a:t>Environmental subjects</a:t>
            </a:r>
            <a:endParaRPr lang="en-US" altLang="es-ES" sz="4000" b="1"/>
          </a:p>
        </p:txBody>
      </p:sp>
      <p:sp>
        <p:nvSpPr>
          <p:cNvPr id="16386" name="Subtitle 2">
            <a:extLst>
              <a:ext uri="{FF2B5EF4-FFF2-40B4-BE49-F238E27FC236}">
                <a16:creationId xmlns:a16="http://schemas.microsoft.com/office/drawing/2014/main" id="{130C29BE-C2A5-B848-9CC3-A2D91380B36C}"/>
              </a:ext>
            </a:extLst>
          </p:cNvPr>
          <p:cNvSpPr>
            <a:spLocks noGrp="1" noChangeArrowheads="1"/>
          </p:cNvSpPr>
          <p:nvPr>
            <p:ph type="subTitle" idx="1"/>
          </p:nvPr>
        </p:nvSpPr>
        <p:spPr>
          <a:xfrm>
            <a:off x="304800" y="3886200"/>
            <a:ext cx="8516938" cy="1752600"/>
          </a:xfrm>
        </p:spPr>
        <p:txBody>
          <a:bodyPr/>
          <a:lstStyle/>
          <a:p>
            <a:endParaRPr lang="en-US" altLang="es-ES" sz="2400" b="1"/>
          </a:p>
          <a:p>
            <a:r>
              <a:rPr lang="en-US" altLang="es-ES" sz="2400" b="1"/>
              <a:t>Christos Zografos, PhD</a:t>
            </a:r>
            <a:endParaRPr lang="en-US" altLang="es-ES" sz="1800" i="1"/>
          </a:p>
          <a:p>
            <a:r>
              <a:rPr lang="en-US" altLang="es-ES" sz="1200" i="1"/>
              <a:t>JUH-UPF Public Policy Centre, Department of Political and Social Sciences, Pompeu Fabra University, Barcelona, Spain</a:t>
            </a:r>
          </a:p>
          <a:p>
            <a:r>
              <a:rPr lang="en-US" altLang="es-ES" sz="1400">
                <a:hlinkClick r:id="rId3"/>
              </a:rPr>
              <a:t>christos.zografos@upf.edu</a:t>
            </a:r>
            <a:r>
              <a:rPr lang="en-US" altLang="es-ES" sz="1400"/>
              <a:t> </a:t>
            </a:r>
          </a:p>
        </p:txBody>
      </p:sp>
      <p:sp>
        <p:nvSpPr>
          <p:cNvPr id="4" name="Title 1">
            <a:extLst>
              <a:ext uri="{FF2B5EF4-FFF2-40B4-BE49-F238E27FC236}">
                <a16:creationId xmlns:a16="http://schemas.microsoft.com/office/drawing/2014/main" id="{E2532877-1D5A-D542-98C6-670B4C6A173E}"/>
              </a:ext>
            </a:extLst>
          </p:cNvPr>
          <p:cNvSpPr txBox="1">
            <a:spLocks/>
          </p:cNvSpPr>
          <p:nvPr/>
        </p:nvSpPr>
        <p:spPr>
          <a:xfrm>
            <a:off x="304800" y="393700"/>
            <a:ext cx="8636000" cy="1470025"/>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buClr>
                <a:srgbClr val="000000"/>
              </a:buClr>
              <a:buSzPct val="100000"/>
              <a:buFont typeface="Times New Roman" charset="0"/>
              <a:buNone/>
              <a:defRPr/>
            </a:pPr>
            <a:r>
              <a:rPr lang="en-GB" sz="2400" b="1">
                <a:solidFill>
                  <a:schemeClr val="tx1">
                    <a:lumMod val="50000"/>
                    <a:lumOff val="50000"/>
                  </a:schemeClr>
                </a:solidFill>
              </a:rPr>
              <a:t>Masters in Environmental Studies</a:t>
            </a:r>
            <a:endParaRPr lang="en-GB" sz="2400">
              <a:solidFill>
                <a:schemeClr val="tx1">
                  <a:lumMod val="50000"/>
                  <a:lumOff val="50000"/>
                </a:schemeClr>
              </a:solidFill>
            </a:endParaRPr>
          </a:p>
          <a:p>
            <a:pPr>
              <a:buClr>
                <a:srgbClr val="000000"/>
              </a:buClr>
              <a:buSzPct val="100000"/>
              <a:buFont typeface="Times New Roman" panose="02020603050405020304" pitchFamily="18" charset="0"/>
              <a:buNone/>
              <a:defRPr/>
            </a:pPr>
            <a:r>
              <a:rPr lang="en-GB" sz="2400">
                <a:solidFill>
                  <a:schemeClr val="tx1">
                    <a:lumMod val="50000"/>
                    <a:lumOff val="50000"/>
                  </a:schemeClr>
                </a:solidFill>
              </a:rPr>
              <a:t>Masaryk </a:t>
            </a:r>
            <a:r>
              <a:rPr lang="en-GB" sz="2400" dirty="0">
                <a:solidFill>
                  <a:schemeClr val="tx1">
                    <a:lumMod val="50000"/>
                    <a:lumOff val="50000"/>
                  </a:schemeClr>
                </a:solidFill>
              </a:rPr>
              <a:t>University, Brno, Czech Republic</a:t>
            </a:r>
          </a:p>
          <a:p>
            <a:pPr>
              <a:buClr>
                <a:srgbClr val="000000"/>
              </a:buClr>
              <a:buSzPct val="100000"/>
              <a:buFont typeface="Times New Roman" panose="02020603050405020304" pitchFamily="18" charset="0"/>
              <a:buNone/>
              <a:defRPr/>
            </a:pPr>
            <a:r>
              <a:rPr lang="en-GB" sz="2400" dirty="0">
                <a:solidFill>
                  <a:schemeClr val="tx1">
                    <a:lumMod val="50000"/>
                    <a:lumOff val="50000"/>
                  </a:schemeClr>
                </a:solidFill>
              </a:rPr>
              <a:t>November 2018 </a:t>
            </a:r>
          </a:p>
        </p:txBody>
      </p:sp>
      <p:pic>
        <p:nvPicPr>
          <p:cNvPr id="16388" name="Imatge 1" descr="C:\Users\U53969\Desktop\PSPC_WEB.png">
            <a:extLst>
              <a:ext uri="{FF2B5EF4-FFF2-40B4-BE49-F238E27FC236}">
                <a16:creationId xmlns:a16="http://schemas.microsoft.com/office/drawing/2014/main" id="{18EF0623-8001-1C49-9C3D-378917C0C6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5692775"/>
            <a:ext cx="54006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a:extLst>
              <a:ext uri="{FF2B5EF4-FFF2-40B4-BE49-F238E27FC236}">
                <a16:creationId xmlns:a16="http://schemas.microsoft.com/office/drawing/2014/main" id="{BE8BC882-9CB3-4A42-BE0B-0A6250261421}"/>
              </a:ext>
            </a:extLst>
          </p:cNvPr>
          <p:cNvSpPr>
            <a:spLocks noGrp="1" noChangeArrowheads="1"/>
          </p:cNvSpPr>
          <p:nvPr>
            <p:ph type="title"/>
          </p:nvPr>
        </p:nvSpPr>
        <p:spPr/>
        <p:txBody>
          <a:bodyPr/>
          <a:lstStyle/>
          <a:p>
            <a:r>
              <a:rPr lang="en-US" altLang="es-ES" sz="3600">
                <a:solidFill>
                  <a:srgbClr val="3333CC"/>
                </a:solidFill>
              </a:rPr>
              <a:t>The argument</a:t>
            </a:r>
          </a:p>
        </p:txBody>
      </p:sp>
      <p:sp>
        <p:nvSpPr>
          <p:cNvPr id="6" name="Content Placeholder 5">
            <a:extLst>
              <a:ext uri="{FF2B5EF4-FFF2-40B4-BE49-F238E27FC236}">
                <a16:creationId xmlns:a16="http://schemas.microsoft.com/office/drawing/2014/main" id="{52BA7F9C-A02F-644C-B9E2-A9412534E3FF}"/>
              </a:ext>
            </a:extLst>
          </p:cNvPr>
          <p:cNvSpPr>
            <a:spLocks noGrp="1"/>
          </p:cNvSpPr>
          <p:nvPr>
            <p:ph idx="1"/>
          </p:nvPr>
        </p:nvSpPr>
        <p:spPr>
          <a:xfrm>
            <a:off x="3635375" y="273050"/>
            <a:ext cx="5111750" cy="5853113"/>
          </a:xfrm>
          <a:extLst>
            <a:ext uri="{909E8E84-426E-40dd-AFC4-6F175D3DCCD1}"/>
            <a:ext uri="{91240B29-F687-4f45-9708-019B960494DF}"/>
            <a:ext uri="{AF507438-7753-43e0-B8FC-AC1667EBCBE1}"/>
            <a:ext uri="{FAA26D3D-D897-4be2-8F04-BA451C77F1D7}"/>
          </a:extLst>
        </p:spPr>
        <p:txBody>
          <a:bodyPr>
            <a:normAutofit/>
          </a:bodyPr>
          <a:lstStyle/>
          <a:p>
            <a:pPr>
              <a:lnSpc>
                <a:spcPct val="120000"/>
              </a:lnSpc>
              <a:buFont typeface="Arial" charset="0"/>
              <a:buChar char="•"/>
              <a:defRPr/>
            </a:pPr>
            <a:endParaRPr lang="en-US" sz="2800" i="1" dirty="0"/>
          </a:p>
          <a:p>
            <a:pPr>
              <a:lnSpc>
                <a:spcPct val="120000"/>
              </a:lnSpc>
              <a:buFont typeface="Arial" charset="0"/>
              <a:buChar char="•"/>
              <a:defRPr/>
            </a:pPr>
            <a:endParaRPr lang="en-US" sz="2800" i="1" dirty="0"/>
          </a:p>
          <a:p>
            <a:pPr marL="400050" lvl="1" indent="0">
              <a:lnSpc>
                <a:spcPct val="120000"/>
              </a:lnSpc>
              <a:buFont typeface="Calibri" charset="0"/>
              <a:buNone/>
              <a:defRPr/>
            </a:pPr>
            <a:r>
              <a:rPr lang="en-US" sz="2400" i="1" dirty="0"/>
              <a:t>The maintenance of lawn yard landscapes through environmentally harmful lawn chemicals is an </a:t>
            </a:r>
            <a:r>
              <a:rPr lang="en-US" sz="2400" b="1" i="1" dirty="0"/>
              <a:t>internalized </a:t>
            </a:r>
            <a:r>
              <a:rPr lang="en-US" sz="2400" i="1" dirty="0"/>
              <a:t>environmental practice rooted on a </a:t>
            </a:r>
            <a:r>
              <a:rPr lang="en-US" sz="2400" b="1" i="1" dirty="0"/>
              <a:t>socially enforced </a:t>
            </a:r>
            <a:r>
              <a:rPr lang="en-US" sz="2400" i="1" dirty="0"/>
              <a:t>environmental aesthetic that </a:t>
            </a:r>
            <a:r>
              <a:rPr lang="en-US" sz="2400" b="1" i="1" dirty="0">
                <a:solidFill>
                  <a:srgbClr val="FF0000"/>
                </a:solidFill>
              </a:rPr>
              <a:t>associates</a:t>
            </a:r>
            <a:r>
              <a:rPr lang="en-US" sz="2400" i="1" dirty="0"/>
              <a:t> </a:t>
            </a:r>
            <a:r>
              <a:rPr lang="en-US" sz="2400" b="1" i="1" dirty="0"/>
              <a:t>good citizenship </a:t>
            </a:r>
            <a:r>
              <a:rPr lang="en-US" sz="2400" i="1" dirty="0"/>
              <a:t>with </a:t>
            </a:r>
            <a:r>
              <a:rPr lang="en-US" sz="2400" b="1" i="1" dirty="0"/>
              <a:t>environmentally harmful activities</a:t>
            </a:r>
            <a:r>
              <a:rPr lang="en-US" sz="2400" i="1" dirty="0"/>
              <a:t> (use of chemicals)</a:t>
            </a:r>
          </a:p>
          <a:p>
            <a:pPr marL="0" indent="0">
              <a:lnSpc>
                <a:spcPct val="120000"/>
              </a:lnSpc>
              <a:buFont typeface="Arial" charset="0"/>
              <a:buNone/>
              <a:defRPr/>
            </a:pPr>
            <a:endParaRPr lang="en-US" sz="2800" i="1" dirty="0"/>
          </a:p>
          <a:p>
            <a:pPr>
              <a:lnSpc>
                <a:spcPct val="120000"/>
              </a:lnSpc>
              <a:buFont typeface="Arial" charset="0"/>
              <a:buChar char="•"/>
              <a:defRPr/>
            </a:pPr>
            <a:endParaRPr lang="en-US" sz="2800" i="1" dirty="0"/>
          </a:p>
        </p:txBody>
      </p:sp>
      <p:sp>
        <p:nvSpPr>
          <p:cNvPr id="7" name="Text Placeholder 6">
            <a:extLst>
              <a:ext uri="{FF2B5EF4-FFF2-40B4-BE49-F238E27FC236}">
                <a16:creationId xmlns:a16="http://schemas.microsoft.com/office/drawing/2014/main" id="{471D09E5-4F34-B248-863D-6A310815E314}"/>
              </a:ext>
            </a:extLst>
          </p:cNvPr>
          <p:cNvSpPr>
            <a:spLocks noGrp="1" noChangeArrowheads="1"/>
          </p:cNvSpPr>
          <p:nvPr>
            <p:ph type="body" sz="half" idx="2"/>
          </p:nvPr>
        </p:nvSpPr>
        <p:spPr>
          <a:xfrm>
            <a:off x="457200" y="1604963"/>
            <a:ext cx="3467100" cy="4432300"/>
          </a:xfrm>
        </p:spPr>
        <p:txBody>
          <a:bodyPr/>
          <a:lstStyle/>
          <a:p>
            <a:endParaRPr lang="en-US" altLang="es-ES" sz="2400"/>
          </a:p>
          <a:p>
            <a:pPr>
              <a:buFont typeface="Arial" panose="020B0604020202020204" pitchFamily="34" charset="0"/>
              <a:buChar char="•"/>
            </a:pPr>
            <a:endParaRPr lang="en-US" altLang="es-ES" sz="2000"/>
          </a:p>
          <a:p>
            <a:pPr>
              <a:buFont typeface="Arial" panose="020B0604020202020204" pitchFamily="34" charset="0"/>
              <a:buChar char="•"/>
            </a:pPr>
            <a:endParaRPr lang="en-US" altLang="es-ES" sz="2000"/>
          </a:p>
          <a:p>
            <a:r>
              <a:rPr lang="en-US" altLang="es-ES" sz="1800"/>
              <a:t>Cos. benefit, but not force anyone</a:t>
            </a:r>
          </a:p>
          <a:p>
            <a:pPr marL="342900" lvl="1" indent="-342900">
              <a:buFont typeface="Wingdings" pitchFamily="2" charset="2"/>
              <a:buChar char="v"/>
            </a:pPr>
            <a:r>
              <a:rPr lang="en-US" altLang="es-ES" sz="1800"/>
              <a:t>Power enacted </a:t>
            </a:r>
            <a:r>
              <a:rPr lang="en-US" altLang="es-ES" sz="1800" b="1"/>
              <a:t>internally</a:t>
            </a:r>
            <a:r>
              <a:rPr lang="en-US" altLang="es-ES" sz="1800"/>
              <a:t> through producing a certain kind of </a:t>
            </a:r>
            <a:r>
              <a:rPr lang="en-US" altLang="en-US" sz="1800"/>
              <a:t>“</a:t>
            </a:r>
            <a:r>
              <a:rPr lang="en-US" altLang="ja-JP" sz="1800" b="1"/>
              <a:t>subject</a:t>
            </a:r>
            <a:r>
              <a:rPr lang="en-US" altLang="en-US" sz="1800"/>
              <a:t>”</a:t>
            </a:r>
            <a:endParaRPr lang="en-US" altLang="es-ES" sz="1800"/>
          </a:p>
        </p:txBody>
      </p:sp>
      <p:sp>
        <p:nvSpPr>
          <p:cNvPr id="34820" name="Slide Number Placeholder 1">
            <a:extLst>
              <a:ext uri="{FF2B5EF4-FFF2-40B4-BE49-F238E27FC236}">
                <a16:creationId xmlns:a16="http://schemas.microsoft.com/office/drawing/2014/main" id="{FF1E3D7D-BC18-6B4A-8E9D-A79121C4BAF0}"/>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B2791ECC-D30B-9843-8E76-37E7B571A42A}" type="slidenum">
              <a:rPr lang="es-ES" altLang="es-ES" sz="1000">
                <a:latin typeface="Arial" panose="020B0604020202020204" pitchFamily="34" charset="0"/>
              </a:rPr>
              <a:pPr>
                <a:spcBef>
                  <a:spcPct val="0"/>
                </a:spcBef>
                <a:buClrTx/>
                <a:buFontTx/>
                <a:buNone/>
              </a:pPr>
              <a:t>9</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wipe(left)">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01DB10D-3AED-E64B-9F67-CCBCA0101405}"/>
              </a:ext>
            </a:extLst>
          </p:cNvPr>
          <p:cNvSpPr>
            <a:spLocks noGrp="1" noChangeArrowheads="1"/>
          </p:cNvSpPr>
          <p:nvPr>
            <p:ph type="title"/>
          </p:nvPr>
        </p:nvSpPr>
        <p:spPr>
          <a:xfrm>
            <a:off x="457200" y="273050"/>
            <a:ext cx="4835525" cy="1754188"/>
          </a:xfrm>
        </p:spPr>
        <p:txBody>
          <a:bodyPr/>
          <a:lstStyle/>
          <a:p>
            <a:br>
              <a:rPr lang="en-US" altLang="es-ES" sz="3600">
                <a:solidFill>
                  <a:srgbClr val="3333CC"/>
                </a:solidFill>
              </a:rPr>
            </a:br>
            <a:br>
              <a:rPr lang="en-US" altLang="es-ES" sz="3600">
                <a:solidFill>
                  <a:srgbClr val="3333CC"/>
                </a:solidFill>
              </a:rPr>
            </a:br>
            <a:r>
              <a:rPr lang="en-US" altLang="es-ES" sz="3600">
                <a:solidFill>
                  <a:srgbClr val="3333CC"/>
                </a:solidFill>
              </a:rPr>
              <a:t>Power shaping subjects</a:t>
            </a:r>
            <a:br>
              <a:rPr lang="en-US" altLang="es-ES" sz="3600">
                <a:solidFill>
                  <a:srgbClr val="3333CC"/>
                </a:solidFill>
              </a:rPr>
            </a:br>
            <a:endParaRPr lang="en-US" altLang="es-ES" sz="3600">
              <a:solidFill>
                <a:srgbClr val="3333CC"/>
              </a:solidFill>
            </a:endParaRPr>
          </a:p>
        </p:txBody>
      </p:sp>
      <p:sp>
        <p:nvSpPr>
          <p:cNvPr id="3" name="Content Placeholder 2">
            <a:extLst>
              <a:ext uri="{FF2B5EF4-FFF2-40B4-BE49-F238E27FC236}">
                <a16:creationId xmlns:a16="http://schemas.microsoft.com/office/drawing/2014/main" id="{51EC2D60-53D8-094D-9C4F-FE5C83EFFC29}"/>
              </a:ext>
            </a:extLst>
          </p:cNvPr>
          <p:cNvSpPr>
            <a:spLocks noGrp="1" noChangeArrowheads="1"/>
          </p:cNvSpPr>
          <p:nvPr>
            <p:ph idx="1"/>
          </p:nvPr>
        </p:nvSpPr>
        <p:spPr/>
        <p:txBody>
          <a:bodyPr/>
          <a:lstStyle/>
          <a:p>
            <a:pPr marL="457200" lvl="1" indent="0">
              <a:lnSpc>
                <a:spcPct val="140000"/>
              </a:lnSpc>
              <a:buFont typeface="Calibri" panose="020F0502020204030204" pitchFamily="34" charset="0"/>
              <a:buNone/>
            </a:pPr>
            <a:endParaRPr lang="en-US" altLang="es-ES">
              <a:latin typeface="Arial" panose="020B0604020202020204" pitchFamily="34" charset="0"/>
              <a:cs typeface="Arial" panose="020B0604020202020204" pitchFamily="34" charset="0"/>
            </a:endParaRPr>
          </a:p>
          <a:p>
            <a:pPr marL="457200" lvl="1" indent="0">
              <a:lnSpc>
                <a:spcPct val="140000"/>
              </a:lnSpc>
              <a:buFont typeface="Wingdings" pitchFamily="2" charset="2"/>
              <a:buChar char="²"/>
            </a:pPr>
            <a:endParaRPr lang="en-US" altLang="es-ES">
              <a:latin typeface="Arial" panose="020B0604020202020204" pitchFamily="34" charset="0"/>
              <a:cs typeface="Arial" panose="020B0604020202020204" pitchFamily="34" charset="0"/>
            </a:endParaRPr>
          </a:p>
          <a:p>
            <a:pPr marL="457200" lvl="1" indent="0">
              <a:lnSpc>
                <a:spcPct val="140000"/>
              </a:lnSpc>
              <a:buFont typeface="Wingdings" pitchFamily="2" charset="2"/>
              <a:buChar char="²"/>
            </a:pPr>
            <a:r>
              <a:rPr lang="en-US" altLang="es-ES">
                <a:latin typeface="Arial" panose="020B0604020202020204" pitchFamily="34" charset="0"/>
                <a:cs typeface="Arial" panose="020B0604020202020204" pitchFamily="34" charset="0"/>
              </a:rPr>
              <a:t> subject </a:t>
            </a:r>
            <a:r>
              <a:rPr lang="en-US" altLang="es-ES" i="1">
                <a:latin typeface="Arial" panose="020B0604020202020204" pitchFamily="34" charset="0"/>
                <a:cs typeface="Arial" panose="020B0604020202020204" pitchFamily="34" charset="0"/>
              </a:rPr>
              <a:t>to someone else </a:t>
            </a:r>
            <a:r>
              <a:rPr lang="en-US" altLang="es-ES">
                <a:latin typeface="Arial" panose="020B0604020202020204" pitchFamily="34" charset="0"/>
                <a:cs typeface="Arial" panose="020B0604020202020204" pitchFamily="34" charset="0"/>
              </a:rPr>
              <a:t>by </a:t>
            </a:r>
            <a:r>
              <a:rPr lang="en-US" altLang="es-ES" b="1">
                <a:latin typeface="Arial" panose="020B0604020202020204" pitchFamily="34" charset="0"/>
                <a:cs typeface="Arial" panose="020B0604020202020204" pitchFamily="34" charset="0"/>
              </a:rPr>
              <a:t>control</a:t>
            </a:r>
            <a:r>
              <a:rPr lang="en-US" altLang="es-ES">
                <a:latin typeface="Arial" panose="020B0604020202020204" pitchFamily="34" charset="0"/>
                <a:cs typeface="Arial" panose="020B0604020202020204" pitchFamily="34" charset="0"/>
              </a:rPr>
              <a:t> and </a:t>
            </a:r>
            <a:r>
              <a:rPr lang="en-US" altLang="es-ES" b="1">
                <a:latin typeface="Arial" panose="020B0604020202020204" pitchFamily="34" charset="0"/>
                <a:cs typeface="Arial" panose="020B0604020202020204" pitchFamily="34" charset="0"/>
              </a:rPr>
              <a:t>dependence</a:t>
            </a:r>
            <a:endParaRPr lang="en-US" altLang="es-ES">
              <a:latin typeface="Arial" panose="020B0604020202020204" pitchFamily="34" charset="0"/>
              <a:cs typeface="Arial" panose="020B0604020202020204" pitchFamily="34" charset="0"/>
            </a:endParaRPr>
          </a:p>
          <a:p>
            <a:pPr marL="457200" lvl="1" indent="0">
              <a:lnSpc>
                <a:spcPct val="140000"/>
              </a:lnSpc>
              <a:buFont typeface="Wingdings" pitchFamily="2" charset="2"/>
              <a:buChar char="²"/>
            </a:pPr>
            <a:r>
              <a:rPr lang="en-US" altLang="es-ES">
                <a:latin typeface="Arial" panose="020B0604020202020204" pitchFamily="34" charset="0"/>
                <a:cs typeface="Arial" panose="020B0604020202020204" pitchFamily="34" charset="0"/>
              </a:rPr>
              <a:t> tied to one</a:t>
            </a:r>
            <a:r>
              <a:rPr lang="en-US" altLang="en-US">
                <a:latin typeface="Arial" panose="020B0604020202020204" pitchFamily="34" charset="0"/>
                <a:cs typeface="Arial" panose="020B0604020202020204" pitchFamily="34" charset="0"/>
              </a:rPr>
              <a:t>’</a:t>
            </a:r>
            <a:r>
              <a:rPr lang="en-US" altLang="es-ES">
                <a:latin typeface="Arial" panose="020B0604020202020204" pitchFamily="34" charset="0"/>
                <a:cs typeface="Arial" panose="020B0604020202020204" pitchFamily="34" charset="0"/>
              </a:rPr>
              <a:t>s </a:t>
            </a:r>
            <a:r>
              <a:rPr lang="en-US" altLang="es-ES" i="1">
                <a:latin typeface="Arial" panose="020B0604020202020204" pitchFamily="34" charset="0"/>
                <a:cs typeface="Arial" panose="020B0604020202020204" pitchFamily="34" charset="0"/>
              </a:rPr>
              <a:t>own identity </a:t>
            </a:r>
            <a:r>
              <a:rPr lang="en-US" altLang="es-ES">
                <a:latin typeface="Arial" panose="020B0604020202020204" pitchFamily="34" charset="0"/>
                <a:cs typeface="Arial" panose="020B0604020202020204" pitchFamily="34" charset="0"/>
              </a:rPr>
              <a:t>by a conscience or </a:t>
            </a:r>
            <a:r>
              <a:rPr lang="en-US" altLang="es-ES" b="1">
                <a:latin typeface="Arial" panose="020B0604020202020204" pitchFamily="34" charset="0"/>
                <a:cs typeface="Arial" panose="020B0604020202020204" pitchFamily="34" charset="0"/>
              </a:rPr>
              <a:t>self-knowledge</a:t>
            </a:r>
            <a:endParaRPr lang="en-US" altLang="es-ES">
              <a:latin typeface="Arial" panose="020B0604020202020204" pitchFamily="34" charset="0"/>
              <a:cs typeface="Arial" panose="020B0604020202020204" pitchFamily="34" charset="0"/>
            </a:endParaRPr>
          </a:p>
          <a:p>
            <a:pPr>
              <a:lnSpc>
                <a:spcPct val="140000"/>
              </a:lnSpc>
              <a:buClrTx/>
              <a:buFontTx/>
              <a:buNone/>
            </a:pPr>
            <a:endParaRPr lang="es-ES" altLang="es-ES" u="sng"/>
          </a:p>
        </p:txBody>
      </p:sp>
      <p:sp>
        <p:nvSpPr>
          <p:cNvPr id="4" name="Text Placeholder 3">
            <a:extLst>
              <a:ext uri="{FF2B5EF4-FFF2-40B4-BE49-F238E27FC236}">
                <a16:creationId xmlns:a16="http://schemas.microsoft.com/office/drawing/2014/main" id="{38512AA0-88B0-354D-B380-7835A7734DCD}"/>
              </a:ext>
            </a:extLst>
          </p:cNvPr>
          <p:cNvSpPr>
            <a:spLocks noGrp="1" noChangeArrowheads="1"/>
          </p:cNvSpPr>
          <p:nvPr>
            <p:ph type="body" sz="half" idx="2"/>
          </p:nvPr>
        </p:nvSpPr>
        <p:spPr>
          <a:xfrm>
            <a:off x="457200" y="1844675"/>
            <a:ext cx="3008313" cy="4281488"/>
          </a:xfrm>
        </p:spPr>
        <p:txBody>
          <a:bodyPr/>
          <a:lstStyle/>
          <a:p>
            <a:r>
              <a:rPr lang="en-US" altLang="es-ES" sz="1800" b="1"/>
              <a:t>S</a:t>
            </a:r>
            <a:r>
              <a:rPr lang="es-ES" altLang="es-ES" sz="1800" b="1"/>
              <a:t>ubject </a:t>
            </a:r>
            <a:r>
              <a:rPr lang="es-ES" altLang="es-ES" sz="1800"/>
              <a:t>(Foucault, 1982)</a:t>
            </a:r>
            <a:r>
              <a:rPr lang="es-ES" altLang="es-ES" sz="1800" b="1"/>
              <a:t>: </a:t>
            </a:r>
            <a:r>
              <a:rPr lang="en-US" altLang="es-ES" sz="1800">
                <a:cs typeface="Arial" panose="020B0604020202020204" pitchFamily="34" charset="0"/>
              </a:rPr>
              <a:t>two meanings of word "subject": </a:t>
            </a:r>
          </a:p>
          <a:p>
            <a:endParaRPr lang="en-US" altLang="es-ES" sz="1800">
              <a:cs typeface="Arial" panose="020B0604020202020204" pitchFamily="34" charset="0"/>
            </a:endParaRPr>
          </a:p>
          <a:p>
            <a:r>
              <a:rPr lang="en-US" altLang="es-ES" sz="1800">
                <a:cs typeface="Arial" panose="020B0604020202020204" pitchFamily="34" charset="0"/>
              </a:rPr>
              <a:t>Both meanings suggest a form of power which </a:t>
            </a:r>
            <a:r>
              <a:rPr lang="en-US" altLang="es-ES" sz="1800" b="1">
                <a:cs typeface="Arial" panose="020B0604020202020204" pitchFamily="34" charset="0"/>
              </a:rPr>
              <a:t>subjugates</a:t>
            </a:r>
            <a:r>
              <a:rPr lang="en-US" altLang="es-ES" sz="1800">
                <a:cs typeface="Arial" panose="020B0604020202020204" pitchFamily="34" charset="0"/>
              </a:rPr>
              <a:t> and </a:t>
            </a:r>
            <a:r>
              <a:rPr lang="en-US" altLang="es-ES" sz="1800" b="1">
                <a:cs typeface="Arial" panose="020B0604020202020204" pitchFamily="34" charset="0"/>
              </a:rPr>
              <a:t>makes subject to</a:t>
            </a:r>
            <a:r>
              <a:rPr lang="en-US" altLang="es-ES" sz="1800">
                <a:cs typeface="Arial" panose="020B0604020202020204" pitchFamily="34" charset="0"/>
              </a:rPr>
              <a:t> </a:t>
            </a:r>
            <a:endParaRPr lang="es-ES" altLang="es-ES" sz="1800" b="1"/>
          </a:p>
          <a:p>
            <a:endParaRPr lang="en-US" altLang="es-ES" sz="1800"/>
          </a:p>
          <a:p>
            <a:endParaRPr lang="en-US" altLang="es-ES" sz="1800"/>
          </a:p>
          <a:p>
            <a:pPr>
              <a:lnSpc>
                <a:spcPct val="90000"/>
              </a:lnSpc>
            </a:pPr>
            <a:r>
              <a:rPr lang="es-ES" altLang="es-ES" sz="1800" u="sng">
                <a:cs typeface="Arial" panose="020B0604020202020204" pitchFamily="34" charset="0"/>
              </a:rPr>
              <a:t>Q: Who is this subject?</a:t>
            </a:r>
          </a:p>
          <a:p>
            <a:pPr>
              <a:lnSpc>
                <a:spcPct val="90000"/>
              </a:lnSpc>
              <a:buFont typeface="Arial" panose="020B0604020202020204" pitchFamily="34" charset="0"/>
              <a:buChar char="•"/>
            </a:pPr>
            <a:r>
              <a:rPr lang="en-US" altLang="es-ES" sz="1800">
                <a:cs typeface="Arial" panose="020B0604020202020204" pitchFamily="34" charset="0"/>
              </a:rPr>
              <a:t> </a:t>
            </a:r>
            <a:r>
              <a:rPr lang="en-US" altLang="en-US" sz="1800">
                <a:cs typeface="Arial" panose="020B0604020202020204" pitchFamily="34" charset="0"/>
              </a:rPr>
              <a:t>“</a:t>
            </a:r>
            <a:r>
              <a:rPr lang="en-US" altLang="ja-JP" sz="1800"/>
              <a:t>turfgrass subjects</a:t>
            </a:r>
            <a:r>
              <a:rPr lang="en-US" altLang="en-US" sz="1800"/>
              <a:t>”</a:t>
            </a:r>
            <a:r>
              <a:rPr lang="en-US" altLang="ja-JP" sz="1800"/>
              <a:t> (p.115)</a:t>
            </a:r>
          </a:p>
          <a:p>
            <a:pPr>
              <a:lnSpc>
                <a:spcPct val="90000"/>
              </a:lnSpc>
              <a:buFont typeface="Arial" panose="020B0604020202020204" pitchFamily="34" charset="0"/>
              <a:buChar char="•"/>
            </a:pPr>
            <a:r>
              <a:rPr lang="en-US" altLang="es-ES" sz="1800">
                <a:cs typeface="Arial" panose="020B0604020202020204" pitchFamily="34" charset="0"/>
              </a:rPr>
              <a:t> S</a:t>
            </a:r>
            <a:r>
              <a:rPr lang="es-ES" altLang="es-ES" sz="1800">
                <a:cs typeface="Arial" panose="020B0604020202020204" pitchFamily="34" charset="0"/>
              </a:rPr>
              <a:t>ubject = </a:t>
            </a:r>
            <a:r>
              <a:rPr lang="es-ES" altLang="es-ES" sz="1800" b="1">
                <a:cs typeface="Arial" panose="020B0604020202020204" pitchFamily="34" charset="0"/>
              </a:rPr>
              <a:t>Lawn People!</a:t>
            </a:r>
          </a:p>
          <a:p>
            <a:endParaRPr lang="en-US" altLang="es-ES" sz="1800"/>
          </a:p>
          <a:p>
            <a:endParaRPr lang="en-US" altLang="es-ES" sz="1800"/>
          </a:p>
        </p:txBody>
      </p:sp>
      <p:sp>
        <p:nvSpPr>
          <p:cNvPr id="36868" name="Slide Number Placeholder 4">
            <a:extLst>
              <a:ext uri="{FF2B5EF4-FFF2-40B4-BE49-F238E27FC236}">
                <a16:creationId xmlns:a16="http://schemas.microsoft.com/office/drawing/2014/main" id="{C8AD0704-DDEA-A445-AC71-5944A6A0666C}"/>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95151A5C-2AD9-6044-831E-9F29BE63AED9}" type="slidenum">
              <a:rPr lang="es-ES" altLang="es-ES" sz="1000">
                <a:latin typeface="Arial" panose="020B0604020202020204" pitchFamily="34" charset="0"/>
              </a:rPr>
              <a:pPr>
                <a:spcBef>
                  <a:spcPct val="0"/>
                </a:spcBef>
                <a:buClrTx/>
                <a:buFontTx/>
                <a:buNone/>
              </a:pPr>
              <a:t>10</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80">
                                          <p:stCondLst>
                                            <p:cond delay="0"/>
                                          </p:stCondLst>
                                        </p:cTn>
                                        <p:tgtEl>
                                          <p:spTgt spid="4">
                                            <p:txEl>
                                              <p:pRg st="5" end="5"/>
                                            </p:txEl>
                                          </p:spTgt>
                                        </p:tgtEl>
                                      </p:cBhvr>
                                    </p:animEffect>
                                    <p:anim calcmode="lin" valueType="num">
                                      <p:cBhvr>
                                        <p:cTn id="25"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5" end="5"/>
                                            </p:txEl>
                                          </p:spTgt>
                                        </p:tgtEl>
                                      </p:cBhvr>
                                      <p:to x="100000" y="60000"/>
                                    </p:animScale>
                                    <p:animScale>
                                      <p:cBhvr>
                                        <p:cTn id="31" dur="166" decel="50000">
                                          <p:stCondLst>
                                            <p:cond delay="676"/>
                                          </p:stCondLst>
                                        </p:cTn>
                                        <p:tgtEl>
                                          <p:spTgt spid="4">
                                            <p:txEl>
                                              <p:pRg st="5" end="5"/>
                                            </p:txEl>
                                          </p:spTgt>
                                        </p:tgtEl>
                                      </p:cBhvr>
                                      <p:to x="100000" y="100000"/>
                                    </p:animScale>
                                    <p:animScale>
                                      <p:cBhvr>
                                        <p:cTn id="32" dur="26">
                                          <p:stCondLst>
                                            <p:cond delay="1312"/>
                                          </p:stCondLst>
                                        </p:cTn>
                                        <p:tgtEl>
                                          <p:spTgt spid="4">
                                            <p:txEl>
                                              <p:pRg st="5" end="5"/>
                                            </p:txEl>
                                          </p:spTgt>
                                        </p:tgtEl>
                                      </p:cBhvr>
                                      <p:to x="100000" y="80000"/>
                                    </p:animScale>
                                    <p:animScale>
                                      <p:cBhvr>
                                        <p:cTn id="33" dur="166" decel="50000">
                                          <p:stCondLst>
                                            <p:cond delay="1338"/>
                                          </p:stCondLst>
                                        </p:cTn>
                                        <p:tgtEl>
                                          <p:spTgt spid="4">
                                            <p:txEl>
                                              <p:pRg st="5" end="5"/>
                                            </p:txEl>
                                          </p:spTgt>
                                        </p:tgtEl>
                                      </p:cBhvr>
                                      <p:to x="100000" y="100000"/>
                                    </p:animScale>
                                    <p:animScale>
                                      <p:cBhvr>
                                        <p:cTn id="34" dur="26">
                                          <p:stCondLst>
                                            <p:cond delay="1642"/>
                                          </p:stCondLst>
                                        </p:cTn>
                                        <p:tgtEl>
                                          <p:spTgt spid="4">
                                            <p:txEl>
                                              <p:pRg st="5" end="5"/>
                                            </p:txEl>
                                          </p:spTgt>
                                        </p:tgtEl>
                                      </p:cBhvr>
                                      <p:to x="100000" y="90000"/>
                                    </p:animScale>
                                    <p:animScale>
                                      <p:cBhvr>
                                        <p:cTn id="35" dur="166" decel="50000">
                                          <p:stCondLst>
                                            <p:cond delay="1668"/>
                                          </p:stCondLst>
                                        </p:cTn>
                                        <p:tgtEl>
                                          <p:spTgt spid="4">
                                            <p:txEl>
                                              <p:pRg st="5" end="5"/>
                                            </p:txEl>
                                          </p:spTgt>
                                        </p:tgtEl>
                                      </p:cBhvr>
                                      <p:to x="100000" y="100000"/>
                                    </p:animScale>
                                    <p:animScale>
                                      <p:cBhvr>
                                        <p:cTn id="36" dur="26">
                                          <p:stCondLst>
                                            <p:cond delay="1808"/>
                                          </p:stCondLst>
                                        </p:cTn>
                                        <p:tgtEl>
                                          <p:spTgt spid="4">
                                            <p:txEl>
                                              <p:pRg st="5" end="5"/>
                                            </p:txEl>
                                          </p:spTgt>
                                        </p:tgtEl>
                                      </p:cBhvr>
                                      <p:to x="100000" y="95000"/>
                                    </p:animScale>
                                    <p:animScale>
                                      <p:cBhvr>
                                        <p:cTn id="37" dur="166" decel="50000">
                                          <p:stCondLst>
                                            <p:cond delay="1834"/>
                                          </p:stCondLst>
                                        </p:cTn>
                                        <p:tgtEl>
                                          <p:spTgt spid="4">
                                            <p:txEl>
                                              <p:pRg st="5" end="5"/>
                                            </p:txEl>
                                          </p:spTgt>
                                        </p:tgtEl>
                                      </p:cBhvr>
                                      <p:to x="100000" y="100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p:cTn id="4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3F171431-2181-6A4D-8BF7-015538383A60}"/>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buClrTx/>
              <a:buFontTx/>
              <a:buNone/>
            </a:pPr>
            <a:r>
              <a:rPr lang="en-US" altLang="es-ES" sz="4000" dirty="0">
                <a:solidFill>
                  <a:srgbClr val="000000"/>
                </a:solidFill>
                <a:latin typeface="Calibri" panose="020F0502020204030204" pitchFamily="34" charset="0"/>
              </a:rPr>
              <a:t>M</a:t>
            </a:r>
            <a:r>
              <a:rPr lang="en-GB" altLang="es-ES" sz="4000" dirty="0" err="1">
                <a:solidFill>
                  <a:srgbClr val="000000"/>
                </a:solidFill>
                <a:latin typeface="Calibri" panose="020F0502020204030204" pitchFamily="34" charset="0"/>
              </a:rPr>
              <a:t>aking</a:t>
            </a:r>
            <a:r>
              <a:rPr lang="en-GB" altLang="es-ES" sz="4000" dirty="0">
                <a:solidFill>
                  <a:srgbClr val="000000"/>
                </a:solidFill>
                <a:latin typeface="Calibri" panose="020F0502020204030204" pitchFamily="34" charset="0"/>
              </a:rPr>
              <a:t> </a:t>
            </a:r>
            <a:r>
              <a:rPr lang="en-GB" altLang="es-ES" sz="4000" b="1" dirty="0">
                <a:solidFill>
                  <a:srgbClr val="000000"/>
                </a:solidFill>
                <a:latin typeface="Calibri" panose="020F0502020204030204" pitchFamily="34" charset="0"/>
              </a:rPr>
              <a:t>subjects</a:t>
            </a:r>
            <a:r>
              <a:rPr lang="en-GB" altLang="es-ES" sz="4000" dirty="0">
                <a:solidFill>
                  <a:srgbClr val="000000"/>
                </a:solidFill>
                <a:latin typeface="Calibri" panose="020F0502020204030204" pitchFamily="34" charset="0"/>
              </a:rPr>
              <a:t>: </a:t>
            </a:r>
            <a:r>
              <a:rPr lang="en-GB" altLang="es-ES" sz="4000" dirty="0">
                <a:solidFill>
                  <a:schemeClr val="tx1"/>
                </a:solidFill>
                <a:latin typeface="Calibri" panose="020F0502020204030204" pitchFamily="34" charset="0"/>
              </a:rPr>
              <a:t>self-</a:t>
            </a:r>
            <a:r>
              <a:rPr lang="en-GB" altLang="es-ES" sz="4000" dirty="0">
                <a:solidFill>
                  <a:srgbClr val="000000"/>
                </a:solidFill>
                <a:latin typeface="Calibri" panose="020F0502020204030204" pitchFamily="34" charset="0"/>
              </a:rPr>
              <a:t>disciplining</a:t>
            </a:r>
          </a:p>
        </p:txBody>
      </p:sp>
      <p:sp>
        <p:nvSpPr>
          <p:cNvPr id="16386" name="Text Box 2">
            <a:extLst>
              <a:ext uri="{FF2B5EF4-FFF2-40B4-BE49-F238E27FC236}">
                <a16:creationId xmlns:a16="http://schemas.microsoft.com/office/drawing/2014/main" id="{B6C37961-A09F-CF4D-895A-26C341575BCC}"/>
              </a:ext>
            </a:extLst>
          </p:cNvPr>
          <p:cNvSpPr txBox="1">
            <a:spLocks noChangeArrowheads="1"/>
          </p:cNvSpPr>
          <p:nvPr/>
        </p:nvSpPr>
        <p:spPr bwMode="auto">
          <a:xfrm>
            <a:off x="152400" y="1447800"/>
            <a:ext cx="514032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a:spcBef>
                <a:spcPts val="800"/>
              </a:spcBef>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ＭＳ Ｐゴシック" panose="020B0600070205080204" pitchFamily="34" charset="-128"/>
              </a:defRPr>
            </a:lvl1pPr>
            <a:lvl2pPr marL="738188" indent="-280988">
              <a:spcBef>
                <a:spcPts val="700"/>
              </a:spcBef>
              <a:buClr>
                <a:srgbClr val="000000"/>
              </a:buClr>
              <a:buSzPct val="100000"/>
              <a:buFont typeface="Calibri" panose="020F050202020403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600"/>
              </a:spcBef>
            </a:pPr>
            <a:r>
              <a:rPr lang="en-GB" altLang="es-ES" sz="1800"/>
              <a:t>Central problem of modern govt. (Foucault): </a:t>
            </a:r>
            <a:r>
              <a:rPr lang="en-GB" altLang="en-US" sz="2000"/>
              <a:t>“</a:t>
            </a:r>
            <a:r>
              <a:rPr lang="en-GB" altLang="es-ES" sz="2000"/>
              <a:t>the </a:t>
            </a:r>
            <a:r>
              <a:rPr lang="en-GB" altLang="es-ES" sz="2000" b="1" i="1"/>
              <a:t>conduct of conduct </a:t>
            </a:r>
            <a:r>
              <a:rPr lang="en-GB" altLang="es-ES" sz="2000"/>
              <a:t>or else the power to act on the actions of others</a:t>
            </a:r>
            <a:r>
              <a:rPr lang="en-GB" altLang="en-US" sz="2000"/>
              <a:t>”</a:t>
            </a:r>
            <a:endParaRPr lang="en-GB" altLang="es-ES" sz="2000"/>
          </a:p>
          <a:p>
            <a:pPr lvl="1" eaLnBrk="1" hangingPunct="1">
              <a:spcBef>
                <a:spcPts val="500"/>
              </a:spcBef>
              <a:spcAft>
                <a:spcPts val="1200"/>
              </a:spcAft>
              <a:buFont typeface="Arial" panose="020B0604020202020204" pitchFamily="34" charset="0"/>
              <a:buChar char="–"/>
            </a:pPr>
            <a:r>
              <a:rPr lang="en-GB" altLang="es-ES" sz="1800"/>
              <a:t>Modern governments develop </a:t>
            </a:r>
            <a:r>
              <a:rPr lang="en-GB" altLang="es-ES" sz="1800" b="1"/>
              <a:t>technologies of power </a:t>
            </a:r>
            <a:r>
              <a:rPr lang="en-GB" altLang="es-ES" sz="1800"/>
              <a:t>to achieve</a:t>
            </a:r>
          </a:p>
          <a:p>
            <a:pPr eaLnBrk="1" hangingPunct="1">
              <a:spcBef>
                <a:spcPts val="600"/>
              </a:spcBef>
            </a:pPr>
            <a:r>
              <a:rPr lang="en-GB" altLang="es-ES" sz="1800" b="1"/>
              <a:t>Panopticon</a:t>
            </a:r>
            <a:r>
              <a:rPr lang="en-GB" altLang="es-ES" sz="1800"/>
              <a:t>: what is it? </a:t>
            </a:r>
          </a:p>
          <a:p>
            <a:pPr lvl="1" eaLnBrk="1" hangingPunct="1">
              <a:spcBef>
                <a:spcPts val="500"/>
              </a:spcBef>
              <a:buFont typeface="Arial" panose="020B0604020202020204" pitchFamily="34" charset="0"/>
              <a:buChar char="–"/>
            </a:pPr>
            <a:r>
              <a:rPr lang="en-GB" altLang="es-ES" sz="1800"/>
              <a:t>Prisoner feels he</a:t>
            </a:r>
            <a:r>
              <a:rPr lang="en-GB" altLang="en-US" sz="1800"/>
              <a:t>’</a:t>
            </a:r>
            <a:r>
              <a:rPr lang="en-GB" altLang="es-ES" sz="1800"/>
              <a:t>s been watched and has to behave at all times in case guard is watching (Sharpe, 2009)</a:t>
            </a:r>
          </a:p>
          <a:p>
            <a:pPr lvl="1" eaLnBrk="1" hangingPunct="1">
              <a:spcBef>
                <a:spcPts val="500"/>
              </a:spcBef>
              <a:buFont typeface="Arial" panose="020B0604020202020204" pitchFamily="34" charset="0"/>
              <a:buChar char="–"/>
            </a:pPr>
            <a:r>
              <a:rPr lang="en-GB" altLang="es-ES" sz="1800"/>
              <a:t>By feeling he</a:t>
            </a:r>
            <a:r>
              <a:rPr lang="en-GB" altLang="en-US" sz="1800"/>
              <a:t>’</a:t>
            </a:r>
            <a:r>
              <a:rPr lang="en-GB" altLang="es-ES" sz="1800"/>
              <a:t>s been watched all the time he </a:t>
            </a:r>
            <a:r>
              <a:rPr lang="en-GB" altLang="es-ES" sz="1800" b="1"/>
              <a:t>internalises the rule </a:t>
            </a:r>
            <a:r>
              <a:rPr lang="en-GB" altLang="es-ES" sz="1800"/>
              <a:t>of discipline (behave as he is required)</a:t>
            </a:r>
          </a:p>
          <a:p>
            <a:pPr lvl="1" eaLnBrk="1" hangingPunct="1">
              <a:spcBef>
                <a:spcPts val="450"/>
              </a:spcBef>
              <a:buFont typeface="Arial" panose="020B0604020202020204" pitchFamily="34" charset="0"/>
              <a:buChar char="–"/>
            </a:pPr>
            <a:r>
              <a:rPr lang="en-GB" altLang="es-ES" sz="1800"/>
              <a:t>Guard doesn</a:t>
            </a:r>
            <a:r>
              <a:rPr lang="en-GB" altLang="en-US" sz="1800"/>
              <a:t>’</a:t>
            </a:r>
            <a:r>
              <a:rPr lang="en-GB" altLang="es-ES" sz="1800"/>
              <a:t>t even need be there!</a:t>
            </a:r>
          </a:p>
        </p:txBody>
      </p:sp>
      <p:pic>
        <p:nvPicPr>
          <p:cNvPr id="16388" name="Picture 4">
            <a:extLst>
              <a:ext uri="{FF2B5EF4-FFF2-40B4-BE49-F238E27FC236}">
                <a16:creationId xmlns:a16="http://schemas.microsoft.com/office/drawing/2014/main" id="{0DB9755C-DB6E-AA4B-8EEB-3EC29706C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628775"/>
            <a:ext cx="27114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a:extLst>
              <a:ext uri="{FF2B5EF4-FFF2-40B4-BE49-F238E27FC236}">
                <a16:creationId xmlns:a16="http://schemas.microsoft.com/office/drawing/2014/main" id="{8F51DFB5-5E93-6246-BD9C-B44BD68935B4}"/>
              </a:ext>
            </a:extLst>
          </p:cNvPr>
          <p:cNvSpPr txBox="1">
            <a:spLocks noChangeArrowheads="1"/>
          </p:cNvSpPr>
          <p:nvPr/>
        </p:nvSpPr>
        <p:spPr bwMode="auto">
          <a:xfrm>
            <a:off x="5508625" y="3644900"/>
            <a:ext cx="32766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eaLnBrk="1" hangingPunct="1">
              <a:buClrTx/>
              <a:buFontTx/>
              <a:buNone/>
            </a:pPr>
            <a:r>
              <a:rPr lang="en-GB" altLang="es-ES" sz="600">
                <a:solidFill>
                  <a:srgbClr val="000000"/>
                </a:solidFill>
                <a:latin typeface="Calibri" panose="020F0502020204030204" pitchFamily="34" charset="0"/>
                <a:cs typeface="Arial" panose="020B0604020202020204" pitchFamily="34" charset="0"/>
              </a:rPr>
              <a:t>Presidio Modelo prison, Cuba (</a:t>
            </a:r>
            <a:r>
              <a:rPr lang="en-GB" altLang="es-ES" sz="600" b="1">
                <a:solidFill>
                  <a:srgbClr val="000000"/>
                </a:solidFill>
                <a:latin typeface="Calibri" panose="020F0502020204030204" pitchFamily="34" charset="0"/>
                <a:cs typeface="Arial" panose="020B0604020202020204" pitchFamily="34" charset="0"/>
              </a:rPr>
              <a:t>Source</a:t>
            </a:r>
            <a:r>
              <a:rPr lang="en-GB" altLang="es-ES" sz="600">
                <a:solidFill>
                  <a:srgbClr val="000000"/>
                </a:solidFill>
                <a:latin typeface="Calibri" panose="020F0502020204030204" pitchFamily="34" charset="0"/>
                <a:cs typeface="Arial" panose="020B0604020202020204" pitchFamily="34" charset="0"/>
              </a:rPr>
              <a:t>: Friman, 2005)</a:t>
            </a:r>
          </a:p>
        </p:txBody>
      </p:sp>
      <p:sp>
        <p:nvSpPr>
          <p:cNvPr id="47110" name="Text Box 6">
            <a:extLst>
              <a:ext uri="{FF2B5EF4-FFF2-40B4-BE49-F238E27FC236}">
                <a16:creationId xmlns:a16="http://schemas.microsoft.com/office/drawing/2014/main" id="{A22B91AB-8119-B442-BB38-03EE6BEEF5CF}"/>
              </a:ext>
            </a:extLst>
          </p:cNvPr>
          <p:cNvSpPr txBox="1">
            <a:spLocks noChangeArrowheads="1"/>
          </p:cNvSpPr>
          <p:nvPr/>
        </p:nvSpPr>
        <p:spPr bwMode="auto">
          <a:xfrm>
            <a:off x="5791200" y="51816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s-ES">
              <a:cs typeface="Arial" panose="020B0604020202020204" pitchFamily="34" charset="0"/>
            </a:endParaRPr>
          </a:p>
        </p:txBody>
      </p:sp>
      <p:pic>
        <p:nvPicPr>
          <p:cNvPr id="16391" name="Picture 7">
            <a:extLst>
              <a:ext uri="{FF2B5EF4-FFF2-40B4-BE49-F238E27FC236}">
                <a16:creationId xmlns:a16="http://schemas.microsoft.com/office/drawing/2014/main" id="{04ABB28D-3DC7-3442-B005-18CC901C3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3716338"/>
            <a:ext cx="3556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a:extLst>
              <a:ext uri="{FF2B5EF4-FFF2-40B4-BE49-F238E27FC236}">
                <a16:creationId xmlns:a16="http://schemas.microsoft.com/office/drawing/2014/main" id="{FAAF7AC8-9172-344F-B92F-FE8BCD36D1DD}"/>
              </a:ext>
            </a:extLst>
          </p:cNvPr>
          <p:cNvSpPr txBox="1">
            <a:spLocks noChangeArrowheads="1"/>
          </p:cNvSpPr>
          <p:nvPr/>
        </p:nvSpPr>
        <p:spPr bwMode="auto">
          <a:xfrm>
            <a:off x="539750" y="5724525"/>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GB" altLang="es-ES" sz="1800">
                <a:cs typeface="Arial" panose="020B0604020202020204" pitchFamily="34" charset="0"/>
              </a:rPr>
              <a:t>Question: What</a:t>
            </a:r>
            <a:r>
              <a:rPr lang="en-GB" altLang="en-US" sz="1800">
                <a:cs typeface="Arial" panose="020B0604020202020204" pitchFamily="34" charset="0"/>
              </a:rPr>
              <a:t>’</a:t>
            </a:r>
            <a:r>
              <a:rPr lang="en-GB" altLang="es-ES" sz="1800">
                <a:cs typeface="Arial" panose="020B0604020202020204" pitchFamily="34" charset="0"/>
              </a:rPr>
              <a:t>s this??</a:t>
            </a:r>
          </a:p>
        </p:txBody>
      </p:sp>
      <p:pic>
        <p:nvPicPr>
          <p:cNvPr id="49162" name="Picture 1">
            <a:extLst>
              <a:ext uri="{FF2B5EF4-FFF2-40B4-BE49-F238E27FC236}">
                <a16:creationId xmlns:a16="http://schemas.microsoft.com/office/drawing/2014/main" id="{97DE632B-9A10-5942-8062-781DBE74ED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3860800"/>
            <a:ext cx="13684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Box 2">
            <a:extLst>
              <a:ext uri="{FF2B5EF4-FFF2-40B4-BE49-F238E27FC236}">
                <a16:creationId xmlns:a16="http://schemas.microsoft.com/office/drawing/2014/main" id="{2102E913-4018-B348-9C5E-E16C2ADD0BD0}"/>
              </a:ext>
            </a:extLst>
          </p:cNvPr>
          <p:cNvSpPr txBox="1">
            <a:spLocks noChangeArrowheads="1"/>
          </p:cNvSpPr>
          <p:nvPr/>
        </p:nvSpPr>
        <p:spPr bwMode="auto">
          <a:xfrm>
            <a:off x="6300788" y="5708650"/>
            <a:ext cx="22320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s-ES" sz="500">
                <a:solidFill>
                  <a:schemeClr val="tx1"/>
                </a:solidFill>
              </a:rPr>
              <a:t>S</a:t>
            </a:r>
            <a:r>
              <a:rPr lang="is-IS" altLang="es-ES" sz="500">
                <a:solidFill>
                  <a:schemeClr val="tx1"/>
                </a:solidFill>
              </a:rPr>
              <a:t>ource: /thefunambulist.net//thefunambulist.net/ </a:t>
            </a:r>
            <a:endParaRPr lang="en-US" altLang="es-ES" sz="500">
              <a:solidFill>
                <a:schemeClr val="tx1"/>
              </a:solidFill>
            </a:endParaRPr>
          </a:p>
        </p:txBody>
      </p:sp>
      <p:sp>
        <p:nvSpPr>
          <p:cNvPr id="47115" name="Slide Number Placeholder 1">
            <a:extLst>
              <a:ext uri="{FF2B5EF4-FFF2-40B4-BE49-F238E27FC236}">
                <a16:creationId xmlns:a16="http://schemas.microsoft.com/office/drawing/2014/main" id="{7B8D70FD-E21B-0442-8F32-9CF4EB2A76AD}"/>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F42F75A6-1B93-7040-908D-9DF29A55C2AB}" type="slidenum">
              <a:rPr lang="es-ES" altLang="es-ES" sz="1000">
                <a:latin typeface="Arial" panose="020B0604020202020204" pitchFamily="34" charset="0"/>
              </a:rPr>
              <a:pPr>
                <a:spcBef>
                  <a:spcPct val="0"/>
                </a:spcBef>
                <a:buClrTx/>
                <a:buFontTx/>
                <a:buNone/>
              </a:pPr>
              <a:t>11</a:t>
            </a:fld>
            <a:endParaRPr lang="es-ES" altLang="es-ES" sz="1000">
              <a:latin typeface="Arial" panose="020B0604020202020204" pitchFamily="34" charset="0"/>
            </a:endParaRPr>
          </a:p>
        </p:txBody>
      </p:sp>
    </p:spTree>
    <p:extLst>
      <p:ext uri="{BB962C8B-B14F-4D97-AF65-F5344CB8AC3E}">
        <p14:creationId xmlns:p14="http://schemas.microsoft.com/office/powerpoint/2010/main" val="12547212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animEffect transition="in" filter="dissolve">
                                      <p:cBhvr additive="repl">
                                        <p:cTn id="7" dur="500"/>
                                        <p:tgtEl>
                                          <p:spTgt spid="16388"/>
                                        </p:tgtEl>
                                      </p:cBhvr>
                                    </p:animEffect>
                                  </p:childTnLst>
                                </p:cTn>
                              </p:par>
                              <p:par>
                                <p:cTn id="8" presetID="1" presetClass="entr" fill="hold" nodeType="withEffect">
                                  <p:stCondLst>
                                    <p:cond delay="0"/>
                                  </p:stCondLst>
                                  <p:childTnLst>
                                    <p:set>
                                      <p:cBhvr additive="repl">
                                        <p:cTn id="9" dur="1" fill="hold">
                                          <p:stCondLst>
                                            <p:cond delay="0"/>
                                          </p:stCondLst>
                                        </p:cTn>
                                        <p:tgtEl>
                                          <p:spTgt spid="16391"/>
                                        </p:tgtEl>
                                        <p:attrNameLst>
                                          <p:attrName>style.visibility</p:attrName>
                                        </p:attrNameLst>
                                      </p:cBhvr>
                                      <p:to>
                                        <p:strVal val="visible"/>
                                      </p:to>
                                    </p:set>
                                  </p:childTnLst>
                                </p:cTn>
                              </p:par>
                            </p:childTnLst>
                          </p:cTn>
                        </p:par>
                        <p:par>
                          <p:cTn id="10" fill="hold" nodeType="afterGroup">
                            <p:stCondLst>
                              <p:cond delay="500"/>
                            </p:stCondLst>
                            <p:childTnLst>
                              <p:par>
                                <p:cTn id="11" presetID="23" presetClass="entr" presetSubtype="16" fill="hold" nodeType="afterEffect">
                                  <p:stCondLst>
                                    <p:cond delay="0"/>
                                  </p:stCondLst>
                                  <p:childTnLst>
                                    <p:set>
                                      <p:cBhvr additive="repl">
                                        <p:cTn id="12" dur="1" fill="hold">
                                          <p:stCondLst>
                                            <p:cond delay="0"/>
                                          </p:stCondLst>
                                        </p:cTn>
                                        <p:tgtEl>
                                          <p:spTgt spid="16392"/>
                                        </p:tgtEl>
                                        <p:attrNameLst>
                                          <p:attrName>style.visibility</p:attrName>
                                        </p:attrNameLst>
                                      </p:cBhvr>
                                      <p:to>
                                        <p:strVal val="visible"/>
                                      </p:to>
                                    </p:set>
                                    <p:anim calcmode="lin" valueType="num">
                                      <p:cBhvr additive="repl">
                                        <p:cTn id="13" dur="500" fill="hold"/>
                                        <p:tgtEl>
                                          <p:spTgt spid="16392"/>
                                        </p:tgtEl>
                                        <p:attrNameLst>
                                          <p:attrName>ppt_w</p:attrName>
                                        </p:attrNameLst>
                                      </p:cBhvr>
                                      <p:tavLst>
                                        <p:tav tm="100000">
                                          <p:val>
                                            <p:fltVal val="0"/>
                                          </p:val>
                                        </p:tav>
                                        <p:tav>
                                          <p:val>
                                            <p:strVal val="#ppt_w"/>
                                          </p:val>
                                        </p:tav>
                                      </p:tavLst>
                                    </p:anim>
                                    <p:anim calcmode="lin" valueType="num">
                                      <p:cBhvr additive="repl">
                                        <p:cTn id="14" dur="500" fill="hold"/>
                                        <p:tgtEl>
                                          <p:spTgt spid="16392"/>
                                        </p:tgtEl>
                                        <p:attrNameLst>
                                          <p:attrName>ppt_h</p:attrName>
                                        </p:attrNameLst>
                                      </p:cBhvr>
                                      <p:tavLst>
                                        <p:tav tm="100000">
                                          <p:val>
                                            <p:fltVal val="0"/>
                                          </p:val>
                                        </p:tav>
                                        <p:tav>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additive="repl">
                                        <p:cTn id="18" dur="1" fill="hold">
                                          <p:stCondLst>
                                            <p:cond delay="0"/>
                                          </p:stCondLst>
                                        </p:cTn>
                                        <p:tgtEl>
                                          <p:spTgt spid="16389"/>
                                        </p:tgtEl>
                                        <p:attrNameLst>
                                          <p:attrName>style.visibility</p:attrName>
                                        </p:attrNameLst>
                                      </p:cBhvr>
                                      <p:to>
                                        <p:strVal val="visible"/>
                                      </p:to>
                                    </p:set>
                                    <p:animEffect transition="in" filter="wipe(left)">
                                      <p:cBhvr additive="repl">
                                        <p:cTn id="19" dur="500"/>
                                        <p:tgtEl>
                                          <p:spTgt spid="16389"/>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additive="repl">
                                        <p:cTn id="22" dur="1" fill="hold">
                                          <p:stCondLst>
                                            <p:cond delay="0"/>
                                          </p:stCondLst>
                                        </p:cTn>
                                        <p:tgtEl>
                                          <p:spTgt spid="16386">
                                            <p:txEl>
                                              <p:pRg st="2" end="2"/>
                                            </p:txEl>
                                          </p:spTgt>
                                        </p:tgtEl>
                                        <p:attrNameLst>
                                          <p:attrName>style.visibility</p:attrName>
                                        </p:attrNameLst>
                                      </p:cBhvr>
                                      <p:to>
                                        <p:strVal val="visible"/>
                                      </p:to>
                                    </p:set>
                                    <p:animEffect transition="in" filter="wipe(left)">
                                      <p:cBhvr additive="repl">
                                        <p:cTn id="23" dur="500"/>
                                        <p:tgtEl>
                                          <p:spTgt spid="1638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additive="repl">
                                        <p:cTn id="27" dur="1" fill="hold">
                                          <p:stCondLst>
                                            <p:cond delay="0"/>
                                          </p:stCondLst>
                                        </p:cTn>
                                        <p:tgtEl>
                                          <p:spTgt spid="16386">
                                            <p:txEl>
                                              <p:pRg st="3" end="3"/>
                                            </p:txEl>
                                          </p:spTgt>
                                        </p:tgtEl>
                                        <p:attrNameLst>
                                          <p:attrName>style.visibility</p:attrName>
                                        </p:attrNameLst>
                                      </p:cBhvr>
                                      <p:to>
                                        <p:strVal val="visible"/>
                                      </p:to>
                                    </p:set>
                                    <p:animEffect transition="in" filter="wipe(left)">
                                      <p:cBhvr additive="repl">
                                        <p:cTn id="28" dur="500"/>
                                        <p:tgtEl>
                                          <p:spTgt spid="16386">
                                            <p:txEl>
                                              <p:pRg st="3" end="3"/>
                                            </p:txEl>
                                          </p:spTgt>
                                        </p:tgtEl>
                                      </p:cBhvr>
                                    </p:animEffect>
                                  </p:childTnLst>
                                </p:cTn>
                              </p:par>
                              <p:par>
                                <p:cTn id="29" presetID="22" presetClass="entr" presetSubtype="8" fill="hold" nodeType="withEffect">
                                  <p:stCondLst>
                                    <p:cond delay="0"/>
                                  </p:stCondLst>
                                  <p:childTnLst>
                                    <p:set>
                                      <p:cBhvr additive="repl">
                                        <p:cTn id="30" dur="1" fill="hold">
                                          <p:stCondLst>
                                            <p:cond delay="0"/>
                                          </p:stCondLst>
                                        </p:cTn>
                                        <p:tgtEl>
                                          <p:spTgt spid="16386">
                                            <p:txEl>
                                              <p:pRg st="4" end="4"/>
                                            </p:txEl>
                                          </p:spTgt>
                                        </p:tgtEl>
                                        <p:attrNameLst>
                                          <p:attrName>style.visibility</p:attrName>
                                        </p:attrNameLst>
                                      </p:cBhvr>
                                      <p:to>
                                        <p:strVal val="visible"/>
                                      </p:to>
                                    </p:set>
                                    <p:animEffect transition="in" filter="wipe(left)">
                                      <p:cBhvr additive="repl">
                                        <p:cTn id="31" dur="500"/>
                                        <p:tgtEl>
                                          <p:spTgt spid="16386">
                                            <p:txEl>
                                              <p:pRg st="4" end="4"/>
                                            </p:txEl>
                                          </p:spTgt>
                                        </p:tgtEl>
                                      </p:cBhvr>
                                    </p:animEffect>
                                  </p:childTnLst>
                                </p:cTn>
                              </p:par>
                              <p:par>
                                <p:cTn id="32" presetID="22" presetClass="entr" presetSubtype="8" fill="hold" nodeType="withEffect">
                                  <p:stCondLst>
                                    <p:cond delay="0"/>
                                  </p:stCondLst>
                                  <p:childTnLst>
                                    <p:set>
                                      <p:cBhvr additive="repl">
                                        <p:cTn id="33" dur="1" fill="hold">
                                          <p:stCondLst>
                                            <p:cond delay="0"/>
                                          </p:stCondLst>
                                        </p:cTn>
                                        <p:tgtEl>
                                          <p:spTgt spid="16386">
                                            <p:txEl>
                                              <p:pRg st="5" end="5"/>
                                            </p:txEl>
                                          </p:spTgt>
                                        </p:tgtEl>
                                        <p:attrNameLst>
                                          <p:attrName>style.visibility</p:attrName>
                                        </p:attrNameLst>
                                      </p:cBhvr>
                                      <p:to>
                                        <p:strVal val="visible"/>
                                      </p:to>
                                    </p:set>
                                    <p:animEffect transition="in" filter="wipe(left)">
                                      <p:cBhvr additive="repl">
                                        <p:cTn id="34" dur="500"/>
                                        <p:tgtEl>
                                          <p:spTgt spid="16386">
                                            <p:txEl>
                                              <p:pRg st="5" end="5"/>
                                            </p:txEl>
                                          </p:spTgt>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49163"/>
                                        </p:tgtEl>
                                        <p:attrNameLst>
                                          <p:attrName>style.visibility</p:attrName>
                                        </p:attrNameLst>
                                      </p:cBhvr>
                                      <p:to>
                                        <p:strVal val="visible"/>
                                      </p:to>
                                    </p:set>
                                    <p:anim calcmode="lin" valueType="num">
                                      <p:cBhvr>
                                        <p:cTn id="37" dur="500" fill="hold"/>
                                        <p:tgtEl>
                                          <p:spTgt spid="49163"/>
                                        </p:tgtEl>
                                        <p:attrNameLst>
                                          <p:attrName>ppt_w</p:attrName>
                                        </p:attrNameLst>
                                      </p:cBhvr>
                                      <p:tavLst>
                                        <p:tav tm="0">
                                          <p:val>
                                            <p:fltVal val="0"/>
                                          </p:val>
                                        </p:tav>
                                        <p:tav tm="100000">
                                          <p:val>
                                            <p:strVal val="#ppt_w"/>
                                          </p:val>
                                        </p:tav>
                                      </p:tavLst>
                                    </p:anim>
                                    <p:anim calcmode="lin" valueType="num">
                                      <p:cBhvr>
                                        <p:cTn id="38" dur="500" fill="hold"/>
                                        <p:tgtEl>
                                          <p:spTgt spid="49163"/>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49162"/>
                                        </p:tgtEl>
                                        <p:attrNameLst>
                                          <p:attrName>style.visibility</p:attrName>
                                        </p:attrNameLst>
                                      </p:cBhvr>
                                      <p:to>
                                        <p:strVal val="visible"/>
                                      </p:to>
                                    </p:set>
                                    <p:anim calcmode="lin" valueType="num">
                                      <p:cBhvr>
                                        <p:cTn id="41" dur="500" fill="hold"/>
                                        <p:tgtEl>
                                          <p:spTgt spid="49162"/>
                                        </p:tgtEl>
                                        <p:attrNameLst>
                                          <p:attrName>ppt_w</p:attrName>
                                        </p:attrNameLst>
                                      </p:cBhvr>
                                      <p:tavLst>
                                        <p:tav tm="0">
                                          <p:val>
                                            <p:fltVal val="0"/>
                                          </p:val>
                                        </p:tav>
                                        <p:tav tm="100000">
                                          <p:val>
                                            <p:strVal val="#ppt_w"/>
                                          </p:val>
                                        </p:tav>
                                      </p:tavLst>
                                    </p:anim>
                                    <p:anim calcmode="lin" valueType="num">
                                      <p:cBhvr>
                                        <p:cTn id="42" dur="500" fill="hold"/>
                                        <p:tgtEl>
                                          <p:spTgt spid="49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96294EF5-1D15-A344-B903-F4EAB2F6E715}"/>
              </a:ext>
            </a:extLst>
          </p:cNvPr>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en-GB" dirty="0"/>
              <a:t>Background to the approach</a:t>
            </a:r>
            <a:endParaRPr lang="es-ES" dirty="0"/>
          </a:p>
        </p:txBody>
      </p:sp>
      <p:sp>
        <p:nvSpPr>
          <p:cNvPr id="38914" name="3 Marcador de texto">
            <a:extLst>
              <a:ext uri="{FF2B5EF4-FFF2-40B4-BE49-F238E27FC236}">
                <a16:creationId xmlns:a16="http://schemas.microsoft.com/office/drawing/2014/main" id="{B016CAB3-ED7E-CC44-A9E2-6EA3935F806C}"/>
              </a:ext>
            </a:extLst>
          </p:cNvPr>
          <p:cNvSpPr>
            <a:spLocks noGrp="1" noChangeArrowheads="1"/>
          </p:cNvSpPr>
          <p:nvPr>
            <p:ph type="body" idx="1"/>
          </p:nvPr>
        </p:nvSpPr>
        <p:spPr/>
        <p:txBody>
          <a:bodyPr/>
          <a:lstStyle/>
          <a:p>
            <a:r>
              <a:rPr lang="en-GB" altLang="es-ES"/>
              <a:t>Subjects and subject-making </a:t>
            </a:r>
            <a:endParaRPr lang="es-ES" altLang="es-ES"/>
          </a:p>
        </p:txBody>
      </p:sp>
      <p:sp>
        <p:nvSpPr>
          <p:cNvPr id="38915" name="Slide Number Placeholder 1">
            <a:extLst>
              <a:ext uri="{FF2B5EF4-FFF2-40B4-BE49-F238E27FC236}">
                <a16:creationId xmlns:a16="http://schemas.microsoft.com/office/drawing/2014/main" id="{704390A7-04C6-2F42-A6C9-818243B0E7A7}"/>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73490A74-C4A0-5347-8F45-E86A0F938FE5}" type="slidenum">
              <a:rPr lang="es-ES" altLang="es-ES" sz="1000">
                <a:latin typeface="Arial" panose="020B0604020202020204" pitchFamily="34" charset="0"/>
              </a:rPr>
              <a:pPr>
                <a:spcBef>
                  <a:spcPct val="0"/>
                </a:spcBef>
                <a:buClrTx/>
                <a:buFontTx/>
                <a:buNone/>
              </a:pPr>
              <a:t>12</a:t>
            </a:fld>
            <a:endParaRPr lang="es-ES" altLang="es-ES" sz="1000">
              <a:latin typeface="Arial" panose="020B0604020202020204" pitchFamily="34" charset="0"/>
            </a:endParaRP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a:extLst>
              <a:ext uri="{FF2B5EF4-FFF2-40B4-BE49-F238E27FC236}">
                <a16:creationId xmlns:a16="http://schemas.microsoft.com/office/drawing/2014/main" id="{EF2EA366-31CE-F845-BE1E-0D5D1A88DF6E}"/>
              </a:ext>
            </a:extLst>
          </p:cNvPr>
          <p:cNvSpPr>
            <a:spLocks noGrp="1" noChangeArrowheads="1"/>
          </p:cNvSpPr>
          <p:nvPr>
            <p:ph type="title"/>
          </p:nvPr>
        </p:nvSpPr>
        <p:spPr/>
        <p:txBody>
          <a:bodyPr/>
          <a:lstStyle/>
          <a:p>
            <a:r>
              <a:rPr lang="en-US" altLang="es-ES"/>
              <a:t>Foucault, power and liberalism</a:t>
            </a:r>
          </a:p>
        </p:txBody>
      </p:sp>
      <p:sp>
        <p:nvSpPr>
          <p:cNvPr id="40962" name="Text Placeholder 6">
            <a:extLst>
              <a:ext uri="{FF2B5EF4-FFF2-40B4-BE49-F238E27FC236}">
                <a16:creationId xmlns:a16="http://schemas.microsoft.com/office/drawing/2014/main" id="{7569BF88-E31C-4542-B167-72DB7D2EEB0A}"/>
              </a:ext>
            </a:extLst>
          </p:cNvPr>
          <p:cNvSpPr>
            <a:spLocks noGrp="1" noChangeArrowheads="1"/>
          </p:cNvSpPr>
          <p:nvPr>
            <p:ph type="body" idx="1"/>
          </p:nvPr>
        </p:nvSpPr>
        <p:spPr/>
        <p:txBody>
          <a:bodyPr/>
          <a:lstStyle/>
          <a:p>
            <a:r>
              <a:rPr lang="en-US" altLang="es-ES"/>
              <a:t>Foucault</a:t>
            </a:r>
            <a:r>
              <a:rPr lang="en-US" altLang="en-US"/>
              <a:t>’</a:t>
            </a:r>
            <a:r>
              <a:rPr lang="en-US" altLang="es-ES"/>
              <a:t>s interest:</a:t>
            </a:r>
          </a:p>
        </p:txBody>
      </p:sp>
      <p:sp>
        <p:nvSpPr>
          <p:cNvPr id="40963" name="Content Placeholder 5">
            <a:extLst>
              <a:ext uri="{FF2B5EF4-FFF2-40B4-BE49-F238E27FC236}">
                <a16:creationId xmlns:a16="http://schemas.microsoft.com/office/drawing/2014/main" id="{F6525E61-1ABC-A64B-AA36-05AF909F5118}"/>
              </a:ext>
            </a:extLst>
          </p:cNvPr>
          <p:cNvSpPr>
            <a:spLocks noGrp="1" noChangeArrowheads="1"/>
          </p:cNvSpPr>
          <p:nvPr>
            <p:ph sz="half" idx="2"/>
          </p:nvPr>
        </p:nvSpPr>
        <p:spPr/>
        <p:txBody>
          <a:bodyPr/>
          <a:lstStyle/>
          <a:p>
            <a:r>
              <a:rPr lang="en-US" altLang="es-ES" sz="1800" dirty="0"/>
              <a:t>How power operates </a:t>
            </a:r>
          </a:p>
          <a:p>
            <a:r>
              <a:rPr lang="en-US" altLang="es-ES" sz="1800" dirty="0"/>
              <a:t>Emergence of </a:t>
            </a:r>
            <a:r>
              <a:rPr lang="en-US" altLang="en-US" sz="1800" dirty="0"/>
              <a:t>‘</a:t>
            </a:r>
            <a:r>
              <a:rPr lang="en-US" altLang="es-ES" sz="1800" dirty="0"/>
              <a:t>technologies of power</a:t>
            </a:r>
            <a:r>
              <a:rPr lang="en-US" altLang="en-US" sz="1800" dirty="0"/>
              <a:t>’</a:t>
            </a:r>
            <a:r>
              <a:rPr lang="en-US" altLang="es-ES" sz="1800" dirty="0"/>
              <a:t> in modern (roughly 17</a:t>
            </a:r>
            <a:r>
              <a:rPr lang="en-US" altLang="es-ES" sz="1800" baseline="30000" dirty="0"/>
              <a:t>th</a:t>
            </a:r>
            <a:r>
              <a:rPr lang="en-US" altLang="es-ES" sz="1800" dirty="0"/>
              <a:t> century onwards) period (Europe) </a:t>
            </a:r>
          </a:p>
          <a:p>
            <a:r>
              <a:rPr lang="en-US" altLang="es-ES" sz="1800" dirty="0"/>
              <a:t>An interest on </a:t>
            </a:r>
            <a:r>
              <a:rPr lang="en-US" altLang="es-ES" sz="1800" i="1" dirty="0"/>
              <a:t>liberalism</a:t>
            </a:r>
            <a:r>
              <a:rPr lang="en-US" altLang="es-ES" sz="1800" dirty="0"/>
              <a:t>: key, modern political doctrine and practice of government</a:t>
            </a:r>
          </a:p>
        </p:txBody>
      </p:sp>
      <p:sp>
        <p:nvSpPr>
          <p:cNvPr id="8" name="Text Placeholder 7">
            <a:extLst>
              <a:ext uri="{FF2B5EF4-FFF2-40B4-BE49-F238E27FC236}">
                <a16:creationId xmlns:a16="http://schemas.microsoft.com/office/drawing/2014/main" id="{626D9020-660D-7F41-917C-6582C4A66AA4}"/>
              </a:ext>
            </a:extLst>
          </p:cNvPr>
          <p:cNvSpPr>
            <a:spLocks noGrp="1" noChangeArrowheads="1"/>
          </p:cNvSpPr>
          <p:nvPr>
            <p:ph type="body" sz="quarter" idx="3"/>
          </p:nvPr>
        </p:nvSpPr>
        <p:spPr/>
        <p:txBody>
          <a:bodyPr/>
          <a:lstStyle/>
          <a:p>
            <a:r>
              <a:rPr lang="en-US" altLang="es-ES"/>
              <a:t>Liberalism (Britannica) </a:t>
            </a:r>
          </a:p>
        </p:txBody>
      </p:sp>
      <p:sp>
        <p:nvSpPr>
          <p:cNvPr id="9" name="Content Placeholder 8">
            <a:extLst>
              <a:ext uri="{FF2B5EF4-FFF2-40B4-BE49-F238E27FC236}">
                <a16:creationId xmlns:a16="http://schemas.microsoft.com/office/drawing/2014/main" id="{B52F6E98-6EA4-0242-9644-458913D4B891}"/>
              </a:ext>
            </a:extLst>
          </p:cNvPr>
          <p:cNvSpPr>
            <a:spLocks noGrp="1" noChangeArrowheads="1"/>
          </p:cNvSpPr>
          <p:nvPr>
            <p:ph sz="quarter" idx="4"/>
          </p:nvPr>
        </p:nvSpPr>
        <p:spPr>
          <a:xfrm>
            <a:off x="4645025" y="2174875"/>
            <a:ext cx="4041775" cy="4133850"/>
          </a:xfrm>
        </p:spPr>
        <p:txBody>
          <a:bodyPr/>
          <a:lstStyle/>
          <a:p>
            <a:r>
              <a:rPr lang="en-US" altLang="es-ES" sz="1600"/>
              <a:t>Protecting and enhancing freedom of the individual = the central problem of politics </a:t>
            </a:r>
          </a:p>
          <a:p>
            <a:r>
              <a:rPr lang="en-US" altLang="es-ES" sz="1600"/>
              <a:t>Government is necessary to protect individuals from being harmed by others</a:t>
            </a:r>
          </a:p>
          <a:p>
            <a:r>
              <a:rPr lang="en-US" altLang="es-ES" sz="1600"/>
              <a:t>But government itself can pose a threat to liberty</a:t>
            </a:r>
          </a:p>
          <a:p>
            <a:r>
              <a:rPr lang="en-US" altLang="es-ES" sz="1600"/>
              <a:t>Laws, judges, and police are needed to secure the individual</a:t>
            </a:r>
            <a:r>
              <a:rPr lang="en-US" altLang="en-US" sz="1600"/>
              <a:t>’</a:t>
            </a:r>
            <a:r>
              <a:rPr lang="en-US" altLang="es-ES" sz="1600"/>
              <a:t>s life and liberty, but their coercive power may also be turned against him</a:t>
            </a:r>
          </a:p>
          <a:p>
            <a:r>
              <a:rPr lang="en-US" altLang="es-ES" sz="1600"/>
              <a:t>Problem: how to avoid (as much as possible) coercion/ authority abusing power but also secure individual liberty (do as one wants – more or less)? </a:t>
            </a:r>
          </a:p>
        </p:txBody>
      </p:sp>
      <p:sp>
        <p:nvSpPr>
          <p:cNvPr id="40966" name="Slide Number Placeholder 3">
            <a:extLst>
              <a:ext uri="{FF2B5EF4-FFF2-40B4-BE49-F238E27FC236}">
                <a16:creationId xmlns:a16="http://schemas.microsoft.com/office/drawing/2014/main" id="{3F0D5851-9A93-5242-8CCC-F9517ADF269B}"/>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053FD1DA-425D-9649-9B09-5EDE43E6F6AF}" type="slidenum">
              <a:rPr lang="es-ES" altLang="es-ES" sz="1000">
                <a:latin typeface="Arial" panose="020B0604020202020204" pitchFamily="34" charset="0"/>
              </a:rPr>
              <a:pPr>
                <a:spcBef>
                  <a:spcPct val="0"/>
                </a:spcBef>
                <a:buClrTx/>
                <a:buFontTx/>
                <a:buNone/>
              </a:pPr>
              <a:t>13</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5">
            <a:extLst>
              <a:ext uri="{FF2B5EF4-FFF2-40B4-BE49-F238E27FC236}">
                <a16:creationId xmlns:a16="http://schemas.microsoft.com/office/drawing/2014/main" id="{92904A8B-0CCB-214B-8B19-126B62CA383C}"/>
              </a:ext>
            </a:extLst>
          </p:cNvPr>
          <p:cNvSpPr>
            <a:spLocks noGrp="1" noChangeArrowheads="1"/>
          </p:cNvSpPr>
          <p:nvPr>
            <p:ph type="title"/>
          </p:nvPr>
        </p:nvSpPr>
        <p:spPr/>
        <p:txBody>
          <a:bodyPr/>
          <a:lstStyle/>
          <a:p>
            <a:r>
              <a:rPr lang="en-US" altLang="es-ES" sz="3600"/>
              <a:t>Central problem of modern government</a:t>
            </a:r>
          </a:p>
        </p:txBody>
      </p:sp>
      <p:sp>
        <p:nvSpPr>
          <p:cNvPr id="43010" name="Content Placeholder 6">
            <a:extLst>
              <a:ext uri="{FF2B5EF4-FFF2-40B4-BE49-F238E27FC236}">
                <a16:creationId xmlns:a16="http://schemas.microsoft.com/office/drawing/2014/main" id="{48B75E6F-3286-1A4D-A063-BB04CA7E6D63}"/>
              </a:ext>
            </a:extLst>
          </p:cNvPr>
          <p:cNvSpPr>
            <a:spLocks noGrp="1" noChangeArrowheads="1"/>
          </p:cNvSpPr>
          <p:nvPr>
            <p:ph idx="1"/>
          </p:nvPr>
        </p:nvSpPr>
        <p:spPr/>
        <p:txBody>
          <a:bodyPr/>
          <a:lstStyle/>
          <a:p>
            <a:pPr marL="0" indent="0">
              <a:buFont typeface="Arial" panose="020B0604020202020204" pitchFamily="34" charset="0"/>
              <a:buNone/>
            </a:pPr>
            <a:r>
              <a:rPr lang="en-US" altLang="es-ES" sz="2800" dirty="0"/>
              <a:t>Iverson and Painter, 2005: </a:t>
            </a:r>
          </a:p>
          <a:p>
            <a:pPr marL="0" indent="0"/>
            <a:r>
              <a:rPr lang="en-US" altLang="es-ES" sz="2800" dirty="0"/>
              <a:t> Foucault identified the </a:t>
            </a:r>
            <a:r>
              <a:rPr lang="en-US" altLang="en-US" sz="2800" dirty="0"/>
              <a:t>‘</a:t>
            </a:r>
            <a:r>
              <a:rPr lang="en-US" altLang="ja-JP" sz="2800" b="1" dirty="0"/>
              <a:t>conduct of conduct</a:t>
            </a:r>
            <a:r>
              <a:rPr lang="en-US" altLang="en-US" sz="2800" dirty="0"/>
              <a:t>’</a:t>
            </a:r>
            <a:r>
              <a:rPr lang="en-US" altLang="ja-JP" sz="2800" dirty="0"/>
              <a:t> as the central problem of modern government</a:t>
            </a:r>
          </a:p>
          <a:p>
            <a:pPr marL="0" indent="0"/>
            <a:r>
              <a:rPr lang="en-US" altLang="es-ES" sz="2800" dirty="0"/>
              <a:t> A way to deal with the central paradox of liberal government: </a:t>
            </a:r>
          </a:p>
          <a:p>
            <a:pPr lvl="1"/>
            <a:r>
              <a:rPr lang="en-US" altLang="es-ES" sz="2400" dirty="0"/>
              <a:t>liberalism asserts sovereignty of free individual, </a:t>
            </a:r>
          </a:p>
          <a:p>
            <a:pPr lvl="1"/>
            <a:r>
              <a:rPr lang="en-US" altLang="es-ES" sz="2400" dirty="0"/>
              <a:t>yet government requires that individual </a:t>
            </a:r>
            <a:r>
              <a:rPr lang="en-US" altLang="es-ES" sz="2400" dirty="0" err="1"/>
              <a:t>behaviour</a:t>
            </a:r>
            <a:r>
              <a:rPr lang="en-US" altLang="es-ES" sz="2400" dirty="0"/>
              <a:t> be regulated</a:t>
            </a:r>
          </a:p>
        </p:txBody>
      </p:sp>
      <p:sp>
        <p:nvSpPr>
          <p:cNvPr id="43011" name="Slide Number Placeholder 4">
            <a:extLst>
              <a:ext uri="{FF2B5EF4-FFF2-40B4-BE49-F238E27FC236}">
                <a16:creationId xmlns:a16="http://schemas.microsoft.com/office/drawing/2014/main" id="{D3A5AF8E-49D1-494C-9F9F-BAF1BC0CB997}"/>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5C56B8C0-FAA7-7D41-8A6E-B8D85842D983}" type="slidenum">
              <a:rPr lang="es-ES" altLang="es-ES" sz="1000">
                <a:latin typeface="Arial" panose="020B0604020202020204" pitchFamily="34" charset="0"/>
              </a:rPr>
              <a:pPr>
                <a:spcBef>
                  <a:spcPct val="0"/>
                </a:spcBef>
                <a:buClrTx/>
                <a:buFontTx/>
                <a:buNone/>
              </a:pPr>
              <a:t>14</a:t>
            </a:fld>
            <a:endParaRPr lang="es-ES" altLang="es-ES" sz="1000">
              <a:latin typeface="Arial" panose="020B0604020202020204" pitchFamily="34" charset="0"/>
            </a:endParaRP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a:extLst>
              <a:ext uri="{FF2B5EF4-FFF2-40B4-BE49-F238E27FC236}">
                <a16:creationId xmlns:a16="http://schemas.microsoft.com/office/drawing/2014/main" id="{C902B953-83F7-F544-B8F5-D664230CA9B2}"/>
              </a:ext>
            </a:extLst>
          </p:cNvPr>
          <p:cNvSpPr>
            <a:spLocks noGrp="1" noChangeArrowheads="1"/>
          </p:cNvSpPr>
          <p:nvPr>
            <p:ph type="title"/>
          </p:nvPr>
        </p:nvSpPr>
        <p:spPr/>
        <p:txBody>
          <a:bodyPr/>
          <a:lstStyle/>
          <a:p>
            <a:r>
              <a:rPr lang="en-GB" altLang="es-ES" sz="2800"/>
              <a:t>Foucault: exercising power</a:t>
            </a:r>
            <a:endParaRPr lang="en-US" altLang="es-ES" sz="2800"/>
          </a:p>
        </p:txBody>
      </p:sp>
      <p:sp>
        <p:nvSpPr>
          <p:cNvPr id="4" name="Content Placeholder 3">
            <a:extLst>
              <a:ext uri="{FF2B5EF4-FFF2-40B4-BE49-F238E27FC236}">
                <a16:creationId xmlns:a16="http://schemas.microsoft.com/office/drawing/2014/main" id="{5496D3D1-70FF-9F4F-B008-6034E8554F89}"/>
              </a:ext>
            </a:extLst>
          </p:cNvPr>
          <p:cNvSpPr>
            <a:spLocks noGrp="1" noChangeArrowheads="1"/>
          </p:cNvSpPr>
          <p:nvPr>
            <p:ph idx="1"/>
          </p:nvPr>
        </p:nvSpPr>
        <p:spPr>
          <a:xfrm>
            <a:off x="3575050" y="344488"/>
            <a:ext cx="5111750" cy="6037262"/>
          </a:xfrm>
        </p:spPr>
        <p:txBody>
          <a:bodyPr/>
          <a:lstStyle/>
          <a:p>
            <a:pPr>
              <a:lnSpc>
                <a:spcPct val="90000"/>
              </a:lnSpc>
              <a:spcBef>
                <a:spcPts val="600"/>
              </a:spcBef>
              <a:spcAft>
                <a:spcPts val="600"/>
              </a:spcAft>
            </a:pPr>
            <a:r>
              <a:rPr lang="en-GB" altLang="es-ES" sz="2000"/>
              <a:t>Power can be exercised in more </a:t>
            </a:r>
            <a:r>
              <a:rPr lang="en-GB" altLang="es-ES" sz="2000" b="1"/>
              <a:t>subtle </a:t>
            </a:r>
            <a:r>
              <a:rPr lang="en-GB" altLang="es-ES" sz="2000"/>
              <a:t>ways than outright oppression + coercion</a:t>
            </a:r>
          </a:p>
          <a:p>
            <a:pPr>
              <a:lnSpc>
                <a:spcPct val="90000"/>
              </a:lnSpc>
              <a:spcBef>
                <a:spcPts val="600"/>
              </a:spcBef>
              <a:spcAft>
                <a:spcPts val="600"/>
              </a:spcAft>
            </a:pPr>
            <a:r>
              <a:rPr lang="en-GB" altLang="es-ES" sz="2000"/>
              <a:t>i.e. by establishing </a:t>
            </a:r>
            <a:r>
              <a:rPr lang="en-GB" altLang="es-ES" sz="2000" b="1"/>
              <a:t>normalised </a:t>
            </a:r>
            <a:r>
              <a:rPr lang="en-GB" altLang="es-ES" sz="2000"/>
              <a:t>and </a:t>
            </a:r>
            <a:r>
              <a:rPr lang="en-GB" altLang="en-US" sz="2000"/>
              <a:t>‘</a:t>
            </a:r>
            <a:r>
              <a:rPr lang="en-GB" altLang="ja-JP" sz="2000" b="1"/>
              <a:t>deviant</a:t>
            </a:r>
            <a:r>
              <a:rPr lang="en-GB" altLang="en-US" sz="2000"/>
              <a:t>’</a:t>
            </a:r>
            <a:r>
              <a:rPr lang="en-GB" altLang="ja-JP" sz="2000"/>
              <a:t>: behaviours (homosexuality), processes (democracy is inefficient), actions (stealing = crime), persons (lepers=unhealthy), places (Africa is dangerous, e.g. disease, crime, jungle), etc. </a:t>
            </a:r>
          </a:p>
          <a:p>
            <a:pPr>
              <a:lnSpc>
                <a:spcPct val="90000"/>
              </a:lnSpc>
              <a:spcBef>
                <a:spcPts val="600"/>
              </a:spcBef>
              <a:spcAft>
                <a:spcPts val="600"/>
              </a:spcAft>
            </a:pPr>
            <a:r>
              <a:rPr lang="en-GB" altLang="es-ES" sz="2000"/>
              <a:t>People integrate these as </a:t>
            </a:r>
            <a:r>
              <a:rPr lang="en-GB" altLang="es-ES" sz="2000" b="1"/>
              <a:t>personal principles </a:t>
            </a:r>
            <a:r>
              <a:rPr lang="en-GB" altLang="es-ES" sz="2000"/>
              <a:t>that guide their behaviour -&gt; (as </a:t>
            </a:r>
            <a:r>
              <a:rPr lang="en-US" altLang="es-ES" sz="2000"/>
              <a:t>–</a:t>
            </a:r>
            <a:r>
              <a:rPr lang="en-GB" altLang="es-ES" sz="2000"/>
              <a:t> liberal </a:t>
            </a:r>
            <a:r>
              <a:rPr lang="en-US" altLang="es-ES" sz="2000"/>
              <a:t>–</a:t>
            </a:r>
            <a:r>
              <a:rPr lang="en-GB" altLang="es-ES" sz="2000"/>
              <a:t> government) you no more need to punish or compensate</a:t>
            </a:r>
          </a:p>
          <a:p>
            <a:pPr>
              <a:lnSpc>
                <a:spcPct val="90000"/>
              </a:lnSpc>
              <a:spcBef>
                <a:spcPts val="600"/>
              </a:spcBef>
              <a:spcAft>
                <a:spcPts val="600"/>
              </a:spcAft>
            </a:pPr>
            <a:r>
              <a:rPr lang="en-US" altLang="es-ES" sz="2000"/>
              <a:t>T</a:t>
            </a:r>
            <a:r>
              <a:rPr lang="en-GB" altLang="es-ES" sz="2000"/>
              <a:t>hey become </a:t>
            </a:r>
            <a:r>
              <a:rPr lang="en-GB" altLang="es-ES" sz="2000" b="1"/>
              <a:t>subjects</a:t>
            </a:r>
            <a:r>
              <a:rPr lang="en-GB" altLang="es-ES" sz="2000"/>
              <a:t>: individuals </a:t>
            </a:r>
            <a:r>
              <a:rPr lang="en-GB" altLang="es-ES" sz="2000" i="1"/>
              <a:t>subjected</a:t>
            </a:r>
            <a:r>
              <a:rPr lang="en-GB" altLang="es-ES" sz="2000"/>
              <a:t> (to the will/ desires of authority) through ties to own identity by self-knowledge (e.g. who you think you are)</a:t>
            </a:r>
          </a:p>
          <a:p>
            <a:pPr>
              <a:lnSpc>
                <a:spcPct val="90000"/>
              </a:lnSpc>
              <a:spcBef>
                <a:spcPts val="600"/>
              </a:spcBef>
              <a:spcAft>
                <a:spcPts val="600"/>
              </a:spcAft>
              <a:buSzPct val="45000"/>
              <a:buFont typeface="Wingdings" pitchFamily="2" charset="2"/>
              <a:buChar char=""/>
            </a:pPr>
            <a:r>
              <a:rPr lang="en-GB" altLang="es-ES" sz="2000"/>
              <a:t>In this way governments (those </a:t>
            </a:r>
            <a:r>
              <a:rPr lang="en-GB" altLang="en-US" sz="2000"/>
              <a:t>‘</a:t>
            </a:r>
            <a:r>
              <a:rPr lang="en-GB" altLang="es-ES" sz="2000"/>
              <a:t>in power</a:t>
            </a:r>
            <a:r>
              <a:rPr lang="en-GB" altLang="en-US" sz="2000"/>
              <a:t>’</a:t>
            </a:r>
            <a:r>
              <a:rPr lang="en-GB" altLang="es-ES" sz="2000"/>
              <a:t>) </a:t>
            </a:r>
            <a:r>
              <a:rPr lang="en-GB" altLang="es-ES" sz="2000" b="1"/>
              <a:t>discipline </a:t>
            </a:r>
            <a:r>
              <a:rPr lang="en-GB" altLang="es-ES" sz="2000"/>
              <a:t>behaviour, people (in general) or certain groups, etc. </a:t>
            </a:r>
            <a:r>
              <a:rPr lang="en-GB" altLang="es-ES" sz="2000" b="1"/>
              <a:t>without coercion</a:t>
            </a:r>
          </a:p>
        </p:txBody>
      </p:sp>
      <p:sp>
        <p:nvSpPr>
          <p:cNvPr id="45059" name="Text Placeholder 4">
            <a:extLst>
              <a:ext uri="{FF2B5EF4-FFF2-40B4-BE49-F238E27FC236}">
                <a16:creationId xmlns:a16="http://schemas.microsoft.com/office/drawing/2014/main" id="{F9A58B6B-EAF2-6942-B261-DB2E62718B61}"/>
              </a:ext>
            </a:extLst>
          </p:cNvPr>
          <p:cNvSpPr>
            <a:spLocks noGrp="1" noChangeArrowheads="1"/>
          </p:cNvSpPr>
          <p:nvPr>
            <p:ph type="body" sz="half" idx="2"/>
          </p:nvPr>
        </p:nvSpPr>
        <p:spPr>
          <a:xfrm>
            <a:off x="395288" y="5661025"/>
            <a:ext cx="3008312" cy="360363"/>
          </a:xfrm>
        </p:spPr>
        <p:txBody>
          <a:bodyPr/>
          <a:lstStyle/>
          <a:p>
            <a:r>
              <a:rPr lang="en-US" altLang="es-ES" sz="600"/>
              <a:t>Source: </a:t>
            </a:r>
            <a:r>
              <a:rPr lang="de-DE" altLang="es-ES" sz="600" u="sng">
                <a:solidFill>
                  <a:srgbClr val="0000FF"/>
                </a:solidFill>
              </a:rPr>
              <a:t>http://www.michel-foucault.com </a:t>
            </a:r>
            <a:endParaRPr lang="en-US" altLang="es-ES" sz="600" u="sng">
              <a:solidFill>
                <a:srgbClr val="0000FF"/>
              </a:solidFill>
            </a:endParaRPr>
          </a:p>
        </p:txBody>
      </p:sp>
      <p:sp>
        <p:nvSpPr>
          <p:cNvPr id="45060" name="Slide Number Placeholder 1">
            <a:extLst>
              <a:ext uri="{FF2B5EF4-FFF2-40B4-BE49-F238E27FC236}">
                <a16:creationId xmlns:a16="http://schemas.microsoft.com/office/drawing/2014/main" id="{C2083124-0297-854B-A99C-BEEED3EC3F7D}"/>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15F9F493-CA00-C441-A8A4-DA88B9CFC936}" type="slidenum">
              <a:rPr lang="es-ES" altLang="es-ES" sz="1000">
                <a:latin typeface="Arial" panose="020B0604020202020204" pitchFamily="34" charset="0"/>
              </a:rPr>
              <a:pPr>
                <a:spcBef>
                  <a:spcPct val="0"/>
                </a:spcBef>
                <a:buClrTx/>
                <a:buFontTx/>
                <a:buNone/>
              </a:pPr>
              <a:t>15</a:t>
            </a:fld>
            <a:endParaRPr lang="es-ES" altLang="es-ES" sz="1000">
              <a:latin typeface="Arial" panose="020B0604020202020204" pitchFamily="34" charset="0"/>
            </a:endParaRPr>
          </a:p>
        </p:txBody>
      </p:sp>
      <p:pic>
        <p:nvPicPr>
          <p:cNvPr id="45061" name="Picture 5">
            <a:extLst>
              <a:ext uri="{FF2B5EF4-FFF2-40B4-BE49-F238E27FC236}">
                <a16:creationId xmlns:a16="http://schemas.microsoft.com/office/drawing/2014/main" id="{F65AB743-B544-3F42-AB9E-D8D1074A51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30375"/>
            <a:ext cx="2951162"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right)">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right)">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right)">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righ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B7F8-E712-384D-BFE2-31A243AC31C8}"/>
              </a:ext>
            </a:extLst>
          </p:cNvPr>
          <p:cNvSpPr>
            <a:spLocks noGrp="1"/>
          </p:cNvSpPr>
          <p:nvPr>
            <p:ph type="title"/>
          </p:nvPr>
        </p:nvSpPr>
        <p:spPr/>
        <p:txBody>
          <a:bodyPr/>
          <a:lstStyle/>
          <a:p>
            <a:pPr>
              <a:buFont typeface="Times New Roman" charset="0"/>
              <a:buNone/>
              <a:defRPr/>
            </a:pPr>
            <a:r>
              <a:rPr lang="en-US" sz="2800" dirty="0" err="1"/>
              <a:t>Governmentality</a:t>
            </a:r>
            <a:br>
              <a:rPr lang="en-US" sz="2800" dirty="0"/>
            </a:br>
            <a:endParaRPr lang="en-US" sz="2800" dirty="0"/>
          </a:p>
        </p:txBody>
      </p:sp>
      <p:sp>
        <p:nvSpPr>
          <p:cNvPr id="3" name="Content Placeholder 2">
            <a:extLst>
              <a:ext uri="{FF2B5EF4-FFF2-40B4-BE49-F238E27FC236}">
                <a16:creationId xmlns:a16="http://schemas.microsoft.com/office/drawing/2014/main" id="{439BEF94-0819-7749-A24D-D8B79E86C6CA}"/>
              </a:ext>
            </a:extLst>
          </p:cNvPr>
          <p:cNvSpPr>
            <a:spLocks noGrp="1"/>
          </p:cNvSpPr>
          <p:nvPr>
            <p:ph idx="1"/>
          </p:nvPr>
        </p:nvSpPr>
        <p:spPr/>
        <p:txBody>
          <a:bodyPr>
            <a:noAutofit/>
          </a:bodyPr>
          <a:lstStyle/>
          <a:p>
            <a:pPr>
              <a:defRPr/>
            </a:pPr>
            <a:endParaRPr lang="en-US" altLang="es-ES" sz="2400" dirty="0"/>
          </a:p>
          <a:p>
            <a:pPr>
              <a:defRPr/>
            </a:pPr>
            <a:r>
              <a:rPr lang="en-US" altLang="es-ES" sz="2400" dirty="0"/>
              <a:t>Governing that includes the active </a:t>
            </a:r>
            <a:r>
              <a:rPr lang="en-US" altLang="es-ES" sz="2400" b="1" dirty="0"/>
              <a:t>consent</a:t>
            </a:r>
            <a:r>
              <a:rPr lang="en-US" altLang="es-ES" sz="2400" dirty="0"/>
              <a:t> and willingness of individuals to participate in their own </a:t>
            </a:r>
            <a:r>
              <a:rPr lang="es-ES" altLang="es-ES" sz="2400" dirty="0" err="1"/>
              <a:t>governance</a:t>
            </a:r>
            <a:endParaRPr lang="en-GB" altLang="es-ES" sz="2400" dirty="0"/>
          </a:p>
          <a:p>
            <a:pPr>
              <a:defRPr/>
            </a:pPr>
            <a:r>
              <a:rPr lang="en-GB" altLang="es-ES" sz="2400" dirty="0"/>
              <a:t>Or else: the governing of people</a:t>
            </a:r>
            <a:r>
              <a:rPr lang="en-GB" altLang="en-US" sz="2400" dirty="0"/>
              <a:t>’</a:t>
            </a:r>
            <a:r>
              <a:rPr lang="en-GB" altLang="es-ES" sz="2400" dirty="0"/>
              <a:t>s conduct through positive means</a:t>
            </a:r>
          </a:p>
          <a:p>
            <a:pPr lvl="1">
              <a:defRPr/>
            </a:pPr>
            <a:r>
              <a:rPr lang="en-GB" altLang="es-ES" sz="2000" dirty="0"/>
              <a:t>Not </a:t>
            </a:r>
            <a:r>
              <a:rPr lang="en-GB" altLang="es-ES" sz="2000" b="1" dirty="0"/>
              <a:t>sovereign</a:t>
            </a:r>
            <a:r>
              <a:rPr lang="en-GB" altLang="es-ES" sz="2000" dirty="0"/>
              <a:t> power: abide by laws and regulations of centralised power (e.g. royal power)</a:t>
            </a:r>
          </a:p>
          <a:p>
            <a:pPr lvl="1">
              <a:defRPr/>
            </a:pPr>
            <a:r>
              <a:rPr lang="en-GB" altLang="es-ES" sz="2000" dirty="0"/>
              <a:t>Not </a:t>
            </a:r>
            <a:r>
              <a:rPr lang="en-GB" altLang="es-ES" sz="2000" b="1" dirty="0"/>
              <a:t>disciplinarian</a:t>
            </a:r>
            <a:r>
              <a:rPr lang="en-GB" altLang="es-ES" sz="2000" dirty="0"/>
              <a:t> power: learn what to do and not to do; through punishment and reward (institutions that exercise authority)</a:t>
            </a:r>
          </a:p>
          <a:p>
            <a:pPr lvl="1">
              <a:defRPr/>
            </a:pPr>
            <a:r>
              <a:rPr lang="en-US" altLang="es-ES" sz="2000" dirty="0"/>
              <a:t>Yes: the </a:t>
            </a:r>
            <a:r>
              <a:rPr lang="en-US" altLang="es-ES" sz="2000" b="1" dirty="0">
                <a:solidFill>
                  <a:srgbClr val="FF6600"/>
                </a:solidFill>
              </a:rPr>
              <a:t>willing participation </a:t>
            </a:r>
            <a:r>
              <a:rPr lang="en-US" altLang="es-ES" sz="2000" dirty="0"/>
              <a:t>of the governed (consent and self-regulation)</a:t>
            </a:r>
            <a:endParaRPr lang="en-GB" altLang="es-ES" sz="2000" dirty="0"/>
          </a:p>
        </p:txBody>
      </p:sp>
      <p:sp>
        <p:nvSpPr>
          <p:cNvPr id="6" name="Text Placeholder 5">
            <a:extLst>
              <a:ext uri="{FF2B5EF4-FFF2-40B4-BE49-F238E27FC236}">
                <a16:creationId xmlns:a16="http://schemas.microsoft.com/office/drawing/2014/main" id="{FD9246DC-11A8-0543-A4AB-3F680B8F9F87}"/>
              </a:ext>
            </a:extLst>
          </p:cNvPr>
          <p:cNvSpPr>
            <a:spLocks noGrp="1"/>
          </p:cNvSpPr>
          <p:nvPr>
            <p:ph type="body" sz="half" idx="2"/>
          </p:nvPr>
        </p:nvSpPr>
        <p:spPr/>
        <p:txBody>
          <a:bodyPr/>
          <a:lstStyle/>
          <a:p>
            <a:pPr>
              <a:buFont typeface="Arial" charset="0"/>
              <a:buNone/>
              <a:defRPr/>
            </a:pPr>
            <a:endParaRPr lang="en-US" dirty="0"/>
          </a:p>
          <a:p>
            <a:pPr>
              <a:buFont typeface="Arial" charset="0"/>
              <a:buNone/>
              <a:defRPr/>
            </a:pPr>
            <a:endParaRPr lang="en-US" dirty="0"/>
          </a:p>
          <a:p>
            <a:pPr>
              <a:buFont typeface="Arial" charset="0"/>
              <a:buNone/>
              <a:defRPr/>
            </a:pPr>
            <a:endParaRPr lang="en-US" dirty="0"/>
          </a:p>
          <a:p>
            <a:pPr>
              <a:buFont typeface="Arial" charset="0"/>
              <a:buNone/>
              <a:defRPr/>
            </a:pPr>
            <a:endParaRPr lang="en-US" dirty="0"/>
          </a:p>
          <a:p>
            <a:pPr>
              <a:buFont typeface="Arial" charset="0"/>
              <a:buNone/>
              <a:defRPr/>
            </a:pPr>
            <a:endParaRPr lang="en-US" dirty="0"/>
          </a:p>
          <a:p>
            <a:pPr>
              <a:buFont typeface="Arial" charset="0"/>
              <a:buNone/>
              <a:defRPr/>
            </a:pPr>
            <a:endParaRPr lang="en-US" dirty="0"/>
          </a:p>
          <a:p>
            <a:pPr>
              <a:buFont typeface="Arial" charset="0"/>
              <a:buNone/>
              <a:defRPr/>
            </a:pPr>
            <a:endParaRPr lang="en-US" dirty="0"/>
          </a:p>
          <a:p>
            <a:pPr>
              <a:buFont typeface="Arial" charset="0"/>
              <a:buNone/>
              <a:defRPr/>
            </a:pPr>
            <a:endParaRPr lang="en-US" dirty="0"/>
          </a:p>
          <a:p>
            <a:pPr>
              <a:buFont typeface="Arial" charset="0"/>
              <a:buNone/>
              <a:defRPr/>
            </a:pPr>
            <a:endParaRPr lang="en-US" dirty="0"/>
          </a:p>
        </p:txBody>
      </p:sp>
      <p:sp>
        <p:nvSpPr>
          <p:cNvPr id="4" name="Slide Number Placeholder 3">
            <a:extLst>
              <a:ext uri="{FF2B5EF4-FFF2-40B4-BE49-F238E27FC236}">
                <a16:creationId xmlns:a16="http://schemas.microsoft.com/office/drawing/2014/main" id="{58DCC133-F90A-AC44-AF26-BFA63E59E920}"/>
              </a:ext>
            </a:extLst>
          </p:cNvPr>
          <p:cNvSpPr>
            <a:spLocks noGrp="1"/>
          </p:cNvSpPr>
          <p:nvPr>
            <p:ph type="sldNum" sz="quarter" idx="11"/>
          </p:nvPr>
        </p:nvSpPr>
        <p:spPr/>
        <p:txBody>
          <a:bodyPr/>
          <a:lstStyle>
            <a:lvl1pPr eaLnBrk="0" hangingPunct="0">
              <a:spcBef>
                <a:spcPts val="8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eaLnBrk="0" hangingPunct="0">
              <a:spcBef>
                <a:spcPts val="700"/>
              </a:spcBef>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eaLnBrk="0" hangingPunct="0">
              <a:spcBef>
                <a:spcPts val="600"/>
              </a:spcBef>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eaLnBrk="0" hangingPunct="0">
              <a:spcBef>
                <a:spcPts val="50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eaLnBrk="0" hangingPunct="0">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fld id="{1C63A56E-A96E-7343-9A98-2DD1F8483B94}" type="slidenum">
              <a:rPr lang="es-ES" altLang="es-ES" sz="1000">
                <a:latin typeface="Arial" panose="020B0604020202020204" pitchFamily="34" charset="0"/>
              </a:rPr>
              <a:pPr eaLnBrk="1" hangingPunct="1">
                <a:spcBef>
                  <a:spcPct val="0"/>
                </a:spcBef>
                <a:buFontTx/>
                <a:buNone/>
              </a:pPr>
              <a:t>16</a:t>
            </a:fld>
            <a:endParaRPr lang="es-ES" altLang="es-ES" sz="1000">
              <a:latin typeface="Arial" panose="020B0604020202020204" pitchFamily="34" charset="0"/>
            </a:endParaRPr>
          </a:p>
        </p:txBody>
      </p:sp>
      <p:pic>
        <p:nvPicPr>
          <p:cNvPr id="72709" name="Picture 6">
            <a:extLst>
              <a:ext uri="{FF2B5EF4-FFF2-40B4-BE49-F238E27FC236}">
                <a16:creationId xmlns:a16="http://schemas.microsoft.com/office/drawing/2014/main" id="{5A6B0E7A-F932-7B4E-9A76-D5F4E8F1B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052513"/>
            <a:ext cx="18732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a:extLst>
              <a:ext uri="{FF2B5EF4-FFF2-40B4-BE49-F238E27FC236}">
                <a16:creationId xmlns:a16="http://schemas.microsoft.com/office/drawing/2014/main" id="{07A828B3-21EC-3E4A-81C0-BF4127B529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975" y="4508500"/>
            <a:ext cx="202723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0">
            <a:extLst>
              <a:ext uri="{FF2B5EF4-FFF2-40B4-BE49-F238E27FC236}">
                <a16:creationId xmlns:a16="http://schemas.microsoft.com/office/drawing/2014/main" id="{ACC8A1A1-CF40-7D40-99EB-F1750915A1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708275"/>
            <a:ext cx="26273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5608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72709"/>
                                        </p:tgtEl>
                                        <p:attrNameLst>
                                          <p:attrName>style.visibility</p:attrName>
                                        </p:attrNameLst>
                                      </p:cBhvr>
                                      <p:to>
                                        <p:strVal val="visible"/>
                                      </p:to>
                                    </p:set>
                                    <p:animEffect transition="in" filter="dissolve">
                                      <p:cBhvr>
                                        <p:cTn id="17" dur="500"/>
                                        <p:tgtEl>
                                          <p:spTgt spid="72709"/>
                                        </p:tgtEl>
                                      </p:cBhvr>
                                    </p:animEffect>
                                  </p:childTnLst>
                                </p:cTn>
                              </p:par>
                            </p:childTnLst>
                          </p:cTn>
                        </p:par>
                        <p:par>
                          <p:cTn id="18" fill="hold" nodeType="afterGroup">
                            <p:stCondLst>
                              <p:cond delay="1000"/>
                            </p:stCondLst>
                            <p:childTnLst>
                              <p:par>
                                <p:cTn id="19" presetID="9" presetClass="entr" presetSubtype="0" fill="hold" nodeType="afterEffect">
                                  <p:stCondLst>
                                    <p:cond delay="0"/>
                                  </p:stCondLst>
                                  <p:childTnLst>
                                    <p:set>
                                      <p:cBhvr>
                                        <p:cTn id="20" dur="1" fill="hold">
                                          <p:stCondLst>
                                            <p:cond delay="0"/>
                                          </p:stCondLst>
                                        </p:cTn>
                                        <p:tgtEl>
                                          <p:spTgt spid="72711"/>
                                        </p:tgtEl>
                                        <p:attrNameLst>
                                          <p:attrName>style.visibility</p:attrName>
                                        </p:attrNameLst>
                                      </p:cBhvr>
                                      <p:to>
                                        <p:strVal val="visible"/>
                                      </p:to>
                                    </p:set>
                                    <p:animEffect transition="in" filter="dissolve">
                                      <p:cBhvr>
                                        <p:cTn id="21" dur="500"/>
                                        <p:tgtEl>
                                          <p:spTgt spid="72711"/>
                                        </p:tgtEl>
                                      </p:cBhvr>
                                    </p:animEffect>
                                  </p:childTnLst>
                                </p:cTn>
                              </p:par>
                            </p:childTnLst>
                          </p:cTn>
                        </p:par>
                        <p:par>
                          <p:cTn id="22" fill="hold" nodeType="afterGroup">
                            <p:stCondLst>
                              <p:cond delay="1500"/>
                            </p:stCondLst>
                            <p:childTnLst>
                              <p:par>
                                <p:cTn id="23" presetID="9" presetClass="entr" presetSubtype="0" fill="hold" nodeType="afterEffect">
                                  <p:stCondLst>
                                    <p:cond delay="0"/>
                                  </p:stCondLst>
                                  <p:childTnLst>
                                    <p:set>
                                      <p:cBhvr>
                                        <p:cTn id="24" dur="1" fill="hold">
                                          <p:stCondLst>
                                            <p:cond delay="0"/>
                                          </p:stCondLst>
                                        </p:cTn>
                                        <p:tgtEl>
                                          <p:spTgt spid="72710"/>
                                        </p:tgtEl>
                                        <p:attrNameLst>
                                          <p:attrName>style.visibility</p:attrName>
                                        </p:attrNameLst>
                                      </p:cBhvr>
                                      <p:to>
                                        <p:strVal val="visible"/>
                                      </p:to>
                                    </p:set>
                                    <p:animEffect transition="in" filter="dissolve">
                                      <p:cBhvr>
                                        <p:cTn id="25"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F032-1698-B841-84AB-C84B885656E0}"/>
              </a:ext>
            </a:extLst>
          </p:cNvPr>
          <p:cNvSpPr>
            <a:spLocks noGrp="1"/>
          </p:cNvSpPr>
          <p:nvPr>
            <p:ph type="title"/>
          </p:nvPr>
        </p:nvSpPr>
        <p:spPr/>
        <p:txBody>
          <a:bodyPr/>
          <a:lstStyle/>
          <a:p>
            <a:br>
              <a:rPr lang="en-GB" dirty="0"/>
            </a:br>
            <a:br>
              <a:rPr lang="en-GB" dirty="0"/>
            </a:br>
            <a:r>
              <a:rPr lang="en-GB" dirty="0"/>
              <a:t>Individual responsibility</a:t>
            </a:r>
            <a:br>
              <a:rPr lang="en-GB" dirty="0"/>
            </a:br>
            <a:endParaRPr lang="en-GB" dirty="0"/>
          </a:p>
        </p:txBody>
      </p:sp>
      <p:sp>
        <p:nvSpPr>
          <p:cNvPr id="3" name="Content Placeholder 2">
            <a:extLst>
              <a:ext uri="{FF2B5EF4-FFF2-40B4-BE49-F238E27FC236}">
                <a16:creationId xmlns:a16="http://schemas.microsoft.com/office/drawing/2014/main" id="{FBEFC4DD-12D0-0B4F-8FD1-EE5910D6C7B7}"/>
              </a:ext>
            </a:extLst>
          </p:cNvPr>
          <p:cNvSpPr>
            <a:spLocks noGrp="1"/>
          </p:cNvSpPr>
          <p:nvPr>
            <p:ph idx="1"/>
          </p:nvPr>
        </p:nvSpPr>
        <p:spPr>
          <a:xfrm>
            <a:off x="3465513" y="273050"/>
            <a:ext cx="5570983" cy="5853113"/>
          </a:xfrm>
        </p:spPr>
        <p:txBody>
          <a:bodyPr>
            <a:normAutofit fontScale="55000" lnSpcReduction="20000"/>
          </a:bodyPr>
          <a:lstStyle/>
          <a:p>
            <a:pPr marL="0" indent="0">
              <a:buNone/>
              <a:defRPr/>
            </a:pPr>
            <a:endParaRPr lang="en-US" dirty="0"/>
          </a:p>
          <a:p>
            <a:pPr marL="0" indent="0">
              <a:buNone/>
              <a:defRPr/>
            </a:pPr>
            <a:r>
              <a:rPr lang="en-US" dirty="0"/>
              <a:t>Self-responsibility and self-improvement (Hamann, 2009):</a:t>
            </a:r>
            <a:endParaRPr lang="en-GB" altLang="es-ES" i="1" dirty="0"/>
          </a:p>
          <a:p>
            <a:pPr>
              <a:defRPr/>
            </a:pPr>
            <a:r>
              <a:rPr lang="en-GB" altLang="es-ES" i="1" dirty="0"/>
              <a:t>Just as </a:t>
            </a:r>
            <a:r>
              <a:rPr lang="en-GB" altLang="es-ES" b="1" i="1" dirty="0">
                <a:solidFill>
                  <a:srgbClr val="2D2DB9"/>
                </a:solidFill>
              </a:rPr>
              <a:t>illness and disease </a:t>
            </a:r>
            <a:r>
              <a:rPr lang="en-GB" altLang="es-ES" i="1" dirty="0"/>
              <a:t>are more often addressed in the mainstream media as a problem of revenue loss for business [and hospitals or government revenue] than as an </a:t>
            </a:r>
            <a:r>
              <a:rPr lang="en-GB" altLang="es-ES" b="1" i="1" dirty="0"/>
              <a:t>effect of poor environmental or worker safety regulations</a:t>
            </a:r>
            <a:r>
              <a:rPr lang="en-GB" altLang="es-ES" i="1" dirty="0"/>
              <a:t>, corporations have stepped up the practice of promoting </a:t>
            </a:r>
            <a:r>
              <a:rPr lang="en-GB" altLang="es-ES" b="1" i="1" dirty="0">
                <a:solidFill>
                  <a:srgbClr val="2D2DB9"/>
                </a:solidFill>
              </a:rPr>
              <a:t>full worker responsibility </a:t>
            </a:r>
            <a:r>
              <a:rPr lang="en-GB" altLang="es-ES" i="1" dirty="0"/>
              <a:t>for their own health and welfare, offering incentives to employees for their </a:t>
            </a:r>
            <a:r>
              <a:rPr lang="en-GB" altLang="es-ES" b="1" i="1" dirty="0"/>
              <a:t>participation in fitness training, lifestyle management and diet programs</a:t>
            </a:r>
            <a:r>
              <a:rPr lang="en-GB" altLang="es-ES" i="1" dirty="0"/>
              <a:t>. We can also find a sustained expansion of </a:t>
            </a:r>
            <a:r>
              <a:rPr lang="en-GB" altLang="en-US" i="1" dirty="0"/>
              <a:t>”</a:t>
            </a:r>
            <a:r>
              <a:rPr lang="en-GB" altLang="es-ES" i="1" dirty="0"/>
              <a:t>self-help</a:t>
            </a:r>
            <a:r>
              <a:rPr lang="en-GB" altLang="en-US" i="1" dirty="0"/>
              <a:t>”</a:t>
            </a:r>
            <a:r>
              <a:rPr lang="en-GB" altLang="es-ES" i="1" dirty="0"/>
              <a:t> and </a:t>
            </a:r>
            <a:r>
              <a:rPr lang="en-GB" altLang="en-US" i="1" dirty="0"/>
              <a:t>”</a:t>
            </a:r>
            <a:r>
              <a:rPr lang="en-GB" altLang="es-ES" i="1" dirty="0"/>
              <a:t>personal power</a:t>
            </a:r>
            <a:r>
              <a:rPr lang="en-GB" altLang="en-US" i="1" dirty="0"/>
              <a:t>”</a:t>
            </a:r>
            <a:r>
              <a:rPr lang="en-GB" altLang="es-ES" i="1" dirty="0"/>
              <a:t> technologies such as new techniques promising greater control in the self-management of everything from time to anger.</a:t>
            </a:r>
          </a:p>
          <a:p>
            <a:pPr>
              <a:defRPr/>
            </a:pPr>
            <a:r>
              <a:rPr lang="en-GB" altLang="es-ES" i="1" dirty="0"/>
              <a:t>These and many other examples demonstrate the extent to which so much that was once understood as </a:t>
            </a:r>
            <a:r>
              <a:rPr lang="en-GB" altLang="es-ES" b="1" i="1" dirty="0"/>
              <a:t>social and political</a:t>
            </a:r>
            <a:r>
              <a:rPr lang="en-GB" altLang="es-ES" i="1" dirty="0"/>
              <a:t> has been re-positioned within the domain of </a:t>
            </a:r>
            <a:r>
              <a:rPr lang="en-GB" altLang="es-ES" b="1" i="1" dirty="0"/>
              <a:t>self-governanc</a:t>
            </a:r>
            <a:r>
              <a:rPr lang="en-GB" altLang="es-ES" i="1" dirty="0"/>
              <a:t>e, often through techniques imposed by private institutions such as schools and businesses.  </a:t>
            </a:r>
          </a:p>
          <a:p>
            <a:endParaRPr lang="en-GB" dirty="0"/>
          </a:p>
        </p:txBody>
      </p:sp>
      <p:sp>
        <p:nvSpPr>
          <p:cNvPr id="4" name="Text Placeholder 3">
            <a:extLst>
              <a:ext uri="{FF2B5EF4-FFF2-40B4-BE49-F238E27FC236}">
                <a16:creationId xmlns:a16="http://schemas.microsoft.com/office/drawing/2014/main" id="{E1F577BF-32B4-AE4D-BF0C-81534E3B706F}"/>
              </a:ext>
            </a:extLst>
          </p:cNvPr>
          <p:cNvSpPr>
            <a:spLocks noGrp="1"/>
          </p:cNvSpPr>
          <p:nvPr>
            <p:ph type="body" sz="half" idx="2"/>
          </p:nvPr>
        </p:nvSpPr>
        <p:spPr/>
        <p:txBody>
          <a:bodyPr/>
          <a:lstStyle/>
          <a:p>
            <a:r>
              <a:rPr lang="en-US" altLang="es-ES" sz="1800" dirty="0"/>
              <a:t>Seeking to reshape people</a:t>
            </a:r>
            <a:r>
              <a:rPr lang="en-US" altLang="en-US" sz="1800" dirty="0"/>
              <a:t>’</a:t>
            </a:r>
            <a:r>
              <a:rPr lang="en-US" altLang="es-ES" sz="1800" dirty="0"/>
              <a:t>s subjectivities into individuals who are responsible for themselves and must seek self-improvement</a:t>
            </a:r>
          </a:p>
          <a:p>
            <a:endParaRPr lang="en-GB" dirty="0"/>
          </a:p>
        </p:txBody>
      </p:sp>
      <p:sp>
        <p:nvSpPr>
          <p:cNvPr id="5" name="Slide Number Placeholder 4">
            <a:extLst>
              <a:ext uri="{FF2B5EF4-FFF2-40B4-BE49-F238E27FC236}">
                <a16:creationId xmlns:a16="http://schemas.microsoft.com/office/drawing/2014/main" id="{76F08D90-78DD-6243-8E98-3F5AB41095AF}"/>
              </a:ext>
            </a:extLst>
          </p:cNvPr>
          <p:cNvSpPr>
            <a:spLocks noGrp="1"/>
          </p:cNvSpPr>
          <p:nvPr>
            <p:ph type="sldNum" idx="11"/>
          </p:nvPr>
        </p:nvSpPr>
        <p:spPr/>
        <p:txBody>
          <a:bodyPr/>
          <a:lstStyle/>
          <a:p>
            <a:fld id="{74E02654-A125-F248-8F81-0A4AA5AE0C13}" type="slidenum">
              <a:rPr lang="es-ES" altLang="es-ES" smtClean="0"/>
              <a:pPr/>
              <a:t>17</a:t>
            </a:fld>
            <a:endParaRPr lang="es-ES" altLang="es-ES"/>
          </a:p>
        </p:txBody>
      </p:sp>
      <p:pic>
        <p:nvPicPr>
          <p:cNvPr id="6" name="Picture 5" descr="Image result for self improvement">
            <a:extLst>
              <a:ext uri="{FF2B5EF4-FFF2-40B4-BE49-F238E27FC236}">
                <a16:creationId xmlns:a16="http://schemas.microsoft.com/office/drawing/2014/main" id="{2389A5BF-BE31-2D42-AB61-65E103CD4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17032"/>
            <a:ext cx="2815821"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2941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C2D34003-2167-AE40-A4D3-4A5971EEF0F1}"/>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buClrTx/>
              <a:buFontTx/>
              <a:buNone/>
            </a:pPr>
            <a:r>
              <a:rPr lang="es-ES" altLang="es-ES" sz="4400" b="1">
                <a:solidFill>
                  <a:srgbClr val="000000"/>
                </a:solidFill>
                <a:latin typeface="Calibri" panose="020F0502020204030204" pitchFamily="34" charset="0"/>
              </a:rPr>
              <a:t>Governmentality</a:t>
            </a:r>
            <a:endParaRPr lang="es-ES" altLang="es-ES" sz="4400">
              <a:solidFill>
                <a:srgbClr val="000000"/>
              </a:solidFill>
              <a:latin typeface="Calibri" panose="020F0502020204030204" pitchFamily="34" charset="0"/>
            </a:endParaRPr>
          </a:p>
        </p:txBody>
      </p:sp>
      <p:sp>
        <p:nvSpPr>
          <p:cNvPr id="49155" name="Text Box 2">
            <a:extLst>
              <a:ext uri="{FF2B5EF4-FFF2-40B4-BE49-F238E27FC236}">
                <a16:creationId xmlns:a16="http://schemas.microsoft.com/office/drawing/2014/main" id="{38045A7F-3BBE-DA46-AE25-130BD9A484F9}"/>
              </a:ext>
            </a:extLst>
          </p:cNvPr>
          <p:cNvSpPr txBox="1">
            <a:spLocks noChangeArrowheads="1"/>
          </p:cNvSpPr>
          <p:nvPr/>
        </p:nvSpPr>
        <p:spPr bwMode="auto">
          <a:xfrm>
            <a:off x="457200" y="1600200"/>
            <a:ext cx="48355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ts val="800"/>
              </a:spcBef>
              <a:buClr>
                <a:srgbClr val="000000"/>
              </a:buClr>
              <a:buSzPct val="100000"/>
              <a:buFont typeface="Arial" panose="020B0604020202020204"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3200">
                <a:solidFill>
                  <a:srgbClr val="000000"/>
                </a:solidFill>
                <a:latin typeface="Calibri" panose="020F0502020204030204" pitchFamily="34" charset="0"/>
                <a:ea typeface="ＭＳ Ｐゴシック" panose="020B0600070205080204" pitchFamily="34" charset="-128"/>
              </a:defRPr>
            </a:lvl1pPr>
            <a:lvl2pPr marL="738188" indent="-280988">
              <a:spcBef>
                <a:spcPts val="700"/>
              </a:spcBef>
              <a:buClr>
                <a:srgbClr val="000000"/>
              </a:buClr>
              <a:buSzPct val="100000"/>
              <a:buFont typeface="Calibri" panose="020F0502020204030204"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90000"/>
              </a:lnSpc>
              <a:spcBef>
                <a:spcPts val="700"/>
              </a:spcBef>
              <a:buFont typeface="Times New Roman" panose="02020603050405020304" pitchFamily="18" charset="0"/>
              <a:buNone/>
            </a:pPr>
            <a:endParaRPr lang="en-GB" altLang="es-ES" sz="2000" dirty="0"/>
          </a:p>
          <a:p>
            <a:pPr eaLnBrk="1" hangingPunct="1">
              <a:lnSpc>
                <a:spcPct val="90000"/>
              </a:lnSpc>
              <a:spcBef>
                <a:spcPts val="700"/>
              </a:spcBef>
            </a:pPr>
            <a:r>
              <a:rPr lang="en-GB" altLang="es-ES" sz="2000" dirty="0"/>
              <a:t> Way in which governments try to produce citizens (subjects) best suited to the ends and objectives of governments</a:t>
            </a:r>
          </a:p>
          <a:p>
            <a:pPr lvl="1" eaLnBrk="1" hangingPunct="1">
              <a:lnSpc>
                <a:spcPct val="90000"/>
              </a:lnSpc>
              <a:spcBef>
                <a:spcPts val="600"/>
              </a:spcBef>
              <a:spcAft>
                <a:spcPts val="1800"/>
              </a:spcAft>
              <a:buFont typeface="Arial" panose="020B0604020202020204" pitchFamily="34" charset="0"/>
              <a:buChar char="–"/>
            </a:pPr>
            <a:r>
              <a:rPr lang="en-US" altLang="es-ES" sz="1800" dirty="0"/>
              <a:t>A</a:t>
            </a:r>
            <a:r>
              <a:rPr lang="en-GB" altLang="es-ES" sz="1800" dirty="0"/>
              <a:t> </a:t>
            </a:r>
            <a:r>
              <a:rPr lang="en-GB" altLang="es-ES" sz="1800" b="1" i="1" dirty="0"/>
              <a:t>style</a:t>
            </a:r>
            <a:r>
              <a:rPr lang="en-GB" altLang="es-ES" sz="1800" dirty="0"/>
              <a:t> of exercising power</a:t>
            </a:r>
          </a:p>
          <a:p>
            <a:pPr eaLnBrk="1" hangingPunct="1">
              <a:lnSpc>
                <a:spcPct val="90000"/>
              </a:lnSpc>
              <a:spcBef>
                <a:spcPts val="700"/>
              </a:spcBef>
            </a:pPr>
            <a:r>
              <a:rPr lang="en-GB" altLang="es-ES" sz="2000" dirty="0"/>
              <a:t> Organised </a:t>
            </a:r>
            <a:r>
              <a:rPr lang="en-GB" altLang="es-ES" sz="2000" b="1" i="1" dirty="0"/>
              <a:t>practices</a:t>
            </a:r>
            <a:r>
              <a:rPr lang="en-GB" altLang="es-ES" sz="2000" dirty="0"/>
              <a:t> through which subjects are governed (</a:t>
            </a:r>
            <a:r>
              <a:rPr lang="en-GB" altLang="es-ES" sz="1600" dirty="0"/>
              <a:t>Mayhew, 2004</a:t>
            </a:r>
            <a:r>
              <a:rPr lang="en-GB" altLang="es-ES" sz="2000" dirty="0"/>
              <a:t>)</a:t>
            </a:r>
          </a:p>
          <a:p>
            <a:pPr lvl="1" eaLnBrk="1" hangingPunct="1">
              <a:lnSpc>
                <a:spcPct val="90000"/>
              </a:lnSpc>
              <a:spcBef>
                <a:spcPts val="600"/>
              </a:spcBef>
              <a:spcAft>
                <a:spcPts val="0"/>
              </a:spcAft>
              <a:buFont typeface="Arial" panose="020B0604020202020204" pitchFamily="34" charset="0"/>
              <a:buChar char="–"/>
            </a:pPr>
            <a:r>
              <a:rPr lang="en-GB" altLang="es-ES" sz="1800" dirty="0"/>
              <a:t>Mentalities, rationalities, techniques</a:t>
            </a:r>
          </a:p>
          <a:p>
            <a:pPr lvl="1" eaLnBrk="1" hangingPunct="1">
              <a:lnSpc>
                <a:spcPct val="90000"/>
              </a:lnSpc>
              <a:spcBef>
                <a:spcPts val="600"/>
              </a:spcBef>
              <a:spcAft>
                <a:spcPts val="1800"/>
              </a:spcAft>
              <a:buFont typeface="Arial" panose="020B0604020202020204" pitchFamily="34" charset="0"/>
              <a:buChar char="–"/>
            </a:pPr>
            <a:r>
              <a:rPr lang="en-GB" altLang="es-ES" sz="1800" dirty="0" err="1"/>
              <a:t>E.g</a:t>
            </a:r>
            <a:r>
              <a:rPr lang="en-GB" altLang="es-ES" sz="1800" dirty="0"/>
              <a:t> think back on </a:t>
            </a:r>
            <a:r>
              <a:rPr lang="en-GB" altLang="en-US" sz="1800" dirty="0"/>
              <a:t>‘</a:t>
            </a:r>
            <a:r>
              <a:rPr lang="en-GB" altLang="es-ES" sz="1800" dirty="0"/>
              <a:t>Lawn People</a:t>
            </a:r>
            <a:r>
              <a:rPr lang="en-GB" altLang="en-US" sz="1800" dirty="0"/>
              <a:t>’</a:t>
            </a:r>
            <a:r>
              <a:rPr lang="en-GB" altLang="es-ES" sz="1800" dirty="0"/>
              <a:t> (subjects)</a:t>
            </a:r>
          </a:p>
        </p:txBody>
      </p:sp>
      <p:sp>
        <p:nvSpPr>
          <p:cNvPr id="49156" name="Slide Number Placeholder 1">
            <a:extLst>
              <a:ext uri="{FF2B5EF4-FFF2-40B4-BE49-F238E27FC236}">
                <a16:creationId xmlns:a16="http://schemas.microsoft.com/office/drawing/2014/main" id="{801B08ED-A28F-644B-95E3-2D53319220A1}"/>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A1843458-1769-8F40-A2BE-710D11D7B09A}" type="slidenum">
              <a:rPr lang="es-ES" altLang="es-ES" sz="1000">
                <a:latin typeface="Arial" panose="020B0604020202020204" pitchFamily="34" charset="0"/>
              </a:rPr>
              <a:pPr>
                <a:spcBef>
                  <a:spcPct val="0"/>
                </a:spcBef>
                <a:buClrTx/>
                <a:buFontTx/>
                <a:buNone/>
              </a:pPr>
              <a:t>18</a:t>
            </a:fld>
            <a:endParaRPr lang="es-ES" altLang="es-ES" sz="1000">
              <a:latin typeface="Arial" panose="020B0604020202020204" pitchFamily="34" charset="0"/>
            </a:endParaRPr>
          </a:p>
        </p:txBody>
      </p:sp>
      <p:pic>
        <p:nvPicPr>
          <p:cNvPr id="49157" name="Picture 3">
            <a:extLst>
              <a:ext uri="{FF2B5EF4-FFF2-40B4-BE49-F238E27FC236}">
                <a16:creationId xmlns:a16="http://schemas.microsoft.com/office/drawing/2014/main" id="{CC6DA77D-0475-6241-B166-F456D798C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988840"/>
            <a:ext cx="317341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4">
            <a:extLst>
              <a:ext uri="{FF2B5EF4-FFF2-40B4-BE49-F238E27FC236}">
                <a16:creationId xmlns:a16="http://schemas.microsoft.com/office/drawing/2014/main" id="{9F2A2158-01E8-DB4E-BBE3-10405F3FD848}"/>
              </a:ext>
            </a:extLst>
          </p:cNvPr>
          <p:cNvSpPr txBox="1">
            <a:spLocks noChangeArrowheads="1"/>
          </p:cNvSpPr>
          <p:nvPr/>
        </p:nvSpPr>
        <p:spPr bwMode="auto">
          <a:xfrm>
            <a:off x="5292725" y="4581128"/>
            <a:ext cx="2879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s-ES" sz="600">
                <a:solidFill>
                  <a:schemeClr val="tx1"/>
                </a:solidFill>
              </a:rPr>
              <a:t>Source: </a:t>
            </a:r>
            <a:r>
              <a:rPr lang="nl-NL" altLang="es-ES" sz="600" u="sng">
                <a:solidFill>
                  <a:srgbClr val="0000FF"/>
                </a:solidFill>
              </a:rPr>
              <a:t>https://adrianblau.files.wordpress.com </a:t>
            </a:r>
            <a:endParaRPr lang="en-US" altLang="es-ES" sz="600" u="sng">
              <a:solidFill>
                <a:srgbClr val="0000FF"/>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2437B2CD-841E-184B-BD28-31BC58C807E8}"/>
              </a:ext>
            </a:extLst>
          </p:cNvPr>
          <p:cNvSpPr>
            <a:spLocks noGrp="1" noChangeArrowheads="1"/>
          </p:cNvSpPr>
          <p:nvPr>
            <p:ph type="title"/>
          </p:nvPr>
        </p:nvSpPr>
        <p:spPr/>
        <p:txBody>
          <a:bodyPr/>
          <a:lstStyle/>
          <a:p>
            <a:r>
              <a:rPr lang="en-US" altLang="es-ES"/>
              <a:t>Introduction</a:t>
            </a:r>
          </a:p>
        </p:txBody>
      </p:sp>
      <p:sp>
        <p:nvSpPr>
          <p:cNvPr id="18434" name="Content Placeholder 2">
            <a:extLst>
              <a:ext uri="{FF2B5EF4-FFF2-40B4-BE49-F238E27FC236}">
                <a16:creationId xmlns:a16="http://schemas.microsoft.com/office/drawing/2014/main" id="{0ED75788-4B7E-6B4D-9884-2C2A3B2EFD57}"/>
              </a:ext>
            </a:extLst>
          </p:cNvPr>
          <p:cNvSpPr>
            <a:spLocks noGrp="1" noChangeArrowheads="1"/>
          </p:cNvSpPr>
          <p:nvPr>
            <p:ph idx="1"/>
          </p:nvPr>
        </p:nvSpPr>
        <p:spPr/>
        <p:txBody>
          <a:bodyPr/>
          <a:lstStyle/>
          <a:p>
            <a:r>
              <a:rPr lang="en-US" altLang="es-ES"/>
              <a:t>Answers to question</a:t>
            </a:r>
          </a:p>
          <a:p>
            <a:r>
              <a:rPr lang="en-US" altLang="es-ES"/>
              <a:t>Subjects approach</a:t>
            </a:r>
          </a:p>
          <a:p>
            <a:r>
              <a:rPr lang="en-US" altLang="es-ES"/>
              <a:t>Premises on other theories</a:t>
            </a:r>
          </a:p>
          <a:p>
            <a:r>
              <a:rPr lang="en-US" altLang="es-ES"/>
              <a:t>Classroom activities</a:t>
            </a:r>
          </a:p>
        </p:txBody>
      </p:sp>
      <p:sp>
        <p:nvSpPr>
          <p:cNvPr id="18435" name="Slide Number Placeholder 3">
            <a:extLst>
              <a:ext uri="{FF2B5EF4-FFF2-40B4-BE49-F238E27FC236}">
                <a16:creationId xmlns:a16="http://schemas.microsoft.com/office/drawing/2014/main" id="{B399FFDE-53B4-A24B-9335-44B99A109F9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653A2599-11E4-BB46-BC7D-05095EED360D}" type="slidenum">
              <a:rPr lang="es-ES" altLang="es-ES" sz="1000">
                <a:latin typeface="Arial" panose="020B0604020202020204" pitchFamily="34" charset="0"/>
              </a:rPr>
              <a:pPr>
                <a:spcBef>
                  <a:spcPct val="0"/>
                </a:spcBef>
                <a:buClrTx/>
                <a:buFontTx/>
                <a:buNone/>
              </a:pPr>
              <a:t>1</a:t>
            </a:fld>
            <a:endParaRPr lang="es-ES" altLang="es-ES" sz="1000">
              <a:latin typeface="Arial" panose="020B0604020202020204" pitchFamily="34" charset="0"/>
            </a:endParaRPr>
          </a:p>
        </p:txBody>
      </p:sp>
      <p:sp>
        <p:nvSpPr>
          <p:cNvPr id="18436" name="Content Placeholder 7">
            <a:extLst>
              <a:ext uri="{FF2B5EF4-FFF2-40B4-BE49-F238E27FC236}">
                <a16:creationId xmlns:a16="http://schemas.microsoft.com/office/drawing/2014/main" id="{6FAF5185-DD61-D043-88E7-EB3535D6FFE4}"/>
              </a:ext>
            </a:extLst>
          </p:cNvPr>
          <p:cNvSpPr>
            <a:spLocks noGrp="1" noChangeArrowheads="1"/>
          </p:cNvSpPr>
          <p:nvPr>
            <p:ph sz="quarter" idx="4294967295"/>
          </p:nvPr>
        </p:nvSpPr>
        <p:spPr>
          <a:xfrm>
            <a:off x="5102225" y="2174875"/>
            <a:ext cx="4041775" cy="3951288"/>
          </a:xfrm>
        </p:spPr>
        <p:txBody>
          <a:bodyPr/>
          <a:lstStyle/>
          <a:p>
            <a:pPr lvl="1"/>
            <a:endParaRPr lang="en-US" altLang="es-ES"/>
          </a:p>
          <a:p>
            <a:endParaRPr lang="en-US" altLang="es-ES"/>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a:extLst>
              <a:ext uri="{FF2B5EF4-FFF2-40B4-BE49-F238E27FC236}">
                <a16:creationId xmlns:a16="http://schemas.microsoft.com/office/drawing/2014/main" id="{3F26D3DD-D40C-2246-A146-77EE934EA3D2}"/>
              </a:ext>
            </a:extLst>
          </p:cNvPr>
          <p:cNvSpPr>
            <a:spLocks noGrp="1" noChangeArrowheads="1"/>
          </p:cNvSpPr>
          <p:nvPr>
            <p:ph type="title"/>
          </p:nvPr>
        </p:nvSpPr>
        <p:spPr>
          <a:xfrm>
            <a:off x="457200" y="273050"/>
            <a:ext cx="3008313" cy="1427163"/>
          </a:xfrm>
        </p:spPr>
        <p:txBody>
          <a:bodyPr/>
          <a:lstStyle/>
          <a:p>
            <a:r>
              <a:rPr lang="en-US" altLang="es-ES" dirty="0"/>
              <a:t>Activity: watch-n-discuss</a:t>
            </a:r>
            <a:br>
              <a:rPr lang="en-US" altLang="es-ES" dirty="0"/>
            </a:br>
            <a:br>
              <a:rPr lang="en-US" altLang="es-ES" dirty="0"/>
            </a:br>
            <a:endParaRPr lang="en-US" altLang="es-ES" dirty="0"/>
          </a:p>
        </p:txBody>
      </p:sp>
      <p:sp>
        <p:nvSpPr>
          <p:cNvPr id="4" name="Content Placeholder 3">
            <a:extLst>
              <a:ext uri="{FF2B5EF4-FFF2-40B4-BE49-F238E27FC236}">
                <a16:creationId xmlns:a16="http://schemas.microsoft.com/office/drawing/2014/main" id="{54E3C739-9B1E-E346-A8B4-70BCC826A014}"/>
              </a:ext>
            </a:extLst>
          </p:cNvPr>
          <p:cNvSpPr>
            <a:spLocks noGrp="1" noChangeArrowheads="1"/>
          </p:cNvSpPr>
          <p:nvPr>
            <p:ph idx="1"/>
          </p:nvPr>
        </p:nvSpPr>
        <p:spPr/>
        <p:txBody>
          <a:bodyPr/>
          <a:lstStyle/>
          <a:p>
            <a:pPr marL="0" indent="0">
              <a:lnSpc>
                <a:spcPct val="80000"/>
              </a:lnSpc>
              <a:buFont typeface="Arial" panose="020B0604020202020204" pitchFamily="34" charset="0"/>
              <a:buNone/>
            </a:pPr>
            <a:endParaRPr lang="en-US" altLang="es-ES" sz="1400" b="1" u="sng" dirty="0"/>
          </a:p>
          <a:p>
            <a:pPr marL="0" indent="0">
              <a:lnSpc>
                <a:spcPct val="80000"/>
              </a:lnSpc>
              <a:buFont typeface="Arial" panose="020B0604020202020204" pitchFamily="34" charset="0"/>
              <a:buNone/>
            </a:pPr>
            <a:r>
              <a:rPr lang="en-US" altLang="es-ES" sz="1400" b="1" u="sng" dirty="0"/>
              <a:t>Vox: Game of Thrones is secretly all about climate change</a:t>
            </a:r>
          </a:p>
          <a:p>
            <a:pPr marL="0" indent="0">
              <a:lnSpc>
                <a:spcPct val="80000"/>
              </a:lnSpc>
            </a:pPr>
            <a:r>
              <a:rPr lang="en-US" altLang="en-US" sz="1400" i="1" dirty="0"/>
              <a:t>“</a:t>
            </a:r>
            <a:r>
              <a:rPr lang="en-US" altLang="es-ES" sz="1400" i="1" dirty="0"/>
              <a:t>…stopping it requires the world</a:t>
            </a:r>
            <a:r>
              <a:rPr lang="en-US" altLang="en-US" sz="1400" i="1" dirty="0"/>
              <a:t>’</a:t>
            </a:r>
            <a:r>
              <a:rPr lang="en-US" altLang="es-ES" sz="1400" i="1" dirty="0"/>
              <a:t>s biggest nations – like China, India, and the US – to sacrifice a little in the short term and put away their political competition with each other. </a:t>
            </a:r>
          </a:p>
          <a:p>
            <a:pPr marL="0" indent="0">
              <a:lnSpc>
                <a:spcPct val="80000"/>
              </a:lnSpc>
            </a:pPr>
            <a:r>
              <a:rPr lang="en-US" altLang="es-ES" sz="1400" i="1" dirty="0"/>
              <a:t> A collective action story… story Northern Wall and forces it holds at bay </a:t>
            </a:r>
            <a:r>
              <a:rPr lang="en-US" altLang="en-US" sz="1400" i="1" dirty="0"/>
              <a:t>“</a:t>
            </a:r>
            <a:r>
              <a:rPr lang="en-US" altLang="es-ES" sz="1400" i="1" dirty="0"/>
              <a:t>is about the mistaken belief that industrial </a:t>
            </a:r>
            <a:r>
              <a:rPr lang="en-US" altLang="es-ES" sz="1400" i="1" dirty="0" err="1"/>
              <a:t>civilisation</a:t>
            </a:r>
            <a:r>
              <a:rPr lang="en-US" altLang="es-ES" sz="1400" i="1" dirty="0"/>
              <a:t> can stand against the changing forces of nature</a:t>
            </a:r>
          </a:p>
          <a:p>
            <a:pPr marL="0" indent="0">
              <a:lnSpc>
                <a:spcPct val="80000"/>
              </a:lnSpc>
            </a:pPr>
            <a:r>
              <a:rPr lang="en-US" altLang="es-ES" sz="1400" i="1" dirty="0"/>
              <a:t>…but if our zombies are climate change, and we are not doing nearly enough to prevent catastrophic global warming, who should you really be annoyed with?</a:t>
            </a:r>
            <a:r>
              <a:rPr lang="en-US" altLang="en-US" sz="1400" dirty="0"/>
              <a:t>”</a:t>
            </a:r>
            <a:endParaRPr lang="en-US" altLang="es-ES" sz="1400" dirty="0"/>
          </a:p>
          <a:p>
            <a:pPr marL="0" indent="0">
              <a:lnSpc>
                <a:spcPct val="80000"/>
              </a:lnSpc>
              <a:buFont typeface="Wingdings" pitchFamily="2" charset="2"/>
              <a:buChar char="q"/>
            </a:pPr>
            <a:r>
              <a:rPr lang="en-US" altLang="es-ES" sz="1400" b="1" dirty="0">
                <a:solidFill>
                  <a:srgbClr val="FF0000"/>
                </a:solidFill>
              </a:rPr>
              <a:t> QUESTION: Who should you be annoyed with? How change?</a:t>
            </a:r>
            <a:endParaRPr lang="en-US" altLang="es-ES" sz="1400" dirty="0"/>
          </a:p>
          <a:p>
            <a:pPr marL="0" indent="0">
              <a:lnSpc>
                <a:spcPct val="80000"/>
              </a:lnSpc>
              <a:buFont typeface="Arial" panose="020B0604020202020204" pitchFamily="34" charset="0"/>
              <a:buNone/>
            </a:pPr>
            <a:endParaRPr lang="en-US" altLang="es-ES" sz="1400" dirty="0"/>
          </a:p>
          <a:p>
            <a:pPr marL="0" indent="0">
              <a:lnSpc>
                <a:spcPct val="80000"/>
              </a:lnSpc>
              <a:buFont typeface="Arial" panose="020B0604020202020204" pitchFamily="34" charset="0"/>
              <a:buNone/>
            </a:pPr>
            <a:endParaRPr lang="en-US" altLang="es-ES" sz="1400" dirty="0"/>
          </a:p>
          <a:p>
            <a:pPr marL="0" indent="0">
              <a:lnSpc>
                <a:spcPct val="80000"/>
              </a:lnSpc>
              <a:buFont typeface="Arial" panose="020B0604020202020204" pitchFamily="34" charset="0"/>
              <a:buNone/>
            </a:pPr>
            <a:r>
              <a:rPr lang="en-US" altLang="es-ES" sz="1400" b="1" u="sng" dirty="0"/>
              <a:t>Halsey, 2004 </a:t>
            </a:r>
            <a:r>
              <a:rPr lang="en-US" altLang="es-ES" sz="1400" b="1" dirty="0"/>
              <a:t>(and </a:t>
            </a:r>
            <a:r>
              <a:rPr lang="en-US" altLang="en-US" sz="1400" b="1" dirty="0"/>
              <a:t>‘</a:t>
            </a:r>
            <a:r>
              <a:rPr lang="en-US" altLang="es-ES" sz="1400" b="1" dirty="0"/>
              <a:t>Man</a:t>
            </a:r>
            <a:r>
              <a:rPr lang="en-US" altLang="en-US" sz="1400" b="1" dirty="0"/>
              <a:t>’</a:t>
            </a:r>
            <a:r>
              <a:rPr lang="en-US" altLang="es-ES" sz="1400" b="1" dirty="0"/>
              <a:t> by Steve </a:t>
            </a:r>
            <a:r>
              <a:rPr lang="en-US" altLang="es-ES" sz="1400" b="1" dirty="0" err="1"/>
              <a:t>Cutts</a:t>
            </a:r>
            <a:r>
              <a:rPr lang="en-US" altLang="es-ES" sz="1400" b="1" dirty="0"/>
              <a:t>)</a:t>
            </a:r>
            <a:endParaRPr lang="en-US" altLang="es-ES" sz="1400" dirty="0"/>
          </a:p>
          <a:p>
            <a:pPr marL="0" indent="0">
              <a:lnSpc>
                <a:spcPct val="80000"/>
              </a:lnSpc>
              <a:buNone/>
            </a:pPr>
            <a:r>
              <a:rPr lang="en-US" altLang="es-ES" sz="1400" i="1" dirty="0"/>
              <a:t>But I want to suggest that structural economic power relies for its efficacy not simply on the relations between government, law, and the economy, so much as on the </a:t>
            </a:r>
            <a:r>
              <a:rPr lang="en-US" altLang="es-ES" sz="1400" b="1" i="1" dirty="0"/>
              <a:t>flows of pleasure </a:t>
            </a:r>
            <a:r>
              <a:rPr lang="en-US" altLang="es-ES" sz="1400" i="1" dirty="0"/>
              <a:t>which invest the </a:t>
            </a:r>
            <a:r>
              <a:rPr lang="en-US" altLang="es-ES" sz="1400" b="1" i="1" dirty="0"/>
              <a:t>population</a:t>
            </a:r>
            <a:r>
              <a:rPr lang="en-US" altLang="es-ES" sz="1400" i="1" dirty="0"/>
              <a:t> at any one time.</a:t>
            </a:r>
          </a:p>
          <a:p>
            <a:pPr marL="0" indent="0">
              <a:lnSpc>
                <a:spcPct val="80000"/>
              </a:lnSpc>
              <a:buNone/>
            </a:pPr>
            <a:r>
              <a:rPr lang="en-US" altLang="es-ES" sz="1400" i="1" dirty="0"/>
              <a:t>Not only is it profitable to be environmentally destructive (in the sense of mining, manufacturing cars, </a:t>
            </a:r>
            <a:r>
              <a:rPr lang="en-US" altLang="es-ES" sz="1400" i="1" dirty="0" err="1"/>
              <a:t>clearfelling</a:t>
            </a:r>
            <a:r>
              <a:rPr lang="en-US" altLang="es-ES" sz="1400" i="1" dirty="0"/>
              <a:t> forests) it </a:t>
            </a:r>
            <a:r>
              <a:rPr lang="en-US" altLang="es-ES" sz="1400" b="1" i="1" dirty="0"/>
              <a:t>feels good too </a:t>
            </a:r>
            <a:r>
              <a:rPr lang="en-US" altLang="es-ES" sz="1400" i="1" dirty="0"/>
              <a:t>(in the sense of purchasing a gold necklace, driving on the open road, looking at a table, chair, or house constructed from redwood, mahogany, mountain ash or the like). </a:t>
            </a:r>
          </a:p>
          <a:p>
            <a:pPr marL="0" indent="0">
              <a:lnSpc>
                <a:spcPct val="80000"/>
              </a:lnSpc>
            </a:pPr>
            <a:r>
              <a:rPr lang="en-US" altLang="es-ES" sz="1400" b="1" dirty="0">
                <a:solidFill>
                  <a:srgbClr val="FF0000"/>
                </a:solidFill>
              </a:rPr>
              <a:t>QUESTION: Who should you be annoyed with? How change?</a:t>
            </a:r>
          </a:p>
        </p:txBody>
      </p:sp>
      <p:sp>
        <p:nvSpPr>
          <p:cNvPr id="5" name="Content Placeholder 4">
            <a:extLst>
              <a:ext uri="{FF2B5EF4-FFF2-40B4-BE49-F238E27FC236}">
                <a16:creationId xmlns:a16="http://schemas.microsoft.com/office/drawing/2014/main" id="{84225A94-05EF-9346-8391-8EE51776115D}"/>
              </a:ext>
            </a:extLst>
          </p:cNvPr>
          <p:cNvSpPr>
            <a:spLocks noGrp="1" noChangeArrowheads="1"/>
          </p:cNvSpPr>
          <p:nvPr>
            <p:ph type="body" sz="half" idx="2"/>
          </p:nvPr>
        </p:nvSpPr>
        <p:spPr>
          <a:xfrm>
            <a:off x="457200" y="1196975"/>
            <a:ext cx="3008313" cy="4929188"/>
          </a:xfrm>
        </p:spPr>
        <p:txBody>
          <a:bodyPr/>
          <a:lstStyle/>
          <a:p>
            <a:endParaRPr lang="nl-NL" altLang="es-ES" sz="1800" dirty="0">
              <a:solidFill>
                <a:srgbClr val="FF6600"/>
              </a:solidFill>
              <a:hlinkClick r:id="rId3"/>
            </a:endParaRPr>
          </a:p>
          <a:p>
            <a:r>
              <a:rPr lang="nl-NL" altLang="es-ES" sz="1800" dirty="0">
                <a:solidFill>
                  <a:srgbClr val="FF6600"/>
                </a:solidFill>
                <a:hlinkClick r:id="rId3"/>
              </a:rPr>
              <a:t>https://www.youtube.com/watch?v=Xppoy2veSP0</a:t>
            </a:r>
            <a:r>
              <a:rPr lang="nl-NL" altLang="es-ES" sz="1800" dirty="0">
                <a:solidFill>
                  <a:srgbClr val="FF6600"/>
                </a:solidFill>
              </a:rPr>
              <a:t> </a:t>
            </a:r>
          </a:p>
          <a:p>
            <a:pPr>
              <a:buFont typeface="Arial" panose="020B0604020202020204" pitchFamily="34" charset="0"/>
              <a:buChar char="•"/>
            </a:pPr>
            <a:endParaRPr lang="nl-NL" altLang="es-ES" sz="1800" dirty="0">
              <a:solidFill>
                <a:schemeClr val="tx1"/>
              </a:solidFill>
            </a:endParaRPr>
          </a:p>
          <a:p>
            <a:endParaRPr lang="nl-NL" altLang="es-ES" sz="1800" dirty="0">
              <a:solidFill>
                <a:schemeClr val="tx1"/>
              </a:solidFill>
            </a:endParaRPr>
          </a:p>
          <a:p>
            <a:endParaRPr lang="nl-NL" altLang="es-ES" sz="1800" dirty="0">
              <a:solidFill>
                <a:schemeClr val="tx1"/>
              </a:solidFill>
            </a:endParaRPr>
          </a:p>
          <a:p>
            <a:endParaRPr lang="nl-NL" altLang="es-ES" sz="1800" dirty="0">
              <a:solidFill>
                <a:schemeClr val="tx1"/>
              </a:solidFill>
              <a:hlinkClick r:id="rId4"/>
            </a:endParaRPr>
          </a:p>
          <a:p>
            <a:endParaRPr lang="nl-NL" altLang="es-ES" sz="1800" dirty="0">
              <a:solidFill>
                <a:schemeClr val="tx1"/>
              </a:solidFill>
              <a:hlinkClick r:id="rId4"/>
            </a:endParaRPr>
          </a:p>
          <a:p>
            <a:r>
              <a:rPr lang="nl-NL" altLang="es-ES" sz="1800" dirty="0">
                <a:solidFill>
                  <a:schemeClr val="tx1"/>
                </a:solidFill>
                <a:hlinkClick r:id="rId4"/>
              </a:rPr>
              <a:t>https://www.youtube.com/watch?v=WfGMYdalClU</a:t>
            </a:r>
            <a:r>
              <a:rPr lang="nl-NL" altLang="es-ES" sz="1800" dirty="0">
                <a:solidFill>
                  <a:schemeClr val="tx1"/>
                </a:solidFill>
              </a:rPr>
              <a:t> </a:t>
            </a:r>
          </a:p>
          <a:p>
            <a:pPr>
              <a:buFont typeface="Arial" panose="020B0604020202020204" pitchFamily="34" charset="0"/>
              <a:buChar char="•"/>
            </a:pPr>
            <a:endParaRPr lang="en-US" altLang="es-ES" sz="1800" dirty="0">
              <a:solidFill>
                <a:schemeClr val="tx1"/>
              </a:solidFill>
            </a:endParaRPr>
          </a:p>
        </p:txBody>
      </p:sp>
      <p:sp>
        <p:nvSpPr>
          <p:cNvPr id="53252" name="Slide Number Placeholder 1">
            <a:extLst>
              <a:ext uri="{FF2B5EF4-FFF2-40B4-BE49-F238E27FC236}">
                <a16:creationId xmlns:a16="http://schemas.microsoft.com/office/drawing/2014/main" id="{A7F38B28-79CA-E945-BC94-F007FCC413D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AD0ABAE5-8973-B042-8073-4BE674F5A7ED}" type="slidenum">
              <a:rPr lang="es-ES" altLang="es-ES" sz="1000">
                <a:latin typeface="Arial" panose="020B0604020202020204" pitchFamily="34" charset="0"/>
              </a:rPr>
              <a:pPr>
                <a:spcBef>
                  <a:spcPct val="0"/>
                </a:spcBef>
                <a:buClrTx/>
                <a:buFontTx/>
                <a:buNone/>
              </a:pPr>
              <a:t>19</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right)">
                                      <p:cBhvr>
                                        <p:cTn id="7" dur="500"/>
                                        <p:tgtEl>
                                          <p:spTgt spid="4">
                                            <p:txEl>
                                              <p:pRg st="1" end="1"/>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right)">
                                      <p:cBhvr>
                                        <p:cTn id="10" dur="500"/>
                                        <p:tgtEl>
                                          <p:spTgt spid="4">
                                            <p:txEl>
                                              <p:pRg st="2" end="2"/>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right)">
                                      <p:cBhvr>
                                        <p:cTn id="13" dur="500"/>
                                        <p:tgtEl>
                                          <p:spTgt spid="4">
                                            <p:txEl>
                                              <p:pRg st="3" end="3"/>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right)">
                                      <p:cBhvr>
                                        <p:cTn id="16" dur="500"/>
                                        <p:tgtEl>
                                          <p:spTgt spid="4">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right)">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wipe(left)">
                                      <p:cBhvr>
                                        <p:cTn id="26" dur="500"/>
                                        <p:tgtEl>
                                          <p:spTgt spid="5">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right)">
                                      <p:cBhvr>
                                        <p:cTn id="31" dur="500"/>
                                        <p:tgtEl>
                                          <p:spTgt spid="4">
                                            <p:txEl>
                                              <p:pRg st="8" end="8"/>
                                            </p:tx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right)">
                                      <p:cBhvr>
                                        <p:cTn id="34" dur="500"/>
                                        <p:tgtEl>
                                          <p:spTgt spid="4">
                                            <p:txEl>
                                              <p:pRg st="9" end="9"/>
                                            </p:txEl>
                                          </p:spTgt>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right)">
                                      <p:cBhvr>
                                        <p:cTn id="37" dur="500"/>
                                        <p:tgtEl>
                                          <p:spTgt spid="4">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right)">
                                      <p:cBhvr>
                                        <p:cTn id="4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533B96A2-656D-9C46-A658-65259B306205}"/>
              </a:ext>
            </a:extLst>
          </p:cNvPr>
          <p:cNvSpPr>
            <a:spLocks noGrp="1"/>
          </p:cNvSpPr>
          <p:nvPr>
            <p:ph type="title"/>
          </p:nvPr>
        </p:nvSpPr>
        <p:spPr>
          <a:extLst>
            <a:ext uri="{909E8E84-426E-40dd-AFC4-6F175D3DCCD1}"/>
            <a:ext uri="{91240B29-F687-4f45-9708-019B960494DF}"/>
            <a:ext uri="{AF507438-7753-43e0-B8FC-AC1667EBCBE1}"/>
            <a:ext uri="{FAA26D3D-D897-4be2-8F04-BA451C77F1D7}"/>
          </a:extLst>
        </p:spPr>
        <p:txBody>
          <a:bodyPr>
            <a:normAutofit/>
          </a:bodyPr>
          <a:lstStyle/>
          <a:p>
            <a:pPr>
              <a:defRPr/>
            </a:pPr>
            <a:r>
              <a:rPr lang="en-GB" dirty="0"/>
              <a:t>Take away points</a:t>
            </a:r>
            <a:endParaRPr lang="es-ES" dirty="0"/>
          </a:p>
        </p:txBody>
      </p:sp>
      <p:sp>
        <p:nvSpPr>
          <p:cNvPr id="57346" name="2 Marcador de contenido">
            <a:extLst>
              <a:ext uri="{FF2B5EF4-FFF2-40B4-BE49-F238E27FC236}">
                <a16:creationId xmlns:a16="http://schemas.microsoft.com/office/drawing/2014/main" id="{9BFCE50C-B1A3-AD46-BD38-158F6D61E6E5}"/>
              </a:ext>
            </a:extLst>
          </p:cNvPr>
          <p:cNvSpPr>
            <a:spLocks noGrp="1" noChangeArrowheads="1"/>
          </p:cNvSpPr>
          <p:nvPr>
            <p:ph sz="half" idx="1"/>
          </p:nvPr>
        </p:nvSpPr>
        <p:spPr>
          <a:xfrm>
            <a:off x="457200" y="1700213"/>
            <a:ext cx="5348288" cy="4525962"/>
          </a:xfrm>
        </p:spPr>
        <p:txBody>
          <a:bodyPr/>
          <a:lstStyle/>
          <a:p>
            <a:pPr>
              <a:lnSpc>
                <a:spcPct val="80000"/>
              </a:lnSpc>
            </a:pPr>
            <a:endParaRPr lang="en-GB" sz="2400" dirty="0"/>
          </a:p>
          <a:p>
            <a:pPr>
              <a:lnSpc>
                <a:spcPct val="80000"/>
              </a:lnSpc>
            </a:pPr>
            <a:r>
              <a:rPr lang="en-GB" sz="2400" dirty="0"/>
              <a:t>Green governance: governmentality</a:t>
            </a:r>
          </a:p>
          <a:p>
            <a:pPr>
              <a:lnSpc>
                <a:spcPct val="80000"/>
              </a:lnSpc>
            </a:pPr>
            <a:endParaRPr lang="en-US" altLang="es-ES" sz="2400" b="1" dirty="0"/>
          </a:p>
          <a:p>
            <a:pPr>
              <a:lnSpc>
                <a:spcPct val="80000"/>
              </a:lnSpc>
            </a:pPr>
            <a:r>
              <a:rPr lang="en-US" altLang="es-ES" sz="2400" b="1" dirty="0"/>
              <a:t>I</a:t>
            </a:r>
            <a:r>
              <a:rPr lang="en-GB" altLang="es-ES" sz="2400" b="1" dirty="0" err="1"/>
              <a:t>nternalised</a:t>
            </a:r>
            <a:r>
              <a:rPr lang="en-GB" altLang="es-ES" sz="2400" dirty="0"/>
              <a:t> power: </a:t>
            </a:r>
            <a:r>
              <a:rPr lang="en-US" altLang="es-ES" sz="2400" dirty="0"/>
              <a:t>Power can also be exercised internally</a:t>
            </a:r>
          </a:p>
          <a:p>
            <a:pPr lvl="1"/>
            <a:r>
              <a:rPr lang="en-US" altLang="es-ES" sz="1800" dirty="0"/>
              <a:t>through construction of </a:t>
            </a:r>
            <a:r>
              <a:rPr lang="en-US" altLang="es-ES" sz="1800" b="1" dirty="0"/>
              <a:t>subjects </a:t>
            </a:r>
            <a:r>
              <a:rPr lang="en-US" altLang="es-ES" sz="1800" dirty="0"/>
              <a:t>who by understanding themselves in particular ways (e.g. </a:t>
            </a:r>
            <a:r>
              <a:rPr lang="en-US" altLang="en-US" sz="1800" dirty="0"/>
              <a:t>“</a:t>
            </a:r>
            <a:r>
              <a:rPr lang="en-US" altLang="es-ES" sz="1800" dirty="0"/>
              <a:t>good citizens</a:t>
            </a:r>
            <a:r>
              <a:rPr lang="en-US" altLang="en-US" sz="1800" dirty="0"/>
              <a:t>”</a:t>
            </a:r>
            <a:r>
              <a:rPr lang="en-US" altLang="es-ES" sz="1800" dirty="0"/>
              <a:t>) voluntarily (without coercion) serve state projects – e.g. produce nature in ways desired by state, corporations</a:t>
            </a:r>
          </a:p>
          <a:p>
            <a:pPr lvl="1"/>
            <a:r>
              <a:rPr lang="en-US" altLang="es-ES" sz="1800" dirty="0"/>
              <a:t>E.g. turfgrass subjects or Lawn People</a:t>
            </a:r>
          </a:p>
          <a:p>
            <a:pPr marL="514350" indent="-514350">
              <a:lnSpc>
                <a:spcPct val="80000"/>
              </a:lnSpc>
              <a:buFont typeface="Calibri" panose="020F0502020204030204" pitchFamily="34" charset="0"/>
              <a:buAutoNum type="arabicPeriod" startAt="2"/>
            </a:pPr>
            <a:endParaRPr lang="en-GB" altLang="es-ES" sz="1400" dirty="0"/>
          </a:p>
        </p:txBody>
      </p:sp>
      <p:sp>
        <p:nvSpPr>
          <p:cNvPr id="57347" name="4 Marcador de contenido">
            <a:extLst>
              <a:ext uri="{FF2B5EF4-FFF2-40B4-BE49-F238E27FC236}">
                <a16:creationId xmlns:a16="http://schemas.microsoft.com/office/drawing/2014/main" id="{F85E24C0-1863-BC43-8797-94700AC7D197}"/>
              </a:ext>
            </a:extLst>
          </p:cNvPr>
          <p:cNvSpPr>
            <a:spLocks noGrp="1" noChangeArrowheads="1"/>
          </p:cNvSpPr>
          <p:nvPr>
            <p:ph sz="half" idx="2"/>
          </p:nvPr>
        </p:nvSpPr>
        <p:spPr>
          <a:xfrm>
            <a:off x="5805488" y="5037138"/>
            <a:ext cx="2743200" cy="233362"/>
          </a:xfrm>
        </p:spPr>
        <p:txBody>
          <a:bodyPr/>
          <a:lstStyle/>
          <a:p>
            <a:pPr marL="0" indent="0">
              <a:buFont typeface="Arial" panose="020B0604020202020204" pitchFamily="34" charset="0"/>
              <a:buNone/>
            </a:pPr>
            <a:r>
              <a:rPr lang="en-GB" altLang="es-ES" sz="800"/>
              <a:t>Copyright: David Hayward (source: geotimes.co.id)</a:t>
            </a:r>
            <a:endParaRPr lang="es-ES" altLang="es-ES" sz="800"/>
          </a:p>
        </p:txBody>
      </p:sp>
      <p:pic>
        <p:nvPicPr>
          <p:cNvPr id="57348" name="Picture 2">
            <a:extLst>
              <a:ext uri="{FF2B5EF4-FFF2-40B4-BE49-F238E27FC236}">
                <a16:creationId xmlns:a16="http://schemas.microsoft.com/office/drawing/2014/main" id="{E49E4436-9D42-EB4D-8210-98DA7FAF5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2095500"/>
            <a:ext cx="2919412" cy="294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9" name="Slide Number Placeholder 3">
            <a:extLst>
              <a:ext uri="{FF2B5EF4-FFF2-40B4-BE49-F238E27FC236}">
                <a16:creationId xmlns:a16="http://schemas.microsoft.com/office/drawing/2014/main" id="{5189F6ED-86B3-EB4B-8C32-E3EFFECF1073}"/>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962C1D68-CE75-0B4E-B712-0B5C18E85F7E}" type="slidenum">
              <a:rPr lang="es-ES" altLang="es-ES" sz="1000">
                <a:latin typeface="Arial" panose="020B0604020202020204" pitchFamily="34" charset="0"/>
              </a:rPr>
              <a:pPr>
                <a:spcBef>
                  <a:spcPct val="0"/>
                </a:spcBef>
                <a:buClrTx/>
                <a:buFontTx/>
                <a:buNone/>
              </a:pPr>
              <a:t>20</a:t>
            </a:fld>
            <a:endParaRPr lang="es-ES" altLang="es-ES" sz="1000">
              <a:latin typeface="Arial" panose="020B0604020202020204" pitchFamily="34" charset="0"/>
            </a:endParaRP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BFFA531-5610-7547-84DE-7193F5BBA02B}"/>
              </a:ext>
            </a:extLst>
          </p:cNvPr>
          <p:cNvSpPr>
            <a:spLocks noGrp="1"/>
          </p:cNvSpPr>
          <p:nvPr>
            <p:ph type="title"/>
          </p:nvPr>
        </p:nvSpPr>
        <p:spPr>
          <a:extLst>
            <a:ext uri="{909E8E84-426E-40dd-AFC4-6F175D3DCCD1}"/>
            <a:ext uri="{91240B29-F687-4f45-9708-019B960494DF}"/>
            <a:ext uri="{AF507438-7753-43e0-B8FC-AC1667EBCBE1}"/>
            <a:ext uri="{FAA26D3D-D897-4be2-8F04-BA451C77F1D7}"/>
          </a:extLst>
        </p:spPr>
        <p:txBody>
          <a:bodyPr>
            <a:normAutofit fontScale="90000"/>
          </a:bodyPr>
          <a:lstStyle/>
          <a:p>
            <a:pPr>
              <a:buFont typeface="Times New Roman" charset="0"/>
              <a:buNone/>
              <a:defRPr/>
            </a:pPr>
            <a:r>
              <a:rPr lang="en-US" dirty="0"/>
              <a:t>C</a:t>
            </a:r>
            <a:r>
              <a:rPr lang="en-GB" dirty="0" err="1"/>
              <a:t>ourse</a:t>
            </a:r>
            <a:r>
              <a:rPr lang="en-GB" dirty="0"/>
              <a:t> overview: What stuck with you</a:t>
            </a:r>
            <a:endParaRPr lang="es-ES" dirty="0"/>
          </a:p>
        </p:txBody>
      </p:sp>
      <p:sp>
        <p:nvSpPr>
          <p:cNvPr id="59394" name="2 Marcador de contenido">
            <a:extLst>
              <a:ext uri="{FF2B5EF4-FFF2-40B4-BE49-F238E27FC236}">
                <a16:creationId xmlns:a16="http://schemas.microsoft.com/office/drawing/2014/main" id="{94AF2631-E15D-244A-9833-7E33488C3A76}"/>
              </a:ext>
            </a:extLst>
          </p:cNvPr>
          <p:cNvSpPr>
            <a:spLocks noGrp="1" noChangeArrowheads="1"/>
          </p:cNvSpPr>
          <p:nvPr>
            <p:ph idx="1"/>
          </p:nvPr>
        </p:nvSpPr>
        <p:spPr/>
        <p:txBody>
          <a:bodyPr/>
          <a:lstStyle/>
          <a:p>
            <a:pPr marL="0" indent="0">
              <a:lnSpc>
                <a:spcPct val="80000"/>
              </a:lnSpc>
              <a:buFont typeface="Arial" panose="020B0604020202020204" pitchFamily="34" charset="0"/>
              <a:buNone/>
            </a:pPr>
            <a:r>
              <a:rPr lang="en-GB" altLang="es-ES" sz="2700"/>
              <a:t>Pick a partner and respond in a piece of paper: </a:t>
            </a:r>
            <a:endParaRPr lang="es-ES" altLang="es-ES" sz="2700"/>
          </a:p>
          <a:p>
            <a:pPr marL="971550" lvl="1" indent="-514350">
              <a:lnSpc>
                <a:spcPct val="80000"/>
              </a:lnSpc>
              <a:buFont typeface="Calibri" panose="020F0502020204030204" pitchFamily="34" charset="0"/>
              <a:buAutoNum type="arabicPeriod"/>
            </a:pPr>
            <a:r>
              <a:rPr lang="en-GB" altLang="es-ES" sz="2400"/>
              <a:t>An </a:t>
            </a:r>
            <a:r>
              <a:rPr lang="en-GB" altLang="en-US" sz="2400"/>
              <a:t>“</a:t>
            </a:r>
            <a:r>
              <a:rPr lang="en-GB" altLang="es-ES" sz="2400"/>
              <a:t>Aha</a:t>
            </a:r>
            <a:r>
              <a:rPr lang="en-GB" altLang="en-US" sz="2400"/>
              <a:t>”</a:t>
            </a:r>
            <a:r>
              <a:rPr lang="en-GB" altLang="es-ES" sz="2400"/>
              <a:t> moment </a:t>
            </a:r>
          </a:p>
          <a:p>
            <a:pPr marL="1371600" lvl="2" indent="-514350">
              <a:lnSpc>
                <a:spcPct val="80000"/>
              </a:lnSpc>
            </a:pPr>
            <a:r>
              <a:rPr lang="en-US" altLang="en-US" sz="2000"/>
              <a:t>“</a:t>
            </a:r>
            <a:r>
              <a:rPr lang="en-US" altLang="es-ES" sz="2000"/>
              <a:t>Now I realise why…</a:t>
            </a:r>
            <a:r>
              <a:rPr lang="en-US" altLang="en-US" sz="2000"/>
              <a:t>”</a:t>
            </a:r>
            <a:endParaRPr lang="en-US" altLang="es-ES" sz="2000"/>
          </a:p>
          <a:p>
            <a:pPr marL="1371600" lvl="2" indent="-514350">
              <a:lnSpc>
                <a:spcPct val="80000"/>
              </a:lnSpc>
            </a:pPr>
            <a:r>
              <a:rPr lang="en-US" altLang="es-ES" sz="2000"/>
              <a:t>A pleasant surprise</a:t>
            </a:r>
          </a:p>
          <a:p>
            <a:pPr marL="1371600" lvl="2" indent="-514350">
              <a:lnSpc>
                <a:spcPct val="80000"/>
              </a:lnSpc>
            </a:pPr>
            <a:r>
              <a:rPr lang="en-US" altLang="es-ES" sz="2000"/>
              <a:t>Something you thought was particularly interesting </a:t>
            </a:r>
          </a:p>
          <a:p>
            <a:pPr marL="1371600" lvl="2" indent="-514350">
              <a:lnSpc>
                <a:spcPct val="80000"/>
              </a:lnSpc>
            </a:pPr>
            <a:r>
              <a:rPr lang="en-US" altLang="es-ES" sz="2000"/>
              <a:t>Something you didn</a:t>
            </a:r>
            <a:r>
              <a:rPr lang="en-US" altLang="en-US" sz="2000"/>
              <a:t>’</a:t>
            </a:r>
            <a:r>
              <a:rPr lang="en-US" altLang="es-ES" sz="2000"/>
              <a:t>t expect </a:t>
            </a:r>
          </a:p>
          <a:p>
            <a:pPr marL="1371600" lvl="2" indent="-514350">
              <a:lnSpc>
                <a:spcPct val="80000"/>
              </a:lnSpc>
            </a:pPr>
            <a:r>
              <a:rPr lang="en-US" altLang="es-ES" sz="2000"/>
              <a:t>A solution</a:t>
            </a:r>
            <a:endParaRPr lang="es-ES" altLang="es-ES" sz="2000"/>
          </a:p>
          <a:p>
            <a:pPr marL="971550" lvl="1" indent="-514350">
              <a:lnSpc>
                <a:spcPct val="80000"/>
              </a:lnSpc>
              <a:buFont typeface="Calibri" panose="020F0502020204030204" pitchFamily="34" charset="0"/>
              <a:buAutoNum type="arabicPeriod"/>
            </a:pPr>
            <a:r>
              <a:rPr lang="en-GB" altLang="es-ES" sz="2400"/>
              <a:t>Something that you had to struggle with to understand </a:t>
            </a:r>
            <a:endParaRPr lang="es-ES" altLang="es-ES" sz="2400"/>
          </a:p>
          <a:p>
            <a:pPr marL="971550" lvl="1" indent="-514350">
              <a:lnSpc>
                <a:spcPct val="80000"/>
              </a:lnSpc>
              <a:buFont typeface="Calibri" panose="020F0502020204030204" pitchFamily="34" charset="0"/>
              <a:buAutoNum type="arabicPeriod"/>
            </a:pPr>
            <a:r>
              <a:rPr lang="en-GB" altLang="es-ES" sz="2400"/>
              <a:t>Something you don</a:t>
            </a:r>
            <a:r>
              <a:rPr lang="en-GB" altLang="en-US" sz="2400"/>
              <a:t>’</a:t>
            </a:r>
            <a:r>
              <a:rPr lang="en-GB" altLang="es-ES" sz="2400"/>
              <a:t>t agree with </a:t>
            </a:r>
            <a:endParaRPr lang="es-ES" altLang="es-ES" sz="2400"/>
          </a:p>
          <a:p>
            <a:pPr marL="971550" lvl="1" indent="-514350">
              <a:lnSpc>
                <a:spcPct val="80000"/>
              </a:lnSpc>
              <a:buFont typeface="Calibri" panose="020F0502020204030204" pitchFamily="34" charset="0"/>
              <a:buAutoNum type="arabicPeriod"/>
            </a:pPr>
            <a:r>
              <a:rPr lang="en-GB" altLang="es-ES" sz="2400"/>
              <a:t>Something that you agree with strongly </a:t>
            </a:r>
            <a:endParaRPr lang="es-ES" altLang="es-ES" sz="2400"/>
          </a:p>
          <a:p>
            <a:pPr marL="971550" lvl="1" indent="-514350">
              <a:lnSpc>
                <a:spcPct val="80000"/>
              </a:lnSpc>
              <a:buFont typeface="Calibri" panose="020F0502020204030204" pitchFamily="34" charset="0"/>
              <a:buAutoNum type="arabicPeriod"/>
            </a:pPr>
            <a:r>
              <a:rPr lang="en-GB" altLang="es-ES" sz="2400"/>
              <a:t>Something you want to know more about </a:t>
            </a:r>
            <a:endParaRPr lang="es-ES" altLang="es-ES" sz="2400"/>
          </a:p>
          <a:p>
            <a:pPr marL="971550" lvl="1" indent="-514350">
              <a:lnSpc>
                <a:spcPct val="80000"/>
              </a:lnSpc>
              <a:buFont typeface="Calibri" panose="020F0502020204030204" pitchFamily="34" charset="0"/>
              <a:buAutoNum type="arabicPeriod"/>
            </a:pPr>
            <a:r>
              <a:rPr lang="en-GB" altLang="es-ES" sz="2400"/>
              <a:t>A question that you have</a:t>
            </a:r>
            <a:endParaRPr lang="es-ES" altLang="es-ES" sz="2400"/>
          </a:p>
        </p:txBody>
      </p:sp>
      <p:sp>
        <p:nvSpPr>
          <p:cNvPr id="59395" name="Slide Number Placeholder 3">
            <a:extLst>
              <a:ext uri="{FF2B5EF4-FFF2-40B4-BE49-F238E27FC236}">
                <a16:creationId xmlns:a16="http://schemas.microsoft.com/office/drawing/2014/main" id="{BF10B7B6-33E7-0948-BD25-B4DF0DD6A524}"/>
              </a:ext>
            </a:extLst>
          </p:cNvPr>
          <p:cNvSpPr>
            <a:spLocks noGrp="1" noChangeArrowheads="1"/>
          </p:cNvSpPr>
          <p:nvPr>
            <p:ph type="sldNum" sz="quarter" idx="11"/>
          </p:nvPr>
        </p:nvSpPr>
        <p:spPr>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0151AD07-EA83-D84E-85DB-108EAA2B4772}" type="slidenum">
              <a:rPr lang="es-ES" altLang="es-ES" sz="1000">
                <a:latin typeface="Arial" panose="020B0604020202020204" pitchFamily="34" charset="0"/>
              </a:rPr>
              <a:pPr>
                <a:spcBef>
                  <a:spcPct val="0"/>
                </a:spcBef>
                <a:buClrTx/>
                <a:buFontTx/>
                <a:buNone/>
              </a:pPr>
              <a:t>21</a:t>
            </a:fld>
            <a:endParaRPr lang="es-ES" altLang="es-ES" sz="1000">
              <a:latin typeface="Arial" panose="020B0604020202020204" pitchFamily="34" charset="0"/>
            </a:endParaRP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67B5-3EFE-A146-9ABF-254A50F38E1A}"/>
              </a:ext>
            </a:extLst>
          </p:cNvPr>
          <p:cNvSpPr>
            <a:spLocks noGrp="1"/>
          </p:cNvSpPr>
          <p:nvPr>
            <p:ph type="title"/>
          </p:nvPr>
        </p:nvSpPr>
        <p:spPr/>
        <p:txBody>
          <a:bodyPr/>
          <a:lstStyle/>
          <a:p>
            <a:r>
              <a:rPr lang="en-GB" dirty="0"/>
              <a:t>Course core arguments</a:t>
            </a:r>
          </a:p>
        </p:txBody>
      </p:sp>
      <p:sp>
        <p:nvSpPr>
          <p:cNvPr id="3" name="Content Placeholder 2">
            <a:extLst>
              <a:ext uri="{FF2B5EF4-FFF2-40B4-BE49-F238E27FC236}">
                <a16:creationId xmlns:a16="http://schemas.microsoft.com/office/drawing/2014/main" id="{D6AB725B-48FE-0741-B084-92F7EB578EA9}"/>
              </a:ext>
            </a:extLst>
          </p:cNvPr>
          <p:cNvSpPr>
            <a:spLocks noGrp="1"/>
          </p:cNvSpPr>
          <p:nvPr>
            <p:ph idx="1"/>
          </p:nvPr>
        </p:nvSpPr>
        <p:spPr>
          <a:xfrm>
            <a:off x="3575050" y="273050"/>
            <a:ext cx="5111750" cy="6180286"/>
          </a:xfrm>
        </p:spPr>
        <p:txBody>
          <a:bodyPr>
            <a:normAutofit fontScale="47500" lnSpcReduction="20000"/>
          </a:bodyPr>
          <a:lstStyle/>
          <a:p>
            <a:pPr marL="0" indent="0">
              <a:buNone/>
            </a:pPr>
            <a:r>
              <a:rPr lang="en-US" b="1" dirty="0"/>
              <a:t>Capitalism</a:t>
            </a:r>
            <a:r>
              <a:rPr lang="en-US" dirty="0"/>
              <a:t> and environmental degradation</a:t>
            </a:r>
          </a:p>
          <a:p>
            <a:r>
              <a:rPr lang="en-US" dirty="0"/>
              <a:t>C</a:t>
            </a:r>
            <a:r>
              <a:rPr lang="en-GB" dirty="0" err="1"/>
              <a:t>apital</a:t>
            </a:r>
            <a:r>
              <a:rPr lang="en-GB" dirty="0"/>
              <a:t> accumulation and the quest for value surplus produce environmental degradation; but also, environmental degradation is itself a condition for capital accumulation (surplus value)</a:t>
            </a:r>
          </a:p>
          <a:p>
            <a:pPr marL="0" indent="0">
              <a:buNone/>
            </a:pPr>
            <a:r>
              <a:rPr lang="en-US" dirty="0"/>
              <a:t>Environmental </a:t>
            </a:r>
            <a:r>
              <a:rPr lang="en-US" b="1" dirty="0"/>
              <a:t>justice</a:t>
            </a:r>
            <a:r>
              <a:rPr lang="en-US" dirty="0"/>
              <a:t> (</a:t>
            </a:r>
            <a:r>
              <a:rPr lang="en-US" dirty="0" err="1"/>
              <a:t>racialised</a:t>
            </a:r>
            <a:r>
              <a:rPr lang="en-US" dirty="0"/>
              <a:t> natures)</a:t>
            </a:r>
          </a:p>
          <a:p>
            <a:r>
              <a:rPr lang="en-US" dirty="0"/>
              <a:t>Racism produces environmental degradation, because it disproportionally offloads environmental ‘</a:t>
            </a:r>
            <a:r>
              <a:rPr lang="en-US" dirty="0" err="1"/>
              <a:t>bads</a:t>
            </a:r>
            <a:r>
              <a:rPr lang="en-US" dirty="0"/>
              <a:t>’ to non-white communities, depriving them of resources and reducing their capacities to maintain a healthy environment</a:t>
            </a:r>
          </a:p>
          <a:p>
            <a:r>
              <a:rPr lang="en-US" dirty="0"/>
              <a:t>Environmental justice is about the fair: distribution of environmental goods and </a:t>
            </a:r>
            <a:r>
              <a:rPr lang="en-US" dirty="0" err="1"/>
              <a:t>bads</a:t>
            </a:r>
            <a:r>
              <a:rPr lang="en-US" dirty="0"/>
              <a:t>, participation in environmental decision-making, and representation of people’s diverse ways of connecting to the environment no matter their race, gender, ethnicity, sexual orientation, or class or income levels. Both </a:t>
            </a:r>
            <a:r>
              <a:rPr lang="en-US" dirty="0" err="1"/>
              <a:t>nat’l</a:t>
            </a:r>
            <a:r>
              <a:rPr lang="en-US" dirty="0"/>
              <a:t> and int'l dimensions of environmental justice are important</a:t>
            </a:r>
            <a:endParaRPr lang="en-GB" dirty="0"/>
          </a:p>
          <a:p>
            <a:r>
              <a:rPr lang="en-US" dirty="0"/>
              <a:t>Othering helps forge an ideology </a:t>
            </a:r>
            <a:r>
              <a:rPr lang="en-GB" dirty="0"/>
              <a:t>for environmental discrimination and injustice (i.e. helps justify these). Discrimination </a:t>
            </a:r>
            <a:r>
              <a:rPr lang="en-US" dirty="0"/>
              <a:t>n</a:t>
            </a:r>
            <a:r>
              <a:rPr lang="en-GB" dirty="0" err="1"/>
              <a:t>aturalised</a:t>
            </a:r>
            <a:r>
              <a:rPr lang="en-GB" dirty="0"/>
              <a:t> through othering permits resource dispossession</a:t>
            </a:r>
            <a:endParaRPr lang="en-US" altLang="es-ES" dirty="0"/>
          </a:p>
          <a:p>
            <a:pPr marL="0" indent="0">
              <a:buNone/>
            </a:pPr>
            <a:r>
              <a:rPr lang="en-US" altLang="es-ES" dirty="0"/>
              <a:t>Environmental </a:t>
            </a:r>
            <a:r>
              <a:rPr lang="en-US" altLang="es-ES" b="1" dirty="0"/>
              <a:t>subjects</a:t>
            </a:r>
            <a:r>
              <a:rPr lang="en-US" altLang="es-ES" dirty="0"/>
              <a:t> (</a:t>
            </a:r>
            <a:r>
              <a:rPr lang="en-US" altLang="es-ES" dirty="0" err="1"/>
              <a:t>i</a:t>
            </a:r>
            <a:r>
              <a:rPr lang="en-GB" altLang="es-ES" dirty="0" err="1"/>
              <a:t>nternalised</a:t>
            </a:r>
            <a:r>
              <a:rPr lang="en-GB" altLang="es-ES" dirty="0"/>
              <a:t> and diffuse power)</a:t>
            </a:r>
            <a:endParaRPr lang="en-US" altLang="es-ES" dirty="0"/>
          </a:p>
          <a:p>
            <a:r>
              <a:rPr lang="en-US" altLang="es-ES" dirty="0"/>
              <a:t>Power can also be exercised internally, through the construction of subjects who by understanding themselves in particular ways (e.g. </a:t>
            </a:r>
            <a:r>
              <a:rPr lang="en-US" altLang="en-US" dirty="0"/>
              <a:t>“</a:t>
            </a:r>
            <a:r>
              <a:rPr lang="en-US" altLang="es-ES" dirty="0"/>
              <a:t>good citizens</a:t>
            </a:r>
            <a:r>
              <a:rPr lang="en-US" altLang="en-US" dirty="0"/>
              <a:t>”</a:t>
            </a:r>
            <a:r>
              <a:rPr lang="en-US" altLang="es-ES" dirty="0"/>
              <a:t>) voluntarily (without coercion) serve state projects – e.g. produce nature in ways desired by state or corporations – even at the harm of themselves</a:t>
            </a:r>
          </a:p>
          <a:p>
            <a:endParaRPr lang="en-GB" dirty="0"/>
          </a:p>
        </p:txBody>
      </p:sp>
      <p:sp>
        <p:nvSpPr>
          <p:cNvPr id="14" name="Text Placeholder 13">
            <a:extLst>
              <a:ext uri="{FF2B5EF4-FFF2-40B4-BE49-F238E27FC236}">
                <a16:creationId xmlns:a16="http://schemas.microsoft.com/office/drawing/2014/main" id="{B7999052-ED12-BC45-B933-29822A8FA1D1}"/>
              </a:ext>
            </a:extLst>
          </p:cNvPr>
          <p:cNvSpPr>
            <a:spLocks noGrp="1"/>
          </p:cNvSpPr>
          <p:nvPr>
            <p:ph type="body" sz="half" idx="2"/>
          </p:nvPr>
        </p:nvSpPr>
        <p:spPr/>
        <p:txBody>
          <a:bodyPr/>
          <a:lstStyle/>
          <a:p>
            <a:endParaRPr lang="en-GB"/>
          </a:p>
        </p:txBody>
      </p:sp>
      <p:sp>
        <p:nvSpPr>
          <p:cNvPr id="4" name="Slide Number Placeholder 3">
            <a:extLst>
              <a:ext uri="{FF2B5EF4-FFF2-40B4-BE49-F238E27FC236}">
                <a16:creationId xmlns:a16="http://schemas.microsoft.com/office/drawing/2014/main" id="{5A10F234-8987-234F-86F1-540DDB29384D}"/>
              </a:ext>
            </a:extLst>
          </p:cNvPr>
          <p:cNvSpPr>
            <a:spLocks noGrp="1"/>
          </p:cNvSpPr>
          <p:nvPr>
            <p:ph type="sldNum" idx="11"/>
          </p:nvPr>
        </p:nvSpPr>
        <p:spPr/>
        <p:txBody>
          <a:bodyPr/>
          <a:lstStyle/>
          <a:p>
            <a:fld id="{A01CA71A-D13C-6A48-961A-C560E1AE9051}" type="slidenum">
              <a:rPr lang="es-ES" altLang="es-ES" smtClean="0"/>
              <a:pPr/>
              <a:t>22</a:t>
            </a:fld>
            <a:endParaRPr lang="es-ES" altLang="es-ES"/>
          </a:p>
        </p:txBody>
      </p:sp>
    </p:spTree>
    <p:extLst>
      <p:ext uri="{BB962C8B-B14F-4D97-AF65-F5344CB8AC3E}">
        <p14:creationId xmlns:p14="http://schemas.microsoft.com/office/powerpoint/2010/main" val="27785760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614ACE44-F8EA-5C47-A4E5-1F9C9DDEC7DE}"/>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en-US" altLang="es-ES" sz="4400"/>
              <a:t>T</a:t>
            </a:r>
            <a:r>
              <a:rPr lang="es-ES" altLang="es-ES" sz="4400"/>
              <a:t>oday</a:t>
            </a:r>
            <a:r>
              <a:rPr lang="es-ES" altLang="en-US" sz="4400"/>
              <a:t>’</a:t>
            </a:r>
            <a:r>
              <a:rPr lang="es-ES" altLang="es-ES" sz="4400"/>
              <a:t>s reading</a:t>
            </a:r>
          </a:p>
        </p:txBody>
      </p:sp>
      <p:sp>
        <p:nvSpPr>
          <p:cNvPr id="5122" name="Text Box 2">
            <a:extLst>
              <a:ext uri="{FF2B5EF4-FFF2-40B4-BE49-F238E27FC236}">
                <a16:creationId xmlns:a16="http://schemas.microsoft.com/office/drawing/2014/main" id="{9089D7D0-7CCE-A34C-A2A0-D2BEBFBBC72D}"/>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lnSpc>
                <a:spcPct val="120000"/>
              </a:lnSpc>
              <a:spcBef>
                <a:spcPts val="600"/>
              </a:spcBef>
              <a:buFont typeface="Times New Roman" panose="02020603050405020304" pitchFamily="18" charset="0"/>
              <a:buNone/>
            </a:pPr>
            <a:r>
              <a:rPr lang="en-US" altLang="es-ES" sz="2400" b="1"/>
              <a:t>The reading</a:t>
            </a:r>
          </a:p>
          <a:p>
            <a:pPr eaLnBrk="1" hangingPunct="1">
              <a:lnSpc>
                <a:spcPct val="120000"/>
              </a:lnSpc>
              <a:spcBef>
                <a:spcPts val="600"/>
              </a:spcBef>
            </a:pPr>
            <a:r>
              <a:rPr lang="en-US" altLang="es-ES" sz="2000"/>
              <a:t> Anything you learned? </a:t>
            </a:r>
            <a:endParaRPr lang="en-US" altLang="es-ES" sz="1800"/>
          </a:p>
          <a:p>
            <a:pPr eaLnBrk="1" hangingPunct="1">
              <a:lnSpc>
                <a:spcPct val="120000"/>
              </a:lnSpc>
              <a:spcBef>
                <a:spcPts val="600"/>
              </a:spcBef>
              <a:buFont typeface="Times New Roman" panose="02020603050405020304" pitchFamily="18" charset="0"/>
              <a:buNone/>
            </a:pPr>
            <a:r>
              <a:rPr lang="en-US" altLang="es-ES" sz="2400" b="1"/>
              <a:t>C</a:t>
            </a:r>
            <a:r>
              <a:rPr lang="es-ES" altLang="es-ES" sz="2400" b="1"/>
              <a:t>lass question</a:t>
            </a:r>
          </a:p>
          <a:p>
            <a:pPr eaLnBrk="1" hangingPunct="1">
              <a:lnSpc>
                <a:spcPct val="120000"/>
              </a:lnSpc>
              <a:spcBef>
                <a:spcPts val="600"/>
              </a:spcBef>
            </a:pPr>
            <a:r>
              <a:rPr lang="es-ES" altLang="es-ES" sz="2000" i="1"/>
              <a:t> </a:t>
            </a:r>
            <a:r>
              <a:rPr lang="es-ES" altLang="en-US" sz="2000" i="1"/>
              <a:t>“</a:t>
            </a:r>
            <a:r>
              <a:rPr lang="es-ES" altLang="ja-JP" sz="2000" i="1"/>
              <a:t>According to Robbins and his study, lawn managers who are </a:t>
            </a:r>
            <a:r>
              <a:rPr lang="es-ES" altLang="ja-JP" sz="2000" b="1" i="1"/>
              <a:t>more aware </a:t>
            </a:r>
            <a:r>
              <a:rPr lang="es-ES" altLang="ja-JP" sz="2000" i="1"/>
              <a:t>of the environmental impacts of chemicals,</a:t>
            </a:r>
            <a:r>
              <a:rPr lang="es-ES" altLang="ja-JP" sz="2000" i="1">
                <a:solidFill>
                  <a:srgbClr val="FF0000"/>
                </a:solidFill>
              </a:rPr>
              <a:t> </a:t>
            </a:r>
            <a:r>
              <a:rPr lang="es-ES" altLang="ja-JP" sz="2000" i="1"/>
              <a:t>and are </a:t>
            </a:r>
            <a:r>
              <a:rPr lang="es-ES" altLang="ja-JP" sz="2000" b="1" i="1"/>
              <a:t>more socially involved and concerned </a:t>
            </a:r>
            <a:r>
              <a:rPr lang="es-ES" altLang="ja-JP" sz="2000" i="1"/>
              <a:t>about their communities, are those who </a:t>
            </a:r>
            <a:r>
              <a:rPr lang="es-ES" altLang="ja-JP" sz="2000" b="1" i="1"/>
              <a:t>apply more intensively chemicals </a:t>
            </a:r>
            <a:r>
              <a:rPr lang="es-ES" altLang="ja-JP" sz="2000" i="1"/>
              <a:t>on their lawns</a:t>
            </a:r>
          </a:p>
          <a:p>
            <a:pPr eaLnBrk="1" hangingPunct="1">
              <a:lnSpc>
                <a:spcPct val="120000"/>
              </a:lnSpc>
              <a:spcBef>
                <a:spcPts val="600"/>
              </a:spcBef>
            </a:pPr>
            <a:r>
              <a:rPr lang="es-ES" altLang="es-ES" sz="2000" i="1"/>
              <a:t> </a:t>
            </a:r>
            <a:r>
              <a:rPr lang="es-ES" altLang="en-US" sz="2000" i="1"/>
              <a:t>“</a:t>
            </a:r>
            <a:r>
              <a:rPr lang="es-ES" altLang="ja-JP" sz="2000" b="1" i="1"/>
              <a:t>How </a:t>
            </a:r>
            <a:r>
              <a:rPr lang="es-ES" altLang="ja-JP" sz="2000" i="1"/>
              <a:t>do Robbins</a:t>
            </a:r>
            <a:r>
              <a:rPr lang="es-ES" altLang="en-US" sz="2000" i="1"/>
              <a:t>’</a:t>
            </a:r>
            <a:r>
              <a:rPr lang="es-ES" altLang="ja-JP" sz="2000" i="1"/>
              <a:t> middle-class lawn mainteners (</a:t>
            </a:r>
            <a:r>
              <a:rPr lang="es-ES" altLang="en-US" sz="2000" i="1"/>
              <a:t>“</a:t>
            </a:r>
            <a:r>
              <a:rPr lang="es-ES" altLang="ja-JP" sz="2000" i="1"/>
              <a:t>lawn people</a:t>
            </a:r>
            <a:r>
              <a:rPr lang="es-ES" altLang="en-US" sz="2000" i="1"/>
              <a:t>”</a:t>
            </a:r>
            <a:r>
              <a:rPr lang="es-ES" altLang="ja-JP" sz="2000" i="1"/>
              <a:t>) end up using chemicals which they know that are harmful not only for the environment but also to their own health? </a:t>
            </a:r>
          </a:p>
          <a:p>
            <a:pPr eaLnBrk="1" hangingPunct="1">
              <a:lnSpc>
                <a:spcPct val="120000"/>
              </a:lnSpc>
              <a:spcBef>
                <a:spcPts val="600"/>
              </a:spcBef>
            </a:pPr>
            <a:r>
              <a:rPr lang="es-ES" altLang="es-ES" sz="2000" i="1"/>
              <a:t> </a:t>
            </a:r>
            <a:r>
              <a:rPr lang="es-ES" altLang="en-US" sz="2000" i="1"/>
              <a:t>“</a:t>
            </a:r>
            <a:r>
              <a:rPr lang="es-ES" altLang="ja-JP" sz="2000" b="1" i="1"/>
              <a:t>Why </a:t>
            </a:r>
            <a:r>
              <a:rPr lang="es-ES" altLang="ja-JP" sz="2000" i="1"/>
              <a:t>do they do this to themselves and the environment?</a:t>
            </a:r>
            <a:r>
              <a:rPr lang="es-ES" altLang="en-US" sz="2000" i="1"/>
              <a:t>”</a:t>
            </a:r>
            <a:endParaRPr lang="es-ES" altLang="es-ES" sz="2000" i="1"/>
          </a:p>
        </p:txBody>
      </p:sp>
      <p:sp>
        <p:nvSpPr>
          <p:cNvPr id="20484" name="Slide Number Placeholder 1">
            <a:extLst>
              <a:ext uri="{FF2B5EF4-FFF2-40B4-BE49-F238E27FC236}">
                <a16:creationId xmlns:a16="http://schemas.microsoft.com/office/drawing/2014/main" id="{A59C8B9F-6267-B744-ACF8-A19C910C61D1}"/>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1B2F83B7-A36C-F840-8A06-FB9371617203}" type="slidenum">
              <a:rPr lang="es-ES" altLang="es-ES" sz="1000">
                <a:latin typeface="Arial" panose="020B0604020202020204" pitchFamily="34" charset="0"/>
              </a:rPr>
              <a:pPr>
                <a:spcBef>
                  <a:spcPct val="0"/>
                </a:spcBef>
                <a:buClrTx/>
                <a:buFontTx/>
                <a:buNone/>
              </a:pPr>
              <a:t>2</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wipe(left)">
                                      <p:cBhvr>
                                        <p:cTn id="7" dur="500"/>
                                        <p:tgtEl>
                                          <p:spTgt spid="5122">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22">
                                            <p:txEl>
                                              <p:pRg st="3" end="3"/>
                                            </p:txEl>
                                          </p:spTgt>
                                        </p:tgtEl>
                                        <p:attrNameLst>
                                          <p:attrName>style.visibility</p:attrName>
                                        </p:attrNameLst>
                                      </p:cBhvr>
                                      <p:to>
                                        <p:strVal val="visible"/>
                                      </p:to>
                                    </p:set>
                                    <p:animEffect transition="in" filter="wipe(left)">
                                      <p:cBhvr>
                                        <p:cTn id="10" dur="500"/>
                                        <p:tgtEl>
                                          <p:spTgt spid="5122">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122">
                                            <p:txEl>
                                              <p:pRg st="4" end="4"/>
                                            </p:txEl>
                                          </p:spTgt>
                                        </p:tgtEl>
                                        <p:attrNameLst>
                                          <p:attrName>style.visibility</p:attrName>
                                        </p:attrNameLst>
                                      </p:cBhvr>
                                      <p:to>
                                        <p:strVal val="visible"/>
                                      </p:to>
                                    </p:set>
                                    <p:animEffect transition="in" filter="wipe(left)">
                                      <p:cBhvr>
                                        <p:cTn id="13" dur="500"/>
                                        <p:tgtEl>
                                          <p:spTgt spid="5122">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22">
                                            <p:txEl>
                                              <p:pRg st="5" end="5"/>
                                            </p:txEl>
                                          </p:spTgt>
                                        </p:tgtEl>
                                        <p:attrNameLst>
                                          <p:attrName>style.visibility</p:attrName>
                                        </p:attrNameLst>
                                      </p:cBhvr>
                                      <p:to>
                                        <p:strVal val="visible"/>
                                      </p:to>
                                    </p:set>
                                    <p:animEffect transition="in" filter="wipe(left)">
                                      <p:cBhvr>
                                        <p:cTn id="16" dur="500"/>
                                        <p:tgtEl>
                                          <p:spTgt spid="5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F5BEC26C-DA6A-3340-AC5D-58574FD964FE}"/>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buClrTx/>
              <a:buFontTx/>
              <a:buNone/>
            </a:pPr>
            <a:r>
              <a:rPr lang="en-GB" altLang="es-ES" sz="4400">
                <a:solidFill>
                  <a:srgbClr val="000000"/>
                </a:solidFill>
                <a:latin typeface="Calibri" panose="020F0502020204030204" pitchFamily="34" charset="0"/>
              </a:rPr>
              <a:t>Why do they do it?</a:t>
            </a:r>
          </a:p>
        </p:txBody>
      </p:sp>
      <p:sp>
        <p:nvSpPr>
          <p:cNvPr id="6146" name="Text Box 2">
            <a:extLst>
              <a:ext uri="{FF2B5EF4-FFF2-40B4-BE49-F238E27FC236}">
                <a16:creationId xmlns:a16="http://schemas.microsoft.com/office/drawing/2014/main" id="{E3375ED0-5844-634C-A96E-B0A138BE5E6D}"/>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ext uri="{91240B29-F687-4f45-9708-019B960494DF}"/>
            <a:ext uri="{AF507438-7753-43e0-B8FC-AC1667EBCBE1}"/>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1pPr>
            <a:lvl2pPr marL="738188" indent="-2809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5pPr>
            <a:lvl6pPr marL="2514600" indent="-228600" fontAlgn="base">
              <a:spcBef>
                <a:spcPct val="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6pPr>
            <a:lvl7pPr marL="2971800" indent="-228600" fontAlgn="base">
              <a:spcBef>
                <a:spcPct val="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7pPr>
            <a:lvl8pPr marL="3429000" indent="-228600" fontAlgn="base">
              <a:spcBef>
                <a:spcPct val="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8pPr>
            <a:lvl9pPr marL="3886200" indent="-228600" fontAlgn="base">
              <a:spcBef>
                <a:spcPct val="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9pPr>
          </a:lstStyle>
          <a:p>
            <a:pPr marL="0" indent="0" eaLnBrk="1" hangingPunct="1">
              <a:spcBef>
                <a:spcPts val="800"/>
              </a:spcBef>
              <a:buClr>
                <a:srgbClr val="000000"/>
              </a:buClr>
              <a:buSzPct val="100000"/>
              <a:buFont typeface="Times New Roman" charset="0"/>
              <a:buNone/>
              <a:defRPr/>
            </a:pPr>
            <a:r>
              <a:rPr lang="en-GB" sz="3200" dirty="0">
                <a:latin typeface="Calibri" charset="0"/>
                <a:cs typeface="ＭＳ Ｐゴシック" charset="0"/>
              </a:rPr>
              <a:t>Three reasons:</a:t>
            </a:r>
          </a:p>
          <a:p>
            <a:pPr marL="971550" lvl="1" indent="-514350" eaLnBrk="1" hangingPunct="1">
              <a:spcBef>
                <a:spcPts val="700"/>
              </a:spcBef>
              <a:buClr>
                <a:srgbClr val="000000"/>
              </a:buClr>
              <a:buSzPct val="100000"/>
              <a:buFont typeface="+mj-lt"/>
              <a:buAutoNum type="arabicPeriod"/>
              <a:defRPr/>
            </a:pPr>
            <a:r>
              <a:rPr lang="en-GB" sz="2800" dirty="0">
                <a:latin typeface="Calibri" charset="0"/>
                <a:cs typeface="ＭＳ Ｐゴシック" charset="0"/>
              </a:rPr>
              <a:t>Hectic lives: no free time</a:t>
            </a:r>
          </a:p>
          <a:p>
            <a:pPr marL="971550" lvl="1" indent="-514350" eaLnBrk="1" hangingPunct="1">
              <a:spcBef>
                <a:spcPts val="700"/>
              </a:spcBef>
              <a:buClr>
                <a:srgbClr val="000000"/>
              </a:buClr>
              <a:buSzPct val="100000"/>
              <a:buFont typeface="+mj-lt"/>
              <a:buAutoNum type="arabicPeriod"/>
              <a:defRPr/>
            </a:pPr>
            <a:r>
              <a:rPr lang="en-GB" sz="2800" dirty="0">
                <a:latin typeface="Calibri" charset="0"/>
                <a:cs typeface="ＭＳ Ｐゴシック" charset="0"/>
              </a:rPr>
              <a:t>Economic/ instrumental logics</a:t>
            </a:r>
          </a:p>
          <a:p>
            <a:pPr marL="971550" lvl="1" indent="-514350" eaLnBrk="1" hangingPunct="1">
              <a:spcBef>
                <a:spcPts val="700"/>
              </a:spcBef>
              <a:buClr>
                <a:srgbClr val="000000"/>
              </a:buClr>
              <a:buSzPct val="100000"/>
              <a:buFont typeface="+mj-lt"/>
              <a:buAutoNum type="arabicPeriod"/>
              <a:defRPr/>
            </a:pPr>
            <a:r>
              <a:rPr lang="en-GB" sz="2800" dirty="0">
                <a:latin typeface="Calibri" charset="0"/>
                <a:cs typeface="ＭＳ Ｐゴシック" charset="0"/>
              </a:rPr>
              <a:t>The good citizen: moral responsibility to the community</a:t>
            </a:r>
          </a:p>
          <a:p>
            <a:pPr marL="741363" lvl="1" eaLnBrk="1" hangingPunct="1">
              <a:spcBef>
                <a:spcPts val="700"/>
              </a:spcBef>
              <a:buSzPct val="100000"/>
              <a:defRPr/>
            </a:pPr>
            <a:endParaRPr lang="en-GB" sz="2800" dirty="0">
              <a:latin typeface="Calibri" charset="0"/>
              <a:cs typeface="ＭＳ Ｐゴシック" charset="0"/>
            </a:endParaRPr>
          </a:p>
          <a:p>
            <a:pPr lvl="1" indent="-276225" eaLnBrk="1" hangingPunct="1">
              <a:spcBef>
                <a:spcPts val="700"/>
              </a:spcBef>
              <a:buSzPct val="100000"/>
              <a:defRPr/>
            </a:pPr>
            <a:r>
              <a:rPr lang="en-GB" sz="2800" dirty="0">
                <a:latin typeface="Calibri" charset="0"/>
                <a:cs typeface="ＭＳ Ｐゴシック" charset="0"/>
              </a:rPr>
              <a:t> </a:t>
            </a:r>
          </a:p>
        </p:txBody>
      </p:sp>
      <p:sp>
        <p:nvSpPr>
          <p:cNvPr id="22532" name="Slide Number Placeholder 1">
            <a:extLst>
              <a:ext uri="{FF2B5EF4-FFF2-40B4-BE49-F238E27FC236}">
                <a16:creationId xmlns:a16="http://schemas.microsoft.com/office/drawing/2014/main" id="{DC7E37E1-08A1-144B-A667-21E122ECAAB7}"/>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DBCD36DE-2A7E-8648-BDA6-8FA22B0D6E3E}" type="slidenum">
              <a:rPr lang="es-ES" altLang="es-ES" sz="1000">
                <a:latin typeface="Arial" panose="020B0604020202020204" pitchFamily="34" charset="0"/>
              </a:rPr>
              <a:pPr>
                <a:spcBef>
                  <a:spcPct val="0"/>
                </a:spcBef>
                <a:buClrTx/>
                <a:buFontTx/>
                <a:buNone/>
              </a:pPr>
              <a:t>3</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D6A04520-79EA-0E42-B9CE-B190C927B99E}"/>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buClrTx/>
              <a:buFontTx/>
              <a:buNone/>
            </a:pPr>
            <a:r>
              <a:rPr lang="en-GB" altLang="es-ES" sz="4400">
                <a:solidFill>
                  <a:srgbClr val="000000"/>
                </a:solidFill>
                <a:latin typeface="Calibri" panose="020F0502020204030204" pitchFamily="34" charset="0"/>
              </a:rPr>
              <a:t>Hectic lifestyles</a:t>
            </a:r>
          </a:p>
        </p:txBody>
      </p:sp>
      <p:sp>
        <p:nvSpPr>
          <p:cNvPr id="24579" name="Text Box 2">
            <a:extLst>
              <a:ext uri="{FF2B5EF4-FFF2-40B4-BE49-F238E27FC236}">
                <a16:creationId xmlns:a16="http://schemas.microsoft.com/office/drawing/2014/main" id="{12B73210-8D37-574F-A075-1853729247C1}"/>
              </a:ext>
            </a:extLst>
          </p:cNvPr>
          <p:cNvSpPr txBox="1">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a:spcBef>
                <a:spcPts val="800"/>
              </a:spcBef>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600"/>
              </a:spcBef>
            </a:pPr>
            <a:r>
              <a:rPr lang="en-GB" altLang="en-US" sz="2400" i="1"/>
              <a:t>“</a:t>
            </a:r>
            <a:r>
              <a:rPr lang="en-GB" altLang="es-ES" sz="2400" i="1"/>
              <a:t>When I first moved here I was traveling a lot so I didn</a:t>
            </a:r>
            <a:r>
              <a:rPr lang="en-GB" altLang="en-US" sz="2400" i="1"/>
              <a:t>’</a:t>
            </a:r>
            <a:r>
              <a:rPr lang="en-GB" altLang="es-ES" sz="2400" i="1"/>
              <a:t>t have time to do much in my yard. I  thought, my lawn must need something, so I was treating it . . . I think of yard work as a fun activity . . . But I just don</a:t>
            </a:r>
            <a:r>
              <a:rPr lang="en-GB" altLang="en-US" sz="2400" i="1"/>
              <a:t>’</a:t>
            </a:r>
            <a:r>
              <a:rPr lang="en-GB" altLang="es-ES" sz="2400" i="1"/>
              <a:t>t have the time anymore.</a:t>
            </a:r>
            <a:r>
              <a:rPr lang="en-GB" altLang="en-US" sz="2400" i="1"/>
              <a:t>”</a:t>
            </a:r>
            <a:endParaRPr lang="en-GB" altLang="es-ES" sz="2400" i="1"/>
          </a:p>
        </p:txBody>
      </p:sp>
      <p:sp>
        <p:nvSpPr>
          <p:cNvPr id="7171" name="Text Box 3">
            <a:extLst>
              <a:ext uri="{FF2B5EF4-FFF2-40B4-BE49-F238E27FC236}">
                <a16:creationId xmlns:a16="http://schemas.microsoft.com/office/drawing/2014/main" id="{DC67150F-782F-F84D-A9FD-FF62F9E4776F}"/>
              </a:ext>
            </a:extLst>
          </p:cNvPr>
          <p:cNvSpPr txBox="1">
            <a:spLocks noChangeArrowheads="1"/>
          </p:cNvSpPr>
          <p:nvPr/>
        </p:nvSpPr>
        <p:spPr bwMode="auto">
          <a:xfrm>
            <a:off x="4648200" y="1600200"/>
            <a:ext cx="4038600" cy="4525963"/>
          </a:xfrm>
          <a:prstGeom prst="rect">
            <a:avLst/>
          </a:prstGeom>
          <a:noFill/>
          <a:ln>
            <a:noFill/>
          </a:ln>
          <a:effectLst/>
          <a:extLst>
            <a:ext uri="{909E8E84-426E-40dd-AFC4-6F175D3DCCD1}"/>
            <a:ext uri="{91240B29-F687-4f45-9708-019B960494DF}"/>
            <a:ext uri="{AF507438-7753-43e0-B8FC-AC1667EBCBE1}"/>
          </a:extLst>
        </p:spPr>
        <p:txBody>
          <a:bodyPr/>
          <a:lstStyle>
            <a:lvl1pPr marL="338138" indent="-33813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1pPr>
            <a:lvl2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2pPr>
            <a:lvl3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3pPr>
            <a:lvl4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4pPr>
            <a:lvl5pP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5pPr>
            <a:lvl6pPr marL="2514600" indent="-228600" fontAlgn="base">
              <a:spcBef>
                <a:spcPct val="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6pPr>
            <a:lvl7pPr marL="2971800" indent="-228600" fontAlgn="base">
              <a:spcBef>
                <a:spcPct val="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7pPr>
            <a:lvl8pPr marL="3429000" indent="-228600" fontAlgn="base">
              <a:spcBef>
                <a:spcPct val="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8pPr>
            <a:lvl9pPr marL="3886200" indent="-228600" fontAlgn="base">
              <a:spcBef>
                <a:spcPct val="0"/>
              </a:spcBef>
              <a:spcAft>
                <a:spcPct val="0"/>
              </a:spcAft>
              <a:buClr>
                <a:srgbClr val="000000"/>
              </a:buClr>
              <a:buSzPct val="100000"/>
              <a:buFont typeface="Times New Roman" charset="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Arial" charset="0"/>
                <a:ea typeface="ＭＳ Ｐゴシック" charset="0"/>
                <a:cs typeface="Arial" charset="0"/>
              </a:defRPr>
            </a:lvl9pPr>
          </a:lstStyle>
          <a:p>
            <a:pPr eaLnBrk="1" hangingPunct="1">
              <a:spcBef>
                <a:spcPts val="500"/>
              </a:spcBef>
              <a:buClr>
                <a:srgbClr val="000000"/>
              </a:buClr>
              <a:buSzPct val="100000"/>
              <a:buFont typeface="Arial" charset="0"/>
              <a:buChar char="•"/>
              <a:defRPr/>
            </a:pPr>
            <a:r>
              <a:rPr lang="en-GB" sz="2000">
                <a:latin typeface="Calibri" charset="0"/>
                <a:cs typeface="ＭＳ Ｐゴシック" charset="0"/>
              </a:rPr>
              <a:t>Residents stated, with some degree of </a:t>
            </a:r>
            <a:r>
              <a:rPr lang="en-GB" sz="2000" b="1">
                <a:latin typeface="Calibri" charset="0"/>
                <a:cs typeface="ＭＳ Ｐゴシック" charset="0"/>
              </a:rPr>
              <a:t>pride, how busy</a:t>
            </a:r>
            <a:r>
              <a:rPr lang="en-GB" sz="2000">
                <a:latin typeface="Calibri" charset="0"/>
                <a:cs typeface="ＭＳ Ｐゴシック" charset="0"/>
              </a:rPr>
              <a:t> they and their families are with careers, hobbies, sports, and travel</a:t>
            </a:r>
          </a:p>
          <a:p>
            <a:pPr marL="341313" eaLnBrk="1" hangingPunct="1">
              <a:spcBef>
                <a:spcPts val="500"/>
              </a:spcBef>
              <a:spcAft>
                <a:spcPts val="1800"/>
              </a:spcAft>
              <a:buSzPct val="100000"/>
              <a:defRPr/>
            </a:pPr>
            <a:endParaRPr lang="en-GB" sz="2000">
              <a:latin typeface="Calibri" charset="0"/>
              <a:cs typeface="ＭＳ Ｐゴシック" charset="0"/>
            </a:endParaRPr>
          </a:p>
          <a:p>
            <a:pPr eaLnBrk="1" hangingPunct="1">
              <a:spcBef>
                <a:spcPts val="500"/>
              </a:spcBef>
              <a:buClr>
                <a:srgbClr val="000000"/>
              </a:buClr>
              <a:buSzPct val="100000"/>
              <a:buFont typeface="Arial" charset="0"/>
              <a:buChar char="•"/>
              <a:defRPr/>
            </a:pPr>
            <a:r>
              <a:rPr lang="en-GB" sz="2000">
                <a:latin typeface="Calibri" charset="0"/>
                <a:cs typeface="ＭＳ Ｐゴシック" charset="0"/>
              </a:rPr>
              <a:t>This often translated into a feeling that they </a:t>
            </a:r>
            <a:r>
              <a:rPr lang="en-GB" sz="2000" b="1">
                <a:latin typeface="Calibri" charset="0"/>
                <a:cs typeface="ＭＳ Ｐゴシック" charset="0"/>
              </a:rPr>
              <a:t>did not have time </a:t>
            </a:r>
            <a:r>
              <a:rPr lang="en-GB" sz="2000">
                <a:latin typeface="Calibri" charset="0"/>
                <a:cs typeface="ＭＳ Ｐゴシック" charset="0"/>
              </a:rPr>
              <a:t>to worry about lawn chemicals</a:t>
            </a:r>
          </a:p>
        </p:txBody>
      </p:sp>
      <p:sp>
        <p:nvSpPr>
          <p:cNvPr id="24581" name="Slide Number Placeholder 1">
            <a:extLst>
              <a:ext uri="{FF2B5EF4-FFF2-40B4-BE49-F238E27FC236}">
                <a16:creationId xmlns:a16="http://schemas.microsoft.com/office/drawing/2014/main" id="{3D8521F1-04B3-0542-9156-CE42A4183F3B}"/>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B76883A8-8D19-9441-B7A4-EC334125221A}" type="slidenum">
              <a:rPr lang="es-ES" altLang="es-ES" sz="1000">
                <a:latin typeface="Arial" panose="020B0604020202020204" pitchFamily="34" charset="0"/>
              </a:rPr>
              <a:pPr>
                <a:spcBef>
                  <a:spcPct val="0"/>
                </a:spcBef>
                <a:buClrTx/>
                <a:buFontTx/>
                <a:buNone/>
              </a:pPr>
              <a:t>4</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24FC38F4-57A3-6940-9434-B6EDC20A17E4}"/>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anose="020B0604020202020204" pitchFamily="34" charset="0"/>
                <a:ea typeface="ＭＳ Ｐゴシック" panose="020B0600070205080204" pitchFamily="34" charset="-128"/>
              </a:defRPr>
            </a:lvl9pPr>
          </a:lstStyle>
          <a:p>
            <a:pPr algn="ctr" eaLnBrk="1" hangingPunct="1">
              <a:buClrTx/>
              <a:buFontTx/>
              <a:buNone/>
            </a:pPr>
            <a:r>
              <a:rPr lang="es-ES" altLang="es-ES" sz="4000">
                <a:solidFill>
                  <a:srgbClr val="000000"/>
                </a:solidFill>
                <a:latin typeface="Calibri" panose="020F0502020204030204" pitchFamily="34" charset="0"/>
              </a:rPr>
              <a:t>Economic/ instrumental logics</a:t>
            </a:r>
          </a:p>
        </p:txBody>
      </p:sp>
      <p:sp>
        <p:nvSpPr>
          <p:cNvPr id="26627" name="Text Box 2">
            <a:extLst>
              <a:ext uri="{FF2B5EF4-FFF2-40B4-BE49-F238E27FC236}">
                <a16:creationId xmlns:a16="http://schemas.microsoft.com/office/drawing/2014/main" id="{E2CAB6D3-D7B4-CB40-8835-1EC601D6AD8B}"/>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a:spcBef>
                <a:spcPts val="800"/>
              </a:spcBef>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3200">
                <a:solidFill>
                  <a:srgbClr val="000000"/>
                </a:solidFill>
                <a:latin typeface="Calibri" panose="020F0502020204030204" pitchFamily="34" charset="0"/>
                <a:ea typeface="ＭＳ Ｐゴシック" panose="020B0600070205080204" pitchFamily="34" charset="-128"/>
              </a:defRPr>
            </a:lvl1pPr>
            <a:lvl2pPr marL="738188" indent="-280988">
              <a:spcBef>
                <a:spcPts val="700"/>
              </a:spcBef>
              <a:buClr>
                <a:srgbClr val="000000"/>
              </a:buClr>
              <a:buSzPct val="100000"/>
              <a:buFont typeface="Calibri" panose="020F050202020403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ts val="600"/>
              </a:spcBef>
            </a:pPr>
            <a:r>
              <a:rPr lang="es-ES" altLang="es-ES" sz="2400"/>
              <a:t>Association of chemicals inputs with </a:t>
            </a:r>
            <a:r>
              <a:rPr lang="es-ES" altLang="es-ES" sz="2400" b="1"/>
              <a:t>housing values </a:t>
            </a:r>
            <a:r>
              <a:rPr lang="es-ES" altLang="es-ES" sz="2400"/>
              <a:t>suggests </a:t>
            </a:r>
            <a:r>
              <a:rPr lang="es-ES" altLang="es-ES" sz="2400" b="1"/>
              <a:t>instrumental motivations </a:t>
            </a:r>
          </a:p>
          <a:p>
            <a:pPr eaLnBrk="1" hangingPunct="1">
              <a:spcBef>
                <a:spcPts val="600"/>
              </a:spcBef>
            </a:pPr>
            <a:endParaRPr lang="es-ES" altLang="es-ES" sz="2400" b="1"/>
          </a:p>
          <a:p>
            <a:pPr eaLnBrk="1" hangingPunct="1">
              <a:spcBef>
                <a:spcPts val="600"/>
              </a:spcBef>
            </a:pPr>
            <a:r>
              <a:rPr lang="en-US" altLang="es-ES" sz="2400"/>
              <a:t>Conserving well the lawn = relatively </a:t>
            </a:r>
            <a:r>
              <a:rPr lang="en-US" altLang="es-ES" sz="2400" b="1"/>
              <a:t>inexpensive investment </a:t>
            </a:r>
            <a:r>
              <a:rPr lang="en-US" altLang="es-ES" sz="2400"/>
              <a:t>for maintaining </a:t>
            </a:r>
            <a:r>
              <a:rPr lang="es-ES" altLang="es-ES" sz="2400"/>
              <a:t>property values</a:t>
            </a:r>
          </a:p>
          <a:p>
            <a:pPr lvl="1" eaLnBrk="1" hangingPunct="1">
              <a:spcBef>
                <a:spcPts val="500"/>
              </a:spcBef>
              <a:spcAft>
                <a:spcPts val="2400"/>
              </a:spcAft>
              <a:buFont typeface="Arial" panose="020B0604020202020204" pitchFamily="34" charset="0"/>
              <a:buChar char="–"/>
            </a:pPr>
            <a:r>
              <a:rPr lang="en-US" altLang="es-ES" sz="1800"/>
              <a:t>Note: this is a socio-ecological system where homeowners are </a:t>
            </a:r>
            <a:r>
              <a:rPr lang="en-US" altLang="es-ES" sz="1800" b="1"/>
              <a:t>rewarded </a:t>
            </a:r>
            <a:r>
              <a:rPr lang="en-US" altLang="es-ES" sz="1800"/>
              <a:t>for environmentally detrimental </a:t>
            </a:r>
            <a:r>
              <a:rPr lang="es-ES" altLang="es-ES" sz="1800"/>
              <a:t>behaviour!</a:t>
            </a:r>
          </a:p>
          <a:p>
            <a:pPr eaLnBrk="1" hangingPunct="1">
              <a:spcBef>
                <a:spcPts val="600"/>
              </a:spcBef>
              <a:spcAft>
                <a:spcPts val="1200"/>
              </a:spcAft>
            </a:pPr>
            <a:r>
              <a:rPr lang="en-US" altLang="es-ES" sz="2400"/>
              <a:t>Still: instrumental thinking </a:t>
            </a:r>
            <a:r>
              <a:rPr lang="en-US" altLang="es-ES" sz="2400" i="1"/>
              <a:t>only a small part</a:t>
            </a:r>
            <a:r>
              <a:rPr lang="en-US" altLang="es-ES" sz="2400"/>
              <a:t> of lawn manager-home owner logic</a:t>
            </a:r>
          </a:p>
        </p:txBody>
      </p:sp>
      <p:sp>
        <p:nvSpPr>
          <p:cNvPr id="26628" name="Slide Number Placeholder 1">
            <a:extLst>
              <a:ext uri="{FF2B5EF4-FFF2-40B4-BE49-F238E27FC236}">
                <a16:creationId xmlns:a16="http://schemas.microsoft.com/office/drawing/2014/main" id="{FBA9EA3E-1161-0346-B6CA-09B6418466F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1A912A03-CAB4-9946-9A7F-FFA0E5F47630}" type="slidenum">
              <a:rPr lang="es-ES" altLang="es-ES" sz="1000">
                <a:latin typeface="Arial" panose="020B0604020202020204" pitchFamily="34" charset="0"/>
              </a:rPr>
              <a:pPr>
                <a:spcBef>
                  <a:spcPct val="0"/>
                </a:spcBef>
                <a:buClrTx/>
                <a:buFontTx/>
                <a:buNone/>
              </a:pPr>
              <a:t>5</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9CAC-26E7-F340-85E4-C3E4E62D312C}"/>
              </a:ext>
            </a:extLst>
          </p:cNvPr>
          <p:cNvSpPr>
            <a:spLocks noGrp="1"/>
          </p:cNvSpPr>
          <p:nvPr>
            <p:ph type="title"/>
          </p:nvPr>
        </p:nvSpPr>
        <p:spPr>
          <a:extLst>
            <a:ext uri="{909E8E84-426E-40dd-AFC4-6F175D3DCCD1}"/>
            <a:ext uri="{91240B29-F687-4f45-9708-019B960494DF}"/>
            <a:ext uri="{AF507438-7753-43e0-B8FC-AC1667EBCBE1}"/>
            <a:ext uri="{FAA26D3D-D897-4be2-8F04-BA451C77F1D7}"/>
          </a:extLst>
        </p:spPr>
        <p:txBody>
          <a:bodyPr>
            <a:normAutofit fontScale="90000"/>
          </a:bodyPr>
          <a:lstStyle/>
          <a:p>
            <a:pPr>
              <a:buFont typeface="Times New Roman" charset="0"/>
              <a:buNone/>
              <a:defRPr/>
            </a:pPr>
            <a:r>
              <a:rPr lang="en-GB" dirty="0"/>
              <a:t>Beyond instrumentalism: </a:t>
            </a:r>
            <a:r>
              <a:rPr lang="en-GB" b="1" dirty="0"/>
              <a:t>community</a:t>
            </a:r>
            <a:endParaRPr lang="en-US" b="1" dirty="0"/>
          </a:p>
        </p:txBody>
      </p:sp>
      <p:sp>
        <p:nvSpPr>
          <p:cNvPr id="28674" name="Content Placeholder 2">
            <a:extLst>
              <a:ext uri="{FF2B5EF4-FFF2-40B4-BE49-F238E27FC236}">
                <a16:creationId xmlns:a16="http://schemas.microsoft.com/office/drawing/2014/main" id="{2F3BD269-A57A-9041-B40E-BEB6760A57A1}"/>
              </a:ext>
            </a:extLst>
          </p:cNvPr>
          <p:cNvSpPr>
            <a:spLocks noGrp="1" noChangeArrowheads="1"/>
          </p:cNvSpPr>
          <p:nvPr>
            <p:ph idx="1"/>
          </p:nvPr>
        </p:nvSpPr>
        <p:spPr>
          <a:xfrm>
            <a:off x="457200" y="1600200"/>
            <a:ext cx="4330700" cy="4521200"/>
          </a:xfrm>
        </p:spPr>
        <p:txBody>
          <a:bodyPr/>
          <a:lstStyle/>
          <a:p>
            <a:pPr>
              <a:spcBef>
                <a:spcPts val="600"/>
              </a:spcBef>
            </a:pPr>
            <a:endParaRPr lang="en-GB" altLang="es-ES" sz="1800" dirty="0"/>
          </a:p>
          <a:p>
            <a:pPr>
              <a:spcBef>
                <a:spcPts val="600"/>
              </a:spcBef>
            </a:pPr>
            <a:r>
              <a:rPr lang="en-GB" altLang="es-ES" sz="1800" dirty="0"/>
              <a:t>Despite risks, chemicals use = </a:t>
            </a:r>
            <a:r>
              <a:rPr lang="en-GB" altLang="es-ES" sz="1800" b="1" dirty="0"/>
              <a:t>good character; social responsibility</a:t>
            </a:r>
          </a:p>
          <a:p>
            <a:pPr>
              <a:spcBef>
                <a:spcPts val="500"/>
              </a:spcBef>
              <a:spcAft>
                <a:spcPts val="600"/>
              </a:spcAft>
            </a:pPr>
            <a:r>
              <a:rPr lang="en-US" altLang="es-ES" sz="1800" b="1" dirty="0"/>
              <a:t>E</a:t>
            </a:r>
            <a:r>
              <a:rPr lang="en-GB" altLang="es-ES" sz="1800" b="1" dirty="0" err="1"/>
              <a:t>cological</a:t>
            </a:r>
            <a:r>
              <a:rPr lang="en-GB" altLang="es-ES" sz="1800" b="1" dirty="0"/>
              <a:t> character</a:t>
            </a:r>
            <a:r>
              <a:rPr lang="en-GB" altLang="es-ES" sz="1800" b="1" i="1" dirty="0"/>
              <a:t> </a:t>
            </a:r>
            <a:r>
              <a:rPr lang="en-GB" altLang="es-ES" sz="1800" dirty="0"/>
              <a:t>of lawn: </a:t>
            </a:r>
            <a:r>
              <a:rPr lang="en-GB" altLang="es-ES" sz="1800" b="1" dirty="0"/>
              <a:t>collective management</a:t>
            </a:r>
            <a:r>
              <a:rPr lang="en-GB" altLang="es-ES" sz="1800" dirty="0"/>
              <a:t> </a:t>
            </a:r>
          </a:p>
          <a:p>
            <a:pPr>
              <a:spcBef>
                <a:spcPts val="600"/>
              </a:spcBef>
            </a:pPr>
            <a:r>
              <a:rPr lang="en-US" altLang="es-ES" sz="1800" dirty="0"/>
              <a:t>Decisions to use chemicals: something  </a:t>
            </a:r>
            <a:r>
              <a:rPr lang="en-US" altLang="es-ES" sz="1800" b="1" dirty="0"/>
              <a:t>owed </a:t>
            </a:r>
            <a:r>
              <a:rPr lang="en-US" altLang="es-ES" sz="1800" dirty="0"/>
              <a:t>to </a:t>
            </a:r>
            <a:r>
              <a:rPr lang="en-US" altLang="es-ES" sz="1800" b="1" dirty="0"/>
              <a:t>neighbors</a:t>
            </a:r>
          </a:p>
          <a:p>
            <a:pPr lvl="1">
              <a:spcBef>
                <a:spcPts val="500"/>
              </a:spcBef>
              <a:buFont typeface="Times New Roman" panose="02020603050405020304" pitchFamily="18" charset="0"/>
              <a:buChar char="–"/>
            </a:pPr>
            <a:r>
              <a:rPr lang="es-ES" altLang="en-US" sz="1800" i="1" dirty="0"/>
              <a:t>“</a:t>
            </a:r>
            <a:r>
              <a:rPr lang="es-ES" altLang="es-ES" sz="1800" i="1" dirty="0"/>
              <a:t>I </a:t>
            </a:r>
            <a:r>
              <a:rPr lang="en-US" altLang="es-ES" sz="1800" i="1" dirty="0"/>
              <a:t>wouldn</a:t>
            </a:r>
            <a:r>
              <a:rPr lang="en-US" altLang="en-US" sz="1800" i="1" dirty="0"/>
              <a:t>’</a:t>
            </a:r>
            <a:r>
              <a:rPr lang="en-US" altLang="es-ES" sz="1800" i="1" dirty="0"/>
              <a:t>t insult my neighbors by not keeping my house up</a:t>
            </a:r>
            <a:r>
              <a:rPr lang="en-US" altLang="en-US" sz="1800" i="1" dirty="0"/>
              <a:t>”</a:t>
            </a:r>
            <a:endParaRPr lang="en-US" altLang="es-ES" sz="1800" i="1" dirty="0"/>
          </a:p>
          <a:p>
            <a:pPr lvl="1">
              <a:spcBef>
                <a:spcPts val="500"/>
              </a:spcBef>
              <a:spcAft>
                <a:spcPts val="1200"/>
              </a:spcAft>
              <a:buFont typeface="Arial" panose="020B0604020202020204" pitchFamily="34" charset="0"/>
              <a:buChar char="–"/>
            </a:pPr>
            <a:endParaRPr lang="en-GB" altLang="es-ES" sz="2000" dirty="0"/>
          </a:p>
          <a:p>
            <a:endParaRPr lang="en-US" altLang="es-ES" sz="2000" dirty="0"/>
          </a:p>
        </p:txBody>
      </p:sp>
      <p:sp>
        <p:nvSpPr>
          <p:cNvPr id="28675" name="Slide Number Placeholder 3">
            <a:extLst>
              <a:ext uri="{FF2B5EF4-FFF2-40B4-BE49-F238E27FC236}">
                <a16:creationId xmlns:a16="http://schemas.microsoft.com/office/drawing/2014/main" id="{0AB3C091-00FA-9342-8886-EA3A18DE016B}"/>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1A546DCC-B40D-074E-BC1E-F7EC2F54F5C6}" type="slidenum">
              <a:rPr lang="es-ES" altLang="es-ES" sz="1000">
                <a:latin typeface="Arial" panose="020B0604020202020204" pitchFamily="34" charset="0"/>
              </a:rPr>
              <a:pPr>
                <a:spcBef>
                  <a:spcPct val="0"/>
                </a:spcBef>
                <a:buClrTx/>
                <a:buFontTx/>
                <a:buNone/>
              </a:pPr>
              <a:t>6</a:t>
            </a:fld>
            <a:endParaRPr lang="es-ES" altLang="es-ES" sz="1000">
              <a:latin typeface="Arial" panose="020B0604020202020204" pitchFamily="34" charset="0"/>
            </a:endParaRPr>
          </a:p>
        </p:txBody>
      </p:sp>
      <p:pic>
        <p:nvPicPr>
          <p:cNvPr id="28676" name="Picture 5" descr="Image result for lawn community usa suburbia">
            <a:extLst>
              <a:ext uri="{FF2B5EF4-FFF2-40B4-BE49-F238E27FC236}">
                <a16:creationId xmlns:a16="http://schemas.microsoft.com/office/drawing/2014/main" id="{1B9D8F1A-27E4-404A-AEB0-5B3004F89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88840"/>
            <a:ext cx="3671887"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79058B9B-947B-F841-B1C4-A88EFEEF9101}"/>
              </a:ext>
            </a:extLst>
          </p:cNvPr>
          <p:cNvSpPr>
            <a:spLocks noGrp="1" noChangeArrowheads="1"/>
          </p:cNvSpPr>
          <p:nvPr>
            <p:ph type="title"/>
          </p:nvPr>
        </p:nvSpPr>
        <p:spPr>
          <a:xfrm>
            <a:off x="457200" y="273050"/>
            <a:ext cx="3397250" cy="1420813"/>
          </a:xfrm>
        </p:spPr>
        <p:txBody>
          <a:bodyPr/>
          <a:lstStyle/>
          <a:p>
            <a:r>
              <a:rPr lang="en-US" altLang="es-ES" sz="2800" b="0">
                <a:solidFill>
                  <a:schemeClr val="accent2"/>
                </a:solidFill>
              </a:rPr>
              <a:t>The good citizen: </a:t>
            </a:r>
            <a:r>
              <a:rPr lang="en-US" altLang="es-ES" sz="2800">
                <a:solidFill>
                  <a:schemeClr val="accent2"/>
                </a:solidFill>
              </a:rPr>
              <a:t>moral responsibility</a:t>
            </a:r>
          </a:p>
        </p:txBody>
      </p:sp>
      <p:sp>
        <p:nvSpPr>
          <p:cNvPr id="3" name="Content Placeholder 2">
            <a:extLst>
              <a:ext uri="{FF2B5EF4-FFF2-40B4-BE49-F238E27FC236}">
                <a16:creationId xmlns:a16="http://schemas.microsoft.com/office/drawing/2014/main" id="{DA372EB0-9FD0-5F4C-9B6E-DCB6C7BCF5A3}"/>
              </a:ext>
            </a:extLst>
          </p:cNvPr>
          <p:cNvSpPr>
            <a:spLocks noGrp="1" noChangeArrowheads="1"/>
          </p:cNvSpPr>
          <p:nvPr>
            <p:ph idx="1"/>
          </p:nvPr>
        </p:nvSpPr>
        <p:spPr/>
        <p:txBody>
          <a:bodyPr/>
          <a:lstStyle/>
          <a:p>
            <a:pPr>
              <a:lnSpc>
                <a:spcPct val="90000"/>
              </a:lnSpc>
              <a:spcBef>
                <a:spcPts val="500"/>
              </a:spcBef>
              <a:buFont typeface="Arial" panose="020B0604020202020204" pitchFamily="34" charset="0"/>
              <a:buChar char="–"/>
            </a:pPr>
            <a:endParaRPr lang="en-US" altLang="es-ES" sz="2400" i="1"/>
          </a:p>
          <a:p>
            <a:pPr>
              <a:lnSpc>
                <a:spcPct val="90000"/>
              </a:lnSpc>
              <a:spcBef>
                <a:spcPts val="500"/>
              </a:spcBef>
              <a:buFont typeface="Arial" panose="020B0604020202020204" pitchFamily="34" charset="0"/>
              <a:buChar char="–"/>
            </a:pPr>
            <a:r>
              <a:rPr lang="en-US" altLang="es-ES" sz="2400" i="1"/>
              <a:t>…imperative to mow in time for high school prom. Limousines came to the cul-de-sac to pick up several high school students, </a:t>
            </a:r>
            <a:r>
              <a:rPr lang="en-US" altLang="es-ES" sz="2400" b="1" i="1"/>
              <a:t>pictures </a:t>
            </a:r>
            <a:r>
              <a:rPr lang="en-US" altLang="es-ES" sz="2400" i="1"/>
              <a:t>were taken on front lawns, and everyone wanted their yards </a:t>
            </a:r>
            <a:r>
              <a:rPr lang="en-US" altLang="es-ES" sz="2400" b="1" i="1"/>
              <a:t>to look </a:t>
            </a:r>
            <a:r>
              <a:rPr lang="en-US" altLang="es-ES" sz="2400" i="1"/>
              <a:t>perfect</a:t>
            </a:r>
          </a:p>
          <a:p>
            <a:pPr>
              <a:lnSpc>
                <a:spcPct val="90000"/>
              </a:lnSpc>
              <a:spcBef>
                <a:spcPts val="500"/>
              </a:spcBef>
              <a:buFont typeface="Arial" panose="020B0604020202020204" pitchFamily="34" charset="0"/>
              <a:buChar char="–"/>
            </a:pPr>
            <a:r>
              <a:rPr lang="en-US" altLang="es-ES" sz="2400" i="1"/>
              <a:t>Suzanne: why she continued lawn chemical treatments even though her dog</a:t>
            </a:r>
            <a:r>
              <a:rPr lang="en-US" altLang="en-US" sz="2400" i="1"/>
              <a:t>’</a:t>
            </a:r>
            <a:r>
              <a:rPr lang="en-US" altLang="es-ES" sz="2400" i="1"/>
              <a:t>s paws were bleeding, she replied: I guess we didn</a:t>
            </a:r>
            <a:r>
              <a:rPr lang="en-US" altLang="en-US" sz="2400" i="1"/>
              <a:t>’</a:t>
            </a:r>
            <a:r>
              <a:rPr lang="en-US" altLang="es-ES" sz="2400" i="1"/>
              <a:t>t want the yard </a:t>
            </a:r>
            <a:r>
              <a:rPr lang="en-US" altLang="es-ES" sz="2400" b="1" i="1"/>
              <a:t>to look </a:t>
            </a:r>
            <a:r>
              <a:rPr lang="en-US" altLang="es-ES" sz="2400" i="1"/>
              <a:t>bad when everybody else</a:t>
            </a:r>
            <a:r>
              <a:rPr lang="en-US" altLang="en-US" sz="2400" i="1"/>
              <a:t>’</a:t>
            </a:r>
            <a:r>
              <a:rPr lang="en-US" altLang="es-ES" sz="2400" i="1"/>
              <a:t>s looked so nice . . . You try to make it </a:t>
            </a:r>
            <a:r>
              <a:rPr lang="en-US" altLang="es-ES" sz="2400" b="1" i="1"/>
              <a:t>look </a:t>
            </a:r>
            <a:r>
              <a:rPr lang="en-US" altLang="es-ES" sz="2400" i="1"/>
              <a:t>as nice as you can, </a:t>
            </a:r>
            <a:r>
              <a:rPr lang="es-ES" altLang="es-ES" sz="2400" i="1"/>
              <a:t>without offending other people</a:t>
            </a:r>
          </a:p>
          <a:p>
            <a:pPr lvl="1">
              <a:lnSpc>
                <a:spcPct val="90000"/>
              </a:lnSpc>
              <a:spcBef>
                <a:spcPts val="500"/>
              </a:spcBef>
              <a:buClrTx/>
              <a:buFontTx/>
              <a:buNone/>
            </a:pPr>
            <a:endParaRPr lang="es-ES" altLang="es-ES" sz="2400" i="1"/>
          </a:p>
          <a:p>
            <a:endParaRPr lang="en-US" altLang="es-ES" sz="3600"/>
          </a:p>
        </p:txBody>
      </p:sp>
      <p:sp>
        <p:nvSpPr>
          <p:cNvPr id="4" name="Text Placeholder 3">
            <a:extLst>
              <a:ext uri="{FF2B5EF4-FFF2-40B4-BE49-F238E27FC236}">
                <a16:creationId xmlns:a16="http://schemas.microsoft.com/office/drawing/2014/main" id="{BB61D5EC-284C-0146-9558-777D9B0172F7}"/>
              </a:ext>
            </a:extLst>
          </p:cNvPr>
          <p:cNvSpPr>
            <a:spLocks noGrp="1" noChangeArrowheads="1"/>
          </p:cNvSpPr>
          <p:nvPr>
            <p:ph type="body" sz="half" idx="2"/>
          </p:nvPr>
        </p:nvSpPr>
        <p:spPr/>
        <p:txBody>
          <a:bodyPr/>
          <a:lstStyle/>
          <a:p>
            <a:endParaRPr lang="en-US" altLang="es-ES" sz="1600"/>
          </a:p>
          <a:p>
            <a:endParaRPr lang="en-US" altLang="es-ES" sz="1600"/>
          </a:p>
          <a:p>
            <a:r>
              <a:rPr lang="en-US" altLang="es-ES" sz="1600"/>
              <a:t>Lawn chemical use as something they felt they had to do to meet the </a:t>
            </a:r>
            <a:r>
              <a:rPr lang="en-US" altLang="es-ES" sz="1600" b="1"/>
              <a:t>expectations </a:t>
            </a:r>
            <a:r>
              <a:rPr lang="en-US" altLang="es-ES" sz="1600"/>
              <a:t>of their neighbours</a:t>
            </a:r>
          </a:p>
          <a:p>
            <a:endParaRPr lang="en-US" altLang="es-ES" sz="1600"/>
          </a:p>
          <a:p>
            <a:r>
              <a:rPr lang="en-US" altLang="es-ES" sz="1600"/>
              <a:t>Reveals: ways in which </a:t>
            </a:r>
            <a:r>
              <a:rPr lang="en-US" altLang="es-ES" sz="1600" b="1"/>
              <a:t>neighborhood forces </a:t>
            </a:r>
            <a:r>
              <a:rPr lang="en-US" altLang="es-ES" sz="1600"/>
              <a:t>(without </a:t>
            </a:r>
            <a:r>
              <a:rPr lang="en-US" altLang="es-ES" sz="1600" i="1"/>
              <a:t>physical </a:t>
            </a:r>
            <a:r>
              <a:rPr lang="en-US" altLang="es-ES" sz="1600"/>
              <a:t>coercion) certain kinds of lawn management onto individuals</a:t>
            </a:r>
          </a:p>
          <a:p>
            <a:endParaRPr lang="en-US" altLang="es-ES" sz="1600"/>
          </a:p>
        </p:txBody>
      </p:sp>
      <p:sp>
        <p:nvSpPr>
          <p:cNvPr id="30724" name="Slide Number Placeholder 4">
            <a:extLst>
              <a:ext uri="{FF2B5EF4-FFF2-40B4-BE49-F238E27FC236}">
                <a16:creationId xmlns:a16="http://schemas.microsoft.com/office/drawing/2014/main" id="{AE542578-2289-5248-86BF-5671AFFA3209}"/>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927E6879-F6C7-0148-85AA-2A1787C74177}" type="slidenum">
              <a:rPr lang="es-ES" altLang="es-ES" sz="1000">
                <a:latin typeface="Arial" panose="020B0604020202020204" pitchFamily="34" charset="0"/>
              </a:rPr>
              <a:pPr>
                <a:spcBef>
                  <a:spcPct val="0"/>
                </a:spcBef>
                <a:buClrTx/>
                <a:buFontTx/>
                <a:buNone/>
              </a:pPr>
              <a:t>7</a:t>
            </a:fld>
            <a:endParaRPr lang="es-ES" altLang="es-ES" sz="1000">
              <a:latin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a:extLst>
              <a:ext uri="{FF2B5EF4-FFF2-40B4-BE49-F238E27FC236}">
                <a16:creationId xmlns:a16="http://schemas.microsoft.com/office/drawing/2014/main" id="{C8DD7DFE-587B-1444-8B48-B0F3F356FA71}"/>
              </a:ext>
            </a:extLst>
          </p:cNvPr>
          <p:cNvSpPr>
            <a:spLocks noGrp="1" noChangeArrowheads="1"/>
          </p:cNvSpPr>
          <p:nvPr>
            <p:ph type="title"/>
          </p:nvPr>
        </p:nvSpPr>
        <p:spPr>
          <a:xfrm>
            <a:off x="457200" y="273050"/>
            <a:ext cx="3008313" cy="1643063"/>
          </a:xfrm>
        </p:spPr>
        <p:txBody>
          <a:bodyPr/>
          <a:lstStyle/>
          <a:p>
            <a:r>
              <a:rPr lang="en-US" altLang="es-ES" sz="3600">
                <a:solidFill>
                  <a:srgbClr val="3333CC"/>
                </a:solidFill>
              </a:rPr>
              <a:t>Disciplining </a:t>
            </a:r>
          </a:p>
        </p:txBody>
      </p:sp>
      <p:sp>
        <p:nvSpPr>
          <p:cNvPr id="32770" name="Content Placeholder 5">
            <a:extLst>
              <a:ext uri="{FF2B5EF4-FFF2-40B4-BE49-F238E27FC236}">
                <a16:creationId xmlns:a16="http://schemas.microsoft.com/office/drawing/2014/main" id="{F758EF58-D74E-634D-A3C6-C1B48CBB807D}"/>
              </a:ext>
            </a:extLst>
          </p:cNvPr>
          <p:cNvSpPr>
            <a:spLocks noGrp="1" noChangeArrowheads="1"/>
          </p:cNvSpPr>
          <p:nvPr>
            <p:ph idx="1"/>
          </p:nvPr>
        </p:nvSpPr>
        <p:spPr/>
        <p:txBody>
          <a:bodyPr/>
          <a:lstStyle/>
          <a:p>
            <a:pPr marL="0" indent="0">
              <a:spcBef>
                <a:spcPts val="700"/>
              </a:spcBef>
              <a:buFont typeface="Arial" panose="020B0604020202020204" pitchFamily="34" charset="0"/>
              <a:buNone/>
            </a:pPr>
            <a:endParaRPr lang="es-ES" altLang="es-ES" sz="2400"/>
          </a:p>
          <a:p>
            <a:pPr marL="0" indent="0">
              <a:spcBef>
                <a:spcPts val="700"/>
              </a:spcBef>
              <a:spcAft>
                <a:spcPts val="1200"/>
              </a:spcAft>
              <a:buFont typeface="Arial" panose="020B0604020202020204" pitchFamily="34" charset="0"/>
              <a:buNone/>
            </a:pPr>
            <a:r>
              <a:rPr lang="es-ES" altLang="es-ES" sz="2400"/>
              <a:t>When weeds grow prominent:</a:t>
            </a:r>
          </a:p>
          <a:p>
            <a:pPr lvl="1">
              <a:spcBef>
                <a:spcPts val="450"/>
              </a:spcBef>
              <a:spcAft>
                <a:spcPts val="1800"/>
              </a:spcAft>
              <a:buFont typeface="Arial" panose="020B0604020202020204" pitchFamily="34" charset="0"/>
              <a:buChar char="–"/>
            </a:pPr>
            <a:r>
              <a:rPr lang="en-US" altLang="en-US" i="1"/>
              <a:t>“</a:t>
            </a:r>
            <a:r>
              <a:rPr lang="en-US" altLang="ja-JP" sz="2400" i="1"/>
              <a:t>I would feel really out of place. It</a:t>
            </a:r>
            <a:r>
              <a:rPr lang="en-US" altLang="en-US" sz="2400" i="1"/>
              <a:t>’</a:t>
            </a:r>
            <a:r>
              <a:rPr lang="en-US" altLang="ja-JP" sz="2400" i="1"/>
              <a:t>s not only how the yard looks to me, but </a:t>
            </a:r>
            <a:r>
              <a:rPr lang="en-US" altLang="ja-JP" sz="2400" b="1" i="1" u="sng"/>
              <a:t>how it looks to the neighbors</a:t>
            </a:r>
            <a:r>
              <a:rPr lang="en-US" altLang="ja-JP" sz="2400" i="1"/>
              <a:t>. If it</a:t>
            </a:r>
            <a:r>
              <a:rPr lang="en-US" altLang="en-US" sz="2400" i="1"/>
              <a:t>’</a:t>
            </a:r>
            <a:r>
              <a:rPr lang="en-US" altLang="ja-JP" sz="2400" i="1"/>
              <a:t>s not in keeping with the neighborhood [then I</a:t>
            </a:r>
            <a:r>
              <a:rPr lang="en-US" altLang="en-US" sz="2400" i="1"/>
              <a:t>’</a:t>
            </a:r>
            <a:r>
              <a:rPr lang="en-US" altLang="ja-JP" sz="2400" i="1"/>
              <a:t>d have to spray more]</a:t>
            </a:r>
            <a:r>
              <a:rPr lang="en-US" altLang="en-US" sz="2400" i="1"/>
              <a:t>”</a:t>
            </a:r>
            <a:endParaRPr lang="en-US" altLang="ja-JP" sz="2400" i="1"/>
          </a:p>
          <a:p>
            <a:pPr lvl="1">
              <a:spcBef>
                <a:spcPts val="450"/>
              </a:spcBef>
              <a:spcAft>
                <a:spcPts val="1800"/>
              </a:spcAft>
              <a:buFont typeface="Arial" panose="020B0604020202020204" pitchFamily="34" charset="0"/>
              <a:buChar char="–"/>
            </a:pPr>
            <a:r>
              <a:rPr lang="en-US" altLang="en-US" sz="2400" i="1"/>
              <a:t>“</a:t>
            </a:r>
            <a:r>
              <a:rPr lang="en-US" altLang="es-ES" sz="2400" i="1"/>
              <a:t>[in his mom</a:t>
            </a:r>
            <a:r>
              <a:rPr lang="en-US" altLang="en-US" sz="2400" i="1"/>
              <a:t>’</a:t>
            </a:r>
            <a:r>
              <a:rPr lang="en-US" altLang="es-ES" sz="2400" i="1"/>
              <a:t>s neighbourhood] if you don</a:t>
            </a:r>
            <a:r>
              <a:rPr lang="en-US" altLang="en-US" sz="2400" i="1"/>
              <a:t>’</a:t>
            </a:r>
            <a:r>
              <a:rPr lang="en-US" altLang="es-ES" sz="2400" i="1"/>
              <a:t>t cut twice a week you are a communist!</a:t>
            </a:r>
          </a:p>
          <a:p>
            <a:pPr marL="0" indent="0"/>
            <a:endParaRPr lang="en-US" altLang="es-ES" sz="4000" i="1"/>
          </a:p>
        </p:txBody>
      </p:sp>
      <p:sp>
        <p:nvSpPr>
          <p:cNvPr id="32771" name="Text Placeholder 6">
            <a:extLst>
              <a:ext uri="{FF2B5EF4-FFF2-40B4-BE49-F238E27FC236}">
                <a16:creationId xmlns:a16="http://schemas.microsoft.com/office/drawing/2014/main" id="{0AE97F5E-23A0-CB47-A43B-C069E9F8308E}"/>
              </a:ext>
            </a:extLst>
          </p:cNvPr>
          <p:cNvSpPr>
            <a:spLocks noGrp="1" noChangeArrowheads="1"/>
          </p:cNvSpPr>
          <p:nvPr>
            <p:ph type="body" sz="half" idx="2"/>
          </p:nvPr>
        </p:nvSpPr>
        <p:spPr/>
        <p:txBody>
          <a:bodyPr/>
          <a:lstStyle/>
          <a:p>
            <a:endParaRPr lang="en-US" altLang="es-ES" sz="2000" dirty="0"/>
          </a:p>
          <a:p>
            <a:endParaRPr lang="en-US" altLang="es-ES" sz="2000" dirty="0"/>
          </a:p>
          <a:p>
            <a:r>
              <a:rPr lang="en-US" altLang="es-ES" sz="2000" dirty="0"/>
              <a:t>S</a:t>
            </a:r>
            <a:r>
              <a:rPr lang="es-ES" altLang="es-ES" sz="2000" dirty="0" err="1"/>
              <a:t>ystem</a:t>
            </a:r>
            <a:r>
              <a:rPr lang="es-ES" altLang="es-ES" sz="2000" dirty="0"/>
              <a:t> of </a:t>
            </a:r>
            <a:r>
              <a:rPr lang="es-ES" altLang="es-ES" sz="2000" dirty="0" err="1"/>
              <a:t>monitoring</a:t>
            </a:r>
            <a:r>
              <a:rPr lang="es-ES" altLang="es-ES" sz="2000" dirty="0"/>
              <a:t> (</a:t>
            </a:r>
            <a:r>
              <a:rPr lang="es-ES" altLang="es-ES" sz="2000" dirty="0" err="1"/>
              <a:t>when</a:t>
            </a:r>
            <a:r>
              <a:rPr lang="es-ES" altLang="es-ES" sz="2000" dirty="0"/>
              <a:t> to </a:t>
            </a:r>
            <a:r>
              <a:rPr lang="es-ES" altLang="en-US" sz="2000" dirty="0"/>
              <a:t>“</a:t>
            </a:r>
            <a:r>
              <a:rPr lang="es-ES" altLang="ja-JP" sz="2000" dirty="0" err="1"/>
              <a:t>improve</a:t>
            </a:r>
            <a:r>
              <a:rPr lang="es-ES" altLang="en-US" sz="2000" dirty="0"/>
              <a:t>”</a:t>
            </a:r>
            <a:r>
              <a:rPr lang="es-ES" altLang="ja-JP" sz="2000" dirty="0"/>
              <a:t> </a:t>
            </a:r>
            <a:r>
              <a:rPr lang="es-ES" altLang="ja-JP" sz="2000" dirty="0" err="1"/>
              <a:t>lawn</a:t>
            </a:r>
            <a:r>
              <a:rPr lang="es-ES" altLang="ja-JP" sz="2000" dirty="0"/>
              <a:t>) </a:t>
            </a:r>
            <a:r>
              <a:rPr lang="es-ES" altLang="ja-JP" sz="2000" dirty="0" err="1"/>
              <a:t>that</a:t>
            </a:r>
            <a:r>
              <a:rPr lang="es-ES" altLang="ja-JP" sz="2000" dirty="0"/>
              <a:t> </a:t>
            </a:r>
            <a:r>
              <a:rPr lang="en-US" altLang="ja-JP" sz="2000" dirty="0"/>
              <a:t>relies heavily on the </a:t>
            </a:r>
            <a:r>
              <a:rPr lang="en-US" altLang="ja-JP" sz="2000" b="1" dirty="0"/>
              <a:t>view of one</a:t>
            </a:r>
            <a:r>
              <a:rPr lang="en-US" altLang="en-US" sz="2000" b="1" dirty="0"/>
              <a:t>’</a:t>
            </a:r>
            <a:r>
              <a:rPr lang="en-US" altLang="ja-JP" sz="2000" b="1" dirty="0"/>
              <a:t>s lawn </a:t>
            </a:r>
            <a:r>
              <a:rPr lang="en-US" altLang="ja-JP" sz="2000" dirty="0"/>
              <a:t>by neighbors</a:t>
            </a:r>
          </a:p>
          <a:p>
            <a:pPr marL="285750" indent="-285750">
              <a:buFont typeface="Arial" panose="020B0604020202020204" pitchFamily="34" charset="0"/>
              <a:buChar char="•"/>
            </a:pPr>
            <a:r>
              <a:rPr lang="en-US" altLang="es-ES" sz="2000" dirty="0" err="1"/>
              <a:t>Neighbour’s</a:t>
            </a:r>
            <a:r>
              <a:rPr lang="en-US" altLang="es-ES" sz="2000" dirty="0"/>
              <a:t> gaze</a:t>
            </a:r>
          </a:p>
        </p:txBody>
      </p:sp>
      <p:sp>
        <p:nvSpPr>
          <p:cNvPr id="32772" name="Slide Number Placeholder 1">
            <a:extLst>
              <a:ext uri="{FF2B5EF4-FFF2-40B4-BE49-F238E27FC236}">
                <a16:creationId xmlns:a16="http://schemas.microsoft.com/office/drawing/2014/main" id="{9CCD5AF5-9520-C04D-B1D9-8B1FD005E7E1}"/>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marL="914400" indent="-457200">
              <a:spcBef>
                <a:spcPts val="700"/>
              </a:spcBef>
              <a:buClr>
                <a:srgbClr val="000000"/>
              </a:buClr>
              <a:buSzPct val="100000"/>
              <a:buFont typeface="Calibri" panose="020F050202020403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marL="1257300" indent="-342900">
              <a:spcBef>
                <a:spcPts val="600"/>
              </a:spcBef>
              <a:buClr>
                <a:srgbClr val="000000"/>
              </a:buClr>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marL="1714500" indent="-342900">
              <a:spcBef>
                <a:spcPts val="500"/>
              </a:spcBef>
              <a:buClr>
                <a:srgbClr val="000000"/>
              </a:buClr>
              <a:buSzPct val="100000"/>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marL="2171700" indent="-342900">
              <a:spcBef>
                <a:spcPts val="500"/>
              </a:spcBef>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6289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30861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5433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4000500" indent="-342900" defTabSz="457200" eaLnBrk="0" fontAlgn="base" hangingPunct="0">
              <a:spcBef>
                <a:spcPts val="500"/>
              </a:spcBef>
              <a:spcAft>
                <a:spcPct val="0"/>
              </a:spcAft>
              <a:buClr>
                <a:srgbClr val="000000"/>
              </a:buClr>
              <a:buSzPct val="10000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a:spcBef>
                <a:spcPct val="0"/>
              </a:spcBef>
              <a:buClrTx/>
              <a:buFontTx/>
              <a:buNone/>
            </a:pPr>
            <a:fld id="{50EF7C63-8D03-714A-AE5E-BF44DC82E865}" type="slidenum">
              <a:rPr lang="es-ES" altLang="es-ES" sz="1000">
                <a:latin typeface="Arial" panose="020B0604020202020204" pitchFamily="34" charset="0"/>
              </a:rPr>
              <a:pPr>
                <a:spcBef>
                  <a:spcPct val="0"/>
                </a:spcBef>
                <a:buClrTx/>
                <a:buFontTx/>
                <a:buNone/>
              </a:pPr>
              <a:t>8</a:t>
            </a:fld>
            <a:endParaRPr lang="es-ES" altLang="es-ES" sz="1000">
              <a:latin typeface="Arial" panose="020B0604020202020204" pitchFamily="34" charset="0"/>
            </a:endParaRPr>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5242</TotalTime>
  <Words>3915</Words>
  <Application>Microsoft Macintosh PowerPoint</Application>
  <PresentationFormat>On-screen Show (4:3)</PresentationFormat>
  <Paragraphs>345</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ＭＳ Ｐゴシック</vt:lpstr>
      <vt:lpstr>Times New Roman</vt:lpstr>
      <vt:lpstr>Calibri</vt:lpstr>
      <vt:lpstr>Wingdings</vt:lpstr>
      <vt:lpstr>Courier New</vt:lpstr>
      <vt:lpstr>Office Theme</vt:lpstr>
      <vt:lpstr>Class 3: Environmental subjects</vt:lpstr>
      <vt:lpstr>Introduction</vt:lpstr>
      <vt:lpstr>PowerPoint Presentation</vt:lpstr>
      <vt:lpstr>PowerPoint Presentation</vt:lpstr>
      <vt:lpstr>PowerPoint Presentation</vt:lpstr>
      <vt:lpstr>PowerPoint Presentation</vt:lpstr>
      <vt:lpstr>Beyond instrumentalism: community</vt:lpstr>
      <vt:lpstr>The good citizen: moral responsibility</vt:lpstr>
      <vt:lpstr>Disciplining </vt:lpstr>
      <vt:lpstr>The argument</vt:lpstr>
      <vt:lpstr>  Power shaping subjects </vt:lpstr>
      <vt:lpstr>PowerPoint Presentation</vt:lpstr>
      <vt:lpstr>Background to the approach</vt:lpstr>
      <vt:lpstr>Foucault, power and liberalism</vt:lpstr>
      <vt:lpstr>Central problem of modern government</vt:lpstr>
      <vt:lpstr>Foucault: exercising power</vt:lpstr>
      <vt:lpstr>Governmentality </vt:lpstr>
      <vt:lpstr>  Individual responsibility </vt:lpstr>
      <vt:lpstr>PowerPoint Presentation</vt:lpstr>
      <vt:lpstr>Activity: watch-n-discuss  </vt:lpstr>
      <vt:lpstr>Take away points</vt:lpstr>
      <vt:lpstr>Course overview: What stuck with you</vt:lpstr>
      <vt:lpstr>Course core arguments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5: Power “from within”</dc:title>
  <dc:creator>Renovi</dc:creator>
  <cp:lastModifiedBy>cz</cp:lastModifiedBy>
  <cp:revision>418</cp:revision>
  <cp:lastPrinted>2017-11-07T10:21:50Z</cp:lastPrinted>
  <dcterms:created xsi:type="dcterms:W3CDTF">2014-03-04T12:07:21Z</dcterms:created>
  <dcterms:modified xsi:type="dcterms:W3CDTF">2019-11-22T10:51:51Z</dcterms:modified>
</cp:coreProperties>
</file>