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4" r:id="rId2"/>
    <p:sldId id="349" r:id="rId3"/>
    <p:sldId id="420" r:id="rId4"/>
    <p:sldId id="516" r:id="rId5"/>
    <p:sldId id="524" r:id="rId6"/>
    <p:sldId id="525" r:id="rId7"/>
    <p:sldId id="517" r:id="rId8"/>
    <p:sldId id="519" r:id="rId9"/>
    <p:sldId id="520" r:id="rId10"/>
    <p:sldId id="521" r:id="rId11"/>
    <p:sldId id="522" r:id="rId12"/>
    <p:sldId id="526" r:id="rId13"/>
    <p:sldId id="527" r:id="rId14"/>
    <p:sldId id="528" r:id="rId15"/>
    <p:sldId id="529" r:id="rId16"/>
    <p:sldId id="542" r:id="rId17"/>
    <p:sldId id="530" r:id="rId18"/>
    <p:sldId id="531" r:id="rId19"/>
    <p:sldId id="532" r:id="rId20"/>
    <p:sldId id="533" r:id="rId21"/>
    <p:sldId id="535" r:id="rId22"/>
    <p:sldId id="536" r:id="rId23"/>
    <p:sldId id="537" r:id="rId24"/>
    <p:sldId id="534" r:id="rId25"/>
    <p:sldId id="538" r:id="rId26"/>
    <p:sldId id="541" r:id="rId27"/>
    <p:sldId id="539" r:id="rId28"/>
    <p:sldId id="417" r:id="rId29"/>
    <p:sldId id="54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8" autoAdjust="0"/>
  </p:normalViewPr>
  <p:slideViewPr>
    <p:cSldViewPr>
      <p:cViewPr varScale="1">
        <p:scale>
          <a:sx n="82" d="100"/>
          <a:sy n="82" d="100"/>
        </p:scale>
        <p:origin x="1608"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19614-8CF4-46DC-8015-2E0B2D56D8B7}" type="datetimeFigureOut">
              <a:rPr lang="cs-CZ" smtClean="0"/>
              <a:t>28.11.2019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B6D54-D49A-4FD5-B690-340D8EA85C79}" type="slidenum">
              <a:rPr lang="cs-CZ" smtClean="0"/>
              <a:t>‹#›</a:t>
            </a:fld>
            <a:endParaRPr lang="cs-CZ"/>
          </a:p>
        </p:txBody>
      </p:sp>
    </p:spTree>
    <p:extLst>
      <p:ext uri="{BB962C8B-B14F-4D97-AF65-F5344CB8AC3E}">
        <p14:creationId xmlns:p14="http://schemas.microsoft.com/office/powerpoint/2010/main" val="252156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D4D7C3-9EE4-4348-8633-BE6E9E33FBFE}"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4244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2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150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93610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4D7C3-9EE4-4348-8633-BE6E9E33FBFE}"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1776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4D7C3-9EE4-4348-8633-BE6E9E33FBFE}"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988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4D7C3-9EE4-4348-8633-BE6E9E33FBFE}"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9777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4D7C3-9EE4-4348-8633-BE6E9E33FBFE}"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3326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4D7C3-9EE4-4348-8633-BE6E9E33FBFE}"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425631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6012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5648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4D7C3-9EE4-4348-8633-BE6E9E33FBFE}" type="datetimeFigureOut">
              <a:rPr lang="en-US" smtClean="0"/>
              <a:t>11/28/2019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1F90-852D-4767-A318-055D16167873}" type="slidenum">
              <a:rPr lang="en-US" smtClean="0"/>
              <a:t>‹#›</a:t>
            </a:fld>
            <a:endParaRPr lang="en-US"/>
          </a:p>
        </p:txBody>
      </p:sp>
    </p:spTree>
    <p:extLst>
      <p:ext uri="{BB962C8B-B14F-4D97-AF65-F5344CB8AC3E}">
        <p14:creationId xmlns:p14="http://schemas.microsoft.com/office/powerpoint/2010/main" val="2573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primary+succession&amp;source=images&amp;cd=&amp;cad=rja&amp;docid=o5L4OadlqupXJM&amp;tbnid=e7-Ejz9WEunTjM:&amp;ved=0CAUQjRw&amp;url=http://www.countrysideinfo.co.uk/successn/&amp;ei=ab4sUaXbMIy40gG4w4CAAQ&amp;bvm=bv.42965579,d.dmQ&amp;psig=AFQjCNFdRNJxoVY9cqz_g9fkQkXPlXoO8w&amp;ust=1361973218487580" TargetMode="Externa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7698" y="533400"/>
            <a:ext cx="7473559" cy="1676694"/>
          </a:xfrm>
        </p:spPr>
        <p:txBody>
          <a:bodyPr>
            <a:noAutofit/>
          </a:bodyPr>
          <a:lstStyle/>
          <a:p>
            <a:pPr algn="r"/>
            <a:r>
              <a:rPr lang="en-US" sz="3600" b="1" dirty="0"/>
              <a:t>Foundations </a:t>
            </a:r>
            <a:r>
              <a:rPr lang="en-US" sz="3600" b="1" i="1" dirty="0"/>
              <a:t>for</a:t>
            </a:r>
            <a:r>
              <a:rPr lang="en-US" sz="3600" b="1" dirty="0"/>
              <a:t> Sustainability</a:t>
            </a:r>
            <a:endParaRPr lang="en-US" sz="2400" b="1" dirty="0"/>
          </a:p>
        </p:txBody>
      </p:sp>
      <p:sp>
        <p:nvSpPr>
          <p:cNvPr id="2051" name="Rectangle 3"/>
          <p:cNvSpPr>
            <a:spLocks noGrp="1" noChangeArrowheads="1"/>
          </p:cNvSpPr>
          <p:nvPr>
            <p:ph type="subTitle" idx="1"/>
          </p:nvPr>
        </p:nvSpPr>
        <p:spPr>
          <a:xfrm>
            <a:off x="609600" y="4495800"/>
            <a:ext cx="8095371" cy="1981200"/>
          </a:xfrm>
        </p:spPr>
        <p:txBody>
          <a:bodyPr>
            <a:noAutofit/>
          </a:bodyPr>
          <a:lstStyle/>
          <a:p>
            <a:pPr algn="r"/>
            <a:r>
              <a:rPr lang="en-US" sz="2800" dirty="0">
                <a:solidFill>
                  <a:schemeClr val="tx1"/>
                </a:solidFill>
                <a:cs typeface="Times New Roman" panose="02020603050405020304" pitchFamily="18" charset="0"/>
              </a:rPr>
              <a:t>Brian D. </a:t>
            </a:r>
            <a:r>
              <a:rPr lang="en-US" sz="2800" dirty="0" err="1">
                <a:solidFill>
                  <a:schemeClr val="tx1"/>
                </a:solidFill>
                <a:cs typeface="Times New Roman" panose="02020603050405020304" pitchFamily="18" charset="0"/>
              </a:rPr>
              <a:t>Fath</a:t>
            </a:r>
            <a:r>
              <a:rPr lang="en-US" sz="2800" dirty="0">
                <a:solidFill>
                  <a:schemeClr val="tx1"/>
                </a:solidFill>
                <a:cs typeface="Times New Roman" panose="02020603050405020304" pitchFamily="18" charset="0"/>
              </a:rPr>
              <a:t> &amp; Dan </a:t>
            </a:r>
            <a:r>
              <a:rPr lang="en-US" sz="2800" dirty="0" err="1">
                <a:solidFill>
                  <a:schemeClr val="tx1"/>
                </a:solidFill>
                <a:cs typeface="Times New Roman" panose="02020603050405020304" pitchFamily="18" charset="0"/>
              </a:rPr>
              <a:t>Fiscus</a:t>
            </a:r>
            <a:endParaRPr lang="en-US" sz="2800" dirty="0">
              <a:solidFill>
                <a:schemeClr val="tx1"/>
              </a:solidFill>
              <a:cs typeface="Times New Roman" panose="02020603050405020304" pitchFamily="18" charset="0"/>
            </a:endParaRPr>
          </a:p>
          <a:p>
            <a:pPr algn="r"/>
            <a:r>
              <a:rPr lang="en-US" sz="2000" dirty="0" smtClean="0">
                <a:solidFill>
                  <a:schemeClr val="tx1"/>
                </a:solidFill>
                <a:cs typeface="Times New Roman" panose="02020603050405020304" pitchFamily="18" charset="0"/>
              </a:rPr>
              <a:t>Fulbright Distinguished Chair, Masaryk University, Brno, Czech Republic</a:t>
            </a:r>
          </a:p>
          <a:p>
            <a:pPr algn="r"/>
            <a:r>
              <a:rPr lang="en-US" sz="2000" dirty="0" smtClean="0">
                <a:solidFill>
                  <a:schemeClr val="tx1"/>
                </a:solidFill>
                <a:cs typeface="Times New Roman" panose="02020603050405020304" pitchFamily="18" charset="0"/>
              </a:rPr>
              <a:t>Professor</a:t>
            </a:r>
            <a:r>
              <a:rPr lang="en-US" sz="2000" dirty="0">
                <a:solidFill>
                  <a:schemeClr val="tx1"/>
                </a:solidFill>
                <a:cs typeface="Times New Roman" panose="02020603050405020304" pitchFamily="18" charset="0"/>
              </a:rPr>
              <a:t>, Towson University, Maryland, USA</a:t>
            </a:r>
          </a:p>
          <a:p>
            <a:pPr algn="r"/>
            <a:r>
              <a:rPr lang="en-US" sz="2000" dirty="0">
                <a:solidFill>
                  <a:schemeClr val="tx1"/>
                </a:solidFill>
                <a:cs typeface="Times New Roman" panose="02020603050405020304" pitchFamily="18" charset="0"/>
              </a:rPr>
              <a:t>Senior Research Scholar, International Institute for Applied Systems Analysis, Austria</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233" y="897590"/>
            <a:ext cx="2706167" cy="3334872"/>
          </a:xfrm>
          <a:prstGeom prst="rect">
            <a:avLst/>
          </a:prstGeom>
        </p:spPr>
      </p:pic>
    </p:spTree>
    <p:extLst>
      <p:ext uri="{BB962C8B-B14F-4D97-AF65-F5344CB8AC3E}">
        <p14:creationId xmlns:p14="http://schemas.microsoft.com/office/powerpoint/2010/main" val="278180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ecology</a:t>
            </a:r>
            <a:endParaRPr lang="cs-CZ" dirty="0"/>
          </a:p>
        </p:txBody>
      </p:sp>
      <p:sp>
        <p:nvSpPr>
          <p:cNvPr id="3" name="Content Placeholder 2"/>
          <p:cNvSpPr>
            <a:spLocks noGrp="1"/>
          </p:cNvSpPr>
          <p:nvPr>
            <p:ph idx="1"/>
          </p:nvPr>
        </p:nvSpPr>
        <p:spPr>
          <a:xfrm>
            <a:off x="457200" y="1600201"/>
            <a:ext cx="8229600" cy="2438400"/>
          </a:xfrm>
        </p:spPr>
        <p:txBody>
          <a:bodyPr>
            <a:normAutofit/>
          </a:bodyPr>
          <a:lstStyle/>
          <a:p>
            <a:r>
              <a:rPr lang="en-US" dirty="0"/>
              <a:t>. . .it is increasingly obvious that most </a:t>
            </a:r>
            <a:r>
              <a:rPr lang="en-US" dirty="0" smtClean="0"/>
              <a:t>causality in complex systems </a:t>
            </a:r>
            <a:r>
              <a:rPr lang="en-US" dirty="0"/>
              <a:t>such as the </a:t>
            </a:r>
            <a:r>
              <a:rPr lang="en-US" dirty="0" smtClean="0"/>
              <a:t>body,  economies</a:t>
            </a:r>
            <a:r>
              <a:rPr lang="en-US" dirty="0"/>
              <a:t>, societies and </a:t>
            </a:r>
            <a:r>
              <a:rPr lang="en-US" dirty="0" smtClean="0"/>
              <a:t>the weather, causes </a:t>
            </a:r>
            <a:r>
              <a:rPr lang="en-US" dirty="0"/>
              <a:t>blend and loop back on themselves</a:t>
            </a:r>
            <a:r>
              <a:rPr lang="en-US" dirty="0" smtClean="0"/>
              <a:t>. </a:t>
            </a:r>
            <a:r>
              <a:rPr lang="en-US" dirty="0"/>
              <a:t>(p. 91)</a:t>
            </a:r>
            <a:endParaRPr lang="cs-CZ"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4221164"/>
            <a:ext cx="5971308" cy="2484595"/>
          </a:xfrm>
          <a:prstGeom prst="rect">
            <a:avLst/>
          </a:prstGeom>
        </p:spPr>
      </p:pic>
    </p:spTree>
    <p:extLst>
      <p:ext uri="{BB962C8B-B14F-4D97-AF65-F5344CB8AC3E}">
        <p14:creationId xmlns:p14="http://schemas.microsoft.com/office/powerpoint/2010/main" val="204665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dirty="0" smtClean="0"/>
              <a:t>Ecological Perspective</a:t>
            </a:r>
            <a:endParaRPr lang="cs-CZ" dirty="0"/>
          </a:p>
        </p:txBody>
      </p:sp>
      <p:sp>
        <p:nvSpPr>
          <p:cNvPr id="3" name="Content Placeholder 2"/>
          <p:cNvSpPr>
            <a:spLocks noGrp="1"/>
          </p:cNvSpPr>
          <p:nvPr>
            <p:ph idx="1"/>
          </p:nvPr>
        </p:nvSpPr>
        <p:spPr>
          <a:xfrm>
            <a:off x="457200" y="1600200"/>
            <a:ext cx="7056150" cy="4525963"/>
          </a:xfrm>
        </p:spPr>
        <p:txBody>
          <a:bodyPr>
            <a:normAutofit fontScale="85000" lnSpcReduction="20000"/>
          </a:bodyPr>
          <a:lstStyle/>
          <a:p>
            <a:r>
              <a:rPr lang="en-US" dirty="0"/>
              <a:t>webs don’t work like machines.</a:t>
            </a:r>
          </a:p>
          <a:p>
            <a:r>
              <a:rPr lang="en-US" dirty="0"/>
              <a:t>Ecologists have been the most successful at this which is why people the </a:t>
            </a:r>
            <a:r>
              <a:rPr lang="en-US" dirty="0" smtClean="0"/>
              <a:t>world over </a:t>
            </a:r>
            <a:r>
              <a:rPr lang="en-US" dirty="0"/>
              <a:t>are beginning to recycle and green movements are a force to be </a:t>
            </a:r>
            <a:r>
              <a:rPr lang="en-US" dirty="0" smtClean="0"/>
              <a:t>reckoned </a:t>
            </a:r>
            <a:r>
              <a:rPr lang="cs-CZ" dirty="0" err="1" smtClean="0"/>
              <a:t>with</a:t>
            </a:r>
            <a:r>
              <a:rPr lang="cs-CZ" dirty="0"/>
              <a:t>. (p. 91</a:t>
            </a:r>
            <a:r>
              <a:rPr lang="cs-CZ" dirty="0" smtClean="0"/>
              <a:t>)</a:t>
            </a:r>
            <a:endParaRPr lang="en-US" dirty="0" smtClean="0"/>
          </a:p>
          <a:p>
            <a:endParaRPr lang="en-US" dirty="0"/>
          </a:p>
          <a:p>
            <a:r>
              <a:rPr lang="en-US" dirty="0"/>
              <a:t>Now we are realizing that ecology is not merely a particular field of science; </a:t>
            </a:r>
            <a:r>
              <a:rPr lang="en-US" dirty="0" smtClean="0"/>
              <a:t>it is </a:t>
            </a:r>
            <a:r>
              <a:rPr lang="en-US" dirty="0"/>
              <a:t>a new way of understanding life that frees us from the failing </a:t>
            </a:r>
            <a:r>
              <a:rPr lang="en-US" dirty="0" smtClean="0"/>
              <a:t>mechanical worldview’s </a:t>
            </a:r>
            <a:r>
              <a:rPr lang="en-US" dirty="0"/>
              <a:t>assumptions of separateness and scarcity. (p. 174)</a:t>
            </a:r>
            <a:endParaRPr lang="cs-CZ"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274638"/>
            <a:ext cx="2571750" cy="1714500"/>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13350" y="4495800"/>
            <a:ext cx="1470086" cy="2185988"/>
          </a:xfrm>
          <a:prstGeom prst="rect">
            <a:avLst/>
          </a:prstGeom>
        </p:spPr>
      </p:pic>
    </p:spTree>
    <p:extLst>
      <p:ext uri="{BB962C8B-B14F-4D97-AF65-F5344CB8AC3E}">
        <p14:creationId xmlns:p14="http://schemas.microsoft.com/office/powerpoint/2010/main" val="24857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Understanding</a:t>
            </a:r>
            <a:endParaRPr lang="cs-CZ" dirty="0"/>
          </a:p>
        </p:txBody>
      </p:sp>
      <p:sp>
        <p:nvSpPr>
          <p:cNvPr id="3" name="Content Placeholder 2"/>
          <p:cNvSpPr>
            <a:spLocks noGrp="1"/>
          </p:cNvSpPr>
          <p:nvPr>
            <p:ph idx="1"/>
          </p:nvPr>
        </p:nvSpPr>
        <p:spPr/>
        <p:txBody>
          <a:bodyPr>
            <a:normAutofit/>
          </a:bodyPr>
          <a:lstStyle/>
          <a:p>
            <a:r>
              <a:rPr lang="en-US" sz="2800" dirty="0" smtClean="0"/>
              <a:t>There is clearly a basis toward ecology and the ecological mind.  How to reach people from other backgrounds?  (Is one approach eco-literacy training for everyone?)</a:t>
            </a:r>
            <a:endParaRPr lang="cs-CZ"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3441" y="3733800"/>
            <a:ext cx="2065130" cy="3048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8311" y="3733799"/>
            <a:ext cx="2114606" cy="3015343"/>
          </a:xfrm>
          <a:prstGeom prst="rect">
            <a:avLst/>
          </a:prstGeom>
        </p:spPr>
      </p:pic>
    </p:spTree>
    <p:extLst>
      <p:ext uri="{BB962C8B-B14F-4D97-AF65-F5344CB8AC3E}">
        <p14:creationId xmlns:p14="http://schemas.microsoft.com/office/powerpoint/2010/main" val="2700860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3395" y="1698508"/>
            <a:ext cx="4836144" cy="1912877"/>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011" y="3967969"/>
            <a:ext cx="4300538" cy="1893094"/>
          </a:xfrm>
          <a:prstGeom prst="rect">
            <a:avLst/>
          </a:prstGeom>
        </p:spPr>
      </p:pic>
      <p:sp>
        <p:nvSpPr>
          <p:cNvPr id="4" name="TextBox 3"/>
          <p:cNvSpPr txBox="1"/>
          <p:nvPr/>
        </p:nvSpPr>
        <p:spPr>
          <a:xfrm>
            <a:off x="693396" y="1030076"/>
            <a:ext cx="4266745" cy="369332"/>
          </a:xfrm>
          <a:prstGeom prst="rect">
            <a:avLst/>
          </a:prstGeom>
          <a:noFill/>
        </p:spPr>
        <p:txBody>
          <a:bodyPr wrap="none" rtlCol="0">
            <a:spAutoFit/>
          </a:bodyPr>
          <a:lstStyle/>
          <a:p>
            <a:r>
              <a:rPr lang="en-US" dirty="0"/>
              <a:t>Joseph Priestley discovered oxygen in 1774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0730" y="1155390"/>
            <a:ext cx="1633100" cy="2075398"/>
          </a:xfrm>
          <a:prstGeom prst="rect">
            <a:avLst/>
          </a:prstGeom>
        </p:spPr>
      </p:pic>
      <p:sp>
        <p:nvSpPr>
          <p:cNvPr id="6" name="Rectangle 5"/>
          <p:cNvSpPr/>
          <p:nvPr/>
        </p:nvSpPr>
        <p:spPr>
          <a:xfrm>
            <a:off x="7180731" y="3230787"/>
            <a:ext cx="1713569" cy="473206"/>
          </a:xfrm>
          <a:prstGeom prst="rect">
            <a:avLst/>
          </a:prstGeom>
        </p:spPr>
        <p:txBody>
          <a:bodyPr wrap="square">
            <a:spAutoFit/>
          </a:bodyPr>
          <a:lstStyle/>
          <a:p>
            <a:r>
              <a:rPr lang="en-US" sz="825" dirty="0"/>
              <a:t>www.acs.org/content/acs/en/education/whatischemistry/landmarks/josephpriestleyoxygen.html</a:t>
            </a:r>
          </a:p>
        </p:txBody>
      </p:sp>
      <p:sp>
        <p:nvSpPr>
          <p:cNvPr id="7" name="Rectangle 6"/>
          <p:cNvSpPr/>
          <p:nvPr/>
        </p:nvSpPr>
        <p:spPr>
          <a:xfrm>
            <a:off x="2864224" y="1698508"/>
            <a:ext cx="2665316" cy="1532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61964" y="3933570"/>
            <a:ext cx="2665316" cy="1870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3027280" y="3923574"/>
            <a:ext cx="2665316" cy="1870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7549" y="2464648"/>
            <a:ext cx="3945892" cy="1680086"/>
          </a:xfrm>
          <a:prstGeom prst="rect">
            <a:avLst/>
          </a:prstGeom>
        </p:spPr>
      </p:pic>
      <p:sp>
        <p:nvSpPr>
          <p:cNvPr id="8" name="TextBox 7"/>
          <p:cNvSpPr txBox="1"/>
          <p:nvPr/>
        </p:nvSpPr>
        <p:spPr>
          <a:xfrm>
            <a:off x="877011" y="457200"/>
            <a:ext cx="2486002" cy="584775"/>
          </a:xfrm>
          <a:prstGeom prst="rect">
            <a:avLst/>
          </a:prstGeom>
          <a:noFill/>
        </p:spPr>
        <p:txBody>
          <a:bodyPr wrap="none" rtlCol="0">
            <a:spAutoFit/>
          </a:bodyPr>
          <a:lstStyle/>
          <a:p>
            <a:r>
              <a:rPr lang="en-US" sz="3200" dirty="0" smtClean="0"/>
              <a:t>Sustained Life</a:t>
            </a:r>
            <a:endParaRPr lang="cs-CZ" sz="3200" dirty="0"/>
          </a:p>
        </p:txBody>
      </p:sp>
    </p:spTree>
    <p:extLst>
      <p:ext uri="{BB962C8B-B14F-4D97-AF65-F5344CB8AC3E}">
        <p14:creationId xmlns:p14="http://schemas.microsoft.com/office/powerpoint/2010/main" val="4048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239" y="1712231"/>
            <a:ext cx="5516293" cy="3102914"/>
          </a:xfrm>
          <a:prstGeom prst="rect">
            <a:avLst/>
          </a:prstGeom>
        </p:spPr>
      </p:pic>
      <p:sp>
        <p:nvSpPr>
          <p:cNvPr id="4" name="TextBox 3"/>
          <p:cNvSpPr txBox="1"/>
          <p:nvPr/>
        </p:nvSpPr>
        <p:spPr>
          <a:xfrm>
            <a:off x="2383653" y="1108160"/>
            <a:ext cx="5480218" cy="415498"/>
          </a:xfrm>
          <a:prstGeom prst="rect">
            <a:avLst/>
          </a:prstGeom>
          <a:noFill/>
        </p:spPr>
        <p:txBody>
          <a:bodyPr wrap="none" rtlCol="0">
            <a:spAutoFit/>
          </a:bodyPr>
          <a:lstStyle/>
          <a:p>
            <a:r>
              <a:rPr lang="en-US" sz="2100" dirty="0"/>
              <a:t>Rene Descartes </a:t>
            </a:r>
            <a:r>
              <a:rPr lang="en-US" sz="2100" i="1" dirty="0"/>
              <a:t>Discourse on the Method </a:t>
            </a:r>
            <a:r>
              <a:rPr lang="en-US" sz="2100" dirty="0"/>
              <a:t>(1637).</a:t>
            </a:r>
          </a:p>
        </p:txBody>
      </p:sp>
      <p:sp>
        <p:nvSpPr>
          <p:cNvPr id="6" name="TextBox 5"/>
          <p:cNvSpPr txBox="1"/>
          <p:nvPr/>
        </p:nvSpPr>
        <p:spPr>
          <a:xfrm>
            <a:off x="4618542" y="5309674"/>
            <a:ext cx="4324454" cy="415498"/>
          </a:xfrm>
          <a:prstGeom prst="rect">
            <a:avLst/>
          </a:prstGeom>
          <a:noFill/>
        </p:spPr>
        <p:txBody>
          <a:bodyPr wrap="none" rtlCol="0">
            <a:spAutoFit/>
          </a:bodyPr>
          <a:lstStyle/>
          <a:p>
            <a:r>
              <a:rPr lang="en-US" sz="2100" dirty="0"/>
              <a:t>Founder of the “Cartesian” worldview</a:t>
            </a:r>
          </a:p>
        </p:txBody>
      </p:sp>
      <p:sp>
        <p:nvSpPr>
          <p:cNvPr id="8" name="TextBox 7"/>
          <p:cNvSpPr txBox="1"/>
          <p:nvPr/>
        </p:nvSpPr>
        <p:spPr>
          <a:xfrm>
            <a:off x="6657535" y="2467316"/>
            <a:ext cx="1983545" cy="1615827"/>
          </a:xfrm>
          <a:prstGeom prst="rect">
            <a:avLst/>
          </a:prstGeom>
          <a:noFill/>
        </p:spPr>
        <p:txBody>
          <a:bodyPr wrap="square" rtlCol="0">
            <a:spAutoFit/>
          </a:bodyPr>
          <a:lstStyle/>
          <a:p>
            <a:r>
              <a:rPr lang="en-US" sz="3300" dirty="0"/>
              <a:t>I think, therefore, I am</a:t>
            </a:r>
          </a:p>
        </p:txBody>
      </p:sp>
    </p:spTree>
    <p:extLst>
      <p:ext uri="{BB962C8B-B14F-4D97-AF65-F5344CB8AC3E}">
        <p14:creationId xmlns:p14="http://schemas.microsoft.com/office/powerpoint/2010/main" val="22137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283" y="269629"/>
            <a:ext cx="8022761" cy="3970318"/>
          </a:xfrm>
          <a:prstGeom prst="rect">
            <a:avLst/>
          </a:prstGeom>
        </p:spPr>
        <p:txBody>
          <a:bodyPr wrap="square">
            <a:spAutoFit/>
          </a:bodyPr>
          <a:lstStyle/>
          <a:p>
            <a:r>
              <a:rPr lang="en-US" dirty="0"/>
              <a:t>“To Descartes the material universe was a machine and nothing but a machine... This mechanical picture of nature became the dominant paradigm of science in the period following Descartes.</a:t>
            </a:r>
          </a:p>
          <a:p>
            <a:endParaRPr lang="en-US" dirty="0"/>
          </a:p>
          <a:p>
            <a:r>
              <a:rPr lang="en-US" dirty="0"/>
              <a:t>The Cartesian view of the universe as a mechanical system provided a “scientific” sanction for the manipulation and exploitation of nature that became typical of modern civilization.</a:t>
            </a:r>
          </a:p>
          <a:p>
            <a:endParaRPr lang="en-US" dirty="0"/>
          </a:p>
          <a:p>
            <a:r>
              <a:rPr lang="en-US" dirty="0"/>
              <a:t>The Cartesian approach has been very successful, especially in biology, but it has also limited the directions of scientific research. The problem has been that many scientists, encouraged by their success in treating living organisms as machines, tended to believe that they are </a:t>
            </a:r>
            <a:r>
              <a:rPr lang="en-US" i="1" dirty="0"/>
              <a:t>nothing but</a:t>
            </a:r>
            <a:r>
              <a:rPr lang="en-US" dirty="0"/>
              <a:t> machines.” (p. 25-26</a:t>
            </a:r>
            <a:r>
              <a:rPr lang="en-US" dirty="0" smtClean="0"/>
              <a:t>)</a:t>
            </a:r>
          </a:p>
          <a:p>
            <a:endParaRPr lang="en-US" dirty="0"/>
          </a:p>
          <a:p>
            <a:r>
              <a:rPr lang="en-US" dirty="0"/>
              <a:t>				</a:t>
            </a:r>
            <a:r>
              <a:rPr lang="en-US" dirty="0" smtClean="0"/>
              <a:t>Capra </a:t>
            </a:r>
            <a:r>
              <a:rPr lang="en-US" dirty="0"/>
              <a:t>and </a:t>
            </a:r>
            <a:r>
              <a:rPr lang="en-US" dirty="0" err="1"/>
              <a:t>Luisi</a:t>
            </a:r>
            <a:r>
              <a:rPr lang="en-US" dirty="0"/>
              <a:t> (2015). </a:t>
            </a:r>
            <a:r>
              <a:rPr lang="en-US" i="1" dirty="0"/>
              <a:t>Systems View of </a:t>
            </a:r>
            <a:r>
              <a:rPr lang="en-US" i="1" dirty="0" smtClean="0"/>
              <a:t>Life</a:t>
            </a:r>
            <a:endParaRPr lang="en-US" i="1" dirty="0"/>
          </a:p>
        </p:txBody>
      </p:sp>
      <p:grpSp>
        <p:nvGrpSpPr>
          <p:cNvPr id="7" name="Group 6"/>
          <p:cNvGrpSpPr/>
          <p:nvPr/>
        </p:nvGrpSpPr>
        <p:grpSpPr>
          <a:xfrm>
            <a:off x="3312749" y="4504684"/>
            <a:ext cx="2314575" cy="2277116"/>
            <a:chOff x="2324100" y="3891116"/>
            <a:chExt cx="3086100" cy="3036154"/>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953" y="3891116"/>
              <a:ext cx="3069247" cy="2948490"/>
            </a:xfrm>
            <a:prstGeom prst="rect">
              <a:avLst/>
            </a:prstGeom>
          </p:spPr>
        </p:pic>
        <p:sp>
          <p:nvSpPr>
            <p:cNvPr id="5" name="Rectangle 4"/>
            <p:cNvSpPr/>
            <p:nvPr/>
          </p:nvSpPr>
          <p:spPr>
            <a:xfrm>
              <a:off x="2324100" y="6065496"/>
              <a:ext cx="2905125" cy="861774"/>
            </a:xfrm>
            <a:prstGeom prst="rect">
              <a:avLst/>
            </a:prstGeom>
          </p:spPr>
          <p:txBody>
            <a:bodyPr wrap="square">
              <a:spAutoFit/>
            </a:bodyPr>
            <a:lstStyle/>
            <a:p>
              <a:r>
                <a:rPr lang="en-US" sz="900" dirty="0">
                  <a:solidFill>
                    <a:schemeClr val="bg1"/>
                  </a:solidFill>
                </a:rPr>
                <a:t>www.fda.gov/radiation-emittingproducts/radiationemittingproductsandprocedures/medicalimaging/medicalx-rays/ucm115317.htm</a:t>
              </a:r>
            </a:p>
          </p:txBody>
        </p:sp>
      </p:grpSp>
      <p:grpSp>
        <p:nvGrpSpPr>
          <p:cNvPr id="8" name="Group 7"/>
          <p:cNvGrpSpPr/>
          <p:nvPr/>
        </p:nvGrpSpPr>
        <p:grpSpPr>
          <a:xfrm>
            <a:off x="5843587" y="4636544"/>
            <a:ext cx="3139954" cy="2132001"/>
            <a:chOff x="7791449" y="4066930"/>
            <a:chExt cx="4186605" cy="2842667"/>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1449" y="4066930"/>
              <a:ext cx="4186605" cy="2791070"/>
            </a:xfrm>
            <a:prstGeom prst="rect">
              <a:avLst/>
            </a:prstGeom>
          </p:spPr>
        </p:pic>
        <p:sp>
          <p:nvSpPr>
            <p:cNvPr id="6" name="Rectangle 5"/>
            <p:cNvSpPr/>
            <p:nvPr/>
          </p:nvSpPr>
          <p:spPr>
            <a:xfrm>
              <a:off x="7808301" y="6232489"/>
              <a:ext cx="4152900" cy="677108"/>
            </a:xfrm>
            <a:prstGeom prst="rect">
              <a:avLst/>
            </a:prstGeom>
          </p:spPr>
          <p:txBody>
            <a:bodyPr wrap="square">
              <a:spAutoFit/>
            </a:bodyPr>
            <a:lstStyle/>
            <a:p>
              <a:r>
                <a:rPr lang="en-US" sz="900" dirty="0">
                  <a:solidFill>
                    <a:schemeClr val="bg1"/>
                  </a:solidFill>
                </a:rPr>
                <a:t>www.tinker.af.mil/News/Article-Display/Article/ 845655/grinding-it-out-no-job-is-too-big-or-small-for-548th-pmxs-machine-shop/</a:t>
              </a:r>
            </a:p>
          </p:txBody>
        </p:sp>
      </p:grpSp>
      <p:grpSp>
        <p:nvGrpSpPr>
          <p:cNvPr id="12" name="Group 11"/>
          <p:cNvGrpSpPr/>
          <p:nvPr/>
        </p:nvGrpSpPr>
        <p:grpSpPr>
          <a:xfrm>
            <a:off x="151283" y="4437197"/>
            <a:ext cx="3218233" cy="2118050"/>
            <a:chOff x="201710" y="3801134"/>
            <a:chExt cx="4290977" cy="2824066"/>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710" y="3801134"/>
              <a:ext cx="3859824" cy="2804146"/>
            </a:xfrm>
            <a:prstGeom prst="rect">
              <a:avLst/>
            </a:prstGeom>
          </p:spPr>
        </p:pic>
        <p:sp>
          <p:nvSpPr>
            <p:cNvPr id="11" name="Rectangle 10"/>
            <p:cNvSpPr/>
            <p:nvPr/>
          </p:nvSpPr>
          <p:spPr>
            <a:xfrm>
              <a:off x="201710" y="6132757"/>
              <a:ext cx="4290977" cy="492443"/>
            </a:xfrm>
            <a:prstGeom prst="rect">
              <a:avLst/>
            </a:prstGeom>
          </p:spPr>
          <p:txBody>
            <a:bodyPr wrap="square">
              <a:spAutoFit/>
            </a:bodyPr>
            <a:lstStyle/>
            <a:p>
              <a:r>
                <a:rPr lang="en-US" sz="900" dirty="0">
                  <a:solidFill>
                    <a:schemeClr val="bg1"/>
                  </a:solidFill>
                </a:rPr>
                <a:t>https://www.mmtimes.com/news/growth-mining-industry-expected-investments-rise.html</a:t>
              </a:r>
            </a:p>
          </p:txBody>
        </p:sp>
      </p:grpSp>
    </p:spTree>
    <p:extLst>
      <p:ext uri="{BB962C8B-B14F-4D97-AF65-F5344CB8AC3E}">
        <p14:creationId xmlns:p14="http://schemas.microsoft.com/office/powerpoint/2010/main" val="39878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par>
                          <p:cTn id="25" fill="hold">
                            <p:stCondLst>
                              <p:cond delay="500"/>
                            </p:stCondLst>
                            <p:childTnLst>
                              <p:par>
                                <p:cTn id="26" presetID="10" presetClass="entr" presetSubtype="0" fill="hold" nodeType="after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274" y="359368"/>
            <a:ext cx="3817071" cy="461665"/>
          </a:xfrm>
          <a:prstGeom prst="rect">
            <a:avLst/>
          </a:prstGeom>
          <a:noFill/>
        </p:spPr>
        <p:txBody>
          <a:bodyPr wrap="none" rtlCol="0">
            <a:spAutoFit/>
          </a:bodyPr>
          <a:lstStyle/>
          <a:p>
            <a:r>
              <a:rPr lang="en-US" sz="2400" dirty="0" smtClean="0"/>
              <a:t>The human heart as machine</a:t>
            </a:r>
            <a:endParaRPr lang="cs-CZ" sz="2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617" y="1066800"/>
            <a:ext cx="3139475" cy="26765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038600"/>
            <a:ext cx="3248025" cy="224863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8125" y="2952895"/>
            <a:ext cx="5095875" cy="3334338"/>
          </a:xfrm>
          <a:prstGeom prst="rect">
            <a:avLst/>
          </a:prstGeom>
        </p:spPr>
      </p:pic>
      <p:sp>
        <p:nvSpPr>
          <p:cNvPr id="6" name="TextBox 5"/>
          <p:cNvSpPr txBox="1"/>
          <p:nvPr/>
        </p:nvSpPr>
        <p:spPr>
          <a:xfrm>
            <a:off x="3886200" y="359368"/>
            <a:ext cx="3122137" cy="461665"/>
          </a:xfrm>
          <a:prstGeom prst="rect">
            <a:avLst/>
          </a:prstGeom>
          <a:noFill/>
        </p:spPr>
        <p:txBody>
          <a:bodyPr wrap="none" rtlCol="0">
            <a:spAutoFit/>
          </a:bodyPr>
          <a:lstStyle/>
          <a:p>
            <a:r>
              <a:rPr lang="en-US" sz="2400" dirty="0" smtClean="0"/>
              <a:t>              and much more</a:t>
            </a:r>
            <a:endParaRPr lang="cs-CZ" sz="2400" dirty="0"/>
          </a:p>
        </p:txBody>
      </p:sp>
    </p:spTree>
    <p:extLst>
      <p:ext uri="{BB962C8B-B14F-4D97-AF65-F5344CB8AC3E}">
        <p14:creationId xmlns:p14="http://schemas.microsoft.com/office/powerpoint/2010/main" val="149986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099" y="1043560"/>
            <a:ext cx="7548345" cy="2554545"/>
          </a:xfrm>
          <a:prstGeom prst="rect">
            <a:avLst/>
          </a:prstGeom>
        </p:spPr>
        <p:txBody>
          <a:bodyPr wrap="square">
            <a:spAutoFit/>
          </a:bodyPr>
          <a:lstStyle/>
          <a:p>
            <a:r>
              <a:rPr lang="en-US" sz="2000" dirty="0">
                <a:cs typeface="Times New Roman" panose="02020603050405020304" pitchFamily="18" charset="0"/>
              </a:rPr>
              <a:t>One major barrier is the dominant idea in mainstream science now – to treat the fundamental working unit of Nature as a “mechanism” – we have turned the world into the machine we have pictured it to be. </a:t>
            </a:r>
          </a:p>
          <a:p>
            <a:endParaRPr lang="en-US" sz="2000" dirty="0">
              <a:cs typeface="Times New Roman" panose="02020603050405020304" pitchFamily="18" charset="0"/>
            </a:endParaRPr>
          </a:p>
          <a:p>
            <a:r>
              <a:rPr lang="en-US" sz="2000" dirty="0">
                <a:cs typeface="Times New Roman" panose="02020603050405020304" pitchFamily="18" charset="0"/>
              </a:rPr>
              <a:t>The suite of systemic problems listed above – showing a world and natural life support ecosystems literally “running out of gas” and “breaking down” in myriad ways – is not typical behavior of natural living systems.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322" y="3328802"/>
            <a:ext cx="3200678" cy="2565114"/>
          </a:xfrm>
          <a:prstGeom prst="rect">
            <a:avLst/>
          </a:prstGeom>
        </p:spPr>
      </p:pic>
    </p:spTree>
    <p:extLst>
      <p:ext uri="{BB962C8B-B14F-4D97-AF65-F5344CB8AC3E}">
        <p14:creationId xmlns:p14="http://schemas.microsoft.com/office/powerpoint/2010/main" val="407171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639113" cy="2246769"/>
          </a:xfrm>
          <a:prstGeom prst="rect">
            <a:avLst/>
          </a:prstGeom>
        </p:spPr>
        <p:txBody>
          <a:bodyPr wrap="square">
            <a:spAutoFit/>
          </a:bodyPr>
          <a:lstStyle/>
          <a:p>
            <a:r>
              <a:rPr lang="en-US" sz="2000" dirty="0">
                <a:cs typeface="Times New Roman" panose="02020603050405020304" pitchFamily="18" charset="0"/>
              </a:rPr>
              <a:t>On the contrary, natural living systems normally self–organize continually and self–repair after disturbance. They grow, develop and improve in environmental quality over time (O</a:t>
            </a:r>
            <a:r>
              <a:rPr lang="en-US" sz="2000" baseline="-25000" dirty="0">
                <a:cs typeface="Times New Roman" panose="02020603050405020304" pitchFamily="18" charset="0"/>
              </a:rPr>
              <a:t>2</a:t>
            </a:r>
            <a:r>
              <a:rPr lang="en-US" sz="2000" dirty="0">
                <a:cs typeface="Times New Roman" panose="02020603050405020304" pitchFamily="18" charset="0"/>
              </a:rPr>
              <a:t> atmosphere, O</a:t>
            </a:r>
            <a:r>
              <a:rPr lang="en-US" sz="2000" baseline="-25000" dirty="0">
                <a:cs typeface="Times New Roman" panose="02020603050405020304" pitchFamily="18" charset="0"/>
              </a:rPr>
              <a:t>3</a:t>
            </a:r>
            <a:r>
              <a:rPr lang="en-US" sz="2000" dirty="0">
                <a:cs typeface="Times New Roman" panose="02020603050405020304" pitchFamily="18" charset="0"/>
              </a:rPr>
              <a:t> layer, soils, water purification, etc.)</a:t>
            </a:r>
          </a:p>
          <a:p>
            <a:endParaRPr lang="en-US" sz="2000" dirty="0">
              <a:cs typeface="Times New Roman" panose="02020603050405020304" pitchFamily="18" charset="0"/>
            </a:endParaRPr>
          </a:p>
          <a:p>
            <a:r>
              <a:rPr lang="en-US" sz="2000" dirty="0">
                <a:cs typeface="Times New Roman" panose="02020603050405020304" pitchFamily="18" charset="0"/>
              </a:rPr>
              <a:t>These demonstrate the normal behavior of healthy Life systems is a win–win where life and environment both improve over time.</a:t>
            </a:r>
          </a:p>
        </p:txBody>
      </p:sp>
      <p:pic>
        <p:nvPicPr>
          <p:cNvPr id="5" name="Picture 6" descr="http://www.countrysideinfo.co.uk/successn/images/index1a.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4527" y="3811466"/>
            <a:ext cx="2754842" cy="2066132"/>
          </a:xfrm>
          <a:prstGeom prst="rect">
            <a:avLst/>
          </a:prstGeom>
          <a:noFill/>
          <a:ln w="9525">
            <a:noFill/>
            <a:miter lim="800000"/>
            <a:headEnd/>
            <a:tailEnd/>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2040" y="3408694"/>
            <a:ext cx="2987407" cy="224055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900" y="2927549"/>
            <a:ext cx="2872552" cy="1917376"/>
          </a:xfrm>
          <a:prstGeom prst="rect">
            <a:avLst/>
          </a:prstGeom>
        </p:spPr>
      </p:pic>
    </p:spTree>
    <p:extLst>
      <p:ext uri="{BB962C8B-B14F-4D97-AF65-F5344CB8AC3E}">
        <p14:creationId xmlns:p14="http://schemas.microsoft.com/office/powerpoint/2010/main" val="410856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239" y="1712231"/>
            <a:ext cx="5516293" cy="3102914"/>
          </a:xfrm>
          <a:prstGeom prst="rect">
            <a:avLst/>
          </a:prstGeom>
        </p:spPr>
      </p:pic>
      <p:sp>
        <p:nvSpPr>
          <p:cNvPr id="4" name="TextBox 3"/>
          <p:cNvSpPr txBox="1"/>
          <p:nvPr/>
        </p:nvSpPr>
        <p:spPr>
          <a:xfrm>
            <a:off x="2383653" y="1108160"/>
            <a:ext cx="5480218" cy="415498"/>
          </a:xfrm>
          <a:prstGeom prst="rect">
            <a:avLst/>
          </a:prstGeom>
          <a:noFill/>
        </p:spPr>
        <p:txBody>
          <a:bodyPr wrap="none" rtlCol="0">
            <a:spAutoFit/>
          </a:bodyPr>
          <a:lstStyle/>
          <a:p>
            <a:r>
              <a:rPr lang="en-US" sz="2100" dirty="0"/>
              <a:t>Rene Descartes </a:t>
            </a:r>
            <a:r>
              <a:rPr lang="en-US" sz="2100" i="1" dirty="0"/>
              <a:t>Discourse on the Method </a:t>
            </a:r>
            <a:r>
              <a:rPr lang="en-US" sz="2100" dirty="0"/>
              <a:t>(1637).</a:t>
            </a:r>
          </a:p>
        </p:txBody>
      </p:sp>
      <p:sp>
        <p:nvSpPr>
          <p:cNvPr id="6" name="TextBox 5"/>
          <p:cNvSpPr txBox="1"/>
          <p:nvPr/>
        </p:nvSpPr>
        <p:spPr>
          <a:xfrm>
            <a:off x="4618542" y="5309674"/>
            <a:ext cx="4324454" cy="415498"/>
          </a:xfrm>
          <a:prstGeom prst="rect">
            <a:avLst/>
          </a:prstGeom>
          <a:noFill/>
        </p:spPr>
        <p:txBody>
          <a:bodyPr wrap="none" rtlCol="0">
            <a:spAutoFit/>
          </a:bodyPr>
          <a:lstStyle/>
          <a:p>
            <a:r>
              <a:rPr lang="en-US" sz="2100" dirty="0"/>
              <a:t>Founder of the “Cartesian” worldview</a:t>
            </a:r>
          </a:p>
        </p:txBody>
      </p:sp>
      <p:sp>
        <p:nvSpPr>
          <p:cNvPr id="5" name="TextBox 4"/>
          <p:cNvSpPr txBox="1">
            <a:spLocks noChangeArrowheads="1"/>
          </p:cNvSpPr>
          <p:nvPr/>
        </p:nvSpPr>
        <p:spPr bwMode="auto">
          <a:xfrm rot="-1110613">
            <a:off x="924037" y="2818692"/>
            <a:ext cx="4443781" cy="784830"/>
          </a:xfrm>
          <a:prstGeom prst="rect">
            <a:avLst/>
          </a:prstGeom>
          <a:solidFill>
            <a:schemeClr val="accent1">
              <a:alpha val="85000"/>
            </a:schemeClr>
          </a:solidFill>
          <a:ln>
            <a:noFill/>
          </a:ln>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4500" b="1" dirty="0">
                <a:latin typeface="Times New Roman" pitchFamily="18" charset="0"/>
              </a:rPr>
              <a:t>Discrete Thought</a:t>
            </a:r>
            <a:endParaRPr lang="en-US" altLang="en-US" sz="2100" b="1" dirty="0">
              <a:latin typeface="Times New Roman" pitchFamily="18" charset="0"/>
            </a:endParaRPr>
          </a:p>
        </p:txBody>
      </p:sp>
    </p:spTree>
    <p:extLst>
      <p:ext uri="{BB962C8B-B14F-4D97-AF65-F5344CB8AC3E}">
        <p14:creationId xmlns:p14="http://schemas.microsoft.com/office/powerpoint/2010/main" val="42891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fontScale="90000"/>
          </a:bodyPr>
          <a:lstStyle/>
          <a:p>
            <a:r>
              <a:rPr lang="en-US" dirty="0" smtClean="0"/>
              <a:t>Chapter 7: A bridge not too far: spanning theory to science to application</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20000"/>
          </a:bodyPr>
          <a:lstStyle/>
          <a:p>
            <a:pPr marL="0" indent="0">
              <a:buNone/>
            </a:pPr>
            <a:r>
              <a:rPr lang="en-US" dirty="0" smtClean="0"/>
              <a:t>Your reaction</a:t>
            </a:r>
          </a:p>
          <a:p>
            <a:pPr marL="514350" indent="-514350">
              <a:buFont typeface="+mj-lt"/>
              <a:buAutoNum type="arabicParenR"/>
            </a:pPr>
            <a:r>
              <a:rPr lang="en-US" dirty="0" smtClean="0"/>
              <a:t>What are some main elements of the machine metaphor?</a:t>
            </a:r>
          </a:p>
          <a:p>
            <a:pPr marL="514350" indent="-514350">
              <a:buFont typeface="+mj-lt"/>
              <a:buAutoNum type="arabicParenR"/>
            </a:pPr>
            <a:endParaRPr lang="en-US" dirty="0" smtClean="0"/>
          </a:p>
          <a:p>
            <a:pPr marL="514350" indent="-514350">
              <a:buFont typeface="+mj-lt"/>
              <a:buAutoNum type="arabicParenR"/>
            </a:pPr>
            <a:r>
              <a:rPr lang="en-US" dirty="0" smtClean="0"/>
              <a:t>What “animates Earth’s </a:t>
            </a:r>
            <a:r>
              <a:rPr lang="en-US" dirty="0"/>
              <a:t>thin surface layer of congealed </a:t>
            </a:r>
            <a:r>
              <a:rPr lang="en-US" dirty="0" smtClean="0"/>
              <a:t>matter-as-informed-energy”? (p. 201)</a:t>
            </a:r>
          </a:p>
          <a:p>
            <a:pPr marL="400050" lvl="1" indent="0">
              <a:buNone/>
            </a:pPr>
            <a:r>
              <a:rPr lang="en-US" dirty="0"/>
              <a:t>-- What is a key aspect of this process in terms of the functional organization</a:t>
            </a:r>
            <a:r>
              <a:rPr lang="en-US" dirty="0" smtClean="0"/>
              <a:t>?</a:t>
            </a:r>
          </a:p>
          <a:p>
            <a:pPr marL="400050" lvl="1" indent="0">
              <a:buNone/>
            </a:pPr>
            <a:endParaRPr lang="en-US" dirty="0" smtClean="0"/>
          </a:p>
          <a:p>
            <a:pPr marL="514350" indent="-514350">
              <a:buFont typeface="+mj-lt"/>
              <a:buAutoNum type="arabicParenR"/>
            </a:pPr>
            <a:r>
              <a:rPr lang="en-US" dirty="0"/>
              <a:t>What parts were most difficult in this </a:t>
            </a:r>
            <a:r>
              <a:rPr lang="en-US" dirty="0" smtClean="0"/>
              <a:t>chapter?</a:t>
            </a:r>
            <a:r>
              <a:rPr lang="en-US" dirty="0" smtClean="0"/>
              <a:t>	</a:t>
            </a:r>
          </a:p>
        </p:txBody>
      </p:sp>
    </p:spTree>
    <p:extLst>
      <p:ext uri="{BB962C8B-B14F-4D97-AF65-F5344CB8AC3E}">
        <p14:creationId xmlns:p14="http://schemas.microsoft.com/office/powerpoint/2010/main" val="3183909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012" y="962299"/>
            <a:ext cx="8537330" cy="2031325"/>
          </a:xfrm>
          <a:prstGeom prst="rect">
            <a:avLst/>
          </a:prstGeom>
          <a:noFill/>
        </p:spPr>
        <p:txBody>
          <a:bodyPr wrap="square" rtlCol="0">
            <a:spAutoFit/>
          </a:bodyPr>
          <a:lstStyle/>
          <a:p>
            <a:r>
              <a:rPr lang="en-US" dirty="0"/>
              <a:t>“I think, therefore I exist. </a:t>
            </a:r>
          </a:p>
          <a:p>
            <a:r>
              <a:rPr lang="en-US" dirty="0"/>
              <a:t>That is, I think now, therefore I exist now. But I think </a:t>
            </a:r>
            <a:r>
              <a:rPr lang="en-US" i="1" dirty="0"/>
              <a:t>only as long as</a:t>
            </a:r>
            <a:r>
              <a:rPr lang="en-US" dirty="0"/>
              <a:t> I have a steady input of oxygen, water, and food to sustain my thinking via my life. And, after I am done thinking with aid of these vital materials, they are transformed and expelled not so much as waste but as food for the plants and other living beings that in turn create and supply my material needs.”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0712" y="2446087"/>
            <a:ext cx="5331994" cy="3554663"/>
          </a:xfrm>
          <a:prstGeom prst="rect">
            <a:avLst/>
          </a:prstGeom>
        </p:spPr>
      </p:pic>
      <p:sp>
        <p:nvSpPr>
          <p:cNvPr id="6" name="TextBox 5"/>
          <p:cNvSpPr txBox="1">
            <a:spLocks noChangeArrowheads="1"/>
          </p:cNvSpPr>
          <p:nvPr/>
        </p:nvSpPr>
        <p:spPr bwMode="auto">
          <a:xfrm rot="20489387">
            <a:off x="4038015" y="3262420"/>
            <a:ext cx="4838953" cy="78483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500" b="1" dirty="0"/>
              <a:t>Sustained Thought</a:t>
            </a:r>
            <a:endParaRPr lang="en-US" sz="2100" b="1" dirty="0"/>
          </a:p>
        </p:txBody>
      </p:sp>
      <p:sp>
        <p:nvSpPr>
          <p:cNvPr id="7" name="Rectangle 6"/>
          <p:cNvSpPr/>
          <p:nvPr/>
        </p:nvSpPr>
        <p:spPr>
          <a:xfrm>
            <a:off x="130642" y="3181295"/>
            <a:ext cx="2929082" cy="1061829"/>
          </a:xfrm>
          <a:prstGeom prst="rect">
            <a:avLst/>
          </a:prstGeom>
        </p:spPr>
        <p:txBody>
          <a:bodyPr wrap="square">
            <a:spAutoFit/>
          </a:bodyPr>
          <a:lstStyle/>
          <a:p>
            <a:r>
              <a:rPr lang="en-US" sz="2100" dirty="0"/>
              <a:t>“I think, therefore, I am... we are... an ecosystem” Fiscus &amp; Fath 2019</a:t>
            </a:r>
          </a:p>
        </p:txBody>
      </p:sp>
      <p:sp>
        <p:nvSpPr>
          <p:cNvPr id="8" name="Rectangle 7"/>
          <p:cNvSpPr/>
          <p:nvPr/>
        </p:nvSpPr>
        <p:spPr>
          <a:xfrm>
            <a:off x="3800711" y="5785471"/>
            <a:ext cx="5064369" cy="230832"/>
          </a:xfrm>
          <a:prstGeom prst="rect">
            <a:avLst/>
          </a:prstGeom>
        </p:spPr>
        <p:txBody>
          <a:bodyPr wrap="square">
            <a:spAutoFit/>
          </a:bodyPr>
          <a:lstStyle/>
          <a:p>
            <a:r>
              <a:rPr lang="en-US" sz="900" dirty="0">
                <a:solidFill>
                  <a:schemeClr val="bg1"/>
                </a:solidFill>
              </a:rPr>
              <a:t>https://wmtllp.com/tax-advisory/trusts/woman-sitting-on-bench-by-the-lake-contemplating-nature/</a:t>
            </a:r>
          </a:p>
        </p:txBody>
      </p:sp>
    </p:spTree>
    <p:extLst>
      <p:ext uri="{BB962C8B-B14F-4D97-AF65-F5344CB8AC3E}">
        <p14:creationId xmlns:p14="http://schemas.microsoft.com/office/powerpoint/2010/main" val="371164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par>
                          <p:cTn id="13" fill="hold">
                            <p:stCondLst>
                              <p:cond delay="5600"/>
                            </p:stCondLst>
                            <p:childTnLst>
                              <p:par>
                                <p:cTn id="14" presetID="10" presetClass="entr" presetSubtype="0" fill="hold" grpId="0" nodeType="after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mistaken our favorite model for the thing itself</a:t>
            </a:r>
            <a:endParaRPr lang="cs-CZ" dirty="0"/>
          </a:p>
        </p:txBody>
      </p:sp>
      <p:sp>
        <p:nvSpPr>
          <p:cNvPr id="3" name="Content Placeholder 2"/>
          <p:cNvSpPr>
            <a:spLocks noGrp="1"/>
          </p:cNvSpPr>
          <p:nvPr>
            <p:ph idx="1"/>
          </p:nvPr>
        </p:nvSpPr>
        <p:spPr>
          <a:xfrm>
            <a:off x="76200" y="54681437"/>
            <a:ext cx="8915400" cy="4525963"/>
          </a:xfrm>
        </p:spPr>
        <p:txBody>
          <a:bodyPr>
            <a:normAutofit fontScale="85000" lnSpcReduction="20000"/>
          </a:bodyPr>
          <a:lstStyle/>
          <a:p>
            <a:pPr marL="0" indent="0">
              <a:buNone/>
            </a:pPr>
            <a:r>
              <a:rPr lang="en-US" dirty="0" smtClean="0"/>
              <a:t>“Based on the </a:t>
            </a:r>
            <a:r>
              <a:rPr lang="en-US" dirty="0"/>
              <a:t>dominant root metaphor at the foundation of the </a:t>
            </a:r>
            <a:r>
              <a:rPr lang="en-US" dirty="0" smtClean="0"/>
              <a:t>mainstream science </a:t>
            </a:r>
            <a:r>
              <a:rPr lang="en-US" dirty="0"/>
              <a:t>paradigm, which prioritizes </a:t>
            </a:r>
            <a:r>
              <a:rPr lang="en-US" dirty="0" smtClean="0"/>
              <a:t>reductionism </a:t>
            </a:r>
            <a:r>
              <a:rPr lang="en-US" dirty="0"/>
              <a:t>over holism, we </a:t>
            </a:r>
            <a:r>
              <a:rPr lang="en-US" dirty="0" smtClean="0"/>
              <a:t>are accidentally </a:t>
            </a:r>
            <a:r>
              <a:rPr lang="en-US" dirty="0"/>
              <a:t>manifesting that model, and, via the fabrication channel of Rosen’s </a:t>
            </a:r>
            <a:r>
              <a:rPr lang="en-US" dirty="0" smtClean="0"/>
              <a:t>bridge, transforming </a:t>
            </a:r>
            <a:r>
              <a:rPr lang="en-US" dirty="0"/>
              <a:t>the world through our mechanism-like technologies and industrial cultures, </a:t>
            </a:r>
            <a:r>
              <a:rPr lang="en-US" dirty="0" smtClean="0"/>
              <a:t>breaking the </a:t>
            </a:r>
            <a:r>
              <a:rPr lang="en-US" dirty="0"/>
              <a:t>cycles of nature and fragmenting humans into an adversarial role with each other and </a:t>
            </a:r>
            <a:r>
              <a:rPr lang="en-US" dirty="0" smtClean="0"/>
              <a:t>the environment</a:t>
            </a:r>
            <a:r>
              <a:rPr lang="en-US" dirty="0"/>
              <a:t>. </a:t>
            </a:r>
            <a:endParaRPr lang="en-US" dirty="0" smtClean="0"/>
          </a:p>
          <a:p>
            <a:pPr marL="0" indent="0">
              <a:buNone/>
            </a:pPr>
            <a:r>
              <a:rPr lang="en-US" dirty="0" smtClean="0"/>
              <a:t>We </a:t>
            </a:r>
            <a:r>
              <a:rPr lang="en-US" dirty="0"/>
              <a:t>now realize that the world is breaking down, suffering stress and strain, </a:t>
            </a:r>
            <a:r>
              <a:rPr lang="en-US" dirty="0" smtClean="0"/>
              <a:t>and grinding </a:t>
            </a:r>
            <a:r>
              <a:rPr lang="en-US" dirty="0"/>
              <a:t>to a halt </a:t>
            </a:r>
            <a:r>
              <a:rPr lang="en-US" b="1" i="1" dirty="0"/>
              <a:t>like the mechanism we have unconsciously treated it to be for hundreds of years</a:t>
            </a:r>
            <a:r>
              <a:rPr lang="en-US" dirty="0" smtClean="0"/>
              <a:t>.” p. 189</a:t>
            </a:r>
            <a:endParaRPr lang="cs-CZ"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000" y="5426075"/>
            <a:ext cx="2667000" cy="1400175"/>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0600" y="1828800"/>
            <a:ext cx="2946400" cy="4619625"/>
          </a:xfrm>
          <a:prstGeom prst="rect">
            <a:avLst/>
          </a:prstGeom>
        </p:spPr>
      </p:pic>
    </p:spTree>
    <p:extLst>
      <p:ext uri="{BB962C8B-B14F-4D97-AF65-F5344CB8AC3E}">
        <p14:creationId xmlns:p14="http://schemas.microsoft.com/office/powerpoint/2010/main" val="63852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 regress of control loops</a:t>
            </a:r>
            <a:endParaRPr lang="cs-CZ" dirty="0"/>
          </a:p>
        </p:txBody>
      </p:sp>
      <p:sp>
        <p:nvSpPr>
          <p:cNvPr id="3" name="Content Placeholder 2"/>
          <p:cNvSpPr>
            <a:spLocks noGrp="1"/>
          </p:cNvSpPr>
          <p:nvPr>
            <p:ph idx="1"/>
          </p:nvPr>
        </p:nvSpPr>
        <p:spPr/>
        <p:txBody>
          <a:bodyPr>
            <a:normAutofit/>
          </a:bodyPr>
          <a:lstStyle/>
          <a:p>
            <a:r>
              <a:rPr lang="en-US" dirty="0" smtClean="0"/>
              <a:t>Collapse follows when the apparatus overtakes the purpose</a:t>
            </a:r>
          </a:p>
          <a:p>
            <a:pPr>
              <a:spcBef>
                <a:spcPct val="0"/>
              </a:spcBef>
              <a:buNone/>
            </a:pPr>
            <a:endParaRPr lang="en-US" altLang="en-US" sz="1400" dirty="0" smtClean="0">
              <a:latin typeface="Times New Roman" pitchFamily="18" charset="0"/>
              <a:cs typeface="Times New Roman" pitchFamily="18" charset="0"/>
            </a:endParaRPr>
          </a:p>
          <a:p>
            <a:pPr>
              <a:spcBef>
                <a:spcPct val="0"/>
              </a:spcBef>
              <a:buNone/>
            </a:pPr>
            <a:r>
              <a:rPr lang="en-US" altLang="en-US" sz="1800" dirty="0" smtClean="0">
                <a:latin typeface="Times New Roman" pitchFamily="18" charset="0"/>
                <a:cs typeface="Times New Roman" pitchFamily="18" charset="0"/>
              </a:rPr>
              <a:t>“More </a:t>
            </a:r>
            <a:r>
              <a:rPr lang="en-US" altLang="en-US" sz="1800" dirty="0">
                <a:latin typeface="Times New Roman" pitchFamily="18" charset="0"/>
                <a:cs typeface="Times New Roman" pitchFamily="18" charset="0"/>
              </a:rPr>
              <a:t>complex societies are more costly to maintain than simpler ones… as societies increase in </a:t>
            </a:r>
            <a:r>
              <a:rPr lang="en-US" altLang="en-US" sz="1800" dirty="0" smtClean="0">
                <a:latin typeface="Times New Roman" pitchFamily="18" charset="0"/>
                <a:cs typeface="Times New Roman" pitchFamily="18" charset="0"/>
              </a:rPr>
              <a:t>complexity, more </a:t>
            </a:r>
            <a:r>
              <a:rPr lang="en-US" altLang="en-US" sz="1800" dirty="0">
                <a:latin typeface="Times New Roman" pitchFamily="18" charset="0"/>
                <a:cs typeface="Times New Roman" pitchFamily="18" charset="0"/>
              </a:rPr>
              <a:t>networks are created among individuals, more hierarchical controls are created to regulate these networks, more information is processed … increasing </a:t>
            </a:r>
            <a:r>
              <a:rPr lang="en-US" altLang="en-US" sz="1800" dirty="0" smtClean="0">
                <a:latin typeface="Times New Roman" pitchFamily="18" charset="0"/>
                <a:cs typeface="Times New Roman" pitchFamily="18" charset="0"/>
              </a:rPr>
              <a:t>need </a:t>
            </a:r>
            <a:r>
              <a:rPr lang="en-US" altLang="en-US" sz="1800" dirty="0">
                <a:latin typeface="Times New Roman" pitchFamily="18" charset="0"/>
                <a:cs typeface="Times New Roman" pitchFamily="18" charset="0"/>
              </a:rPr>
              <a:t>to support specialists not directly involved in resource production, and the like”  (</a:t>
            </a:r>
            <a:r>
              <a:rPr lang="en-US" altLang="en-US" sz="1800" dirty="0" err="1">
                <a:latin typeface="Times New Roman" pitchFamily="18" charset="0"/>
                <a:cs typeface="Times New Roman" pitchFamily="18" charset="0"/>
              </a:rPr>
              <a:t>Tainter</a:t>
            </a:r>
            <a:r>
              <a:rPr lang="en-US" altLang="en-US" sz="1800" dirty="0">
                <a:latin typeface="Times New Roman" pitchFamily="18" charset="0"/>
                <a:cs typeface="Times New Roman" pitchFamily="18" charset="0"/>
              </a:rPr>
              <a:t> 1988</a:t>
            </a:r>
            <a:r>
              <a:rPr lang="en-US" altLang="en-US" sz="18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a:t>
            </a:r>
            <a:endParaRPr lang="en-US" altLang="en-US" sz="1800" dirty="0">
              <a:latin typeface="Times New Roman" pitchFamily="18" charset="0"/>
              <a:cs typeface="Times New Roman" pitchFamily="18" charset="0"/>
            </a:endParaRPr>
          </a:p>
          <a:p>
            <a:endParaRPr lang="cs-CZ" dirty="0"/>
          </a:p>
        </p:txBody>
      </p:sp>
      <p:grpSp>
        <p:nvGrpSpPr>
          <p:cNvPr id="4" name="Group 8"/>
          <p:cNvGrpSpPr>
            <a:grpSpLocks/>
          </p:cNvGrpSpPr>
          <p:nvPr/>
        </p:nvGrpSpPr>
        <p:grpSpPr bwMode="auto">
          <a:xfrm>
            <a:off x="5410200" y="4116388"/>
            <a:ext cx="3565525" cy="2741612"/>
            <a:chOff x="5502275" y="3929063"/>
            <a:chExt cx="3565525" cy="2741612"/>
          </a:xfrm>
        </p:grpSpPr>
        <p:pic>
          <p:nvPicPr>
            <p:cNvPr id="5" name="Picture 4" descr="C:\bfath\Research\Misc\salzau\norm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275" y="3962400"/>
              <a:ext cx="35655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734175" y="6310313"/>
              <a:ext cx="1190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000000"/>
                  </a:solidFill>
                  <a:latin typeface="Times New Roman" pitchFamily="18" charset="0"/>
                </a:rPr>
                <a:t>Complexity</a:t>
              </a:r>
            </a:p>
          </p:txBody>
        </p:sp>
        <p:sp>
          <p:nvSpPr>
            <p:cNvPr id="7" name="Text Box 6"/>
            <p:cNvSpPr txBox="1">
              <a:spLocks noChangeArrowheads="1"/>
            </p:cNvSpPr>
            <p:nvPr/>
          </p:nvSpPr>
          <p:spPr bwMode="auto">
            <a:xfrm rot="-5400000">
              <a:off x="4556919" y="4933157"/>
              <a:ext cx="234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000000"/>
                  </a:solidFill>
                  <a:latin typeface="Times New Roman" pitchFamily="18" charset="0"/>
                </a:rPr>
                <a:t>Benefit from Complexity</a:t>
              </a:r>
            </a:p>
          </p:txBody>
        </p:sp>
      </p:grpSp>
      <p:pic>
        <p:nvPicPr>
          <p:cNvPr id="8" name="Picture 8" descr="The Collapse of Complex Societies (New Studies in Archae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46" y="4419600"/>
            <a:ext cx="170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66457" y="6477000"/>
            <a:ext cx="652743" cy="369332"/>
          </a:xfrm>
          <a:prstGeom prst="rect">
            <a:avLst/>
          </a:prstGeom>
          <a:noFill/>
        </p:spPr>
        <p:txBody>
          <a:bodyPr wrap="none" rtlCol="0">
            <a:spAutoFit/>
          </a:bodyPr>
          <a:lstStyle/>
          <a:p>
            <a:r>
              <a:rPr lang="en-US" dirty="0" smtClean="0">
                <a:solidFill>
                  <a:schemeClr val="bg1"/>
                </a:solidFill>
              </a:rPr>
              <a:t>1988</a:t>
            </a:r>
            <a:endParaRPr lang="cs-CZ" dirty="0">
              <a:solidFill>
                <a:schemeClr val="bg1"/>
              </a:solidFill>
            </a:endParaRPr>
          </a:p>
        </p:txBody>
      </p:sp>
    </p:spTree>
    <p:extLst>
      <p:ext uri="{BB962C8B-B14F-4D97-AF65-F5344CB8AC3E}">
        <p14:creationId xmlns:p14="http://schemas.microsoft.com/office/powerpoint/2010/main" val="42487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Work↔dissipation</a:t>
            </a:r>
            <a:r>
              <a:rPr lang="en-US" dirty="0" smtClean="0"/>
              <a:t> coupling</a:t>
            </a:r>
            <a:endParaRPr lang="cs-CZ" dirty="0"/>
          </a:p>
        </p:txBody>
      </p:sp>
      <p:sp>
        <p:nvSpPr>
          <p:cNvPr id="3" name="Content Placeholder 2"/>
          <p:cNvSpPr>
            <a:spLocks noGrp="1"/>
          </p:cNvSpPr>
          <p:nvPr>
            <p:ph idx="1"/>
          </p:nvPr>
        </p:nvSpPr>
        <p:spPr>
          <a:xfrm>
            <a:off x="457200" y="1600200"/>
            <a:ext cx="8229600" cy="4876800"/>
          </a:xfrm>
        </p:spPr>
        <p:txBody>
          <a:bodyPr>
            <a:noAutofit/>
          </a:bodyPr>
          <a:lstStyle/>
          <a:p>
            <a:pPr marL="0" indent="0">
              <a:buNone/>
            </a:pPr>
            <a:r>
              <a:rPr lang="en-US" sz="2400" dirty="0" smtClean="0"/>
              <a:t>T</a:t>
            </a:r>
            <a:r>
              <a:rPr lang="cs-CZ" sz="2400" dirty="0" err="1" smtClean="0"/>
              <a:t>otal</a:t>
            </a:r>
            <a:r>
              <a:rPr lang="en-US" sz="2400" dirty="0" smtClean="0"/>
              <a:t> energy </a:t>
            </a:r>
            <a:r>
              <a:rPr lang="en-US" sz="2400" dirty="0"/>
              <a:t>is conserved (first law), its capacity to do further work is not </a:t>
            </a:r>
            <a:r>
              <a:rPr lang="en-US" sz="2400" dirty="0" smtClean="0"/>
              <a:t>conserved and </a:t>
            </a:r>
            <a:r>
              <a:rPr lang="en-US" sz="2400" dirty="0"/>
              <a:t>in fact diminishes (second law), as evident in a decrease in exergy. </a:t>
            </a: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r>
              <a:rPr lang="en-US" sz="2400" dirty="0" smtClean="0"/>
              <a:t>Viewed on </a:t>
            </a:r>
            <a:r>
              <a:rPr lang="en-US" sz="2400" dirty="0"/>
              <a:t>one extreme, this is the origin of the dreaded heat death scenario, but </a:t>
            </a:r>
            <a:r>
              <a:rPr lang="en-US" sz="2400" dirty="0" smtClean="0"/>
              <a:t>that angle </a:t>
            </a:r>
            <a:r>
              <a:rPr lang="en-US" sz="2400" dirty="0"/>
              <a:t>omits the beauty and complexity of the </a:t>
            </a:r>
            <a:r>
              <a:rPr lang="en-US" sz="2400" dirty="0" smtClean="0"/>
              <a:t>Life-environment </a:t>
            </a:r>
            <a:r>
              <a:rPr lang="en-US" sz="2400" dirty="0"/>
              <a:t>organization </a:t>
            </a:r>
            <a:r>
              <a:rPr lang="en-US" sz="2400" dirty="0" smtClean="0"/>
              <a:t>that arises </a:t>
            </a:r>
            <a:r>
              <a:rPr lang="en-US" sz="2400" dirty="0"/>
              <a:t>out the work that is done.</a:t>
            </a:r>
            <a:endParaRPr lang="cs-CZ"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3133823"/>
            <a:ext cx="2376487" cy="165715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0883" y="2514600"/>
            <a:ext cx="2054517" cy="2347549"/>
          </a:xfrm>
          <a:prstGeom prst="rect">
            <a:avLst/>
          </a:prstGeom>
        </p:spPr>
      </p:pic>
    </p:spTree>
    <p:extLst>
      <p:ext uri="{BB962C8B-B14F-4D97-AF65-F5344CB8AC3E}">
        <p14:creationId xmlns:p14="http://schemas.microsoft.com/office/powerpoint/2010/main" val="4930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2219" y="228600"/>
            <a:ext cx="6479381" cy="4321969"/>
          </a:xfrm>
          <a:prstGeom prst="rect">
            <a:avLst/>
          </a:prstGeom>
        </p:spPr>
      </p:pic>
      <p:sp>
        <p:nvSpPr>
          <p:cNvPr id="3" name="TextBox 2"/>
          <p:cNvSpPr txBox="1"/>
          <p:nvPr/>
        </p:nvSpPr>
        <p:spPr>
          <a:xfrm>
            <a:off x="216875" y="913272"/>
            <a:ext cx="2532185" cy="2585323"/>
          </a:xfrm>
          <a:prstGeom prst="rect">
            <a:avLst/>
          </a:prstGeom>
          <a:noFill/>
        </p:spPr>
        <p:txBody>
          <a:bodyPr wrap="square" rtlCol="0">
            <a:spAutoFit/>
          </a:bodyPr>
          <a:lstStyle/>
          <a:p>
            <a:r>
              <a:rPr lang="en-US" dirty="0"/>
              <a:t>Newton’s Apple</a:t>
            </a:r>
          </a:p>
          <a:p>
            <a:endParaRPr lang="en-US" dirty="0"/>
          </a:p>
          <a:p>
            <a:endParaRPr lang="en-US" dirty="0"/>
          </a:p>
          <a:p>
            <a:r>
              <a:rPr lang="en-US" dirty="0"/>
              <a:t>He didn’t answer the corollary question:</a:t>
            </a:r>
          </a:p>
          <a:p>
            <a:endParaRPr lang="en-US" dirty="0"/>
          </a:p>
          <a:p>
            <a:r>
              <a:rPr lang="en-US" dirty="0"/>
              <a:t>How did the apple get above the ground in the first place?</a:t>
            </a:r>
          </a:p>
        </p:txBody>
      </p:sp>
      <p:sp>
        <p:nvSpPr>
          <p:cNvPr id="4" name="Rectangle 3"/>
          <p:cNvSpPr/>
          <p:nvPr/>
        </p:nvSpPr>
        <p:spPr>
          <a:xfrm>
            <a:off x="3589606" y="4550569"/>
            <a:ext cx="4572000" cy="253916"/>
          </a:xfrm>
          <a:prstGeom prst="rect">
            <a:avLst/>
          </a:prstGeom>
        </p:spPr>
        <p:txBody>
          <a:bodyPr>
            <a:spAutoFit/>
          </a:bodyPr>
          <a:lstStyle/>
          <a:p>
            <a:r>
              <a:rPr lang="en-US" sz="1050" dirty="0"/>
              <a:t>https://history.howstuffworks.com/history-vs-myth/10-false-history-facts10.htm</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3820778"/>
            <a:ext cx="2828925" cy="2828925"/>
          </a:xfrm>
          <a:prstGeom prst="rect">
            <a:avLst/>
          </a:prstGeom>
        </p:spPr>
      </p:pic>
    </p:spTree>
    <p:extLst>
      <p:ext uri="{BB962C8B-B14F-4D97-AF65-F5344CB8AC3E}">
        <p14:creationId xmlns:p14="http://schemas.microsoft.com/office/powerpoint/2010/main" val="177036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143000"/>
          </a:xfrm>
        </p:spPr>
        <p:txBody>
          <a:bodyPr/>
          <a:lstStyle/>
          <a:p>
            <a:r>
              <a:rPr lang="en-US" dirty="0" smtClean="0"/>
              <a:t>Dialectical thinking</a:t>
            </a:r>
            <a:endParaRPr lang="cs-CZ" dirty="0"/>
          </a:p>
        </p:txBody>
      </p:sp>
      <p:sp>
        <p:nvSpPr>
          <p:cNvPr id="3" name="Content Placeholder 2"/>
          <p:cNvSpPr>
            <a:spLocks noGrp="1"/>
          </p:cNvSpPr>
          <p:nvPr>
            <p:ph idx="1"/>
          </p:nvPr>
        </p:nvSpPr>
        <p:spPr>
          <a:xfrm>
            <a:off x="228600" y="1600200"/>
            <a:ext cx="5181600" cy="4525963"/>
          </a:xfrm>
        </p:spPr>
        <p:txBody>
          <a:bodyPr/>
          <a:lstStyle/>
          <a:p>
            <a:r>
              <a:rPr lang="en-US" dirty="0" smtClean="0"/>
              <a:t>We tend to throw away or distort material that does not fit our model.  We need to learn to embrace the opposite and reverse the model.  </a:t>
            </a:r>
          </a:p>
          <a:p>
            <a:r>
              <a:rPr lang="en-US" dirty="0" smtClean="0"/>
              <a:t>In this manner we can we and think more </a:t>
            </a:r>
            <a:r>
              <a:rPr lang="en-US" sz="2400" dirty="0" smtClean="0"/>
              <a:t>(p. 194)</a:t>
            </a:r>
            <a:endParaRPr lang="cs-CZ"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3055100"/>
            <a:ext cx="3622431" cy="3645213"/>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15046" y="35169"/>
            <a:ext cx="2000354" cy="2098431"/>
          </a:xfrm>
          <a:prstGeom prst="rect">
            <a:avLst/>
          </a:prstGeom>
        </p:spPr>
      </p:pic>
    </p:spTree>
    <p:extLst>
      <p:ext uri="{BB962C8B-B14F-4D97-AF65-F5344CB8AC3E}">
        <p14:creationId xmlns:p14="http://schemas.microsoft.com/office/powerpoint/2010/main" val="260960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Gradient dissipation and gradient formation through coupled complementary processes</a:t>
            </a:r>
            <a:endParaRPr lang="cs-CZ" sz="3200" dirty="0"/>
          </a:p>
        </p:txBody>
      </p:sp>
      <p:sp>
        <p:nvSpPr>
          <p:cNvPr id="4" name="Content Placeholder 2"/>
          <p:cNvSpPr>
            <a:spLocks noGrp="1"/>
          </p:cNvSpPr>
          <p:nvPr>
            <p:ph idx="1"/>
          </p:nvPr>
        </p:nvSpPr>
        <p:spPr>
          <a:xfrm>
            <a:off x="321469" y="2226469"/>
            <a:ext cx="4541477" cy="3263504"/>
          </a:xfrm>
        </p:spPr>
        <p:txBody>
          <a:bodyPr>
            <a:normAutofit/>
          </a:bodyPr>
          <a:lstStyle/>
          <a:p>
            <a:pPr marL="0" indent="0">
              <a:buNone/>
            </a:pPr>
            <a:r>
              <a:rPr lang="en-US" dirty="0" smtClean="0"/>
              <a:t>An ecosystem is a conduit through which energy passes, with many or few transformations of energy/matter during its trip through the conduit.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2946" y="2226469"/>
            <a:ext cx="4236602" cy="3657600"/>
          </a:xfrm>
          <a:prstGeom prst="rect">
            <a:avLst/>
          </a:prstGeom>
        </p:spPr>
      </p:pic>
      <p:sp>
        <p:nvSpPr>
          <p:cNvPr id="6" name="TextBox 5"/>
          <p:cNvSpPr txBox="1"/>
          <p:nvPr/>
        </p:nvSpPr>
        <p:spPr>
          <a:xfrm>
            <a:off x="609600" y="6019800"/>
            <a:ext cx="7620000" cy="707886"/>
          </a:xfrm>
          <a:prstGeom prst="rect">
            <a:avLst/>
          </a:prstGeom>
          <a:noFill/>
        </p:spPr>
        <p:txBody>
          <a:bodyPr wrap="square" rtlCol="0">
            <a:spAutoFit/>
          </a:bodyPr>
          <a:lstStyle/>
          <a:p>
            <a:r>
              <a:rPr lang="en-US" sz="2000" dirty="0" smtClean="0"/>
              <a:t>An apple tree takes the energy to build new gradients, putting the apples above Newton’s head</a:t>
            </a:r>
            <a:endParaRPr lang="cs-CZ" sz="2000" dirty="0"/>
          </a:p>
        </p:txBody>
      </p:sp>
    </p:spTree>
    <p:extLst>
      <p:ext uri="{BB962C8B-B14F-4D97-AF65-F5344CB8AC3E}">
        <p14:creationId xmlns:p14="http://schemas.microsoft.com/office/powerpoint/2010/main" val="113163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root metaphors</a:t>
            </a:r>
            <a:endParaRPr lang="cs-CZ" dirty="0"/>
          </a:p>
        </p:txBody>
      </p:sp>
      <p:sp>
        <p:nvSpPr>
          <p:cNvPr id="3" name="Content Placeholder 2"/>
          <p:cNvSpPr>
            <a:spLocks noGrp="1"/>
          </p:cNvSpPr>
          <p:nvPr>
            <p:ph idx="1"/>
          </p:nvPr>
        </p:nvSpPr>
        <p:spPr/>
        <p:txBody>
          <a:bodyPr>
            <a:normAutofit/>
          </a:bodyPr>
          <a:lstStyle/>
          <a:p>
            <a:pPr marL="514350" indent="-514350">
              <a:buFont typeface="+mj-lt"/>
              <a:buAutoNum type="arabicParenR"/>
            </a:pPr>
            <a:r>
              <a:rPr lang="en-US" dirty="0" smtClean="0"/>
              <a:t>Life</a:t>
            </a:r>
          </a:p>
          <a:p>
            <a:pPr marL="514350" indent="-514350">
              <a:buFont typeface="+mj-lt"/>
              <a:buAutoNum type="arabicParenR"/>
            </a:pPr>
            <a:r>
              <a:rPr lang="en-US" dirty="0" smtClean="0"/>
              <a:t>Network</a:t>
            </a:r>
            <a:r>
              <a:rPr lang="en-US" dirty="0"/>
              <a:t>, web, or </a:t>
            </a:r>
            <a:r>
              <a:rPr lang="en-US" dirty="0" smtClean="0"/>
              <a:t>ecosystem</a:t>
            </a:r>
            <a:endParaRPr lang="en-US" dirty="0"/>
          </a:p>
          <a:p>
            <a:pPr marL="514350" indent="-514350">
              <a:buFont typeface="+mj-lt"/>
              <a:buAutoNum type="arabicParenR"/>
            </a:pPr>
            <a:r>
              <a:rPr lang="en-US" dirty="0" smtClean="0"/>
              <a:t>Community</a:t>
            </a:r>
          </a:p>
          <a:p>
            <a:pPr marL="514350" indent="-514350">
              <a:buFont typeface="+mj-lt"/>
              <a:buAutoNum type="arabicParenR"/>
            </a:pPr>
            <a:r>
              <a:rPr lang="en-US" dirty="0" smtClean="0"/>
              <a:t>Family</a:t>
            </a:r>
          </a:p>
          <a:p>
            <a:pPr marL="514350" indent="-514350">
              <a:buFont typeface="+mj-lt"/>
              <a:buAutoNum type="arabicParenR"/>
            </a:pPr>
            <a:r>
              <a:rPr lang="en-US" dirty="0" smtClean="0"/>
              <a:t>Mind</a:t>
            </a:r>
          </a:p>
          <a:p>
            <a:pPr marL="514350" indent="-514350">
              <a:buFont typeface="+mj-lt"/>
              <a:buAutoNum type="arabicParenR"/>
            </a:pPr>
            <a:r>
              <a:rPr lang="en-US" dirty="0" smtClean="0"/>
              <a:t>System</a:t>
            </a:r>
          </a:p>
          <a:p>
            <a:pPr marL="514350" indent="-514350">
              <a:buFont typeface="+mj-lt"/>
              <a:buAutoNum type="arabicParenR"/>
            </a:pPr>
            <a:r>
              <a:rPr lang="en-US" dirty="0" smtClean="0"/>
              <a:t>Sacred</a:t>
            </a:r>
            <a:endParaRPr lang="cs-CZ" dirty="0"/>
          </a:p>
        </p:txBody>
      </p:sp>
      <p:sp>
        <p:nvSpPr>
          <p:cNvPr id="4" name="TextBox 3"/>
          <p:cNvSpPr txBox="1"/>
          <p:nvPr/>
        </p:nvSpPr>
        <p:spPr>
          <a:xfrm rot="20485619">
            <a:off x="3297218" y="3125763"/>
            <a:ext cx="4762522" cy="830997"/>
          </a:xfrm>
          <a:prstGeom prst="rect">
            <a:avLst/>
          </a:prstGeom>
          <a:solidFill>
            <a:schemeClr val="accent1">
              <a:lumMod val="40000"/>
              <a:lumOff val="60000"/>
            </a:schemeClr>
          </a:solidFill>
        </p:spPr>
        <p:txBody>
          <a:bodyPr wrap="none" rtlCol="0">
            <a:spAutoFit/>
          </a:bodyPr>
          <a:lstStyle/>
          <a:p>
            <a:r>
              <a:rPr lang="en-US" sz="4800" dirty="0" smtClean="0">
                <a:solidFill>
                  <a:srgbClr val="002060"/>
                </a:solidFill>
              </a:rPr>
              <a:t>Let’s discuss these</a:t>
            </a:r>
            <a:endParaRPr lang="cs-CZ" sz="4800" dirty="0">
              <a:solidFill>
                <a:srgbClr val="002060"/>
              </a:solidFill>
            </a:endParaRPr>
          </a:p>
        </p:txBody>
      </p:sp>
    </p:spTree>
    <p:extLst>
      <p:ext uri="{BB962C8B-B14F-4D97-AF65-F5344CB8AC3E}">
        <p14:creationId xmlns:p14="http://schemas.microsoft.com/office/powerpoint/2010/main" val="164939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The biosphere: “a </a:t>
            </a:r>
            <a:r>
              <a:rPr lang="en-US" dirty="0"/>
              <a:t>momentary, whirlpool-like by-product of the </a:t>
            </a:r>
            <a:r>
              <a:rPr lang="en-US" dirty="0" smtClean="0"/>
              <a:t>irreversible </a:t>
            </a:r>
            <a:r>
              <a:rPr lang="cs-CZ" dirty="0" err="1" smtClean="0"/>
              <a:t>dissipation</a:t>
            </a:r>
            <a:r>
              <a:rPr lang="cs-CZ" dirty="0" smtClean="0"/>
              <a:t> </a:t>
            </a:r>
            <a:r>
              <a:rPr lang="cs-CZ" dirty="0" err="1"/>
              <a:t>of</a:t>
            </a:r>
            <a:r>
              <a:rPr lang="cs-CZ" dirty="0"/>
              <a:t> </a:t>
            </a:r>
            <a:r>
              <a:rPr lang="cs-CZ" dirty="0" err="1"/>
              <a:t>the</a:t>
            </a:r>
            <a:r>
              <a:rPr lang="cs-CZ" dirty="0"/>
              <a:t> sun</a:t>
            </a:r>
            <a:r>
              <a:rPr lang="cs-CZ" dirty="0" smtClean="0"/>
              <a:t>.</a:t>
            </a:r>
            <a:r>
              <a:rPr lang="en-US" dirty="0" smtClean="0"/>
              <a:t>”</a:t>
            </a:r>
          </a:p>
          <a:p>
            <a:pPr lvl="1"/>
            <a:r>
              <a:rPr lang="en-US" dirty="0" smtClean="0"/>
              <a:t>Is it running up or running down?  At what scale?</a:t>
            </a:r>
          </a:p>
          <a:p>
            <a:endParaRPr lang="en-US" dirty="0"/>
          </a:p>
          <a:p>
            <a:r>
              <a:rPr lang="en-US" dirty="0" smtClean="0"/>
              <a:t>What is meant by the difference between instrumental and intrinsic value?</a:t>
            </a:r>
          </a:p>
          <a:p>
            <a:pPr lvl="1"/>
            <a:r>
              <a:rPr lang="en-US" dirty="0" smtClean="0"/>
              <a:t>Can a machine have intrinsic value?</a:t>
            </a:r>
          </a:p>
        </p:txBody>
      </p:sp>
    </p:spTree>
    <p:extLst>
      <p:ext uri="{BB962C8B-B14F-4D97-AF65-F5344CB8AC3E}">
        <p14:creationId xmlns:p14="http://schemas.microsoft.com/office/powerpoint/2010/main" val="25702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Explain some of the control loops that make these systems sub-optimal, especially over the long-term</a:t>
            </a:r>
            <a:endParaRPr lang="cs-CZ" sz="2800" dirty="0"/>
          </a:p>
        </p:txBody>
      </p:sp>
      <p:sp>
        <p:nvSpPr>
          <p:cNvPr id="3" name="Content Placeholder 2"/>
          <p:cNvSpPr>
            <a:spLocks noGrp="1"/>
          </p:cNvSpPr>
          <p:nvPr>
            <p:ph idx="1"/>
          </p:nvPr>
        </p:nvSpPr>
        <p:spPr>
          <a:xfrm>
            <a:off x="457200" y="1600200"/>
            <a:ext cx="6096000" cy="4525963"/>
          </a:xfrm>
        </p:spPr>
        <p:txBody>
          <a:bodyPr>
            <a:normAutofit lnSpcReduction="10000"/>
          </a:bodyPr>
          <a:lstStyle/>
          <a:p>
            <a:r>
              <a:rPr lang="en-US" dirty="0"/>
              <a:t>Industrial </a:t>
            </a:r>
            <a:r>
              <a:rPr lang="en-US" dirty="0" smtClean="0"/>
              <a:t>agriculture</a:t>
            </a:r>
          </a:p>
          <a:p>
            <a:r>
              <a:rPr lang="en-US" dirty="0" smtClean="0"/>
              <a:t>Industrial </a:t>
            </a:r>
            <a:r>
              <a:rPr lang="en-US" dirty="0"/>
              <a:t>food </a:t>
            </a:r>
            <a:r>
              <a:rPr lang="en-US" dirty="0" smtClean="0"/>
              <a:t>system</a:t>
            </a:r>
          </a:p>
          <a:p>
            <a:r>
              <a:rPr lang="cs-CZ" dirty="0" err="1" smtClean="0"/>
              <a:t>Industrial</a:t>
            </a:r>
            <a:r>
              <a:rPr lang="cs-CZ" dirty="0" smtClean="0"/>
              <a:t> </a:t>
            </a:r>
            <a:r>
              <a:rPr lang="cs-CZ" dirty="0" err="1" smtClean="0"/>
              <a:t>medicine</a:t>
            </a:r>
            <a:endParaRPr lang="en-US" dirty="0" smtClean="0"/>
          </a:p>
          <a:p>
            <a:r>
              <a:rPr lang="en-US" dirty="0" err="1" smtClean="0"/>
              <a:t>Inudstrial</a:t>
            </a:r>
            <a:r>
              <a:rPr lang="en-US" dirty="0" smtClean="0"/>
              <a:t> education and media</a:t>
            </a:r>
          </a:p>
          <a:p>
            <a:endParaRPr lang="en-US" dirty="0"/>
          </a:p>
          <a:p>
            <a:endParaRPr lang="en-US" dirty="0" smtClean="0"/>
          </a:p>
          <a:p>
            <a:r>
              <a:rPr lang="en-US" dirty="0" smtClean="0"/>
              <a:t>Can we bridge the gap between sustainers and </a:t>
            </a:r>
            <a:r>
              <a:rPr lang="en-US" dirty="0" err="1" smtClean="0"/>
              <a:t>transcenders</a:t>
            </a:r>
            <a:r>
              <a:rPr lang="en-US" dirty="0" smtClean="0"/>
              <a:t>?</a:t>
            </a:r>
          </a:p>
          <a:p>
            <a:endParaRPr lang="cs-CZ"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4038600"/>
            <a:ext cx="1800225" cy="2707105"/>
          </a:xfrm>
          <a:prstGeom prst="rect">
            <a:avLst/>
          </a:prstGeom>
        </p:spPr>
      </p:pic>
    </p:spTree>
    <p:extLst>
      <p:ext uri="{BB962C8B-B14F-4D97-AF65-F5344CB8AC3E}">
        <p14:creationId xmlns:p14="http://schemas.microsoft.com/office/powerpoint/2010/main" val="24901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normAutofit/>
          </a:bodyPr>
          <a:lstStyle/>
          <a:p>
            <a:r>
              <a:rPr lang="en-US" dirty="0" smtClean="0"/>
              <a:t>Bridge supports</a:t>
            </a:r>
            <a:endParaRPr lang="cs-CZ" dirty="0"/>
          </a:p>
        </p:txBody>
      </p:sp>
      <p:sp>
        <p:nvSpPr>
          <p:cNvPr id="3" name="Content Placeholder 2"/>
          <p:cNvSpPr>
            <a:spLocks noGrp="1"/>
          </p:cNvSpPr>
          <p:nvPr>
            <p:ph idx="1"/>
          </p:nvPr>
        </p:nvSpPr>
        <p:spPr>
          <a:xfrm>
            <a:off x="433754" y="1784866"/>
            <a:ext cx="8610600" cy="5029200"/>
          </a:xfrm>
        </p:spPr>
        <p:txBody>
          <a:bodyPr>
            <a:noAutofit/>
          </a:bodyPr>
          <a:lstStyle/>
          <a:p>
            <a:pPr marL="514350" indent="-514350">
              <a:buFont typeface="+mj-lt"/>
              <a:buAutoNum type="arabicParenR"/>
            </a:pPr>
            <a:r>
              <a:rPr lang="en-US" sz="2800" dirty="0" smtClean="0"/>
              <a:t>How we know the world (encoding, reading, observing)</a:t>
            </a:r>
          </a:p>
          <a:p>
            <a:pPr marL="514350" indent="-514350">
              <a:buFont typeface="+mj-lt"/>
              <a:buAutoNum type="arabicParenR"/>
            </a:pPr>
            <a:r>
              <a:rPr lang="en-US" sz="2800" dirty="0" smtClean="0"/>
              <a:t>Our mental models change the world (decoding)</a:t>
            </a:r>
          </a:p>
          <a:p>
            <a:pPr marL="400050" lvl="1" indent="0">
              <a:buNone/>
            </a:pPr>
            <a:r>
              <a:rPr lang="en-US" sz="2400" dirty="0" smtClean="0"/>
              <a:t>- Making the world into a machine, that runs down and wears out.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9942" y="3667897"/>
            <a:ext cx="5944115" cy="2926334"/>
          </a:xfrm>
          <a:prstGeom prst="rect">
            <a:avLst/>
          </a:prstGeom>
        </p:spPr>
      </p:pic>
      <p:sp>
        <p:nvSpPr>
          <p:cNvPr id="5" name="TextBox 4"/>
          <p:cNvSpPr txBox="1"/>
          <p:nvPr/>
        </p:nvSpPr>
        <p:spPr>
          <a:xfrm>
            <a:off x="1981200" y="3930134"/>
            <a:ext cx="2031775" cy="369332"/>
          </a:xfrm>
          <a:prstGeom prst="rect">
            <a:avLst/>
          </a:prstGeom>
          <a:noFill/>
        </p:spPr>
        <p:txBody>
          <a:bodyPr wrap="none" rtlCol="0">
            <a:spAutoFit/>
          </a:bodyPr>
          <a:lstStyle/>
          <a:p>
            <a:r>
              <a:rPr lang="en-US" dirty="0" smtClean="0">
                <a:solidFill>
                  <a:srgbClr val="00B050"/>
                </a:solidFill>
              </a:rPr>
              <a:t>Leads to </a:t>
            </a:r>
            <a:r>
              <a:rPr lang="en-US" i="1" dirty="0" smtClean="0">
                <a:solidFill>
                  <a:srgbClr val="00B050"/>
                </a:solidFill>
              </a:rPr>
              <a:t>fabrication</a:t>
            </a:r>
            <a:endParaRPr lang="cs-CZ" i="1" dirty="0">
              <a:solidFill>
                <a:srgbClr val="00B050"/>
              </a:solidFill>
            </a:endParaRPr>
          </a:p>
        </p:txBody>
      </p:sp>
      <p:sp>
        <p:nvSpPr>
          <p:cNvPr id="6" name="TextBox 5"/>
          <p:cNvSpPr txBox="1"/>
          <p:nvPr/>
        </p:nvSpPr>
        <p:spPr>
          <a:xfrm>
            <a:off x="5410200" y="5715000"/>
            <a:ext cx="2373598" cy="369332"/>
          </a:xfrm>
          <a:prstGeom prst="rect">
            <a:avLst/>
          </a:prstGeom>
          <a:noFill/>
        </p:spPr>
        <p:txBody>
          <a:bodyPr wrap="none" rtlCol="0">
            <a:spAutoFit/>
          </a:bodyPr>
          <a:lstStyle/>
          <a:p>
            <a:r>
              <a:rPr lang="en-US" dirty="0" smtClean="0">
                <a:solidFill>
                  <a:schemeClr val="tx2">
                    <a:lumMod val="60000"/>
                    <a:lumOff val="40000"/>
                  </a:schemeClr>
                </a:solidFill>
              </a:rPr>
              <a:t>leads to </a:t>
            </a:r>
            <a:r>
              <a:rPr lang="en-US" i="1" dirty="0" smtClean="0">
                <a:solidFill>
                  <a:schemeClr val="tx2">
                    <a:lumMod val="60000"/>
                    <a:lumOff val="40000"/>
                  </a:schemeClr>
                </a:solidFill>
              </a:rPr>
              <a:t>mental models</a:t>
            </a:r>
            <a:endParaRPr lang="cs-CZ" i="1" dirty="0">
              <a:solidFill>
                <a:schemeClr val="tx2">
                  <a:lumMod val="60000"/>
                  <a:lumOff val="40000"/>
                </a:schemeClr>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257" y="156092"/>
            <a:ext cx="2590543" cy="1457180"/>
          </a:xfrm>
          <a:prstGeom prst="rect">
            <a:avLst/>
          </a:prstGeom>
        </p:spPr>
      </p:pic>
      <p:pic>
        <p:nvPicPr>
          <p:cNvPr id="1026" name="Picture 2" descr="Výsledek obrázku pro bridge supports railroa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0"/>
            <a:ext cx="2795440" cy="185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6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thesis of the book</a:t>
            </a:r>
            <a:endParaRPr lang="cs-CZ" dirty="0"/>
          </a:p>
        </p:txBody>
      </p:sp>
      <p:sp>
        <p:nvSpPr>
          <p:cNvPr id="3" name="Content Placeholder 2"/>
          <p:cNvSpPr>
            <a:spLocks noGrp="1"/>
          </p:cNvSpPr>
          <p:nvPr>
            <p:ph idx="1"/>
          </p:nvPr>
        </p:nvSpPr>
        <p:spPr/>
        <p:txBody>
          <a:bodyPr>
            <a:normAutofit/>
          </a:bodyPr>
          <a:lstStyle/>
          <a:p>
            <a:r>
              <a:rPr lang="en-US" sz="2800" dirty="0"/>
              <a:t>The dominant mental model of the mainstream science paradigm works to </a:t>
            </a:r>
            <a:r>
              <a:rPr lang="en-US" sz="2800" dirty="0" smtClean="0"/>
              <a:t>alter the </a:t>
            </a:r>
            <a:r>
              <a:rPr lang="en-US" sz="2800" dirty="0"/>
              <a:t>environment in detrimental ways and blocks progress toward </a:t>
            </a:r>
            <a:r>
              <a:rPr lang="en-US" sz="2800" dirty="0" smtClean="0"/>
              <a:t>true </a:t>
            </a:r>
            <a:r>
              <a:rPr lang="cs-CZ" sz="2800" dirty="0" err="1" smtClean="0"/>
              <a:t>sustainability</a:t>
            </a:r>
            <a:r>
              <a:rPr lang="en-US" sz="2800" dirty="0" smtClean="0"/>
              <a:t> (p. 170)</a:t>
            </a:r>
            <a:r>
              <a:rPr lang="cs-CZ" sz="2800" dirty="0" smtClean="0"/>
              <a:t>.</a:t>
            </a:r>
            <a:endParaRPr lang="cs-CZ" sz="2800" dirty="0"/>
          </a:p>
        </p:txBody>
      </p:sp>
      <p:pic>
        <p:nvPicPr>
          <p:cNvPr id="4" name="Picture 3"/>
          <p:cNvPicPr>
            <a:picLocks noChangeAspect="1"/>
          </p:cNvPicPr>
          <p:nvPr/>
        </p:nvPicPr>
        <p:blipFill>
          <a:blip r:embed="rId2"/>
          <a:stretch>
            <a:fillRect/>
          </a:stretch>
        </p:blipFill>
        <p:spPr>
          <a:xfrm>
            <a:off x="1066800" y="4419600"/>
            <a:ext cx="4476750" cy="2190750"/>
          </a:xfrm>
          <a:prstGeom prst="rect">
            <a:avLst/>
          </a:prstGeom>
        </p:spPr>
      </p:pic>
    </p:spTree>
    <p:extLst>
      <p:ext uri="{BB962C8B-B14F-4D97-AF65-F5344CB8AC3E}">
        <p14:creationId xmlns:p14="http://schemas.microsoft.com/office/powerpoint/2010/main" val="249806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Function</a:t>
            </a:r>
          </a:p>
        </p:txBody>
      </p:sp>
      <p:grpSp>
        <p:nvGrpSpPr>
          <p:cNvPr id="18" name="Group 17"/>
          <p:cNvGrpSpPr/>
          <p:nvPr/>
        </p:nvGrpSpPr>
        <p:grpSpPr>
          <a:xfrm>
            <a:off x="457200" y="1295400"/>
            <a:ext cx="8001000" cy="4876800"/>
            <a:chOff x="1172503" y="1600201"/>
            <a:chExt cx="6313351" cy="3962400"/>
          </a:xfrm>
        </p:grpSpPr>
        <p:pic>
          <p:nvPicPr>
            <p:cNvPr id="1026" name="Picture 2"/>
            <p:cNvPicPr>
              <a:picLocks noChangeAspect="1" noChangeArrowheads="1"/>
            </p:cNvPicPr>
            <p:nvPr/>
          </p:nvPicPr>
          <p:blipFill>
            <a:blip r:embed="rId2"/>
            <a:srcRect/>
            <a:stretch>
              <a:fillRect/>
            </a:stretch>
          </p:blipFill>
          <p:spPr bwMode="auto">
            <a:xfrm>
              <a:off x="1172503" y="1600201"/>
              <a:ext cx="6313351" cy="3962400"/>
            </a:xfrm>
            <a:prstGeom prst="rect">
              <a:avLst/>
            </a:prstGeom>
            <a:noFill/>
            <a:ln w="9525">
              <a:noFill/>
              <a:miter lim="800000"/>
              <a:headEnd/>
              <a:tailEnd/>
            </a:ln>
            <a:effectLst/>
          </p:spPr>
        </p:pic>
        <p:sp>
          <p:nvSpPr>
            <p:cNvPr id="17" name="TextBox 16"/>
            <p:cNvSpPr txBox="1"/>
            <p:nvPr/>
          </p:nvSpPr>
          <p:spPr>
            <a:xfrm>
              <a:off x="3276600" y="5086290"/>
              <a:ext cx="4182171" cy="400110"/>
            </a:xfrm>
            <a:prstGeom prst="rect">
              <a:avLst/>
            </a:prstGeom>
            <a:noFill/>
          </p:spPr>
          <p:txBody>
            <a:bodyPr wrap="none" rtlCol="0">
              <a:spAutoFit/>
            </a:bodyPr>
            <a:lstStyle/>
            <a:p>
              <a:r>
                <a:rPr lang="en-US" sz="2000" dirty="0"/>
                <a:t>Patten - Systems Ecology lecture notes</a:t>
              </a:r>
            </a:p>
          </p:txBody>
        </p:sp>
      </p:grpSp>
      <p:sp>
        <p:nvSpPr>
          <p:cNvPr id="5" name="TextBox 4"/>
          <p:cNvSpPr txBox="1"/>
          <p:nvPr/>
        </p:nvSpPr>
        <p:spPr>
          <a:xfrm>
            <a:off x="4419600" y="4267200"/>
            <a:ext cx="3808030" cy="523220"/>
          </a:xfrm>
          <a:prstGeom prst="rect">
            <a:avLst/>
          </a:prstGeom>
          <a:noFill/>
        </p:spPr>
        <p:txBody>
          <a:bodyPr wrap="none" rtlCol="0">
            <a:spAutoFit/>
          </a:bodyPr>
          <a:lstStyle/>
          <a:p>
            <a:r>
              <a:rPr lang="en-US" sz="2800" dirty="0" smtClean="0"/>
              <a:t>The filter or “corruption”</a:t>
            </a:r>
            <a:endParaRPr lang="cs-CZ" sz="2800" dirty="0"/>
          </a:p>
        </p:txBody>
      </p:sp>
      <p:pic>
        <p:nvPicPr>
          <p:cNvPr id="3" name="Picture 2"/>
          <p:cNvPicPr>
            <a:picLocks noChangeAspect="1"/>
          </p:cNvPicPr>
          <p:nvPr/>
        </p:nvPicPr>
        <p:blipFill>
          <a:blip r:embed="rId3"/>
          <a:stretch>
            <a:fillRect/>
          </a:stretch>
        </p:blipFill>
        <p:spPr>
          <a:xfrm>
            <a:off x="274639" y="1388330"/>
            <a:ext cx="8594722" cy="4860070"/>
          </a:xfrm>
          <a:prstGeom prst="rect">
            <a:avLst/>
          </a:prstGeom>
        </p:spPr>
      </p:pic>
    </p:spTree>
    <p:extLst>
      <p:ext uri="{BB962C8B-B14F-4D97-AF65-F5344CB8AC3E}">
        <p14:creationId xmlns:p14="http://schemas.microsoft.com/office/powerpoint/2010/main" val="30901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 y="656065"/>
            <a:ext cx="8915400" cy="5943600"/>
          </a:xfrm>
          <a:prstGeom prst="rect">
            <a:avLst/>
          </a:prstGeom>
        </p:spPr>
      </p:pic>
      <p:sp>
        <p:nvSpPr>
          <p:cNvPr id="2" name="Title 1"/>
          <p:cNvSpPr>
            <a:spLocks noGrp="1"/>
          </p:cNvSpPr>
          <p:nvPr>
            <p:ph type="title"/>
          </p:nvPr>
        </p:nvSpPr>
        <p:spPr>
          <a:xfrm>
            <a:off x="457200" y="-29308"/>
            <a:ext cx="8229600" cy="715962"/>
          </a:xfrm>
        </p:spPr>
        <p:txBody>
          <a:bodyPr>
            <a:normAutofit fontScale="90000"/>
          </a:bodyPr>
          <a:lstStyle/>
          <a:p>
            <a:r>
              <a:rPr lang="en-US" dirty="0"/>
              <a:t>Constructing Reality</a:t>
            </a:r>
          </a:p>
        </p:txBody>
      </p:sp>
      <p:sp>
        <p:nvSpPr>
          <p:cNvPr id="3" name="Content Placeholder 2"/>
          <p:cNvSpPr>
            <a:spLocks noGrp="1"/>
          </p:cNvSpPr>
          <p:nvPr>
            <p:ph idx="1"/>
          </p:nvPr>
        </p:nvSpPr>
        <p:spPr>
          <a:xfrm>
            <a:off x="5257800" y="1371600"/>
            <a:ext cx="3733800" cy="4525961"/>
          </a:xfrm>
        </p:spPr>
        <p:txBody>
          <a:bodyPr>
            <a:normAutofit lnSpcReduction="10000"/>
          </a:bodyPr>
          <a:lstStyle/>
          <a:p>
            <a:r>
              <a:rPr lang="en-US" sz="2400" dirty="0"/>
              <a:t>“From the constructivist perspective of system theory, reality is not something given, but an effect of cognitive construction. Cognition produces reality by producing system</a:t>
            </a:r>
            <a:r>
              <a:rPr lang="en-US" sz="2400" dirty="0" smtClean="0"/>
              <a:t>/ environment </a:t>
            </a:r>
            <a:r>
              <a:rPr lang="en-US" sz="2400" dirty="0"/>
              <a:t>distinctions.  Reality thus emerges as an effect of the operational closure of the systems.”  </a:t>
            </a:r>
            <a:r>
              <a:rPr lang="en-US" sz="2400" i="1" dirty="0" smtClean="0"/>
              <a:t>Mueller</a:t>
            </a:r>
            <a:r>
              <a:rPr lang="en-US" sz="2000" i="1" dirty="0" smtClean="0"/>
              <a:t> </a:t>
            </a:r>
            <a:r>
              <a:rPr lang="en-US" sz="2000" i="1" dirty="0"/>
              <a:t>p. </a:t>
            </a:r>
            <a:r>
              <a:rPr lang="en-US" sz="2000" i="1" dirty="0" smtClean="0"/>
              <a:t>70</a:t>
            </a:r>
          </a:p>
        </p:txBody>
      </p:sp>
    </p:spTree>
    <p:extLst>
      <p:ext uri="{BB962C8B-B14F-4D97-AF65-F5344CB8AC3E}">
        <p14:creationId xmlns:p14="http://schemas.microsoft.com/office/powerpoint/2010/main" val="2643936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Co-creating down a wrong path</a:t>
            </a:r>
            <a:endParaRPr lang="cs-CZ" dirty="0"/>
          </a:p>
        </p:txBody>
      </p:sp>
      <p:sp>
        <p:nvSpPr>
          <p:cNvPr id="3" name="Content Placeholder 2"/>
          <p:cNvSpPr>
            <a:spLocks noGrp="1"/>
          </p:cNvSpPr>
          <p:nvPr>
            <p:ph idx="1"/>
          </p:nvPr>
        </p:nvSpPr>
        <p:spPr/>
        <p:txBody>
          <a:bodyPr>
            <a:normAutofit/>
          </a:bodyPr>
          <a:lstStyle/>
          <a:p>
            <a:r>
              <a:rPr lang="en-US" sz="2800" dirty="0" smtClean="0"/>
              <a:t>When we forget we are working with a model (metaphor) the encoding and decoding becomes projecting, fabricating, and actuating (p.175).</a:t>
            </a:r>
          </a:p>
          <a:p>
            <a:endParaRPr lang="cs-CZ"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0" y="3429000"/>
            <a:ext cx="4876799" cy="3398520"/>
          </a:xfrm>
          <a:prstGeom prst="rect">
            <a:avLst/>
          </a:prstGeom>
        </p:spPr>
      </p:pic>
      <p:pic>
        <p:nvPicPr>
          <p:cNvPr id="1026" name="Picture 2" descr="Výsledek obrázku pro growing plants as though they are machin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200400"/>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74457" y="6427410"/>
            <a:ext cx="4780283" cy="400110"/>
          </a:xfrm>
          <a:prstGeom prst="rect">
            <a:avLst/>
          </a:prstGeom>
          <a:noFill/>
        </p:spPr>
        <p:txBody>
          <a:bodyPr wrap="none" rtlCol="0">
            <a:spAutoFit/>
          </a:bodyPr>
          <a:lstStyle/>
          <a:p>
            <a:r>
              <a:rPr lang="en-US" sz="2000" dirty="0" smtClean="0"/>
              <a:t>Treating plants as though they are machines</a:t>
            </a:r>
            <a:endParaRPr lang="en-US" sz="2000" dirty="0"/>
          </a:p>
        </p:txBody>
      </p:sp>
      <p:sp>
        <p:nvSpPr>
          <p:cNvPr id="6" name="TextBox 5"/>
          <p:cNvSpPr txBox="1"/>
          <p:nvPr/>
        </p:nvSpPr>
        <p:spPr>
          <a:xfrm>
            <a:off x="304800" y="6238677"/>
            <a:ext cx="4114800" cy="523220"/>
          </a:xfrm>
          <a:prstGeom prst="rect">
            <a:avLst/>
          </a:prstGeom>
          <a:noFill/>
        </p:spPr>
        <p:txBody>
          <a:bodyPr wrap="square" rtlCol="0">
            <a:spAutoFit/>
          </a:bodyPr>
          <a:lstStyle/>
          <a:p>
            <a:r>
              <a:rPr lang="en-US" sz="1400" dirty="0" smtClean="0"/>
              <a:t>How many contrived control loops do you observe?  How many do you observe in nature?</a:t>
            </a:r>
            <a:endParaRPr lang="cs-CZ" sz="1400" dirty="0"/>
          </a:p>
        </p:txBody>
      </p:sp>
    </p:spTree>
    <p:extLst>
      <p:ext uri="{BB962C8B-B14F-4D97-AF65-F5344CB8AC3E}">
        <p14:creationId xmlns:p14="http://schemas.microsoft.com/office/powerpoint/2010/main" val="347758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2047"/>
            <a:ext cx="4530969" cy="1143000"/>
          </a:xfrm>
        </p:spPr>
        <p:txBody>
          <a:bodyPr>
            <a:normAutofit fontScale="90000"/>
          </a:bodyPr>
          <a:lstStyle/>
          <a:p>
            <a:r>
              <a:rPr lang="en-US" dirty="0" smtClean="0"/>
              <a:t>Determinism and </a:t>
            </a:r>
            <a:br>
              <a:rPr lang="en-US" dirty="0" smtClean="0"/>
            </a:br>
            <a:r>
              <a:rPr lang="en-US" dirty="0" smtClean="0"/>
              <a:t>propensities</a:t>
            </a:r>
            <a:endParaRPr lang="cs-CZ" dirty="0"/>
          </a:p>
        </p:txBody>
      </p:sp>
      <p:sp>
        <p:nvSpPr>
          <p:cNvPr id="3" name="Content Placeholder 2"/>
          <p:cNvSpPr>
            <a:spLocks noGrp="1"/>
          </p:cNvSpPr>
          <p:nvPr>
            <p:ph idx="1"/>
          </p:nvPr>
        </p:nvSpPr>
        <p:spPr>
          <a:xfrm>
            <a:off x="457200" y="1600201"/>
            <a:ext cx="8229600" cy="3733800"/>
          </a:xfrm>
        </p:spPr>
        <p:txBody>
          <a:bodyPr>
            <a:normAutofit fontScale="92500"/>
          </a:bodyPr>
          <a:lstStyle/>
          <a:p>
            <a:pPr marL="0" indent="0">
              <a:buNone/>
            </a:pPr>
            <a:r>
              <a:rPr lang="en-US" sz="2400" dirty="0"/>
              <a:t>I have often joked about how I go from my office, where I rant against </a:t>
            </a:r>
            <a:r>
              <a:rPr lang="en-US" sz="2400" dirty="0" smtClean="0"/>
              <a:t>the idea </a:t>
            </a:r>
            <a:r>
              <a:rPr lang="en-US" sz="2400" dirty="0"/>
              <a:t>of nature as machine, to the cockpit, where I pray I am seated in the </a:t>
            </a:r>
            <a:r>
              <a:rPr lang="en-US" sz="2400" dirty="0" smtClean="0"/>
              <a:t>most finely-tuned </a:t>
            </a:r>
            <a:r>
              <a:rPr lang="en-US" sz="2400" dirty="0"/>
              <a:t>clockwork that ever existed! </a:t>
            </a:r>
            <a:endParaRPr lang="en-US" sz="2400" dirty="0" smtClean="0"/>
          </a:p>
          <a:p>
            <a:pPr marL="0" indent="0">
              <a:buNone/>
            </a:pPr>
            <a:r>
              <a:rPr lang="en-US" sz="2400" dirty="0" smtClean="0"/>
              <a:t>My </a:t>
            </a:r>
            <a:r>
              <a:rPr lang="en-US" sz="2400" dirty="0"/>
              <a:t>appraisal of the two airways </a:t>
            </a:r>
            <a:r>
              <a:rPr lang="en-US" sz="2400" dirty="0" smtClean="0"/>
              <a:t>is different </a:t>
            </a:r>
            <a:r>
              <a:rPr lang="en-US" sz="2400" dirty="0"/>
              <a:t>from Bernie’s however: Newtonian Airways </a:t>
            </a:r>
            <a:r>
              <a:rPr lang="en-US" sz="2400" b="1" dirty="0"/>
              <a:t>believes their </a:t>
            </a:r>
            <a:r>
              <a:rPr lang="en-US" sz="2400" b="1" dirty="0" smtClean="0"/>
              <a:t>machines </a:t>
            </a:r>
            <a:r>
              <a:rPr lang="en-US" sz="2400" dirty="0" smtClean="0"/>
              <a:t>are </a:t>
            </a:r>
            <a:r>
              <a:rPr lang="en-US" sz="2400" dirty="0"/>
              <a:t>guaranteed by law to fly. </a:t>
            </a:r>
            <a:r>
              <a:rPr lang="en-US" sz="2400" dirty="0" err="1"/>
              <a:t>Popperian</a:t>
            </a:r>
            <a:r>
              <a:rPr lang="en-US" sz="2400" dirty="0"/>
              <a:t> Airways, chastened by the </a:t>
            </a:r>
            <a:r>
              <a:rPr lang="en-US" sz="2400" dirty="0" smtClean="0"/>
              <a:t>conviction that </a:t>
            </a:r>
            <a:r>
              <a:rPr lang="en-US" sz="2400" dirty="0"/>
              <a:t>their machines only have a </a:t>
            </a:r>
            <a:r>
              <a:rPr lang="en-US" sz="2400" b="1" dirty="0"/>
              <a:t>strong propensity to fly</a:t>
            </a:r>
            <a:r>
              <a:rPr lang="en-US" sz="2400" dirty="0"/>
              <a:t>, invest in much </a:t>
            </a:r>
            <a:r>
              <a:rPr lang="en-US" sz="2400" i="1" dirty="0" smtClean="0"/>
              <a:t>redundancy </a:t>
            </a:r>
            <a:r>
              <a:rPr lang="en-US" sz="2400" dirty="0" smtClean="0"/>
              <a:t>so </a:t>
            </a:r>
            <a:r>
              <a:rPr lang="en-US" sz="2400" dirty="0"/>
              <a:t>as to increase the probability that, when novel and </a:t>
            </a:r>
            <a:r>
              <a:rPr lang="en-US" sz="2400" dirty="0" smtClean="0"/>
              <a:t>threatening circumstances do </a:t>
            </a:r>
            <a:r>
              <a:rPr lang="en-US" sz="2400" dirty="0"/>
              <a:t>arise, their planes will fail-safe. (p. 343)</a:t>
            </a:r>
            <a:endParaRPr lang="cs-CZ"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2244" y="4769583"/>
            <a:ext cx="2784556" cy="2088417"/>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9400" y="242401"/>
            <a:ext cx="2370667" cy="12192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5181600"/>
            <a:ext cx="1676400" cy="1676400"/>
          </a:xfrm>
          <a:prstGeom prst="rect">
            <a:avLst/>
          </a:prstGeom>
        </p:spPr>
      </p:pic>
      <p:sp>
        <p:nvSpPr>
          <p:cNvPr id="7" name="Rectangle 6"/>
          <p:cNvSpPr/>
          <p:nvPr/>
        </p:nvSpPr>
        <p:spPr>
          <a:xfrm>
            <a:off x="17585" y="6629400"/>
            <a:ext cx="4325815" cy="276999"/>
          </a:xfrm>
          <a:prstGeom prst="rect">
            <a:avLst/>
          </a:prstGeom>
        </p:spPr>
        <p:txBody>
          <a:bodyPr wrap="square">
            <a:spAutoFit/>
          </a:bodyPr>
          <a:lstStyle/>
          <a:p>
            <a:r>
              <a:rPr lang="cs-CZ" sz="1200" dirty="0" smtClean="0"/>
              <a:t>gajitz.com/</a:t>
            </a:r>
            <a:r>
              <a:rPr lang="cs-CZ" sz="1200" dirty="0" err="1" smtClean="0"/>
              <a:t>insectvention-steampunk-bugs-blend-nature-machine</a:t>
            </a:r>
            <a:r>
              <a:rPr lang="cs-CZ" sz="1200" dirty="0"/>
              <a:t>/</a:t>
            </a:r>
          </a:p>
        </p:txBody>
      </p:sp>
    </p:spTree>
    <p:extLst>
      <p:ext uri="{BB962C8B-B14F-4D97-AF65-F5344CB8AC3E}">
        <p14:creationId xmlns:p14="http://schemas.microsoft.com/office/powerpoint/2010/main" val="68412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clockwork</a:t>
            </a:r>
            <a:r>
              <a:rPr lang="cs-CZ" dirty="0"/>
              <a:t> </a:t>
            </a:r>
            <a:r>
              <a:rPr lang="cs-CZ" dirty="0" err="1"/>
              <a:t>beliefs</a:t>
            </a:r>
            <a:endParaRPr lang="cs-CZ" dirty="0"/>
          </a:p>
        </p:txBody>
      </p:sp>
      <p:sp>
        <p:nvSpPr>
          <p:cNvPr id="3" name="Content Placeholder 2"/>
          <p:cNvSpPr>
            <a:spLocks noGrp="1"/>
          </p:cNvSpPr>
          <p:nvPr>
            <p:ph idx="1"/>
          </p:nvPr>
        </p:nvSpPr>
        <p:spPr/>
        <p:txBody>
          <a:bodyPr/>
          <a:lstStyle/>
          <a:p>
            <a:r>
              <a:rPr lang="en-US" dirty="0" smtClean="0"/>
              <a:t>“simplistic </a:t>
            </a:r>
            <a:r>
              <a:rPr lang="en-US" dirty="0"/>
              <a:t>approaches to complex problems create dysfunctional </a:t>
            </a:r>
            <a:r>
              <a:rPr lang="en-US" dirty="0" smtClean="0"/>
              <a:t>answers and </a:t>
            </a:r>
            <a:r>
              <a:rPr lang="en-US" dirty="0"/>
              <a:t>these dysfunctional answers are coming home to roost in societies </a:t>
            </a:r>
            <a:r>
              <a:rPr lang="en-US" dirty="0" smtClean="0"/>
              <a:t>the world </a:t>
            </a:r>
            <a:r>
              <a:rPr lang="en-US" dirty="0"/>
              <a:t>over. </a:t>
            </a:r>
            <a:r>
              <a:rPr lang="en-US" dirty="0" smtClean="0"/>
              <a:t> This </a:t>
            </a:r>
            <a:r>
              <a:rPr lang="en-US" dirty="0"/>
              <a:t>is creating pressure to find something </a:t>
            </a:r>
            <a:r>
              <a:rPr lang="en-US" dirty="0" smtClean="0"/>
              <a:t>better” (Goerner 1999, p. 181).</a:t>
            </a:r>
            <a:endParaRPr lang="cs-CZ" dirty="0"/>
          </a:p>
        </p:txBody>
      </p:sp>
      <p:sp>
        <p:nvSpPr>
          <p:cNvPr id="5" name="Rectangle 4"/>
          <p:cNvSpPr/>
          <p:nvPr/>
        </p:nvSpPr>
        <p:spPr>
          <a:xfrm>
            <a:off x="1371600" y="5486400"/>
            <a:ext cx="7162800" cy="1200329"/>
          </a:xfrm>
          <a:prstGeom prst="rect">
            <a:avLst/>
          </a:prstGeom>
        </p:spPr>
        <p:txBody>
          <a:bodyPr wrap="square">
            <a:spAutoFit/>
          </a:bodyPr>
          <a:lstStyle/>
          <a:p>
            <a:r>
              <a:rPr lang="en-US" sz="2400" dirty="0"/>
              <a:t>Scientists have known that the world is interwoven for a very long time. The problem is that the interwoven nature of the world can be overwhelming.</a:t>
            </a:r>
            <a:endParaRPr lang="cs-CZ" sz="2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37319"/>
            <a:ext cx="1371600" cy="1371600"/>
          </a:xfrm>
          <a:prstGeom prst="rect">
            <a:avLst/>
          </a:prstGeom>
        </p:spPr>
      </p:pic>
    </p:spTree>
    <p:extLst>
      <p:ext uri="{BB962C8B-B14F-4D97-AF65-F5344CB8AC3E}">
        <p14:creationId xmlns:p14="http://schemas.microsoft.com/office/powerpoint/2010/main" val="46417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1596</Words>
  <Application>Microsoft Office PowerPoint</Application>
  <PresentationFormat>On-screen Show (4:3)</PresentationFormat>
  <Paragraphs>132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Foundations for Sustainability</vt:lpstr>
      <vt:lpstr>Chapter 7: A bridge not too far: spanning theory to science to application</vt:lpstr>
      <vt:lpstr>Bridge supports</vt:lpstr>
      <vt:lpstr>Main thesis of the book</vt:lpstr>
      <vt:lpstr>Modelling Function</vt:lpstr>
      <vt:lpstr>Constructing Reality</vt:lpstr>
      <vt:lpstr>Co-creating down a wrong path</vt:lpstr>
      <vt:lpstr>Determinism and  propensities</vt:lpstr>
      <vt:lpstr>clockwork beliefs</vt:lpstr>
      <vt:lpstr>Tools and ecology</vt:lpstr>
      <vt:lpstr>Ecological Perspective</vt:lpstr>
      <vt:lpstr>Ecological Understanding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have mistaken our favorite model for the thing itself</vt:lpstr>
      <vt:lpstr>Infinite regress of control loops</vt:lpstr>
      <vt:lpstr>Work↔dissipation coupling</vt:lpstr>
      <vt:lpstr>PowerPoint Presentation</vt:lpstr>
      <vt:lpstr>Dialectical thinking</vt:lpstr>
      <vt:lpstr>Gradient dissipation and gradient formation through coupled complementary processes</vt:lpstr>
      <vt:lpstr>Alternative root metaphors</vt:lpstr>
      <vt:lpstr>Discussion questions</vt:lpstr>
      <vt:lpstr>Explain some of the control loops that make these systems sub-optimal, especially over the long-term</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 Brian</dc:creator>
  <cp:lastModifiedBy>Brian D. Fath</cp:lastModifiedBy>
  <cp:revision>152</cp:revision>
  <dcterms:created xsi:type="dcterms:W3CDTF">2014-02-10T17:03:30Z</dcterms:created>
  <dcterms:modified xsi:type="dcterms:W3CDTF">2019-11-28T08:56:41Z</dcterms:modified>
</cp:coreProperties>
</file>