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49" r:id="rId3"/>
    <p:sldId id="547" r:id="rId4"/>
    <p:sldId id="420" r:id="rId5"/>
    <p:sldId id="516" r:id="rId6"/>
    <p:sldId id="517" r:id="rId7"/>
    <p:sldId id="541" r:id="rId8"/>
    <p:sldId id="542" r:id="rId9"/>
    <p:sldId id="543" r:id="rId10"/>
    <p:sldId id="544" r:id="rId11"/>
    <p:sldId id="526" r:id="rId12"/>
    <p:sldId id="545" r:id="rId13"/>
    <p:sldId id="546" r:id="rId14"/>
    <p:sldId id="4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82" d="100"/>
          <a:sy n="82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733800"/>
            <a:ext cx="5757862" cy="3035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Engineering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400"/>
            <a:ext cx="4038601" cy="318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582" y="6400432"/>
            <a:ext cx="26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Wetland water treatment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Land Development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add more life capacity and support to a site?</a:t>
            </a:r>
          </a:p>
          <a:p>
            <a:r>
              <a:rPr lang="en-US" dirty="0" smtClean="0"/>
              <a:t>Scale and carrying capacity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039" y="3581400"/>
            <a:ext cx="6725653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6153912"/>
            <a:ext cx="3886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www.pecs-science.org/ research/publications/publications/ aholisticapproachtostudyingsocialecologicalsystemsanditsapplicationtosoutherntransylvania.5.144972a51495db7dbc812f3.html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what we preach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Science facilities</a:t>
            </a:r>
          </a:p>
          <a:p>
            <a:endParaRPr lang="en-US" smtClean="0"/>
          </a:p>
          <a:p>
            <a:r>
              <a:rPr lang="en-US" smtClean="0"/>
              <a:t>Sustainable Masaryk – what would that look like?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60" y="3863181"/>
            <a:ext cx="6307940" cy="2666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239405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europeanspallationsource.se/</a:t>
            </a:r>
            <a:r>
              <a:rPr lang="cs-CZ" sz="1400" dirty="0" err="1" smtClean="0">
                <a:solidFill>
                  <a:schemeClr val="bg1"/>
                </a:solidFill>
              </a:rPr>
              <a:t>building-project</a:t>
            </a:r>
            <a:r>
              <a:rPr lang="cs-CZ" sz="1400" dirty="0" smtClean="0">
                <a:solidFill>
                  <a:schemeClr val="bg1"/>
                </a:solidFill>
              </a:rPr>
              <a:t>/</a:t>
            </a:r>
            <a:r>
              <a:rPr lang="cs-CZ" sz="1400" dirty="0" err="1" smtClean="0">
                <a:solidFill>
                  <a:schemeClr val="bg1"/>
                </a:solidFill>
              </a:rPr>
              <a:t>site-architecture-energy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495953"/>
            <a:ext cx="275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Spallation</a:t>
            </a:r>
            <a:r>
              <a:rPr lang="cs-CZ" dirty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36218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reductionism wins</a:t>
            </a:r>
          </a:p>
          <a:p>
            <a:pPr lvl="1"/>
            <a:r>
              <a:rPr lang="en-US" dirty="0" smtClean="0"/>
              <a:t>Need an answer now</a:t>
            </a:r>
          </a:p>
          <a:p>
            <a:pPr lvl="1"/>
            <a:r>
              <a:rPr lang="en-US" dirty="0" smtClean="0"/>
              <a:t>Need to look like we are doing something</a:t>
            </a:r>
          </a:p>
          <a:p>
            <a:pPr lvl="1"/>
            <a:r>
              <a:rPr lang="en-US" dirty="0" smtClean="0"/>
              <a:t>People are hungry</a:t>
            </a:r>
          </a:p>
          <a:p>
            <a:pPr lvl="1"/>
            <a:r>
              <a:rPr lang="en-US" dirty="0" smtClean="0"/>
              <a:t>People need a job</a:t>
            </a:r>
          </a:p>
          <a:p>
            <a:pPr lvl="1"/>
            <a:r>
              <a:rPr lang="en-US" dirty="0" smtClean="0"/>
              <a:t>People need something to </a:t>
            </a:r>
            <a:r>
              <a:rPr lang="en-US" dirty="0" smtClean="0"/>
              <a:t>do (Closure of efficient cause)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45"/>
          <a:stretch/>
        </p:blipFill>
        <p:spPr>
          <a:xfrm>
            <a:off x="5720823" y="762000"/>
            <a:ext cx="342903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much of the fossil dividend do we allocate to Sustainers or </a:t>
            </a:r>
            <a:r>
              <a:rPr lang="en-US" dirty="0" err="1" smtClean="0"/>
              <a:t>transcenders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None of the scenarios in Figure 8.1 involve continued growth</a:t>
            </a:r>
            <a:endParaRPr lang="en-US" dirty="0" smtClean="0"/>
          </a:p>
          <a:p>
            <a:pPr lvl="1"/>
            <a:r>
              <a:rPr lang="en-US" dirty="0" smtClean="0"/>
              <a:t>What does success look like?</a:t>
            </a:r>
          </a:p>
          <a:p>
            <a:endParaRPr lang="en-US" dirty="0"/>
          </a:p>
          <a:p>
            <a:r>
              <a:rPr lang="en-US" dirty="0"/>
              <a:t>Human sense of self evolves to embrace both a discrete self and sustained </a:t>
            </a:r>
            <a:r>
              <a:rPr lang="en-US" dirty="0" smtClean="0"/>
              <a:t>self.  Is that crazy talk</a:t>
            </a:r>
            <a:r>
              <a:rPr lang="en-US" dirty="0" smtClean="0"/>
              <a:t>?</a:t>
            </a:r>
          </a:p>
          <a:p>
            <a:endParaRPr lang="cs-CZ" dirty="0"/>
          </a:p>
          <a:p>
            <a:r>
              <a:rPr lang="en-US" dirty="0" smtClean="0"/>
              <a:t>Is the best we can do with sustainability to be “less bad”?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there a common aspect of the counter technologies?</a:t>
            </a:r>
          </a:p>
          <a:p>
            <a:pPr lvl="1"/>
            <a:r>
              <a:rPr lang="en-US" dirty="0" smtClean="0"/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8: Technology and Applications in the context of </a:t>
            </a:r>
            <a:r>
              <a:rPr lang="en-US" sz="3600" dirty="0"/>
              <a:t>holistic </a:t>
            </a:r>
            <a:r>
              <a:rPr lang="en-US" sz="3600" dirty="0" smtClean="0"/>
              <a:t>Life–Environment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reaction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did M.K. </a:t>
            </a:r>
            <a:r>
              <a:rPr lang="en-US" dirty="0" err="1" smtClean="0"/>
              <a:t>Hubbert</a:t>
            </a:r>
            <a:r>
              <a:rPr lang="en-US" dirty="0" smtClean="0"/>
              <a:t> depict the fossil fuel era as a very brief event in human history?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a disadvantage of adding control loops?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Why are autocatalytic ones preferred?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technologies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net increase in the </a:t>
            </a:r>
            <a:r>
              <a:rPr lang="en-US" sz="2800" dirty="0" smtClean="0"/>
              <a:t>orderliness of </a:t>
            </a:r>
            <a:r>
              <a:rPr lang="en-US" sz="2800" dirty="0"/>
              <a:t>the natural and built environment and thus </a:t>
            </a:r>
            <a:r>
              <a:rPr lang="en-US" sz="2800" dirty="0" smtClean="0"/>
              <a:t>increase </a:t>
            </a:r>
            <a:r>
              <a:rPr lang="en-US" sz="2800" dirty="0" err="1" smtClean="0"/>
              <a:t>syntropy</a:t>
            </a:r>
            <a:endParaRPr lang="en-US" sz="2800" dirty="0" smtClean="0"/>
          </a:p>
          <a:p>
            <a:r>
              <a:rPr lang="en-US" sz="2800" dirty="0"/>
              <a:t>is anticipatory and serves long-term </a:t>
            </a:r>
            <a:r>
              <a:rPr lang="en-US" sz="2800" dirty="0" smtClean="0"/>
              <a:t>goals </a:t>
            </a:r>
            <a:r>
              <a:rPr lang="en-US" sz="2800" dirty="0"/>
              <a:t>by protecting Life and its essential environmental </a:t>
            </a:r>
            <a:r>
              <a:rPr lang="en-US" sz="2800" dirty="0" smtClean="0"/>
              <a:t>context</a:t>
            </a:r>
          </a:p>
          <a:p>
            <a:r>
              <a:rPr lang="en-US" sz="2800" dirty="0"/>
              <a:t>is self-referential and uses an </a:t>
            </a:r>
            <a:r>
              <a:rPr lang="en-US" sz="2800" dirty="0" err="1"/>
              <a:t>internalist</a:t>
            </a:r>
            <a:r>
              <a:rPr lang="en-US" sz="2800" dirty="0"/>
              <a:t> </a:t>
            </a:r>
            <a:r>
              <a:rPr lang="en-US" sz="2800" dirty="0" smtClean="0"/>
              <a:t>orientation to </a:t>
            </a:r>
            <a:r>
              <a:rPr lang="en-US" sz="2800" dirty="0"/>
              <a:t>account for its own impacts on the environment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352799"/>
            <a:ext cx="1482968" cy="1395735"/>
          </a:xfrm>
          <a:prstGeom prst="rect">
            <a:avLst/>
          </a:prstGeom>
        </p:spPr>
      </p:pic>
      <p:pic>
        <p:nvPicPr>
          <p:cNvPr id="1026" name="Picture 2" descr="Výsledek obrázku pro holistic technolo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30" y="93540"/>
            <a:ext cx="8382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092" y="1590797"/>
            <a:ext cx="1181953" cy="1181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5410200"/>
            <a:ext cx="133131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futures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200400" cy="502920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dirty="0" smtClean="0"/>
              <a:t>Is there an energy shortage?  What would we do with more energy?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M.K. </a:t>
            </a:r>
            <a:r>
              <a:rPr lang="en-US" dirty="0" err="1" smtClean="0"/>
              <a:t>Hubbert</a:t>
            </a:r>
            <a:r>
              <a:rPr lang="en-US" dirty="0" smtClean="0"/>
              <a:t>: Our principal constraints </a:t>
            </a:r>
            <a:r>
              <a:rPr lang="en-US" dirty="0"/>
              <a:t>are cultural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7" name="Picture 6" descr="D:\fiscus\data\phd\research\proposal\hubbert-fig11-bw300.gif">
            <a:extLst>
              <a:ext uri="{FF2B5EF4-FFF2-40B4-BE49-F238E27FC236}">
                <a16:creationId xmlns:a16="http://schemas.microsoft.com/office/drawing/2014/main" id="{89566081-74C5-4299-8A18-F26848CBAD8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714500"/>
            <a:ext cx="5562600" cy="49149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054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is as dominant a paradigm as the machine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During the last two centuries we have known </a:t>
            </a:r>
            <a:r>
              <a:rPr lang="en-US" sz="2800" dirty="0" smtClean="0"/>
              <a:t>nothing but </a:t>
            </a:r>
            <a:r>
              <a:rPr lang="en-US" sz="2800" dirty="0"/>
              <a:t>exponential growth and in parallel we have evolved what amounts to </a:t>
            </a:r>
            <a:r>
              <a:rPr lang="en-US" sz="2800" dirty="0" smtClean="0"/>
              <a:t>an exponential-growth </a:t>
            </a:r>
            <a:r>
              <a:rPr lang="en-US" sz="2800" dirty="0"/>
              <a:t>culture, a culture so heavily dependent upon the </a:t>
            </a:r>
            <a:r>
              <a:rPr lang="en-US" sz="2800" dirty="0" smtClean="0"/>
              <a:t>continuance of </a:t>
            </a:r>
            <a:r>
              <a:rPr lang="en-US" sz="2800" dirty="0"/>
              <a:t>exponential growth for its stability that it is incapable of </a:t>
            </a:r>
            <a:r>
              <a:rPr lang="en-US" sz="2800" dirty="0" smtClean="0"/>
              <a:t>reckoning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/>
              <a:t>problems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smtClean="0"/>
              <a:t>non</a:t>
            </a:r>
            <a:r>
              <a:rPr lang="en-US" sz="2800" dirty="0" smtClean="0"/>
              <a:t>-</a:t>
            </a:r>
            <a:r>
              <a:rPr lang="cs-CZ" sz="2800" dirty="0" err="1" smtClean="0"/>
              <a:t>growth</a:t>
            </a:r>
            <a:r>
              <a:rPr lang="cs-CZ" sz="2800" dirty="0"/>
              <a:t>. </a:t>
            </a:r>
            <a:r>
              <a:rPr lang="en-US" sz="2800" dirty="0" smtClean="0"/>
              <a:t>(p. 210)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548799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 compatible with Holistic Life Science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Cradle</a:t>
            </a:r>
            <a:r>
              <a:rPr lang="cs-CZ" dirty="0"/>
              <a:t>-to-</a:t>
            </a:r>
            <a:r>
              <a:rPr lang="cs-CZ" dirty="0" err="1"/>
              <a:t>cradle</a:t>
            </a:r>
            <a:r>
              <a:rPr lang="cs-CZ" dirty="0"/>
              <a:t> </a:t>
            </a:r>
            <a:r>
              <a:rPr lang="cs-CZ" dirty="0" smtClean="0"/>
              <a:t>design</a:t>
            </a:r>
            <a:endParaRPr lang="en-US" dirty="0" smtClean="0"/>
          </a:p>
          <a:p>
            <a:r>
              <a:rPr lang="cs-CZ" dirty="0" err="1" smtClean="0"/>
              <a:t>Biomimicry</a:t>
            </a:r>
            <a:endParaRPr lang="cs-CZ" dirty="0"/>
          </a:p>
          <a:p>
            <a:r>
              <a:rPr lang="cs-CZ" dirty="0" err="1"/>
              <a:t>Permaculture</a:t>
            </a:r>
            <a:endParaRPr lang="cs-CZ" dirty="0"/>
          </a:p>
          <a:p>
            <a:r>
              <a:rPr lang="cs-CZ" dirty="0" err="1"/>
              <a:t>Ecological</a:t>
            </a:r>
            <a:r>
              <a:rPr lang="cs-CZ" dirty="0"/>
              <a:t> </a:t>
            </a:r>
            <a:r>
              <a:rPr lang="cs-CZ" dirty="0" err="1" smtClean="0"/>
              <a:t>engineering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949" y="1600200"/>
            <a:ext cx="2871405" cy="1549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267200"/>
            <a:ext cx="2384676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39099"/>
            <a:ext cx="2814637" cy="271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20" y="3162613"/>
            <a:ext cx="2085161" cy="34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 to cradle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01040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060" y="76200"/>
            <a:ext cx="2335494" cy="18823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19600" y="2362200"/>
            <a:ext cx="1600200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Biomimicry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inspired design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362201"/>
            <a:ext cx="5150968" cy="3763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3311496"/>
            <a:ext cx="4431832" cy="38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/>
              <a:t>Permaculture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Permanent (</a:t>
            </a:r>
            <a:r>
              <a:rPr lang="en-US" dirty="0" err="1" smtClean="0"/>
              <a:t>Agri</a:t>
            </a:r>
            <a:r>
              <a:rPr lang="en-US" dirty="0" smtClean="0"/>
              <a:t>)culture:</a:t>
            </a:r>
          </a:p>
          <a:p>
            <a:r>
              <a:rPr lang="en-US" i="1" dirty="0"/>
              <a:t>Observe and </a:t>
            </a:r>
            <a:r>
              <a:rPr lang="en-US" i="1" dirty="0" smtClean="0"/>
              <a:t>interact</a:t>
            </a:r>
            <a:endParaRPr lang="en-US" dirty="0"/>
          </a:p>
          <a:p>
            <a:r>
              <a:rPr lang="en-US" i="1" dirty="0"/>
              <a:t>Catch and store </a:t>
            </a:r>
            <a:r>
              <a:rPr lang="en-US" i="1" dirty="0" smtClean="0"/>
              <a:t>energy</a:t>
            </a:r>
            <a:endParaRPr lang="en-US" dirty="0"/>
          </a:p>
          <a:p>
            <a:r>
              <a:rPr lang="en-US" i="1" dirty="0"/>
              <a:t>Obtain a </a:t>
            </a:r>
            <a:r>
              <a:rPr lang="en-US" i="1" dirty="0" smtClean="0"/>
              <a:t>yield</a:t>
            </a:r>
            <a:endParaRPr lang="en-US" dirty="0"/>
          </a:p>
          <a:p>
            <a:r>
              <a:rPr lang="en-US" i="1" dirty="0"/>
              <a:t>Apply self-regulation and accept </a:t>
            </a:r>
            <a:r>
              <a:rPr lang="en-US" i="1" dirty="0" smtClean="0"/>
              <a:t>feedback</a:t>
            </a:r>
            <a:endParaRPr lang="en-US" dirty="0"/>
          </a:p>
          <a:p>
            <a:r>
              <a:rPr lang="en-US" i="1" dirty="0"/>
              <a:t>Use and </a:t>
            </a:r>
            <a:r>
              <a:rPr lang="en-US" i="1" dirty="0" smtClean="0"/>
              <a:t>value renewable </a:t>
            </a:r>
            <a:r>
              <a:rPr lang="en-US" i="1" dirty="0"/>
              <a:t> resources and </a:t>
            </a:r>
            <a:r>
              <a:rPr lang="en-US" i="1" dirty="0" smtClean="0"/>
              <a:t>services</a:t>
            </a:r>
            <a:endParaRPr lang="en-US" dirty="0" smtClean="0"/>
          </a:p>
          <a:p>
            <a:r>
              <a:rPr lang="en-US" i="1" dirty="0" smtClean="0"/>
              <a:t>Produce </a:t>
            </a:r>
            <a:r>
              <a:rPr lang="en-US" i="1" dirty="0"/>
              <a:t>no </a:t>
            </a:r>
            <a:r>
              <a:rPr lang="en-US" i="1" dirty="0" smtClean="0"/>
              <a:t>waste</a:t>
            </a:r>
            <a:endParaRPr lang="en-US" dirty="0"/>
          </a:p>
          <a:p>
            <a:r>
              <a:rPr lang="en-US" i="1" dirty="0"/>
              <a:t>Design from patterns to </a:t>
            </a:r>
            <a:r>
              <a:rPr lang="en-US" i="1" dirty="0" smtClean="0"/>
              <a:t>details</a:t>
            </a:r>
            <a:endParaRPr lang="en-US" dirty="0" smtClean="0"/>
          </a:p>
          <a:p>
            <a:r>
              <a:rPr lang="en-US" i="1" dirty="0" smtClean="0"/>
              <a:t>Integrate </a:t>
            </a:r>
            <a:r>
              <a:rPr lang="en-US" i="1" dirty="0"/>
              <a:t>rather than </a:t>
            </a:r>
            <a:r>
              <a:rPr lang="en-US" i="1" dirty="0" smtClean="0"/>
              <a:t>segregate</a:t>
            </a:r>
            <a:endParaRPr lang="en-US" dirty="0" smtClean="0"/>
          </a:p>
          <a:p>
            <a:r>
              <a:rPr lang="en-US" i="1" dirty="0" smtClean="0"/>
              <a:t>Use </a:t>
            </a:r>
            <a:r>
              <a:rPr lang="en-US" i="1" dirty="0"/>
              <a:t>small and slow </a:t>
            </a:r>
            <a:r>
              <a:rPr lang="en-US" i="1" dirty="0" smtClean="0"/>
              <a:t>solutions</a:t>
            </a:r>
            <a:endParaRPr lang="en-US" dirty="0" smtClean="0"/>
          </a:p>
          <a:p>
            <a:r>
              <a:rPr lang="en-US" i="1" dirty="0" smtClean="0"/>
              <a:t>Use </a:t>
            </a:r>
            <a:r>
              <a:rPr lang="en-US" i="1" dirty="0"/>
              <a:t>and value </a:t>
            </a:r>
            <a:r>
              <a:rPr lang="en-US" i="1" dirty="0" smtClean="0"/>
              <a:t>diversity</a:t>
            </a:r>
          </a:p>
          <a:p>
            <a:r>
              <a:rPr lang="en-US" i="1" dirty="0" smtClean="0"/>
              <a:t>Use </a:t>
            </a:r>
            <a:r>
              <a:rPr lang="en-US" i="1" dirty="0"/>
              <a:t>edges and value the </a:t>
            </a:r>
            <a:r>
              <a:rPr lang="en-US" i="1" dirty="0" smtClean="0"/>
              <a:t>marginal</a:t>
            </a:r>
          </a:p>
          <a:p>
            <a:r>
              <a:rPr lang="en-US" i="1" dirty="0" smtClean="0"/>
              <a:t>Creatively </a:t>
            </a:r>
            <a:r>
              <a:rPr lang="en-US" i="1" dirty="0"/>
              <a:t>use and respond to </a:t>
            </a:r>
            <a:r>
              <a:rPr lang="en-US" i="1" dirty="0" smtClean="0"/>
              <a:t>change</a:t>
            </a:r>
            <a:endParaRPr lang="en-US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1" y="3657600"/>
            <a:ext cx="4063999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532" y="423862"/>
            <a:ext cx="3437468" cy="25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Foundations for Sustainability</vt:lpstr>
      <vt:lpstr>Chapter 8: Technology and Applications in the context of holistic Life–Environment </vt:lpstr>
      <vt:lpstr>Holistic technologies</vt:lpstr>
      <vt:lpstr>Energy futures</vt:lpstr>
      <vt:lpstr>Growth is as dominant a paradigm as the machine</vt:lpstr>
      <vt:lpstr>Case studies compatible with Holistic Life Science</vt:lpstr>
      <vt:lpstr>Cradle to cradle</vt:lpstr>
      <vt:lpstr>Biomimicry</vt:lpstr>
      <vt:lpstr>Permaculture</vt:lpstr>
      <vt:lpstr>Ecological Engineering</vt:lpstr>
      <vt:lpstr>Holistic Land Development</vt:lpstr>
      <vt:lpstr>Practice what we preach</vt:lpstr>
      <vt:lpstr>Challenges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150</cp:revision>
  <dcterms:created xsi:type="dcterms:W3CDTF">2014-02-10T17:03:30Z</dcterms:created>
  <dcterms:modified xsi:type="dcterms:W3CDTF">2019-11-12T14:55:13Z</dcterms:modified>
</cp:coreProperties>
</file>