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40" r:id="rId2"/>
    <p:sldId id="342" r:id="rId3"/>
    <p:sldId id="343" r:id="rId4"/>
    <p:sldId id="302" r:id="rId5"/>
    <p:sldId id="303" r:id="rId6"/>
    <p:sldId id="305" r:id="rId7"/>
    <p:sldId id="306" r:id="rId8"/>
    <p:sldId id="307" r:id="rId9"/>
    <p:sldId id="308" r:id="rId10"/>
    <p:sldId id="309"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10" r:id="rId31"/>
    <p:sldId id="317" r:id="rId32"/>
    <p:sldId id="314" r:id="rId33"/>
    <p:sldId id="337" r:id="rId34"/>
    <p:sldId id="263" r:id="rId35"/>
    <p:sldId id="266" r:id="rId36"/>
    <p:sldId id="267" r:id="rId37"/>
    <p:sldId id="269" r:id="rId38"/>
    <p:sldId id="258" r:id="rId39"/>
    <p:sldId id="270" r:id="rId40"/>
    <p:sldId id="273" r:id="rId41"/>
    <p:sldId id="313" r:id="rId42"/>
    <p:sldId id="311" r:id="rId43"/>
    <p:sldId id="312" r:id="rId44"/>
    <p:sldId id="339" r:id="rId45"/>
    <p:sldId id="338" r:id="rId46"/>
    <p:sldId id="300" r:id="rId47"/>
    <p:sldId id="264" r:id="rId48"/>
    <p:sldId id="26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58" autoAdjust="0"/>
  </p:normalViewPr>
  <p:slideViewPr>
    <p:cSldViewPr>
      <p:cViewPr varScale="1">
        <p:scale>
          <a:sx n="122" d="100"/>
          <a:sy n="122" d="100"/>
        </p:scale>
        <p:origin x="1284" y="114"/>
      </p:cViewPr>
      <p:guideLst>
        <p:guide orient="horz" pos="2160"/>
        <p:guide pos="2880"/>
      </p:guideLst>
    </p:cSldViewPr>
  </p:slideViewPr>
  <p:notesTextViewPr>
    <p:cViewPr>
      <p:scale>
        <a:sx n="3" d="2"/>
        <a:sy n="3" d="2"/>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19614-8CF4-46DC-8015-2E0B2D56D8B7}" type="datetimeFigureOut">
              <a:rPr lang="cs-CZ" smtClean="0"/>
              <a:t>26.09.2019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B6D54-D49A-4FD5-B690-340D8EA85C79}" type="slidenum">
              <a:rPr lang="cs-CZ" smtClean="0"/>
              <a:t>‹#›</a:t>
            </a:fld>
            <a:endParaRPr lang="cs-CZ"/>
          </a:p>
        </p:txBody>
      </p:sp>
    </p:spTree>
    <p:extLst>
      <p:ext uri="{BB962C8B-B14F-4D97-AF65-F5344CB8AC3E}">
        <p14:creationId xmlns:p14="http://schemas.microsoft.com/office/powerpoint/2010/main" val="252156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6CD7D-E6F6-4605-BD2B-66536F536A67}" type="slidenum">
              <a:rPr lang="en-US" smtClean="0"/>
              <a:t>20</a:t>
            </a:fld>
            <a:endParaRPr lang="en-US"/>
          </a:p>
        </p:txBody>
      </p:sp>
    </p:spTree>
    <p:extLst>
      <p:ext uri="{BB962C8B-B14F-4D97-AF65-F5344CB8AC3E}">
        <p14:creationId xmlns:p14="http://schemas.microsoft.com/office/powerpoint/2010/main" val="103379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D4D7C3-9EE4-4348-8633-BE6E9E33FBF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4244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2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261508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4D7C3-9EE4-4348-8633-BE6E9E33FBF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93610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4D7C3-9EE4-4348-8633-BE6E9E33FBFE}"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217766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4D7C3-9EE4-4348-8633-BE6E9E33FBF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988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4D7C3-9EE4-4348-8633-BE6E9E33FBFE}"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9777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4D7C3-9EE4-4348-8633-BE6E9E33FBFE}"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73326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4D7C3-9EE4-4348-8633-BE6E9E33FBFE}"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425631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6012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4D7C3-9EE4-4348-8633-BE6E9E33FBFE}"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B1F90-852D-4767-A318-055D16167873}" type="slidenum">
              <a:rPr lang="en-US" smtClean="0"/>
              <a:t>‹#›</a:t>
            </a:fld>
            <a:endParaRPr lang="en-US"/>
          </a:p>
        </p:txBody>
      </p:sp>
    </p:spTree>
    <p:extLst>
      <p:ext uri="{BB962C8B-B14F-4D97-AF65-F5344CB8AC3E}">
        <p14:creationId xmlns:p14="http://schemas.microsoft.com/office/powerpoint/2010/main" val="365648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4D7C3-9EE4-4348-8633-BE6E9E33FBFE}" type="datetimeFigureOut">
              <a:rPr lang="en-US" smtClean="0"/>
              <a:t>9/26/2019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B1F90-852D-4767-A318-055D16167873}" type="slidenum">
              <a:rPr lang="en-US" smtClean="0"/>
              <a:t>‹#›</a:t>
            </a:fld>
            <a:endParaRPr lang="en-US"/>
          </a:p>
        </p:txBody>
      </p:sp>
    </p:spTree>
    <p:extLst>
      <p:ext uri="{BB962C8B-B14F-4D97-AF65-F5344CB8AC3E}">
        <p14:creationId xmlns:p14="http://schemas.microsoft.com/office/powerpoint/2010/main" val="25730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301990" cy="1829761"/>
          </a:xfrm>
        </p:spPr>
        <p:txBody>
          <a:bodyPr>
            <a:noAutofit/>
          </a:bodyPr>
          <a:lstStyle/>
          <a:p>
            <a:r>
              <a:rPr lang="en-US" sz="4000" dirty="0"/>
              <a:t>Foundations for Sustainability</a:t>
            </a:r>
            <a:r>
              <a:rPr lang="en-US" sz="4000" dirty="0" smtClean="0"/>
              <a:t/>
            </a:r>
            <a:br>
              <a:rPr lang="en-US" sz="4000" dirty="0" smtClean="0"/>
            </a:br>
            <a:r>
              <a:rPr lang="en-US" sz="3200" dirty="0" smtClean="0"/>
              <a:t>HEN0670</a:t>
            </a:r>
            <a:endParaRPr lang="en-US" sz="4000" dirty="0"/>
          </a:p>
        </p:txBody>
      </p:sp>
      <p:sp>
        <p:nvSpPr>
          <p:cNvPr id="3" name="Subtitle 2"/>
          <p:cNvSpPr>
            <a:spLocks noGrp="1"/>
          </p:cNvSpPr>
          <p:nvPr>
            <p:ph type="subTitle" idx="1"/>
          </p:nvPr>
        </p:nvSpPr>
        <p:spPr>
          <a:xfrm>
            <a:off x="152400" y="1859005"/>
            <a:ext cx="8763000" cy="2560595"/>
          </a:xfrm>
        </p:spPr>
        <p:txBody>
          <a:bodyPr>
            <a:normAutofit fontScale="92500" lnSpcReduction="10000"/>
          </a:bodyPr>
          <a:lstStyle/>
          <a:p>
            <a:r>
              <a:rPr lang="en-US" dirty="0" smtClean="0"/>
              <a:t>Brian D. Fath, Ph.D</a:t>
            </a:r>
            <a:r>
              <a:rPr lang="en-US" dirty="0" smtClean="0"/>
              <a:t>. – bfath@towson.edu</a:t>
            </a:r>
            <a:endParaRPr lang="en-US" dirty="0" smtClean="0"/>
          </a:p>
          <a:p>
            <a:endParaRPr lang="en-US" dirty="0" smtClean="0"/>
          </a:p>
          <a:p>
            <a:r>
              <a:rPr lang="en-US" sz="2000" dirty="0" smtClean="0"/>
              <a:t>Professor, Department of Biological Sciences, Towson University, Baltimore, Maryland, USA</a:t>
            </a:r>
          </a:p>
          <a:p>
            <a:endParaRPr lang="en-US" sz="2000" dirty="0" smtClean="0"/>
          </a:p>
          <a:p>
            <a:r>
              <a:rPr lang="en-US" sz="2000" dirty="0" smtClean="0"/>
              <a:t>Senior Research Scholar, International Institute for Applied Systems Analysis, </a:t>
            </a:r>
            <a:r>
              <a:rPr lang="en-US" sz="2000" dirty="0" err="1" smtClean="0"/>
              <a:t>Laxenburg</a:t>
            </a:r>
            <a:r>
              <a:rPr lang="en-US" sz="2000" dirty="0" smtClean="0"/>
              <a:t>, Austria</a:t>
            </a:r>
            <a:endParaRPr lang="en-US" dirty="0"/>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4310062"/>
            <a:ext cx="4076700" cy="2547938"/>
          </a:xfrm>
          <a:prstGeom prst="rect">
            <a:avLst/>
          </a:prstGeom>
        </p:spPr>
      </p:pic>
      <p:pic>
        <p:nvPicPr>
          <p:cNvPr id="5" name="Obráze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0354" y="4572000"/>
            <a:ext cx="3090286" cy="2320290"/>
          </a:xfrm>
          <a:prstGeom prst="rect">
            <a:avLst/>
          </a:prstGeom>
        </p:spPr>
      </p:pic>
    </p:spTree>
    <p:extLst>
      <p:ext uri="{BB962C8B-B14F-4D97-AF65-F5344CB8AC3E}">
        <p14:creationId xmlns:p14="http://schemas.microsoft.com/office/powerpoint/2010/main" val="428673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vironment economy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33400"/>
            <a:ext cx="5562600" cy="55798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52400"/>
            <a:ext cx="8821646" cy="523220"/>
          </a:xfrm>
          <a:prstGeom prst="rect">
            <a:avLst/>
          </a:prstGeom>
          <a:noFill/>
        </p:spPr>
        <p:txBody>
          <a:bodyPr wrap="none" rtlCol="0">
            <a:spAutoFit/>
          </a:bodyPr>
          <a:lstStyle/>
          <a:p>
            <a:r>
              <a:rPr lang="en-US" sz="2800" dirty="0"/>
              <a:t>Environment is foundation for all aspects, others are subsets</a:t>
            </a:r>
          </a:p>
        </p:txBody>
      </p:sp>
    </p:spTree>
    <p:extLst>
      <p:ext uri="{BB962C8B-B14F-4D97-AF65-F5344CB8AC3E}">
        <p14:creationId xmlns:p14="http://schemas.microsoft.com/office/powerpoint/2010/main" val="1486651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000" dirty="0"/>
              <a:t>Sustainable Development </a:t>
            </a:r>
            <a:r>
              <a:rPr lang="en-US" sz="3000" dirty="0" err="1"/>
              <a:t>vs</a:t>
            </a:r>
            <a:r>
              <a:rPr lang="en-US" sz="3000" dirty="0"/>
              <a:t> Sustainability</a:t>
            </a:r>
          </a:p>
        </p:txBody>
      </p:sp>
      <p:sp>
        <p:nvSpPr>
          <p:cNvPr id="3" name="Content Placeholder 2"/>
          <p:cNvSpPr>
            <a:spLocks noGrp="1"/>
          </p:cNvSpPr>
          <p:nvPr>
            <p:ph idx="1"/>
          </p:nvPr>
        </p:nvSpPr>
        <p:spPr/>
        <p:txBody>
          <a:bodyPr>
            <a:normAutofit/>
          </a:bodyPr>
          <a:lstStyle/>
          <a:p>
            <a:r>
              <a:rPr lang="en-US" dirty="0"/>
              <a:t>Sustainable Development: “development that meets the needs of the present generation without compromising the ability of future generations to meet their own needs” </a:t>
            </a:r>
            <a:r>
              <a:rPr lang="en-US" sz="1800" dirty="0"/>
              <a:t>– </a:t>
            </a:r>
            <a:r>
              <a:rPr lang="en-US" sz="1800" i="1" dirty="0"/>
              <a:t>Our Common Future</a:t>
            </a:r>
            <a:r>
              <a:rPr lang="en-US" sz="1800" dirty="0"/>
              <a:t>/ </a:t>
            </a:r>
            <a:r>
              <a:rPr lang="en-US" sz="1800" dirty="0" err="1"/>
              <a:t>Brundtland</a:t>
            </a:r>
            <a:r>
              <a:rPr lang="en-US" sz="1800" dirty="0"/>
              <a:t> Report, 1987</a:t>
            </a:r>
          </a:p>
          <a:p>
            <a:endParaRPr lang="en-US" sz="1800" dirty="0"/>
          </a:p>
          <a:p>
            <a:endParaRPr lang="en-US" sz="1800" dirty="0"/>
          </a:p>
          <a:p>
            <a:r>
              <a:rPr lang="en-US" dirty="0"/>
              <a:t>Sustainability: “the capacity to </a:t>
            </a:r>
            <a:r>
              <a:rPr lang="en-US" dirty="0" smtClean="0"/>
              <a:t>endure” </a:t>
            </a:r>
            <a:r>
              <a:rPr lang="en-US" dirty="0"/>
              <a:t>– </a:t>
            </a:r>
            <a:r>
              <a:rPr lang="en-US" sz="1800" dirty="0" err="1"/>
              <a:t>wikipedia</a:t>
            </a:r>
            <a:endParaRPr lang="en-US" dirty="0"/>
          </a:p>
        </p:txBody>
      </p:sp>
      <p:sp>
        <p:nvSpPr>
          <p:cNvPr id="6" name="TextBox 5"/>
          <p:cNvSpPr txBox="1"/>
          <p:nvPr/>
        </p:nvSpPr>
        <p:spPr>
          <a:xfrm rot="20788839">
            <a:off x="2755982" y="2888741"/>
            <a:ext cx="3478453" cy="507831"/>
          </a:xfrm>
          <a:prstGeom prst="rect">
            <a:avLst/>
          </a:prstGeom>
          <a:solidFill>
            <a:schemeClr val="bg2">
              <a:lumMod val="60000"/>
              <a:lumOff val="40000"/>
              <a:alpha val="75000"/>
            </a:schemeClr>
          </a:solidFill>
        </p:spPr>
        <p:txBody>
          <a:bodyPr wrap="none">
            <a:spAutoFit/>
          </a:bodyPr>
          <a:lstStyle/>
          <a:p>
            <a:pPr>
              <a:defRPr/>
            </a:pPr>
            <a:r>
              <a:rPr lang="en-US" sz="2700" dirty="0">
                <a:solidFill>
                  <a:srgbClr val="C00000"/>
                </a:solidFill>
              </a:rPr>
              <a:t>What are “our needs”? </a:t>
            </a:r>
            <a:endParaRPr lang="en-US" sz="1500" dirty="0">
              <a:solidFill>
                <a:srgbClr val="C00000"/>
              </a:solidFill>
            </a:endParaRPr>
          </a:p>
        </p:txBody>
      </p:sp>
    </p:spTree>
    <p:extLst>
      <p:ext uri="{BB962C8B-B14F-4D97-AF65-F5344CB8AC3E}">
        <p14:creationId xmlns:p14="http://schemas.microsoft.com/office/powerpoint/2010/main" val="2418087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857250"/>
            <a:ext cx="6520376" cy="4336050"/>
          </a:xfrm>
          <a:prstGeom prst="rect">
            <a:avLst/>
          </a:prstGeom>
        </p:spPr>
      </p:pic>
      <p:sp>
        <p:nvSpPr>
          <p:cNvPr id="6" name="TextBox 5"/>
          <p:cNvSpPr txBox="1"/>
          <p:nvPr/>
        </p:nvSpPr>
        <p:spPr>
          <a:xfrm>
            <a:off x="5771272" y="5246370"/>
            <a:ext cx="1873911" cy="600164"/>
          </a:xfrm>
          <a:prstGeom prst="rect">
            <a:avLst/>
          </a:prstGeom>
          <a:noFill/>
        </p:spPr>
        <p:txBody>
          <a:bodyPr wrap="none" rtlCol="0">
            <a:spAutoFit/>
          </a:bodyPr>
          <a:lstStyle/>
          <a:p>
            <a:r>
              <a:rPr lang="en-US" sz="3300" dirty="0">
                <a:solidFill>
                  <a:schemeClr val="accent5">
                    <a:lumMod val="50000"/>
                  </a:schemeClr>
                </a:solidFill>
              </a:rPr>
              <a:t>Hurricane</a:t>
            </a:r>
          </a:p>
        </p:txBody>
      </p:sp>
      <p:sp>
        <p:nvSpPr>
          <p:cNvPr id="2" name="Rectangle 1"/>
          <p:cNvSpPr/>
          <p:nvPr/>
        </p:nvSpPr>
        <p:spPr>
          <a:xfrm>
            <a:off x="1" y="5723751"/>
            <a:ext cx="2690160" cy="253916"/>
          </a:xfrm>
          <a:prstGeom prst="rect">
            <a:avLst/>
          </a:prstGeom>
        </p:spPr>
        <p:txBody>
          <a:bodyPr wrap="none">
            <a:spAutoFit/>
          </a:bodyPr>
          <a:lstStyle/>
          <a:p>
            <a:r>
              <a:rPr lang="en-US" sz="1050" dirty="0"/>
              <a:t>https://en.wikipedia.org/wiki/Hurricane_Irma</a:t>
            </a:r>
          </a:p>
        </p:txBody>
      </p:sp>
    </p:spTree>
    <p:extLst>
      <p:ext uri="{BB962C8B-B14F-4D97-AF65-F5344CB8AC3E}">
        <p14:creationId xmlns:p14="http://schemas.microsoft.com/office/powerpoint/2010/main" val="339437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857250"/>
            <a:ext cx="7039087" cy="4061012"/>
          </a:xfrm>
          <a:prstGeom prst="rect">
            <a:avLst/>
          </a:prstGeom>
        </p:spPr>
      </p:pic>
      <p:sp>
        <p:nvSpPr>
          <p:cNvPr id="3" name="Rectangle 2"/>
          <p:cNvSpPr/>
          <p:nvPr/>
        </p:nvSpPr>
        <p:spPr>
          <a:xfrm>
            <a:off x="0" y="5723751"/>
            <a:ext cx="2486578" cy="253916"/>
          </a:xfrm>
          <a:prstGeom prst="rect">
            <a:avLst/>
          </a:prstGeom>
        </p:spPr>
        <p:txBody>
          <a:bodyPr wrap="none">
            <a:spAutoFit/>
          </a:bodyPr>
          <a:lstStyle/>
          <a:p>
            <a:r>
              <a:rPr lang="en-US" sz="1050" dirty="0"/>
              <a:t>https://www.weather.gov/safety/tornado</a:t>
            </a:r>
          </a:p>
        </p:txBody>
      </p:sp>
      <p:sp>
        <p:nvSpPr>
          <p:cNvPr id="4" name="TextBox 3"/>
          <p:cNvSpPr txBox="1"/>
          <p:nvPr/>
        </p:nvSpPr>
        <p:spPr>
          <a:xfrm>
            <a:off x="5771272" y="5246370"/>
            <a:ext cx="1594539" cy="600164"/>
          </a:xfrm>
          <a:prstGeom prst="rect">
            <a:avLst/>
          </a:prstGeom>
          <a:noFill/>
        </p:spPr>
        <p:txBody>
          <a:bodyPr wrap="none" rtlCol="0">
            <a:spAutoFit/>
          </a:bodyPr>
          <a:lstStyle/>
          <a:p>
            <a:r>
              <a:rPr lang="en-US" sz="3300" dirty="0">
                <a:solidFill>
                  <a:schemeClr val="accent5">
                    <a:lumMod val="50000"/>
                  </a:schemeClr>
                </a:solidFill>
              </a:rPr>
              <a:t>Tornado</a:t>
            </a:r>
          </a:p>
        </p:txBody>
      </p:sp>
    </p:spTree>
    <p:extLst>
      <p:ext uri="{BB962C8B-B14F-4D97-AF65-F5344CB8AC3E}">
        <p14:creationId xmlns:p14="http://schemas.microsoft.com/office/powerpoint/2010/main" val="54726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71271" y="5246370"/>
            <a:ext cx="1973938" cy="600164"/>
          </a:xfrm>
          <a:prstGeom prst="rect">
            <a:avLst/>
          </a:prstGeom>
          <a:noFill/>
        </p:spPr>
        <p:txBody>
          <a:bodyPr wrap="none" rtlCol="0">
            <a:spAutoFit/>
          </a:bodyPr>
          <a:lstStyle/>
          <a:p>
            <a:r>
              <a:rPr lang="en-US" sz="3300" dirty="0">
                <a:solidFill>
                  <a:schemeClr val="accent5">
                    <a:lumMod val="50000"/>
                  </a:schemeClr>
                </a:solidFill>
              </a:rPr>
              <a:t>Ecosystem</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51"/>
            <a:ext cx="5771271" cy="4328453"/>
          </a:xfrm>
          <a:prstGeom prst="rect">
            <a:avLst/>
          </a:prstGeom>
        </p:spPr>
      </p:pic>
    </p:spTree>
    <p:extLst>
      <p:ext uri="{BB962C8B-B14F-4D97-AF65-F5344CB8AC3E}">
        <p14:creationId xmlns:p14="http://schemas.microsoft.com/office/powerpoint/2010/main" val="2317848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71272" y="5246370"/>
            <a:ext cx="840295" cy="600164"/>
          </a:xfrm>
          <a:prstGeom prst="rect">
            <a:avLst/>
          </a:prstGeom>
          <a:noFill/>
        </p:spPr>
        <p:txBody>
          <a:bodyPr wrap="none" rtlCol="0">
            <a:spAutoFit/>
          </a:bodyPr>
          <a:lstStyle/>
          <a:p>
            <a:r>
              <a:rPr lang="en-US" sz="3300" dirty="0">
                <a:solidFill>
                  <a:schemeClr val="accent5">
                    <a:lumMod val="50000"/>
                  </a:schemeClr>
                </a:solidFill>
              </a:rPr>
              <a:t>City</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857250"/>
            <a:ext cx="6509860" cy="4020671"/>
          </a:xfrm>
          <a:prstGeom prst="rect">
            <a:avLst/>
          </a:prstGeom>
        </p:spPr>
      </p:pic>
    </p:spTree>
    <p:extLst>
      <p:ext uri="{BB962C8B-B14F-4D97-AF65-F5344CB8AC3E}">
        <p14:creationId xmlns:p14="http://schemas.microsoft.com/office/powerpoint/2010/main" val="497476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857250"/>
            <a:ext cx="6844553" cy="4057269"/>
          </a:xfrm>
          <a:prstGeom prst="rect">
            <a:avLst/>
          </a:prstGeom>
        </p:spPr>
      </p:pic>
      <p:sp>
        <p:nvSpPr>
          <p:cNvPr id="3" name="TextBox 2"/>
          <p:cNvSpPr txBox="1"/>
          <p:nvPr/>
        </p:nvSpPr>
        <p:spPr>
          <a:xfrm>
            <a:off x="5771271" y="5246370"/>
            <a:ext cx="1561646" cy="600164"/>
          </a:xfrm>
          <a:prstGeom prst="rect">
            <a:avLst/>
          </a:prstGeom>
          <a:noFill/>
        </p:spPr>
        <p:txBody>
          <a:bodyPr wrap="none" rtlCol="0">
            <a:spAutoFit/>
          </a:bodyPr>
          <a:lstStyle/>
          <a:p>
            <a:r>
              <a:rPr lang="en-US" sz="3300" dirty="0">
                <a:solidFill>
                  <a:schemeClr val="accent5">
                    <a:lumMod val="50000"/>
                  </a:schemeClr>
                </a:solidFill>
              </a:rPr>
              <a:t>Campus</a:t>
            </a:r>
          </a:p>
        </p:txBody>
      </p:sp>
    </p:spTree>
    <p:extLst>
      <p:ext uri="{BB962C8B-B14F-4D97-AF65-F5344CB8AC3E}">
        <p14:creationId xmlns:p14="http://schemas.microsoft.com/office/powerpoint/2010/main" val="521672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234" y="1485539"/>
            <a:ext cx="6910219" cy="2677656"/>
          </a:xfrm>
          <a:prstGeom prst="rect">
            <a:avLst/>
          </a:prstGeom>
          <a:noFill/>
        </p:spPr>
        <p:txBody>
          <a:bodyPr wrap="square" rtlCol="0">
            <a:spAutoFit/>
          </a:bodyPr>
          <a:lstStyle/>
          <a:p>
            <a:r>
              <a:rPr lang="en-US" sz="2100" dirty="0"/>
              <a:t>All are open systems with energy driving and maintaining the processes</a:t>
            </a:r>
          </a:p>
          <a:p>
            <a:endParaRPr lang="en-US" sz="2100" dirty="0"/>
          </a:p>
          <a:p>
            <a:endParaRPr lang="en-US" sz="2100" dirty="0"/>
          </a:p>
          <a:p>
            <a:r>
              <a:rPr lang="en-US" sz="2100" dirty="0"/>
              <a:t>All import, reuse, and export resources (water, wood, waste, minerals, metals, materials, etc.)</a:t>
            </a:r>
          </a:p>
          <a:p>
            <a:endParaRPr lang="en-US" sz="2100" dirty="0"/>
          </a:p>
          <a:p>
            <a:endParaRPr lang="en-US" sz="2100" dirty="0"/>
          </a:p>
        </p:txBody>
      </p:sp>
      <p:pic>
        <p:nvPicPr>
          <p:cNvPr id="5" name="Picture 4"/>
          <p:cNvPicPr>
            <a:picLocks noChangeAspect="1"/>
          </p:cNvPicPr>
          <p:nvPr/>
        </p:nvPicPr>
        <p:blipFill>
          <a:blip r:embed="rId2"/>
          <a:stretch>
            <a:fillRect/>
          </a:stretch>
        </p:blipFill>
        <p:spPr>
          <a:xfrm>
            <a:off x="3540806" y="3428067"/>
            <a:ext cx="5143500" cy="2214563"/>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73289" b="44027"/>
          <a:stretch/>
        </p:blipFill>
        <p:spPr>
          <a:xfrm>
            <a:off x="6560758" y="4286250"/>
            <a:ext cx="606098" cy="698529"/>
          </a:xfrm>
          <a:prstGeom prst="rect">
            <a:avLst/>
          </a:prstGeom>
        </p:spPr>
      </p:pic>
    </p:spTree>
    <p:extLst>
      <p:ext uri="{BB962C8B-B14F-4D97-AF65-F5344CB8AC3E}">
        <p14:creationId xmlns:p14="http://schemas.microsoft.com/office/powerpoint/2010/main" val="156006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autocww.colorado.edu/%7Etoldy3/E64ContentFiles/VirusesMoneransAndProtists/Protist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43150" y="2400300"/>
            <a:ext cx="36147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1200151" y="4972051"/>
            <a:ext cx="5657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latin typeface="+mn-lt"/>
              </a:rPr>
              <a:t>A single cell possesses all the necessary aspects to be alive</a:t>
            </a:r>
          </a:p>
        </p:txBody>
      </p:sp>
      <p:sp>
        <p:nvSpPr>
          <p:cNvPr id="2" name="TextBox 1"/>
          <p:cNvSpPr txBox="1"/>
          <p:nvPr/>
        </p:nvSpPr>
        <p:spPr>
          <a:xfrm>
            <a:off x="2228851" y="1428751"/>
            <a:ext cx="1720984" cy="461665"/>
          </a:xfrm>
          <a:prstGeom prst="rect">
            <a:avLst/>
          </a:prstGeom>
          <a:noFill/>
        </p:spPr>
        <p:txBody>
          <a:bodyPr wrap="none" rtlCol="0">
            <a:spAutoFit/>
          </a:bodyPr>
          <a:lstStyle/>
          <a:p>
            <a:r>
              <a:rPr lang="en-US" sz="2400" dirty="0"/>
              <a:t>What is life?</a:t>
            </a:r>
          </a:p>
        </p:txBody>
      </p:sp>
    </p:spTree>
    <p:extLst>
      <p:ext uri="{BB962C8B-B14F-4D97-AF65-F5344CB8AC3E}">
        <p14:creationId xmlns:p14="http://schemas.microsoft.com/office/powerpoint/2010/main" val="2548564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upload.wikimedia.org/wikipedia/commons/f/f9/Loxodonta_africana_-_old_bull_%28Ngorongoro,_2009%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5014" y="2465071"/>
            <a:ext cx="3730037" cy="24849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rot="-1110613">
            <a:off x="2629778" y="3041348"/>
            <a:ext cx="3108159" cy="78483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4500" b="1" dirty="0">
                <a:latin typeface="+mn-lt"/>
              </a:rPr>
              <a:t>Discrete Life</a:t>
            </a:r>
            <a:endParaRPr lang="en-US" altLang="en-US" sz="2100" b="1" dirty="0">
              <a:latin typeface="+mn-lt"/>
            </a:endParaRPr>
          </a:p>
        </p:txBody>
      </p:sp>
      <p:sp>
        <p:nvSpPr>
          <p:cNvPr id="9" name="TextBox 4">
            <a:extLst>
              <a:ext uri="{FF2B5EF4-FFF2-40B4-BE49-F238E27FC236}">
                <a16:creationId xmlns:a16="http://schemas.microsoft.com/office/drawing/2014/main" id="{791564DC-EE02-4817-BABE-8C36DDFC911E}"/>
              </a:ext>
            </a:extLst>
          </p:cNvPr>
          <p:cNvSpPr txBox="1">
            <a:spLocks noChangeArrowheads="1"/>
          </p:cNvSpPr>
          <p:nvPr/>
        </p:nvSpPr>
        <p:spPr bwMode="auto">
          <a:xfrm>
            <a:off x="1200151" y="4972051"/>
            <a:ext cx="6201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mn-lt"/>
              </a:rPr>
              <a:t>A single organism possesses all the necessary aspects to be alive</a:t>
            </a:r>
          </a:p>
        </p:txBody>
      </p:sp>
      <p:sp>
        <p:nvSpPr>
          <p:cNvPr id="10" name="TextBox 9">
            <a:extLst>
              <a:ext uri="{FF2B5EF4-FFF2-40B4-BE49-F238E27FC236}">
                <a16:creationId xmlns:a16="http://schemas.microsoft.com/office/drawing/2014/main" id="{D43FE51C-9BF9-4A4E-AD8B-7AA47C29C927}"/>
              </a:ext>
            </a:extLst>
          </p:cNvPr>
          <p:cNvSpPr txBox="1"/>
          <p:nvPr/>
        </p:nvSpPr>
        <p:spPr>
          <a:xfrm>
            <a:off x="2228851" y="1428751"/>
            <a:ext cx="1720984" cy="461665"/>
          </a:xfrm>
          <a:prstGeom prst="rect">
            <a:avLst/>
          </a:prstGeom>
          <a:noFill/>
        </p:spPr>
        <p:txBody>
          <a:bodyPr wrap="none" rtlCol="0">
            <a:spAutoFit/>
          </a:bodyPr>
          <a:lstStyle/>
          <a:p>
            <a:r>
              <a:rPr lang="en-US" sz="2400" dirty="0"/>
              <a:t>What is life?</a:t>
            </a:r>
          </a:p>
        </p:txBody>
      </p:sp>
    </p:spTree>
    <p:extLst>
      <p:ext uri="{BB962C8B-B14F-4D97-AF65-F5344CB8AC3E}">
        <p14:creationId xmlns:p14="http://schemas.microsoft.com/office/powerpoint/2010/main" val="58179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en-US" b="1" dirty="0"/>
              <a:t>Course Description</a:t>
            </a:r>
            <a:r>
              <a:rPr lang="en-US" dirty="0" smtClean="0"/>
              <a:t>:</a:t>
            </a:r>
          </a:p>
          <a:p>
            <a:pPr lvl="1"/>
            <a:r>
              <a:rPr lang="en-US" dirty="0" smtClean="0"/>
              <a:t>This </a:t>
            </a:r>
            <a:r>
              <a:rPr lang="en-US" dirty="0"/>
              <a:t>graduate-level course investigates the concept of sustainability from first principles of energetics and ecology applied to socio-economic systems.  It deals with the ecological, physical, economic, social, and moral dimensions of sustainability</a:t>
            </a:r>
            <a:r>
              <a:rPr lang="en-US" dirty="0" smtClean="0"/>
              <a:t>.</a:t>
            </a:r>
            <a:endParaRPr lang="en-US" dirty="0" smtClean="0"/>
          </a:p>
          <a:p>
            <a:pPr lvl="1"/>
            <a:endParaRPr lang="en-US" dirty="0" smtClean="0"/>
          </a:p>
          <a:p>
            <a:r>
              <a:rPr lang="en-US" b="1" dirty="0"/>
              <a:t>Grade evaluation (points available</a:t>
            </a:r>
            <a:r>
              <a:rPr lang="en-US" b="1" dirty="0" smtClean="0"/>
              <a:t>):</a:t>
            </a:r>
          </a:p>
          <a:p>
            <a:pPr lvl="1"/>
            <a:r>
              <a:rPr lang="en-US" dirty="0" smtClean="0"/>
              <a:t>Paper </a:t>
            </a:r>
            <a:r>
              <a:rPr lang="en-US" dirty="0"/>
              <a:t>(100), </a:t>
            </a:r>
            <a:r>
              <a:rPr lang="en-US" dirty="0" smtClean="0"/>
              <a:t>Exercises</a:t>
            </a:r>
            <a:r>
              <a:rPr lang="en-US" dirty="0" smtClean="0"/>
              <a:t> </a:t>
            </a:r>
            <a:r>
              <a:rPr lang="en-US" dirty="0"/>
              <a:t>(50), </a:t>
            </a:r>
            <a:r>
              <a:rPr lang="en-US" dirty="0" smtClean="0"/>
              <a:t>Discussion (100), </a:t>
            </a:r>
            <a:r>
              <a:rPr lang="en-US" dirty="0"/>
              <a:t>Final </a:t>
            </a:r>
            <a:r>
              <a:rPr lang="en-US" dirty="0"/>
              <a:t>Exam (150) = Total </a:t>
            </a:r>
            <a:r>
              <a:rPr lang="en-US" dirty="0" smtClean="0"/>
              <a:t>(400</a:t>
            </a:r>
            <a:r>
              <a:rPr lang="en-US" dirty="0" smtClean="0"/>
              <a:t>)</a:t>
            </a:r>
          </a:p>
          <a:p>
            <a:pPr marL="457200" lvl="1" indent="0">
              <a:buNone/>
            </a:pPr>
            <a:endParaRPr lang="en-US" dirty="0" smtClean="0"/>
          </a:p>
          <a:p>
            <a:r>
              <a:rPr lang="en-US" b="1" dirty="0" smtClean="0"/>
              <a:t>Format:</a:t>
            </a:r>
          </a:p>
          <a:p>
            <a:pPr lvl="1"/>
            <a:r>
              <a:rPr lang="en-US" dirty="0"/>
              <a:t>Each session will begin with a 30 minute overview and summary of the topic/reading, 20 minute exercise, and 40 minute discussion.  Students are expected to come to class prepared and ready to discuss with an open and curious mind.</a:t>
            </a:r>
            <a:endParaRPr lang="cs-CZ" dirty="0"/>
          </a:p>
          <a:p>
            <a:endParaRPr lang="cs-CZ" dirty="0"/>
          </a:p>
        </p:txBody>
      </p:sp>
      <p:sp>
        <p:nvSpPr>
          <p:cNvPr id="3" name="Nadpis 2"/>
          <p:cNvSpPr>
            <a:spLocks noGrp="1"/>
          </p:cNvSpPr>
          <p:nvPr>
            <p:ph type="title"/>
          </p:nvPr>
        </p:nvSpPr>
        <p:spPr/>
        <p:txBody>
          <a:bodyPr>
            <a:normAutofit/>
          </a:bodyPr>
          <a:lstStyle/>
          <a:p>
            <a:r>
              <a:rPr lang="en-US" sz="4400" dirty="0" smtClean="0"/>
              <a:t>HEN 670: </a:t>
            </a:r>
            <a:r>
              <a:rPr lang="en-US" dirty="0" smtClean="0"/>
              <a:t>Syllabus highlights</a:t>
            </a:r>
            <a:endParaRPr lang="cs-CZ" dirty="0"/>
          </a:p>
        </p:txBody>
      </p:sp>
    </p:spTree>
    <p:extLst>
      <p:ext uri="{BB962C8B-B14F-4D97-AF65-F5344CB8AC3E}">
        <p14:creationId xmlns:p14="http://schemas.microsoft.com/office/powerpoint/2010/main" val="1635832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1200150"/>
            <a:ext cx="6172200" cy="857250"/>
          </a:xfrm>
        </p:spPr>
        <p:txBody>
          <a:bodyPr>
            <a:normAutofit fontScale="90000"/>
          </a:bodyPr>
          <a:lstStyle/>
          <a:p>
            <a:r>
              <a:rPr lang="en-US" dirty="0"/>
              <a:t>Mental models and outcomes</a:t>
            </a:r>
            <a:br>
              <a:rPr lang="en-US" dirty="0"/>
            </a:br>
            <a:r>
              <a:rPr lang="en-US" sz="2325" dirty="0"/>
              <a:t>Real impacts of choice of system boundaries</a:t>
            </a:r>
          </a:p>
        </p:txBody>
      </p:sp>
      <p:sp>
        <p:nvSpPr>
          <p:cNvPr id="7" name="TextBox 6"/>
          <p:cNvSpPr txBox="1"/>
          <p:nvPr/>
        </p:nvSpPr>
        <p:spPr>
          <a:xfrm>
            <a:off x="1485900" y="3886201"/>
            <a:ext cx="625812" cy="461665"/>
          </a:xfrm>
          <a:prstGeom prst="rect">
            <a:avLst/>
          </a:prstGeom>
          <a:noFill/>
        </p:spPr>
        <p:txBody>
          <a:bodyPr wrap="none" rtlCol="0">
            <a:spAutoFit/>
          </a:bodyPr>
          <a:lstStyle/>
          <a:p>
            <a:r>
              <a:rPr lang="en-US" sz="2400" dirty="0"/>
              <a:t>Life</a:t>
            </a:r>
          </a:p>
        </p:txBody>
      </p:sp>
      <p:sp>
        <p:nvSpPr>
          <p:cNvPr id="8" name="TextBox 7"/>
          <p:cNvSpPr txBox="1"/>
          <p:nvPr/>
        </p:nvSpPr>
        <p:spPr>
          <a:xfrm>
            <a:off x="2889714" y="4000500"/>
            <a:ext cx="1089465" cy="300082"/>
          </a:xfrm>
          <a:prstGeom prst="rect">
            <a:avLst/>
          </a:prstGeom>
          <a:noFill/>
        </p:spPr>
        <p:txBody>
          <a:bodyPr wrap="none" rtlCol="0">
            <a:spAutoFit/>
          </a:bodyPr>
          <a:lstStyle/>
          <a:p>
            <a:r>
              <a:rPr lang="en-US" sz="1350" dirty="0"/>
              <a:t>Environment</a:t>
            </a:r>
          </a:p>
        </p:txBody>
      </p:sp>
      <p:sp>
        <p:nvSpPr>
          <p:cNvPr id="10" name="Freeform 9"/>
          <p:cNvSpPr/>
          <p:nvPr/>
        </p:nvSpPr>
        <p:spPr>
          <a:xfrm>
            <a:off x="2571750" y="4057650"/>
            <a:ext cx="193025" cy="1600200"/>
          </a:xfrm>
          <a:custGeom>
            <a:avLst/>
            <a:gdLst>
              <a:gd name="connsiteX0" fmla="*/ 85725 w 257366"/>
              <a:gd name="connsiteY0" fmla="*/ 0 h 2743200"/>
              <a:gd name="connsiteX1" fmla="*/ 28575 w 257366"/>
              <a:gd name="connsiteY1" fmla="*/ 157162 h 2743200"/>
              <a:gd name="connsiteX2" fmla="*/ 14287 w 257366"/>
              <a:gd name="connsiteY2" fmla="*/ 200025 h 2743200"/>
              <a:gd name="connsiteX3" fmla="*/ 71437 w 257366"/>
              <a:gd name="connsiteY3" fmla="*/ 257175 h 2743200"/>
              <a:gd name="connsiteX4" fmla="*/ 142875 w 257366"/>
              <a:gd name="connsiteY4" fmla="*/ 314325 h 2743200"/>
              <a:gd name="connsiteX5" fmla="*/ 171450 w 257366"/>
              <a:gd name="connsiteY5" fmla="*/ 357187 h 2743200"/>
              <a:gd name="connsiteX6" fmla="*/ 114300 w 257366"/>
              <a:gd name="connsiteY6" fmla="*/ 442912 h 2743200"/>
              <a:gd name="connsiteX7" fmla="*/ 85725 w 257366"/>
              <a:gd name="connsiteY7" fmla="*/ 485775 h 2743200"/>
              <a:gd name="connsiteX8" fmla="*/ 42862 w 257366"/>
              <a:gd name="connsiteY8" fmla="*/ 528637 h 2743200"/>
              <a:gd name="connsiteX9" fmla="*/ 0 w 257366"/>
              <a:gd name="connsiteY9" fmla="*/ 585787 h 2743200"/>
              <a:gd name="connsiteX10" fmla="*/ 42862 w 257366"/>
              <a:gd name="connsiteY10" fmla="*/ 614362 h 2743200"/>
              <a:gd name="connsiteX11" fmla="*/ 100012 w 257366"/>
              <a:gd name="connsiteY11" fmla="*/ 628650 h 2743200"/>
              <a:gd name="connsiteX12" fmla="*/ 142875 w 257366"/>
              <a:gd name="connsiteY12" fmla="*/ 642937 h 2743200"/>
              <a:gd name="connsiteX13" fmla="*/ 185737 w 257366"/>
              <a:gd name="connsiteY13" fmla="*/ 671512 h 2743200"/>
              <a:gd name="connsiteX14" fmla="*/ 171450 w 257366"/>
              <a:gd name="connsiteY14" fmla="*/ 742950 h 2743200"/>
              <a:gd name="connsiteX15" fmla="*/ 114300 w 257366"/>
              <a:gd name="connsiteY15" fmla="*/ 842962 h 2743200"/>
              <a:gd name="connsiteX16" fmla="*/ 100012 w 257366"/>
              <a:gd name="connsiteY16" fmla="*/ 885825 h 2743200"/>
              <a:gd name="connsiteX17" fmla="*/ 128587 w 257366"/>
              <a:gd name="connsiteY17" fmla="*/ 942975 h 2743200"/>
              <a:gd name="connsiteX18" fmla="*/ 114300 w 257366"/>
              <a:gd name="connsiteY18" fmla="*/ 1014412 h 2743200"/>
              <a:gd name="connsiteX19" fmla="*/ 71437 w 257366"/>
              <a:gd name="connsiteY19" fmla="*/ 1114425 h 2743200"/>
              <a:gd name="connsiteX20" fmla="*/ 185737 w 257366"/>
              <a:gd name="connsiteY20" fmla="*/ 1143000 h 2743200"/>
              <a:gd name="connsiteX21" fmla="*/ 228600 w 257366"/>
              <a:gd name="connsiteY21" fmla="*/ 1171575 h 2743200"/>
              <a:gd name="connsiteX22" fmla="*/ 257175 w 257366"/>
              <a:gd name="connsiteY22" fmla="*/ 1214437 h 2743200"/>
              <a:gd name="connsiteX23" fmla="*/ 214312 w 257366"/>
              <a:gd name="connsiteY23" fmla="*/ 1328737 h 2743200"/>
              <a:gd name="connsiteX24" fmla="*/ 157162 w 257366"/>
              <a:gd name="connsiteY24" fmla="*/ 1357312 h 2743200"/>
              <a:gd name="connsiteX25" fmla="*/ 128587 w 257366"/>
              <a:gd name="connsiteY25" fmla="*/ 1400175 h 2743200"/>
              <a:gd name="connsiteX26" fmla="*/ 100012 w 257366"/>
              <a:gd name="connsiteY26" fmla="*/ 1485900 h 2743200"/>
              <a:gd name="connsiteX27" fmla="*/ 128587 w 257366"/>
              <a:gd name="connsiteY27" fmla="*/ 1528762 h 2743200"/>
              <a:gd name="connsiteX28" fmla="*/ 185737 w 257366"/>
              <a:gd name="connsiteY28" fmla="*/ 1571625 h 2743200"/>
              <a:gd name="connsiteX29" fmla="*/ 228600 w 257366"/>
              <a:gd name="connsiteY29" fmla="*/ 1614487 h 2743200"/>
              <a:gd name="connsiteX30" fmla="*/ 214312 w 257366"/>
              <a:gd name="connsiteY30" fmla="*/ 1671637 h 2743200"/>
              <a:gd name="connsiteX31" fmla="*/ 157162 w 257366"/>
              <a:gd name="connsiteY31" fmla="*/ 1714500 h 2743200"/>
              <a:gd name="connsiteX32" fmla="*/ 128587 w 257366"/>
              <a:gd name="connsiteY32" fmla="*/ 1757362 h 2743200"/>
              <a:gd name="connsiteX33" fmla="*/ 142875 w 257366"/>
              <a:gd name="connsiteY33" fmla="*/ 2014537 h 2743200"/>
              <a:gd name="connsiteX34" fmla="*/ 185737 w 257366"/>
              <a:gd name="connsiteY34" fmla="*/ 2028825 h 2743200"/>
              <a:gd name="connsiteX35" fmla="*/ 214312 w 257366"/>
              <a:gd name="connsiteY35" fmla="*/ 2071687 h 2743200"/>
              <a:gd name="connsiteX36" fmla="*/ 200025 w 257366"/>
              <a:gd name="connsiteY36" fmla="*/ 2114550 h 2743200"/>
              <a:gd name="connsiteX37" fmla="*/ 157162 w 257366"/>
              <a:gd name="connsiteY37" fmla="*/ 2128837 h 2743200"/>
              <a:gd name="connsiteX38" fmla="*/ 214312 w 257366"/>
              <a:gd name="connsiteY38" fmla="*/ 2200275 h 2743200"/>
              <a:gd name="connsiteX39" fmla="*/ 228600 w 257366"/>
              <a:gd name="connsiteY39" fmla="*/ 2243137 h 2743200"/>
              <a:gd name="connsiteX40" fmla="*/ 185737 w 257366"/>
              <a:gd name="connsiteY40" fmla="*/ 2400300 h 2743200"/>
              <a:gd name="connsiteX41" fmla="*/ 185737 w 257366"/>
              <a:gd name="connsiteY41" fmla="*/ 2500312 h 2743200"/>
              <a:gd name="connsiteX42" fmla="*/ 228600 w 257366"/>
              <a:gd name="connsiteY42" fmla="*/ 2514600 h 2743200"/>
              <a:gd name="connsiteX43" fmla="*/ 200025 w 257366"/>
              <a:gd name="connsiteY43" fmla="*/ 2571750 h 2743200"/>
              <a:gd name="connsiteX44" fmla="*/ 128587 w 257366"/>
              <a:gd name="connsiteY44" fmla="*/ 2700337 h 2743200"/>
              <a:gd name="connsiteX45" fmla="*/ 128587 w 257366"/>
              <a:gd name="connsiteY45"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366" h="2743200">
                <a:moveTo>
                  <a:pt x="85725" y="0"/>
                </a:moveTo>
                <a:cubicBezTo>
                  <a:pt x="45962" y="99407"/>
                  <a:pt x="65262" y="47102"/>
                  <a:pt x="28575" y="157162"/>
                </a:cubicBezTo>
                <a:lnTo>
                  <a:pt x="14287" y="200025"/>
                </a:lnTo>
                <a:cubicBezTo>
                  <a:pt x="45461" y="293542"/>
                  <a:pt x="2165" y="201757"/>
                  <a:pt x="71437" y="257175"/>
                </a:cubicBezTo>
                <a:cubicBezTo>
                  <a:pt x="163758" y="331033"/>
                  <a:pt x="35139" y="278412"/>
                  <a:pt x="142875" y="314325"/>
                </a:cubicBezTo>
                <a:cubicBezTo>
                  <a:pt x="152400" y="328612"/>
                  <a:pt x="168627" y="340249"/>
                  <a:pt x="171450" y="357187"/>
                </a:cubicBezTo>
                <a:cubicBezTo>
                  <a:pt x="177727" y="394850"/>
                  <a:pt x="131649" y="422093"/>
                  <a:pt x="114300" y="442912"/>
                </a:cubicBezTo>
                <a:cubicBezTo>
                  <a:pt x="103307" y="456104"/>
                  <a:pt x="96718" y="472583"/>
                  <a:pt x="85725" y="485775"/>
                </a:cubicBezTo>
                <a:cubicBezTo>
                  <a:pt x="72790" y="501297"/>
                  <a:pt x="56012" y="513296"/>
                  <a:pt x="42862" y="528637"/>
                </a:cubicBezTo>
                <a:cubicBezTo>
                  <a:pt x="27365" y="546717"/>
                  <a:pt x="14287" y="566737"/>
                  <a:pt x="0" y="585787"/>
                </a:cubicBezTo>
                <a:cubicBezTo>
                  <a:pt x="14287" y="595312"/>
                  <a:pt x="27079" y="607598"/>
                  <a:pt x="42862" y="614362"/>
                </a:cubicBezTo>
                <a:cubicBezTo>
                  <a:pt x="60911" y="622097"/>
                  <a:pt x="81131" y="623256"/>
                  <a:pt x="100012" y="628650"/>
                </a:cubicBezTo>
                <a:cubicBezTo>
                  <a:pt x="114493" y="632787"/>
                  <a:pt x="128587" y="638175"/>
                  <a:pt x="142875" y="642937"/>
                </a:cubicBezTo>
                <a:cubicBezTo>
                  <a:pt x="157162" y="652462"/>
                  <a:pt x="181020" y="655001"/>
                  <a:pt x="185737" y="671512"/>
                </a:cubicBezTo>
                <a:cubicBezTo>
                  <a:pt x="192408" y="694862"/>
                  <a:pt x="179129" y="719912"/>
                  <a:pt x="171450" y="742950"/>
                </a:cubicBezTo>
                <a:cubicBezTo>
                  <a:pt x="146403" y="818094"/>
                  <a:pt x="145654" y="780254"/>
                  <a:pt x="114300" y="842962"/>
                </a:cubicBezTo>
                <a:cubicBezTo>
                  <a:pt x="107565" y="856433"/>
                  <a:pt x="104775" y="871537"/>
                  <a:pt x="100012" y="885825"/>
                </a:cubicBezTo>
                <a:cubicBezTo>
                  <a:pt x="109537" y="904875"/>
                  <a:pt x="126235" y="921807"/>
                  <a:pt x="128587" y="942975"/>
                </a:cubicBezTo>
                <a:cubicBezTo>
                  <a:pt x="131269" y="967110"/>
                  <a:pt x="119568" y="990706"/>
                  <a:pt x="114300" y="1014412"/>
                </a:cubicBezTo>
                <a:cubicBezTo>
                  <a:pt x="98923" y="1083606"/>
                  <a:pt x="108214" y="1059259"/>
                  <a:pt x="71437" y="1114425"/>
                </a:cubicBezTo>
                <a:cubicBezTo>
                  <a:pt x="98615" y="1119860"/>
                  <a:pt x="156444" y="1128353"/>
                  <a:pt x="185737" y="1143000"/>
                </a:cubicBezTo>
                <a:cubicBezTo>
                  <a:pt x="201096" y="1150679"/>
                  <a:pt x="214312" y="1162050"/>
                  <a:pt x="228600" y="1171575"/>
                </a:cubicBezTo>
                <a:cubicBezTo>
                  <a:pt x="238125" y="1185862"/>
                  <a:pt x="254747" y="1197438"/>
                  <a:pt x="257175" y="1214437"/>
                </a:cubicBezTo>
                <a:cubicBezTo>
                  <a:pt x="260165" y="1235365"/>
                  <a:pt x="227325" y="1315724"/>
                  <a:pt x="214312" y="1328737"/>
                </a:cubicBezTo>
                <a:cubicBezTo>
                  <a:pt x="199252" y="1343797"/>
                  <a:pt x="176212" y="1347787"/>
                  <a:pt x="157162" y="1357312"/>
                </a:cubicBezTo>
                <a:cubicBezTo>
                  <a:pt x="147637" y="1371600"/>
                  <a:pt x="135561" y="1384483"/>
                  <a:pt x="128587" y="1400175"/>
                </a:cubicBezTo>
                <a:cubicBezTo>
                  <a:pt x="116354" y="1427700"/>
                  <a:pt x="100012" y="1485900"/>
                  <a:pt x="100012" y="1485900"/>
                </a:cubicBezTo>
                <a:cubicBezTo>
                  <a:pt x="109537" y="1500187"/>
                  <a:pt x="116445" y="1516620"/>
                  <a:pt x="128587" y="1528762"/>
                </a:cubicBezTo>
                <a:cubicBezTo>
                  <a:pt x="145425" y="1545600"/>
                  <a:pt x="167657" y="1556128"/>
                  <a:pt x="185737" y="1571625"/>
                </a:cubicBezTo>
                <a:cubicBezTo>
                  <a:pt x="201078" y="1584775"/>
                  <a:pt x="214312" y="1600200"/>
                  <a:pt x="228600" y="1614487"/>
                </a:cubicBezTo>
                <a:cubicBezTo>
                  <a:pt x="223837" y="1633537"/>
                  <a:pt x="225725" y="1655658"/>
                  <a:pt x="214312" y="1671637"/>
                </a:cubicBezTo>
                <a:cubicBezTo>
                  <a:pt x="200471" y="1691014"/>
                  <a:pt x="174000" y="1697662"/>
                  <a:pt x="157162" y="1714500"/>
                </a:cubicBezTo>
                <a:cubicBezTo>
                  <a:pt x="145020" y="1726642"/>
                  <a:pt x="138112" y="1743075"/>
                  <a:pt x="128587" y="1757362"/>
                </a:cubicBezTo>
                <a:cubicBezTo>
                  <a:pt x="133350" y="1843087"/>
                  <a:pt x="125188" y="1930521"/>
                  <a:pt x="142875" y="2014537"/>
                </a:cubicBezTo>
                <a:cubicBezTo>
                  <a:pt x="145978" y="2029274"/>
                  <a:pt x="173977" y="2019417"/>
                  <a:pt x="185737" y="2028825"/>
                </a:cubicBezTo>
                <a:cubicBezTo>
                  <a:pt x="199145" y="2039552"/>
                  <a:pt x="204787" y="2057400"/>
                  <a:pt x="214312" y="2071687"/>
                </a:cubicBezTo>
                <a:cubicBezTo>
                  <a:pt x="209550" y="2085975"/>
                  <a:pt x="210674" y="2103901"/>
                  <a:pt x="200025" y="2114550"/>
                </a:cubicBezTo>
                <a:cubicBezTo>
                  <a:pt x="189376" y="2125199"/>
                  <a:pt x="163897" y="2115367"/>
                  <a:pt x="157162" y="2128837"/>
                </a:cubicBezTo>
                <a:cubicBezTo>
                  <a:pt x="139909" y="2163343"/>
                  <a:pt x="201071" y="2191448"/>
                  <a:pt x="214312" y="2200275"/>
                </a:cubicBezTo>
                <a:cubicBezTo>
                  <a:pt x="219075" y="2214562"/>
                  <a:pt x="228600" y="2228077"/>
                  <a:pt x="228600" y="2243137"/>
                </a:cubicBezTo>
                <a:cubicBezTo>
                  <a:pt x="228600" y="2329634"/>
                  <a:pt x="218431" y="2334912"/>
                  <a:pt x="185737" y="2400300"/>
                </a:cubicBezTo>
                <a:cubicBezTo>
                  <a:pt x="178487" y="2429300"/>
                  <a:pt x="157042" y="2471617"/>
                  <a:pt x="185737" y="2500312"/>
                </a:cubicBezTo>
                <a:cubicBezTo>
                  <a:pt x="196386" y="2510961"/>
                  <a:pt x="214312" y="2509837"/>
                  <a:pt x="228600" y="2514600"/>
                </a:cubicBezTo>
                <a:cubicBezTo>
                  <a:pt x="219075" y="2533650"/>
                  <a:pt x="210983" y="2553487"/>
                  <a:pt x="200025" y="2571750"/>
                </a:cubicBezTo>
                <a:cubicBezTo>
                  <a:pt x="171705" y="2618950"/>
                  <a:pt x="137429" y="2647284"/>
                  <a:pt x="128587" y="2700337"/>
                </a:cubicBezTo>
                <a:cubicBezTo>
                  <a:pt x="126238" y="2714430"/>
                  <a:pt x="128587" y="2728912"/>
                  <a:pt x="128587" y="27432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Up Arrow 14"/>
          <p:cNvSpPr/>
          <p:nvPr/>
        </p:nvSpPr>
        <p:spPr>
          <a:xfrm flipH="1">
            <a:off x="2320290" y="3200400"/>
            <a:ext cx="594361" cy="6858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765724" y="2429903"/>
            <a:ext cx="3579827" cy="646331"/>
          </a:xfrm>
          <a:prstGeom prst="rect">
            <a:avLst/>
          </a:prstGeom>
          <a:noFill/>
        </p:spPr>
        <p:txBody>
          <a:bodyPr wrap="none" rtlCol="0">
            <a:spAutoFit/>
          </a:bodyPr>
          <a:lstStyle/>
          <a:p>
            <a:pPr algn="ctr"/>
            <a:r>
              <a:rPr lang="en-US" dirty="0"/>
              <a:t>Tragedy of the Commons</a:t>
            </a:r>
          </a:p>
          <a:p>
            <a:pPr algn="ctr"/>
            <a:r>
              <a:rPr lang="en-US" dirty="0"/>
              <a:t>Humans win, environment degrades</a:t>
            </a:r>
          </a:p>
        </p:txBody>
      </p:sp>
      <p:pic>
        <p:nvPicPr>
          <p:cNvPr id="17" name="Picture 7" descr="davinci-man-sep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4343400"/>
            <a:ext cx="914400" cy="94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earth 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39654" y="4417952"/>
            <a:ext cx="796528" cy="79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a:off x="2228850" y="4572000"/>
            <a:ext cx="914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28850" y="5010581"/>
            <a:ext cx="914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99597" y="5661320"/>
            <a:ext cx="1507529" cy="276999"/>
          </a:xfrm>
          <a:prstGeom prst="rect">
            <a:avLst/>
          </a:prstGeom>
          <a:noFill/>
        </p:spPr>
        <p:txBody>
          <a:bodyPr wrap="none" rtlCol="0">
            <a:spAutoFit/>
          </a:bodyPr>
          <a:lstStyle/>
          <a:p>
            <a:r>
              <a:rPr lang="en-US" sz="1200" dirty="0"/>
              <a:t>Figures by Dan Fiscus</a:t>
            </a:r>
          </a:p>
        </p:txBody>
      </p:sp>
      <p:sp>
        <p:nvSpPr>
          <p:cNvPr id="2" name="Rectangle 1"/>
          <p:cNvSpPr/>
          <p:nvPr/>
        </p:nvSpPr>
        <p:spPr>
          <a:xfrm>
            <a:off x="4572000" y="2776478"/>
            <a:ext cx="4249271" cy="2862322"/>
          </a:xfrm>
          <a:prstGeom prst="rect">
            <a:avLst/>
          </a:prstGeom>
        </p:spPr>
        <p:txBody>
          <a:bodyPr wrap="square">
            <a:spAutoFit/>
          </a:bodyPr>
          <a:lstStyle/>
          <a:p>
            <a:pPr marL="214313" indent="-214313">
              <a:buFont typeface="Arial" panose="020B0604020202020204" pitchFamily="34" charset="0"/>
              <a:buChar char="•"/>
            </a:pPr>
            <a:r>
              <a:rPr lang="en-US" dirty="0"/>
              <a:t>Inherent in this paradigm, life is separate from environment in mind and action</a:t>
            </a:r>
          </a:p>
          <a:p>
            <a:endParaRPr lang="en-US" dirty="0"/>
          </a:p>
          <a:p>
            <a:pPr marL="214313" indent="-214313">
              <a:buFont typeface="Arial" panose="020B0604020202020204" pitchFamily="34" charset="0"/>
              <a:buChar char="•"/>
            </a:pPr>
            <a:r>
              <a:rPr lang="en-US" dirty="0"/>
              <a:t>Once fragmented, it is possible and likely that the value of environment is seen and treated as less than the value of life</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Environment is consumed and degraded as manifest in many symptoms of ecological crisis</a:t>
            </a:r>
          </a:p>
        </p:txBody>
      </p:sp>
    </p:spTree>
    <p:extLst>
      <p:ext uri="{BB962C8B-B14F-4D97-AF65-F5344CB8AC3E}">
        <p14:creationId xmlns:p14="http://schemas.microsoft.com/office/powerpoint/2010/main" val="104541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76" y="1574703"/>
            <a:ext cx="6457532" cy="3629465"/>
          </a:xfrm>
          <a:prstGeom prst="rect">
            <a:avLst/>
          </a:prstGeom>
        </p:spPr>
      </p:pic>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37593" t="46560" r="24991"/>
          <a:stretch/>
        </p:blipFill>
        <p:spPr>
          <a:xfrm>
            <a:off x="2722097" y="3264585"/>
            <a:ext cx="2416126" cy="193958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946" y="2081139"/>
            <a:ext cx="3301607" cy="2768458"/>
          </a:xfrm>
          <a:prstGeom prst="rect">
            <a:avLst/>
          </a:prstGeom>
        </p:spPr>
      </p:pic>
    </p:spTree>
    <p:extLst>
      <p:ext uri="{BB962C8B-B14F-4D97-AF65-F5344CB8AC3E}">
        <p14:creationId xmlns:p14="http://schemas.microsoft.com/office/powerpoint/2010/main" val="33877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0595" y="5611669"/>
            <a:ext cx="3263586" cy="300082"/>
          </a:xfrm>
          <a:prstGeom prst="rect">
            <a:avLst/>
          </a:prstGeom>
        </p:spPr>
        <p:txBody>
          <a:bodyPr wrap="none">
            <a:spAutoFit/>
          </a:bodyPr>
          <a:lstStyle/>
          <a:p>
            <a:r>
              <a:rPr lang="en-US" sz="1350" dirty="0">
                <a:ea typeface="Calibri" panose="020F0502020204030204" pitchFamily="34" charset="0"/>
              </a:rPr>
              <a:t>Art work of Jan Heath, entitled “food chain”</a:t>
            </a:r>
            <a:endParaRPr lang="en-US" sz="1350" dirty="0"/>
          </a:p>
        </p:txBody>
      </p:sp>
      <p:pic>
        <p:nvPicPr>
          <p:cNvPr id="3" name="Picture 2"/>
          <p:cNvPicPr/>
          <p:nvPr/>
        </p:nvPicPr>
        <p:blipFill>
          <a:blip r:embed="rId2" cstate="email">
            <a:extLst>
              <a:ext uri="{28A0092B-C50C-407E-A947-70E740481C1C}">
                <a14:useLocalDpi xmlns:a14="http://schemas.microsoft.com/office/drawing/2010/main"/>
              </a:ext>
            </a:extLst>
          </a:blip>
          <a:stretch>
            <a:fillRect/>
          </a:stretch>
        </p:blipFill>
        <p:spPr>
          <a:xfrm>
            <a:off x="887144" y="1039910"/>
            <a:ext cx="5770392" cy="4248663"/>
          </a:xfrm>
          <a:prstGeom prst="rect">
            <a:avLst/>
          </a:prstGeom>
        </p:spPr>
      </p:pic>
      <p:sp>
        <p:nvSpPr>
          <p:cNvPr id="4" name="TextBox 3"/>
          <p:cNvSpPr txBox="1"/>
          <p:nvPr/>
        </p:nvSpPr>
        <p:spPr>
          <a:xfrm>
            <a:off x="6858000" y="1638007"/>
            <a:ext cx="1935471" cy="1477328"/>
          </a:xfrm>
          <a:prstGeom prst="rect">
            <a:avLst/>
          </a:prstGeom>
          <a:noFill/>
        </p:spPr>
        <p:txBody>
          <a:bodyPr wrap="square" rtlCol="0">
            <a:spAutoFit/>
          </a:bodyPr>
          <a:lstStyle/>
          <a:p>
            <a:r>
              <a:rPr lang="en-US" dirty="0"/>
              <a:t>Ecosystem is full of </a:t>
            </a:r>
          </a:p>
          <a:p>
            <a:endParaRPr lang="en-US" dirty="0"/>
          </a:p>
          <a:p>
            <a:r>
              <a:rPr lang="en-US" dirty="0"/>
              <a:t>Interconnections and Interdependencies</a:t>
            </a:r>
          </a:p>
        </p:txBody>
      </p:sp>
    </p:spTree>
    <p:extLst>
      <p:ext uri="{BB962C8B-B14F-4D97-AF65-F5344CB8AC3E}">
        <p14:creationId xmlns:p14="http://schemas.microsoft.com/office/powerpoint/2010/main" val="3479716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0206" y="2377679"/>
            <a:ext cx="7564901" cy="3394472"/>
          </a:xfrm>
        </p:spPr>
        <p:txBody>
          <a:bodyPr>
            <a:normAutofit/>
          </a:bodyPr>
          <a:lstStyle/>
          <a:p>
            <a:r>
              <a:rPr lang="en-US" sz="1800" dirty="0">
                <a:cs typeface="Times New Roman" panose="02020603050405020304" pitchFamily="18" charset="0"/>
              </a:rPr>
              <a:t>Contrary to the dominant mainstream view, the basis of all current biology and life science education, it now is becoming clear that </a:t>
            </a:r>
            <a:r>
              <a:rPr lang="en-US" sz="1800" b="1" i="1" dirty="0">
                <a:cs typeface="Times New Roman" panose="02020603050405020304" pitchFamily="18" charset="0"/>
              </a:rPr>
              <a:t>life is not only (or even primarily) an organismal property.</a:t>
            </a:r>
          </a:p>
          <a:p>
            <a:endParaRPr lang="en-US" sz="1800" b="1" i="1" dirty="0">
              <a:cs typeface="Times New Roman" panose="02020603050405020304" pitchFamily="18" charset="0"/>
            </a:endParaRPr>
          </a:p>
          <a:p>
            <a:r>
              <a:rPr lang="en-US" sz="1800" dirty="0">
                <a:cs typeface="Times New Roman" panose="02020603050405020304" pitchFamily="18" charset="0"/>
              </a:rPr>
              <a:t>In the view actively emerging, life is not centered on or emanating from organisms, nor is it primarily a localized, objectified or material phenomenon.</a:t>
            </a:r>
          </a:p>
          <a:p>
            <a:endParaRPr lang="en-US" sz="1800" dirty="0">
              <a:cs typeface="Times New Roman" panose="02020603050405020304" pitchFamily="18" charset="0"/>
            </a:endParaRPr>
          </a:p>
          <a:p>
            <a:r>
              <a:rPr lang="en-US" sz="1800" b="1" i="1" dirty="0">
                <a:cs typeface="Times New Roman" panose="02020603050405020304" pitchFamily="18" charset="0"/>
              </a:rPr>
              <a:t>Life is inherently relational, distributed, and non-localized</a:t>
            </a:r>
            <a:endParaRPr lang="en-US" sz="1800" dirty="0">
              <a:cs typeface="Times New Roman" panose="02020603050405020304" pitchFamily="18" charset="0"/>
            </a:endParaRPr>
          </a:p>
        </p:txBody>
      </p:sp>
      <p:sp>
        <p:nvSpPr>
          <p:cNvPr id="3" name="Title 2"/>
          <p:cNvSpPr>
            <a:spLocks noGrp="1"/>
          </p:cNvSpPr>
          <p:nvPr>
            <p:ph type="title"/>
          </p:nvPr>
        </p:nvSpPr>
        <p:spPr>
          <a:xfrm>
            <a:off x="1485900" y="1028701"/>
            <a:ext cx="6172200" cy="1348977"/>
          </a:xfrm>
        </p:spPr>
        <p:txBody>
          <a:bodyPr>
            <a:normAutofit/>
          </a:bodyPr>
          <a:lstStyle/>
          <a:p>
            <a:r>
              <a:rPr lang="en-US" sz="3600" dirty="0">
                <a:effectLst/>
                <a:latin typeface="+mn-lt"/>
                <a:cs typeface="Times New Roman" panose="02020603050405020304" pitchFamily="18" charset="0"/>
              </a:rPr>
              <a:t>A bottom up re-visioning is vital:</a:t>
            </a:r>
            <a:br>
              <a:rPr lang="en-US" sz="3600" dirty="0">
                <a:effectLst/>
                <a:latin typeface="+mn-lt"/>
                <a:cs typeface="Times New Roman" panose="02020603050405020304" pitchFamily="18" charset="0"/>
              </a:rPr>
            </a:br>
            <a:r>
              <a:rPr lang="en-US" sz="3600" dirty="0">
                <a:effectLst/>
                <a:latin typeface="+mn-lt"/>
                <a:cs typeface="Times New Roman" panose="02020603050405020304" pitchFamily="18" charset="0"/>
              </a:rPr>
              <a:t>A new holistic paradigm for life</a:t>
            </a:r>
          </a:p>
        </p:txBody>
      </p:sp>
    </p:spTree>
    <p:extLst>
      <p:ext uri="{BB962C8B-B14F-4D97-AF65-F5344CB8AC3E}">
        <p14:creationId xmlns:p14="http://schemas.microsoft.com/office/powerpoint/2010/main" val="292479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upload.wikimedia.org/wikipedia/commons/f/f9/Loxodonta_africana_-_old_bull_%28Ngorongoro,_2009%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5014" y="2465071"/>
            <a:ext cx="3730037" cy="2484998"/>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Box 4"/>
          <p:cNvSpPr txBox="1">
            <a:spLocks noChangeArrowheads="1"/>
          </p:cNvSpPr>
          <p:nvPr/>
        </p:nvSpPr>
        <p:spPr bwMode="auto">
          <a:xfrm>
            <a:off x="1200150" y="4972051"/>
            <a:ext cx="6201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latin typeface="+mn-lt"/>
              </a:rPr>
              <a:t>A single organism possesses all the necessary aspects to be alive</a:t>
            </a:r>
          </a:p>
        </p:txBody>
      </p:sp>
      <p:sp>
        <p:nvSpPr>
          <p:cNvPr id="6" name="TextBox 5"/>
          <p:cNvSpPr txBox="1">
            <a:spLocks noChangeArrowheads="1"/>
          </p:cNvSpPr>
          <p:nvPr/>
        </p:nvSpPr>
        <p:spPr bwMode="auto">
          <a:xfrm rot="-1110613">
            <a:off x="2629778" y="3041348"/>
            <a:ext cx="3108159" cy="78483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4500" b="1" dirty="0">
                <a:latin typeface="+mn-lt"/>
              </a:rPr>
              <a:t>Discrete Life</a:t>
            </a:r>
            <a:endParaRPr lang="en-US" altLang="en-US" sz="2100" b="1" dirty="0">
              <a:latin typeface="+mn-lt"/>
            </a:endParaRPr>
          </a:p>
        </p:txBody>
      </p:sp>
      <p:pic>
        <p:nvPicPr>
          <p:cNvPr id="283652" name="Picture 4" descr="http://www.bostonbakesforbreastcancer.org/wp-content/uploads/2012/03/su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1314450"/>
            <a:ext cx="1371600" cy="139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4" name="Picture 6" descr="Rain Cloud Clip 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050" y="1485901"/>
            <a:ext cx="1114425" cy="95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8" name="Picture 10" descr="http://www.cityfarmer.info/wp-content/uploads/2008/08/soi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9350" y="3486150"/>
            <a:ext cx="1582341"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737248" y="1943100"/>
            <a:ext cx="291207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500" b="1" dirty="0">
                <a:latin typeface="+mn-lt"/>
              </a:rPr>
              <a:t>Abiotic and ecological interactions</a:t>
            </a:r>
          </a:p>
        </p:txBody>
      </p:sp>
    </p:spTree>
    <p:extLst>
      <p:ext uri="{BB962C8B-B14F-4D97-AF65-F5344CB8AC3E}">
        <p14:creationId xmlns:p14="http://schemas.microsoft.com/office/powerpoint/2010/main" val="3681560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p:cTn id="7" dur="500" fill="hold"/>
                                        <p:tgtEl>
                                          <p:spTgt spid="283652"/>
                                        </p:tgtEl>
                                        <p:attrNameLst>
                                          <p:attrName>ppt_w</p:attrName>
                                        </p:attrNameLst>
                                      </p:cBhvr>
                                      <p:tavLst>
                                        <p:tav tm="0">
                                          <p:val>
                                            <p:strVal val="#ppt_w*0.05"/>
                                          </p:val>
                                        </p:tav>
                                        <p:tav tm="100000">
                                          <p:val>
                                            <p:strVal val="#ppt_w"/>
                                          </p:val>
                                        </p:tav>
                                      </p:tavLst>
                                    </p:anim>
                                    <p:anim calcmode="lin" valueType="num">
                                      <p:cBhvr>
                                        <p:cTn id="8" dur="500" fill="hold"/>
                                        <p:tgtEl>
                                          <p:spTgt spid="283652"/>
                                        </p:tgtEl>
                                        <p:attrNameLst>
                                          <p:attrName>ppt_h</p:attrName>
                                        </p:attrNameLst>
                                      </p:cBhvr>
                                      <p:tavLst>
                                        <p:tav tm="0">
                                          <p:val>
                                            <p:strVal val="#ppt_h"/>
                                          </p:val>
                                        </p:tav>
                                        <p:tav tm="100000">
                                          <p:val>
                                            <p:strVal val="#ppt_h"/>
                                          </p:val>
                                        </p:tav>
                                      </p:tavLst>
                                    </p:anim>
                                    <p:anim calcmode="lin" valueType="num">
                                      <p:cBhvr>
                                        <p:cTn id="9" dur="500" fill="hold"/>
                                        <p:tgtEl>
                                          <p:spTgt spid="283652"/>
                                        </p:tgtEl>
                                        <p:attrNameLst>
                                          <p:attrName>ppt_x</p:attrName>
                                        </p:attrNameLst>
                                      </p:cBhvr>
                                      <p:tavLst>
                                        <p:tav tm="0">
                                          <p:val>
                                            <p:strVal val="#ppt_x-.2"/>
                                          </p:val>
                                        </p:tav>
                                        <p:tav tm="100000">
                                          <p:val>
                                            <p:strVal val="#ppt_x"/>
                                          </p:val>
                                        </p:tav>
                                      </p:tavLst>
                                    </p:anim>
                                    <p:anim calcmode="lin" valueType="num">
                                      <p:cBhvr>
                                        <p:cTn id="10" dur="500" fill="hold"/>
                                        <p:tgtEl>
                                          <p:spTgt spid="283652"/>
                                        </p:tgtEl>
                                        <p:attrNameLst>
                                          <p:attrName>ppt_y</p:attrName>
                                        </p:attrNameLst>
                                      </p:cBhvr>
                                      <p:tavLst>
                                        <p:tav tm="0">
                                          <p:val>
                                            <p:strVal val="#ppt_y"/>
                                          </p:val>
                                        </p:tav>
                                        <p:tav tm="100000">
                                          <p:val>
                                            <p:strVal val="#ppt_y"/>
                                          </p:val>
                                        </p:tav>
                                      </p:tavLst>
                                    </p:anim>
                                    <p:animEffect transition="in" filter="fade">
                                      <p:cBhvr>
                                        <p:cTn id="11" dur="500"/>
                                        <p:tgtEl>
                                          <p:spTgt spid="283652"/>
                                        </p:tgtEl>
                                      </p:cBhvr>
                                    </p:animEffect>
                                  </p:childTnLst>
                                </p:cTn>
                              </p:par>
                              <p:par>
                                <p:cTn id="12" presetID="54" presetClass="entr" presetSubtype="0" accel="100000" fill="hold" nodeType="withEffect">
                                  <p:stCondLst>
                                    <p:cond delay="500"/>
                                  </p:stCondLst>
                                  <p:childTnLst>
                                    <p:set>
                                      <p:cBhvr>
                                        <p:cTn id="13" dur="1" fill="hold">
                                          <p:stCondLst>
                                            <p:cond delay="0"/>
                                          </p:stCondLst>
                                        </p:cTn>
                                        <p:tgtEl>
                                          <p:spTgt spid="283654"/>
                                        </p:tgtEl>
                                        <p:attrNameLst>
                                          <p:attrName>style.visibility</p:attrName>
                                        </p:attrNameLst>
                                      </p:cBhvr>
                                      <p:to>
                                        <p:strVal val="visible"/>
                                      </p:to>
                                    </p:set>
                                    <p:anim calcmode="lin" valueType="num">
                                      <p:cBhvr>
                                        <p:cTn id="14" dur="500" fill="hold"/>
                                        <p:tgtEl>
                                          <p:spTgt spid="283654"/>
                                        </p:tgtEl>
                                        <p:attrNameLst>
                                          <p:attrName>ppt_w</p:attrName>
                                        </p:attrNameLst>
                                      </p:cBhvr>
                                      <p:tavLst>
                                        <p:tav tm="0">
                                          <p:val>
                                            <p:strVal val="#ppt_w*0.05"/>
                                          </p:val>
                                        </p:tav>
                                        <p:tav tm="100000">
                                          <p:val>
                                            <p:strVal val="#ppt_w"/>
                                          </p:val>
                                        </p:tav>
                                      </p:tavLst>
                                    </p:anim>
                                    <p:anim calcmode="lin" valueType="num">
                                      <p:cBhvr>
                                        <p:cTn id="15" dur="500" fill="hold"/>
                                        <p:tgtEl>
                                          <p:spTgt spid="283654"/>
                                        </p:tgtEl>
                                        <p:attrNameLst>
                                          <p:attrName>ppt_h</p:attrName>
                                        </p:attrNameLst>
                                      </p:cBhvr>
                                      <p:tavLst>
                                        <p:tav tm="0">
                                          <p:val>
                                            <p:strVal val="#ppt_h"/>
                                          </p:val>
                                        </p:tav>
                                        <p:tav tm="100000">
                                          <p:val>
                                            <p:strVal val="#ppt_h"/>
                                          </p:val>
                                        </p:tav>
                                      </p:tavLst>
                                    </p:anim>
                                    <p:anim calcmode="lin" valueType="num">
                                      <p:cBhvr>
                                        <p:cTn id="16" dur="500" fill="hold"/>
                                        <p:tgtEl>
                                          <p:spTgt spid="283654"/>
                                        </p:tgtEl>
                                        <p:attrNameLst>
                                          <p:attrName>ppt_x</p:attrName>
                                        </p:attrNameLst>
                                      </p:cBhvr>
                                      <p:tavLst>
                                        <p:tav tm="0">
                                          <p:val>
                                            <p:strVal val="#ppt_x-.2"/>
                                          </p:val>
                                        </p:tav>
                                        <p:tav tm="100000">
                                          <p:val>
                                            <p:strVal val="#ppt_x"/>
                                          </p:val>
                                        </p:tav>
                                      </p:tavLst>
                                    </p:anim>
                                    <p:anim calcmode="lin" valueType="num">
                                      <p:cBhvr>
                                        <p:cTn id="17" dur="500" fill="hold"/>
                                        <p:tgtEl>
                                          <p:spTgt spid="283654"/>
                                        </p:tgtEl>
                                        <p:attrNameLst>
                                          <p:attrName>ppt_y</p:attrName>
                                        </p:attrNameLst>
                                      </p:cBhvr>
                                      <p:tavLst>
                                        <p:tav tm="0">
                                          <p:val>
                                            <p:strVal val="#ppt_y"/>
                                          </p:val>
                                        </p:tav>
                                        <p:tav tm="100000">
                                          <p:val>
                                            <p:strVal val="#ppt_y"/>
                                          </p:val>
                                        </p:tav>
                                      </p:tavLst>
                                    </p:anim>
                                    <p:animEffect transition="in" filter="fade">
                                      <p:cBhvr>
                                        <p:cTn id="18" dur="500"/>
                                        <p:tgtEl>
                                          <p:spTgt spid="283654"/>
                                        </p:tgtEl>
                                      </p:cBhvr>
                                    </p:animEffect>
                                  </p:childTnLst>
                                </p:cTn>
                              </p:par>
                              <p:par>
                                <p:cTn id="19" presetID="54" presetClass="entr" presetSubtype="0" accel="100000" fill="hold" nodeType="withEffect">
                                  <p:stCondLst>
                                    <p:cond delay="1000"/>
                                  </p:stCondLst>
                                  <p:childTnLst>
                                    <p:set>
                                      <p:cBhvr>
                                        <p:cTn id="20" dur="1" fill="hold">
                                          <p:stCondLst>
                                            <p:cond delay="0"/>
                                          </p:stCondLst>
                                        </p:cTn>
                                        <p:tgtEl>
                                          <p:spTgt spid="283658"/>
                                        </p:tgtEl>
                                        <p:attrNameLst>
                                          <p:attrName>style.visibility</p:attrName>
                                        </p:attrNameLst>
                                      </p:cBhvr>
                                      <p:to>
                                        <p:strVal val="visible"/>
                                      </p:to>
                                    </p:set>
                                    <p:anim calcmode="lin" valueType="num">
                                      <p:cBhvr>
                                        <p:cTn id="21" dur="500" fill="hold"/>
                                        <p:tgtEl>
                                          <p:spTgt spid="283658"/>
                                        </p:tgtEl>
                                        <p:attrNameLst>
                                          <p:attrName>ppt_w</p:attrName>
                                        </p:attrNameLst>
                                      </p:cBhvr>
                                      <p:tavLst>
                                        <p:tav tm="0">
                                          <p:val>
                                            <p:strVal val="#ppt_w*0.05"/>
                                          </p:val>
                                        </p:tav>
                                        <p:tav tm="100000">
                                          <p:val>
                                            <p:strVal val="#ppt_w"/>
                                          </p:val>
                                        </p:tav>
                                      </p:tavLst>
                                    </p:anim>
                                    <p:anim calcmode="lin" valueType="num">
                                      <p:cBhvr>
                                        <p:cTn id="22" dur="500" fill="hold"/>
                                        <p:tgtEl>
                                          <p:spTgt spid="283658"/>
                                        </p:tgtEl>
                                        <p:attrNameLst>
                                          <p:attrName>ppt_h</p:attrName>
                                        </p:attrNameLst>
                                      </p:cBhvr>
                                      <p:tavLst>
                                        <p:tav tm="0">
                                          <p:val>
                                            <p:strVal val="#ppt_h"/>
                                          </p:val>
                                        </p:tav>
                                        <p:tav tm="100000">
                                          <p:val>
                                            <p:strVal val="#ppt_h"/>
                                          </p:val>
                                        </p:tav>
                                      </p:tavLst>
                                    </p:anim>
                                    <p:anim calcmode="lin" valueType="num">
                                      <p:cBhvr>
                                        <p:cTn id="23" dur="500" fill="hold"/>
                                        <p:tgtEl>
                                          <p:spTgt spid="283658"/>
                                        </p:tgtEl>
                                        <p:attrNameLst>
                                          <p:attrName>ppt_x</p:attrName>
                                        </p:attrNameLst>
                                      </p:cBhvr>
                                      <p:tavLst>
                                        <p:tav tm="0">
                                          <p:val>
                                            <p:strVal val="#ppt_x-.2"/>
                                          </p:val>
                                        </p:tav>
                                        <p:tav tm="100000">
                                          <p:val>
                                            <p:strVal val="#ppt_x"/>
                                          </p:val>
                                        </p:tav>
                                      </p:tavLst>
                                    </p:anim>
                                    <p:anim calcmode="lin" valueType="num">
                                      <p:cBhvr>
                                        <p:cTn id="24" dur="500" fill="hold"/>
                                        <p:tgtEl>
                                          <p:spTgt spid="283658"/>
                                        </p:tgtEl>
                                        <p:attrNameLst>
                                          <p:attrName>ppt_y</p:attrName>
                                        </p:attrNameLst>
                                      </p:cBhvr>
                                      <p:tavLst>
                                        <p:tav tm="0">
                                          <p:val>
                                            <p:strVal val="#ppt_y"/>
                                          </p:val>
                                        </p:tav>
                                        <p:tav tm="100000">
                                          <p:val>
                                            <p:strVal val="#ppt_y"/>
                                          </p:val>
                                        </p:tav>
                                      </p:tavLst>
                                    </p:anim>
                                    <p:animEffect transition="in" filter="fade">
                                      <p:cBhvr>
                                        <p:cTn id="25" dur="500"/>
                                        <p:tgtEl>
                                          <p:spTgt spid="283658"/>
                                        </p:tgtEl>
                                      </p:cBhvr>
                                    </p:animEffect>
                                  </p:childTnLst>
                                </p:cTn>
                              </p:par>
                              <p:par>
                                <p:cTn id="26" presetID="54" presetClass="entr" presetSubtype="0" accel="100000"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strVal val="#ppt_w*0.05"/>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anim calcmode="lin" valueType="num">
                                      <p:cBhvr>
                                        <p:cTn id="30" dur="500" fill="hold"/>
                                        <p:tgtEl>
                                          <p:spTgt spid="13"/>
                                        </p:tgtEl>
                                        <p:attrNameLst>
                                          <p:attrName>ppt_x</p:attrName>
                                        </p:attrNameLst>
                                      </p:cBhvr>
                                      <p:tavLst>
                                        <p:tav tm="0">
                                          <p:val>
                                            <p:strVal val="#ppt_x-.2"/>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http://t0.gstatic.com/images?q=tbn:ANd9GcRJjKUkHB6gIOngBao_fcpDbgu_RIESE5qVbRcAMNPToWb6yep-bRiTohCAj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1" y="2171701"/>
            <a:ext cx="4275535" cy="287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1885950" y="1371601"/>
            <a:ext cx="53923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latin typeface="+mn-lt"/>
              </a:rPr>
              <a:t>Interacting ecological community and its abiotic environment is an ecosystem</a:t>
            </a:r>
          </a:p>
        </p:txBody>
      </p:sp>
      <p:sp>
        <p:nvSpPr>
          <p:cNvPr id="7" name="TextBox 6"/>
          <p:cNvSpPr txBox="1">
            <a:spLocks noChangeArrowheads="1"/>
          </p:cNvSpPr>
          <p:nvPr/>
        </p:nvSpPr>
        <p:spPr bwMode="auto">
          <a:xfrm rot="-1110613">
            <a:off x="2434724" y="3041348"/>
            <a:ext cx="3498265" cy="78483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500" b="1" dirty="0">
                <a:latin typeface="+mn-lt"/>
              </a:rPr>
              <a:t>Sustained Life</a:t>
            </a:r>
            <a:endParaRPr lang="en-US" sz="2100" b="1" dirty="0">
              <a:latin typeface="+mn-lt"/>
            </a:endParaRPr>
          </a:p>
        </p:txBody>
      </p:sp>
      <p:sp>
        <p:nvSpPr>
          <p:cNvPr id="8" name="TextBox 7"/>
          <p:cNvSpPr txBox="1">
            <a:spLocks noChangeArrowheads="1"/>
          </p:cNvSpPr>
          <p:nvPr/>
        </p:nvSpPr>
        <p:spPr bwMode="auto">
          <a:xfrm>
            <a:off x="1200151" y="4972051"/>
            <a:ext cx="61207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mn-lt"/>
              </a:rPr>
              <a:t>An ecosystem possesses all the necessary aspects to sustain life</a:t>
            </a:r>
          </a:p>
        </p:txBody>
      </p:sp>
    </p:spTree>
    <p:extLst>
      <p:ext uri="{BB962C8B-B14F-4D97-AF65-F5344CB8AC3E}">
        <p14:creationId xmlns:p14="http://schemas.microsoft.com/office/powerpoint/2010/main" val="788880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ppt_w*0.05"/>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anim calcmode="lin" valueType="num">
                                      <p:cBhvr>
                                        <p:cTn id="17" dur="500" fill="hold"/>
                                        <p:tgtEl>
                                          <p:spTgt spid="7"/>
                                        </p:tgtEl>
                                        <p:attrNameLst>
                                          <p:attrName>ppt_x</p:attrName>
                                        </p:attrNameLst>
                                      </p:cBhvr>
                                      <p:tavLst>
                                        <p:tav tm="0">
                                          <p:val>
                                            <p:strVal val="#ppt_x-.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5523" y="2125266"/>
            <a:ext cx="3714750" cy="2400300"/>
          </a:xfrm>
        </p:spPr>
        <p:txBody>
          <a:bodyPr>
            <a:normAutofit/>
          </a:bodyPr>
          <a:lstStyle/>
          <a:p>
            <a:pPr marL="468059" indent="-385763">
              <a:buFont typeface="+mj-lt"/>
              <a:buAutoNum type="arabicParenR"/>
            </a:pPr>
            <a:r>
              <a:rPr lang="en-US" sz="1800" dirty="0">
                <a:cs typeface="Times New Roman" panose="02020603050405020304" pitchFamily="18" charset="0"/>
              </a:rPr>
              <a:t>Life and environment are best understood and modeled as unified as a single “life–environment” system.</a:t>
            </a:r>
          </a:p>
        </p:txBody>
      </p:sp>
      <p:sp>
        <p:nvSpPr>
          <p:cNvPr id="3" name="Title 2"/>
          <p:cNvSpPr>
            <a:spLocks noGrp="1"/>
          </p:cNvSpPr>
          <p:nvPr>
            <p:ph type="title"/>
          </p:nvPr>
        </p:nvSpPr>
        <p:spPr/>
        <p:txBody>
          <a:bodyPr>
            <a:normAutofit/>
          </a:bodyPr>
          <a:lstStyle/>
          <a:p>
            <a:r>
              <a:rPr lang="en-US" sz="3600" dirty="0">
                <a:latin typeface="+mn-lt"/>
                <a:cs typeface="Times New Roman" panose="02020603050405020304" pitchFamily="18" charset="0"/>
              </a:rPr>
              <a:t>Recursive nature of nature</a:t>
            </a:r>
          </a:p>
        </p:txBody>
      </p:sp>
      <p:sp>
        <p:nvSpPr>
          <p:cNvPr id="5" name="Rectangle 4"/>
          <p:cNvSpPr/>
          <p:nvPr/>
        </p:nvSpPr>
        <p:spPr>
          <a:xfrm>
            <a:off x="3943351" y="5689685"/>
            <a:ext cx="4000499" cy="276999"/>
          </a:xfrm>
          <a:prstGeom prst="rect">
            <a:avLst/>
          </a:prstGeom>
        </p:spPr>
        <p:txBody>
          <a:bodyPr wrap="square">
            <a:spAutoFit/>
          </a:bodyPr>
          <a:lstStyle/>
          <a:p>
            <a:r>
              <a:rPr lang="en-US" sz="1200" dirty="0"/>
              <a:t>Fiscus D, Fath BD, Goerner S. 2012. E:CO 14(3), 44–88.</a:t>
            </a:r>
          </a:p>
        </p:txBody>
      </p:sp>
      <p:grpSp>
        <p:nvGrpSpPr>
          <p:cNvPr id="7" name="Group 6"/>
          <p:cNvGrpSpPr/>
          <p:nvPr/>
        </p:nvGrpSpPr>
        <p:grpSpPr>
          <a:xfrm>
            <a:off x="1314450" y="2311774"/>
            <a:ext cx="3566832" cy="3022226"/>
            <a:chOff x="228600" y="1905000"/>
            <a:chExt cx="3962400" cy="3227168"/>
          </a:xfrm>
        </p:grpSpPr>
        <p:sp>
          <p:nvSpPr>
            <p:cNvPr id="4" name="Rectangle 3"/>
            <p:cNvSpPr/>
            <p:nvPr/>
          </p:nvSpPr>
          <p:spPr>
            <a:xfrm>
              <a:off x="228600" y="1905000"/>
              <a:ext cx="3962400" cy="690160"/>
            </a:xfrm>
            <a:prstGeom prst="rect">
              <a:avLst/>
            </a:prstGeom>
          </p:spPr>
          <p:txBody>
            <a:bodyPr wrap="square">
              <a:spAutoFit/>
            </a:bodyPr>
            <a:lstStyle/>
            <a:p>
              <a:r>
                <a:rPr lang="en-US" dirty="0"/>
                <a:t>Bounty of the Commons</a:t>
              </a:r>
            </a:p>
            <a:p>
              <a:r>
                <a:rPr lang="en-US" dirty="0"/>
                <a:t>Humans win, environment improves</a:t>
              </a:r>
            </a:p>
          </p:txBody>
        </p:sp>
        <p:pic>
          <p:nvPicPr>
            <p:cNvPr id="9" name="Picture 8" descr="earth 0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7346" y="3276600"/>
              <a:ext cx="1852054" cy="185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avinci-man-sep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9431" y="3735653"/>
              <a:ext cx="653941" cy="67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Up Arrow 10"/>
            <p:cNvSpPr/>
            <p:nvPr/>
          </p:nvSpPr>
          <p:spPr>
            <a:xfrm flipH="1">
              <a:off x="1859279" y="2667000"/>
              <a:ext cx="45719" cy="4572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53627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530" y="857250"/>
            <a:ext cx="4352683" cy="4995322"/>
          </a:xfrm>
          <a:prstGeom prst="rect">
            <a:avLst/>
          </a:prstGeom>
        </p:spPr>
      </p:pic>
      <p:sp>
        <p:nvSpPr>
          <p:cNvPr id="5" name="Rectangle 4"/>
          <p:cNvSpPr/>
          <p:nvPr/>
        </p:nvSpPr>
        <p:spPr>
          <a:xfrm>
            <a:off x="1045186" y="4947431"/>
            <a:ext cx="917917" cy="706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640124" y="1074146"/>
            <a:ext cx="2979662" cy="1938992"/>
          </a:xfrm>
          <a:prstGeom prst="rect">
            <a:avLst/>
          </a:prstGeom>
        </p:spPr>
        <p:txBody>
          <a:bodyPr wrap="none">
            <a:spAutoFit/>
          </a:bodyPr>
          <a:lstStyle/>
          <a:p>
            <a:r>
              <a:rPr lang="en-US" sz="2100" dirty="0"/>
              <a:t>Three unit models of Life:</a:t>
            </a:r>
          </a:p>
          <a:p>
            <a:pPr lvl="1"/>
            <a:r>
              <a:rPr lang="en-US" sz="2100" dirty="0"/>
              <a:t>Organism</a:t>
            </a:r>
          </a:p>
          <a:p>
            <a:pPr lvl="1"/>
            <a:r>
              <a:rPr lang="en-US" sz="2100" dirty="0"/>
              <a:t>Ecosystem</a:t>
            </a:r>
          </a:p>
          <a:p>
            <a:pPr lvl="1"/>
            <a:r>
              <a:rPr lang="en-US" sz="2100" dirty="0"/>
              <a:t>Environment</a:t>
            </a:r>
          </a:p>
          <a:p>
            <a:endParaRPr lang="en-US" sz="2100" dirty="0"/>
          </a:p>
          <a:p>
            <a:r>
              <a:rPr lang="en-US" sz="1500" dirty="0"/>
              <a:t>Artwork by McManus </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6383" t="26302" r="64848" b="9193"/>
          <a:stretch/>
        </p:blipFill>
        <p:spPr>
          <a:xfrm>
            <a:off x="6045591" y="3583357"/>
            <a:ext cx="2521633" cy="2284889"/>
          </a:xfrm>
          <a:prstGeom prst="rect">
            <a:avLst/>
          </a:prstGeom>
        </p:spPr>
      </p:pic>
    </p:spTree>
    <p:extLst>
      <p:ext uri="{BB962C8B-B14F-4D97-AF65-F5344CB8AC3E}">
        <p14:creationId xmlns:p14="http://schemas.microsoft.com/office/powerpoint/2010/main" val="3089313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3395" y="1698508"/>
            <a:ext cx="4836144" cy="1912877"/>
          </a:xfrm>
          <a:prstGeom prst="rect">
            <a:avLst/>
          </a:prstGeom>
        </p:spPr>
      </p:pic>
      <p:pic>
        <p:nvPicPr>
          <p:cNvPr id="3" name="Picture 2"/>
          <p:cNvPicPr>
            <a:picLocks noChangeAspect="1"/>
          </p:cNvPicPr>
          <p:nvPr/>
        </p:nvPicPr>
        <p:blipFill>
          <a:blip r:embed="rId3"/>
          <a:stretch>
            <a:fillRect/>
          </a:stretch>
        </p:blipFill>
        <p:spPr>
          <a:xfrm>
            <a:off x="877011" y="3967969"/>
            <a:ext cx="4300538" cy="1893094"/>
          </a:xfrm>
          <a:prstGeom prst="rect">
            <a:avLst/>
          </a:prstGeom>
        </p:spPr>
      </p:pic>
      <p:sp>
        <p:nvSpPr>
          <p:cNvPr id="4" name="TextBox 3"/>
          <p:cNvSpPr txBox="1"/>
          <p:nvPr/>
        </p:nvSpPr>
        <p:spPr>
          <a:xfrm>
            <a:off x="693396" y="1030076"/>
            <a:ext cx="4266745" cy="369332"/>
          </a:xfrm>
          <a:prstGeom prst="rect">
            <a:avLst/>
          </a:prstGeom>
          <a:noFill/>
        </p:spPr>
        <p:txBody>
          <a:bodyPr wrap="none" rtlCol="0">
            <a:spAutoFit/>
          </a:bodyPr>
          <a:lstStyle/>
          <a:p>
            <a:r>
              <a:rPr lang="en-US" dirty="0"/>
              <a:t>Joseph Priestley discovered oxygen in 1774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0730" y="1155390"/>
            <a:ext cx="1633100" cy="2075398"/>
          </a:xfrm>
          <a:prstGeom prst="rect">
            <a:avLst/>
          </a:prstGeom>
        </p:spPr>
      </p:pic>
      <p:sp>
        <p:nvSpPr>
          <p:cNvPr id="6" name="Rectangle 5"/>
          <p:cNvSpPr/>
          <p:nvPr/>
        </p:nvSpPr>
        <p:spPr>
          <a:xfrm>
            <a:off x="7180731" y="3230787"/>
            <a:ext cx="1713569" cy="473206"/>
          </a:xfrm>
          <a:prstGeom prst="rect">
            <a:avLst/>
          </a:prstGeom>
        </p:spPr>
        <p:txBody>
          <a:bodyPr wrap="square">
            <a:spAutoFit/>
          </a:bodyPr>
          <a:lstStyle/>
          <a:p>
            <a:r>
              <a:rPr lang="en-US" sz="825" dirty="0" smtClean="0"/>
              <a:t>www.acs.org/content/acs/en/education/whatischemistry/landmarks/josephpriestleyoxygen.html</a:t>
            </a:r>
            <a:endParaRPr lang="en-US" sz="825" dirty="0"/>
          </a:p>
        </p:txBody>
      </p:sp>
      <p:sp>
        <p:nvSpPr>
          <p:cNvPr id="7" name="Rectangle 6"/>
          <p:cNvSpPr/>
          <p:nvPr/>
        </p:nvSpPr>
        <p:spPr>
          <a:xfrm>
            <a:off x="2864224" y="1698508"/>
            <a:ext cx="2665316" cy="1532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61964" y="3933570"/>
            <a:ext cx="2665316" cy="1870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3027280" y="3923574"/>
            <a:ext cx="2665316" cy="1870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07784" y="2243488"/>
            <a:ext cx="3945892" cy="1680086"/>
          </a:xfrm>
          <a:prstGeom prst="rect">
            <a:avLst/>
          </a:prstGeom>
        </p:spPr>
      </p:pic>
    </p:spTree>
    <p:extLst>
      <p:ext uri="{BB962C8B-B14F-4D97-AF65-F5344CB8AC3E}">
        <p14:creationId xmlns:p14="http://schemas.microsoft.com/office/powerpoint/2010/main" val="358381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074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34340" y="990600"/>
            <a:ext cx="8229600" cy="5257800"/>
          </a:xfrm>
        </p:spPr>
        <p:txBody>
          <a:bodyPr numCol="2">
            <a:noAutofit/>
          </a:bodyPr>
          <a:lstStyle/>
          <a:p>
            <a:r>
              <a:rPr lang="en-US" sz="1050" dirty="0"/>
              <a:t>Thursday 26. 9. 14:00–15:40, room </a:t>
            </a:r>
            <a:r>
              <a:rPr lang="en-US" sz="1050" dirty="0" err="1"/>
              <a:t>nr</a:t>
            </a:r>
            <a:r>
              <a:rPr lang="en-US" sz="1050" dirty="0"/>
              <a:t>. P31</a:t>
            </a:r>
            <a:endParaRPr lang="cs-CZ" sz="1050" dirty="0"/>
          </a:p>
          <a:p>
            <a:r>
              <a:rPr lang="en-US" sz="1050" dirty="0"/>
              <a:t>Lecture 1: Introduction to sustainability and the Sustainable Development Goals.  </a:t>
            </a:r>
            <a:endParaRPr lang="cs-CZ" sz="1050" dirty="0"/>
          </a:p>
          <a:p>
            <a:r>
              <a:rPr lang="en-US" sz="1050" dirty="0"/>
              <a:t>Exercise: students investigate one SDG in pairs, then look for overlaps and synergies</a:t>
            </a:r>
            <a:endParaRPr lang="cs-CZ" sz="1050" dirty="0"/>
          </a:p>
          <a:p>
            <a:r>
              <a:rPr lang="en-US" sz="1050" dirty="0"/>
              <a:t> </a:t>
            </a:r>
            <a:endParaRPr lang="cs-CZ" sz="1050" dirty="0"/>
          </a:p>
          <a:p>
            <a:r>
              <a:rPr lang="en-US" sz="1050" dirty="0"/>
              <a:t>Thursday 10. 10. 14:00–15:40, room </a:t>
            </a:r>
            <a:r>
              <a:rPr lang="en-US" sz="1050" dirty="0" err="1"/>
              <a:t>nr</a:t>
            </a:r>
            <a:r>
              <a:rPr lang="en-US" sz="1050" dirty="0"/>
              <a:t>. P31</a:t>
            </a:r>
            <a:endParaRPr lang="cs-CZ" sz="1050" dirty="0"/>
          </a:p>
          <a:p>
            <a:r>
              <a:rPr lang="en-US" sz="1050" dirty="0"/>
              <a:t>Lecture 2: Ways of valuing the environment. Introduction of cultural theory and ecosystem services </a:t>
            </a:r>
            <a:endParaRPr lang="cs-CZ" sz="1050" dirty="0"/>
          </a:p>
          <a:p>
            <a:r>
              <a:rPr lang="en-US" sz="1050" dirty="0"/>
              <a:t>Exercise: recognizing diversity of opinions, choose the opposite side in discussion</a:t>
            </a:r>
            <a:endParaRPr lang="cs-CZ" sz="1050" dirty="0"/>
          </a:p>
          <a:p>
            <a:r>
              <a:rPr lang="en-US" sz="1050" dirty="0"/>
              <a:t> </a:t>
            </a:r>
            <a:endParaRPr lang="cs-CZ" sz="1050" dirty="0"/>
          </a:p>
          <a:p>
            <a:r>
              <a:rPr lang="en-US" sz="1050" dirty="0"/>
              <a:t>Thursday 17. 10. 16:00–17:40, room AVC</a:t>
            </a:r>
            <a:endParaRPr lang="cs-CZ" sz="1050" dirty="0"/>
          </a:p>
          <a:p>
            <a:r>
              <a:rPr lang="en-US" sz="1050" dirty="0"/>
              <a:t>Lecture 3: Limits to Growth, planetary boundaries, Flourishing overview </a:t>
            </a:r>
            <a:endParaRPr lang="cs-CZ" sz="1050" dirty="0"/>
          </a:p>
          <a:p>
            <a:r>
              <a:rPr lang="en-US" sz="1050" dirty="0"/>
              <a:t>Exercise: identify ways we exceed limits, ways we are under </a:t>
            </a:r>
            <a:r>
              <a:rPr lang="en-US" sz="1050" dirty="0" smtClean="0"/>
              <a:t>limits</a:t>
            </a:r>
          </a:p>
          <a:p>
            <a:endParaRPr lang="cs-CZ" sz="1050" dirty="0"/>
          </a:p>
          <a:p>
            <a:r>
              <a:rPr lang="en-US" sz="1050" dirty="0"/>
              <a:t>Thursday 24. 10. 14:00–15:40, room </a:t>
            </a:r>
            <a:r>
              <a:rPr lang="en-US" sz="1050" dirty="0" err="1"/>
              <a:t>nr</a:t>
            </a:r>
            <a:r>
              <a:rPr lang="en-US" sz="1050" dirty="0"/>
              <a:t>. P21</a:t>
            </a:r>
            <a:endParaRPr lang="cs-CZ" sz="1050" dirty="0"/>
          </a:p>
          <a:p>
            <a:r>
              <a:rPr lang="en-US" sz="1050" b="1" dirty="0" smtClean="0"/>
              <a:t>Paper topic due</a:t>
            </a:r>
          </a:p>
          <a:p>
            <a:r>
              <a:rPr lang="en-US" sz="1050" dirty="0" smtClean="0"/>
              <a:t>Lecture </a:t>
            </a:r>
            <a:r>
              <a:rPr lang="en-US" sz="1050" dirty="0"/>
              <a:t>4: Foundations for Sustainability – Chapter 1 systems thinking and win-win</a:t>
            </a:r>
            <a:endParaRPr lang="cs-CZ" sz="1050" dirty="0"/>
          </a:p>
          <a:p>
            <a:r>
              <a:rPr lang="en-US" sz="1050" dirty="0"/>
              <a:t>Exercise: systems thinking games, bathtub models</a:t>
            </a:r>
            <a:endParaRPr lang="cs-CZ" sz="1050" dirty="0"/>
          </a:p>
          <a:p>
            <a:r>
              <a:rPr lang="en-US" sz="1050" dirty="0"/>
              <a:t> </a:t>
            </a:r>
            <a:endParaRPr lang="cs-CZ" sz="1050" dirty="0"/>
          </a:p>
          <a:p>
            <a:r>
              <a:rPr lang="en-US" sz="1050" dirty="0"/>
              <a:t>Thursday 31. 10. 14:00–15:40, room </a:t>
            </a:r>
            <a:r>
              <a:rPr lang="en-US" sz="1050" dirty="0" err="1"/>
              <a:t>nr</a:t>
            </a:r>
            <a:r>
              <a:rPr lang="en-US" sz="1050" dirty="0"/>
              <a:t>. P31</a:t>
            </a:r>
            <a:endParaRPr lang="cs-CZ" sz="1050" dirty="0"/>
          </a:p>
          <a:p>
            <a:r>
              <a:rPr lang="en-US" sz="1050" dirty="0"/>
              <a:t>Lecture 5: Foundations for Sustainability – Chapter 2 Ecologic metaphysics</a:t>
            </a:r>
            <a:endParaRPr lang="cs-CZ" sz="1050" dirty="0"/>
          </a:p>
          <a:p>
            <a:r>
              <a:rPr lang="en-US" sz="1050" dirty="0"/>
              <a:t>Exercise: thinking outside the box: view of life from a bug’s perspective </a:t>
            </a:r>
            <a:endParaRPr lang="en-US" sz="1050" dirty="0"/>
          </a:p>
          <a:p>
            <a:r>
              <a:rPr lang="en-US" sz="1050" dirty="0" smtClean="0"/>
              <a:t>Thursday </a:t>
            </a:r>
            <a:r>
              <a:rPr lang="en-US" sz="1050" dirty="0"/>
              <a:t>7. 11. 14:00–15:40, room </a:t>
            </a:r>
            <a:r>
              <a:rPr lang="en-US" sz="1050" dirty="0" err="1"/>
              <a:t>nr</a:t>
            </a:r>
            <a:r>
              <a:rPr lang="en-US" sz="1050" dirty="0"/>
              <a:t>. P31</a:t>
            </a:r>
            <a:endParaRPr lang="cs-CZ" sz="1050" dirty="0"/>
          </a:p>
          <a:p>
            <a:r>
              <a:rPr lang="en-US" sz="1050" dirty="0"/>
              <a:t>Lecture 6: Foundations for Sustainability – Chapter 3 mutualism </a:t>
            </a:r>
            <a:endParaRPr lang="cs-CZ" sz="1050" dirty="0"/>
          </a:p>
          <a:p>
            <a:r>
              <a:rPr lang="en-US" sz="1050" dirty="0"/>
              <a:t>Exercise: communicating science to the general public</a:t>
            </a:r>
            <a:endParaRPr lang="cs-CZ" sz="1050" dirty="0"/>
          </a:p>
          <a:p>
            <a:r>
              <a:rPr lang="en-US" sz="1050" dirty="0"/>
              <a:t> </a:t>
            </a:r>
            <a:endParaRPr lang="cs-CZ" sz="1050" dirty="0"/>
          </a:p>
          <a:p>
            <a:r>
              <a:rPr lang="en-US" sz="1050" dirty="0"/>
              <a:t>Thursday 14. 11. 14:00–15:40, room </a:t>
            </a:r>
            <a:r>
              <a:rPr lang="en-US" sz="1050" dirty="0" err="1"/>
              <a:t>nr</a:t>
            </a:r>
            <a:r>
              <a:rPr lang="en-US" sz="1050" dirty="0"/>
              <a:t>. P31</a:t>
            </a:r>
            <a:endParaRPr lang="cs-CZ" sz="1050" dirty="0"/>
          </a:p>
          <a:p>
            <a:r>
              <a:rPr lang="en-US" sz="1050" dirty="0"/>
              <a:t>Lecture 7: Foundations for Sustainability – Chapter 4 (origins of life)– 5 reforming reductionism</a:t>
            </a:r>
            <a:endParaRPr lang="cs-CZ" sz="1050" dirty="0"/>
          </a:p>
          <a:p>
            <a:r>
              <a:rPr lang="en-US" sz="1050" dirty="0"/>
              <a:t>Exercise: follow the money (or other natural currency) through the system</a:t>
            </a:r>
            <a:endParaRPr lang="cs-CZ" sz="1050" dirty="0"/>
          </a:p>
          <a:p>
            <a:r>
              <a:rPr lang="en-US" sz="1050" dirty="0"/>
              <a:t> </a:t>
            </a:r>
            <a:endParaRPr lang="cs-CZ" sz="1050" dirty="0"/>
          </a:p>
          <a:p>
            <a:r>
              <a:rPr lang="en-US" sz="1050" strike="sngStrike" dirty="0"/>
              <a:t>Thursday 21. 11. 14:00–15:40, room </a:t>
            </a:r>
            <a:r>
              <a:rPr lang="en-US" sz="1050" strike="sngStrike" dirty="0" err="1"/>
              <a:t>nr</a:t>
            </a:r>
            <a:r>
              <a:rPr lang="en-US" sz="1050" strike="sngStrike" dirty="0"/>
              <a:t>. P31  -</a:t>
            </a:r>
            <a:r>
              <a:rPr lang="en-US" sz="1050" dirty="0"/>
              <a:t> </a:t>
            </a:r>
            <a:endParaRPr lang="en-US" sz="1050" dirty="0" smtClean="0"/>
          </a:p>
          <a:p>
            <a:r>
              <a:rPr lang="en-US" sz="1050" dirty="0" smtClean="0"/>
              <a:t>Tuesday </a:t>
            </a:r>
            <a:r>
              <a:rPr lang="en-US" sz="1050" dirty="0"/>
              <a:t>26.11., 8.00 - 9.40, room </a:t>
            </a:r>
            <a:r>
              <a:rPr lang="en-US" sz="1050" dirty="0" err="1"/>
              <a:t>nr</a:t>
            </a:r>
            <a:r>
              <a:rPr lang="en-US" sz="1050" dirty="0"/>
              <a:t>. </a:t>
            </a:r>
            <a:r>
              <a:rPr lang="en-US" sz="1050" dirty="0" smtClean="0"/>
              <a:t>U35</a:t>
            </a:r>
          </a:p>
          <a:p>
            <a:r>
              <a:rPr lang="en-US" sz="1050" b="1" dirty="0" smtClean="0"/>
              <a:t>Paper due</a:t>
            </a:r>
            <a:endParaRPr lang="cs-CZ" sz="1050" b="1" dirty="0"/>
          </a:p>
          <a:p>
            <a:pPr lvl="8"/>
            <a:r>
              <a:rPr lang="en-US" sz="100" dirty="0"/>
              <a:t>Lecture 8: Foundations for Sustainability – Chapters 6 – networks </a:t>
            </a:r>
            <a:endParaRPr lang="cs-CZ" sz="100" dirty="0"/>
          </a:p>
          <a:p>
            <a:r>
              <a:rPr lang="en-US" sz="1050" dirty="0"/>
              <a:t>Exercise: basic network models reveal synergism and mutualism</a:t>
            </a:r>
            <a:endParaRPr lang="cs-CZ" sz="1050" dirty="0"/>
          </a:p>
          <a:p>
            <a:r>
              <a:rPr lang="en-US" sz="1050" dirty="0"/>
              <a:t> </a:t>
            </a:r>
            <a:endParaRPr lang="cs-CZ" sz="1050" dirty="0"/>
          </a:p>
          <a:p>
            <a:r>
              <a:rPr lang="en-US" sz="1050" dirty="0"/>
              <a:t>Thursday 28. 11. 14:00–15:40, room </a:t>
            </a:r>
            <a:r>
              <a:rPr lang="en-US" sz="1050" dirty="0" err="1"/>
              <a:t>nr</a:t>
            </a:r>
            <a:r>
              <a:rPr lang="en-US" sz="1050" dirty="0"/>
              <a:t>. P31</a:t>
            </a:r>
            <a:endParaRPr lang="cs-CZ" sz="1050" dirty="0"/>
          </a:p>
          <a:p>
            <a:r>
              <a:rPr lang="en-US" sz="1050" dirty="0"/>
              <a:t>Lecture 9: Foundations for Sustainability – Chapters 7 – Rosen </a:t>
            </a:r>
            <a:endParaRPr lang="cs-CZ" sz="1050" dirty="0"/>
          </a:p>
          <a:p>
            <a:r>
              <a:rPr lang="en-US" sz="1050" dirty="0"/>
              <a:t>Exercise: applications in your daily lives and in the Moravian landscapes</a:t>
            </a:r>
            <a:endParaRPr lang="cs-CZ" sz="1050" dirty="0"/>
          </a:p>
          <a:p>
            <a:r>
              <a:rPr lang="en-US" sz="1050" dirty="0"/>
              <a:t> </a:t>
            </a:r>
            <a:endParaRPr lang="cs-CZ" sz="1050" dirty="0"/>
          </a:p>
          <a:p>
            <a:r>
              <a:rPr lang="en-US" sz="1050" dirty="0"/>
              <a:t>Thursday 5. 12. 16:00–17:40, room </a:t>
            </a:r>
            <a:r>
              <a:rPr lang="en-US" sz="1050" dirty="0" err="1"/>
              <a:t>nr</a:t>
            </a:r>
            <a:r>
              <a:rPr lang="en-US" sz="1050" dirty="0"/>
              <a:t>. P31</a:t>
            </a:r>
            <a:endParaRPr lang="cs-CZ" sz="1050" dirty="0"/>
          </a:p>
          <a:p>
            <a:r>
              <a:rPr lang="en-US" sz="1050" dirty="0"/>
              <a:t>Lecture 10: Foundations for Sustainability – Chapters 8-9 – applications &amp; Sustainability for all</a:t>
            </a:r>
            <a:endParaRPr lang="cs-CZ" sz="1050" dirty="0"/>
          </a:p>
          <a:p>
            <a:r>
              <a:rPr lang="en-US" sz="1050" dirty="0"/>
              <a:t>Exercise: Czech path to SDGs</a:t>
            </a:r>
            <a:endParaRPr lang="cs-CZ" sz="1050" dirty="0"/>
          </a:p>
          <a:p>
            <a:r>
              <a:rPr lang="en-US" sz="1050" dirty="0"/>
              <a:t> </a:t>
            </a:r>
            <a:endParaRPr lang="cs-CZ" sz="1050" dirty="0"/>
          </a:p>
        </p:txBody>
      </p:sp>
      <p:sp>
        <p:nvSpPr>
          <p:cNvPr id="3" name="Nadpis 2"/>
          <p:cNvSpPr>
            <a:spLocks noGrp="1"/>
          </p:cNvSpPr>
          <p:nvPr>
            <p:ph type="title"/>
          </p:nvPr>
        </p:nvSpPr>
        <p:spPr>
          <a:xfrm>
            <a:off x="457200" y="274638"/>
            <a:ext cx="8229600" cy="563562"/>
          </a:xfrm>
        </p:spPr>
        <p:txBody>
          <a:bodyPr>
            <a:normAutofit fontScale="90000"/>
          </a:bodyPr>
          <a:lstStyle/>
          <a:p>
            <a:r>
              <a:rPr lang="en-US" sz="3600" dirty="0" smtClean="0"/>
              <a:t>Schedule</a:t>
            </a:r>
            <a:endParaRPr lang="cs-CZ" sz="3600" dirty="0"/>
          </a:p>
        </p:txBody>
      </p:sp>
    </p:spTree>
    <p:extLst>
      <p:ext uri="{BB962C8B-B14F-4D97-AF65-F5344CB8AC3E}">
        <p14:creationId xmlns:p14="http://schemas.microsoft.com/office/powerpoint/2010/main" val="622177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09529" cy="6858000"/>
          </a:xfrm>
          <a:prstGeom prst="rect">
            <a:avLst/>
          </a:prstGeom>
        </p:spPr>
      </p:pic>
      <p:sp>
        <p:nvSpPr>
          <p:cNvPr id="5" name="TextBox 4"/>
          <p:cNvSpPr txBox="1"/>
          <p:nvPr/>
        </p:nvSpPr>
        <p:spPr>
          <a:xfrm>
            <a:off x="838200" y="6248400"/>
            <a:ext cx="6650218" cy="461665"/>
          </a:xfrm>
          <a:prstGeom prst="rect">
            <a:avLst/>
          </a:prstGeom>
          <a:noFill/>
        </p:spPr>
        <p:txBody>
          <a:bodyPr wrap="none" rtlCol="0">
            <a:spAutoFit/>
          </a:bodyPr>
          <a:lstStyle/>
          <a:p>
            <a:r>
              <a:rPr lang="en-US" dirty="0"/>
              <a:t>Adopted September 2015 – also called Agenda 2030</a:t>
            </a:r>
          </a:p>
        </p:txBody>
      </p:sp>
    </p:spTree>
    <p:extLst>
      <p:ext uri="{BB962C8B-B14F-4D97-AF65-F5344CB8AC3E}">
        <p14:creationId xmlns:p14="http://schemas.microsoft.com/office/powerpoint/2010/main" val="256677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066299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tockholmresilience.org/images/18.36c25848153d54bdba33eda2/1465905983520/sdgs-food-azote-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50" r="21319"/>
          <a:stretch/>
        </p:blipFill>
        <p:spPr bwMode="auto">
          <a:xfrm>
            <a:off x="174172" y="65933"/>
            <a:ext cx="8973457" cy="678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74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564541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of the term sustainable</a:t>
            </a:r>
          </a:p>
        </p:txBody>
      </p:sp>
      <p:sp>
        <p:nvSpPr>
          <p:cNvPr id="3" name="Content Placeholder 2"/>
          <p:cNvSpPr>
            <a:spLocks noGrp="1"/>
          </p:cNvSpPr>
          <p:nvPr>
            <p:ph idx="1"/>
          </p:nvPr>
        </p:nvSpPr>
        <p:spPr/>
        <p:txBody>
          <a:bodyPr/>
          <a:lstStyle/>
          <a:p>
            <a:r>
              <a:rPr lang="en-US" dirty="0"/>
              <a:t>Adjective that means “green”</a:t>
            </a:r>
          </a:p>
          <a:p>
            <a:r>
              <a:rPr lang="en-US" dirty="0"/>
              <a:t>“A little better for the environment than the alternative</a:t>
            </a:r>
            <a:r>
              <a:rPr lang="en-US" dirty="0" smtClean="0"/>
              <a:t>”</a:t>
            </a:r>
          </a:p>
          <a:p>
            <a:r>
              <a:rPr lang="en-US" dirty="0" smtClean="0"/>
              <a:t>Less bad</a:t>
            </a:r>
            <a:endParaRPr lang="en-US" dirty="0"/>
          </a:p>
          <a:p>
            <a:r>
              <a:rPr lang="en-US" dirty="0" err="1"/>
              <a:t>greenwashing</a:t>
            </a:r>
            <a:endParaRPr lang="en-US" dirty="0"/>
          </a:p>
          <a:p>
            <a:pPr marL="0" indent="0">
              <a:buNone/>
            </a:pPr>
            <a:endParaRPr lang="en-US"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022" y="2940490"/>
            <a:ext cx="3267178" cy="372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79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62000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866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7200"/>
            <a:ext cx="44577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927508"/>
            <a:ext cx="28575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5" y="3295650"/>
            <a:ext cx="298132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75" y="76200"/>
            <a:ext cx="4965137" cy="308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407618"/>
            <a:ext cx="34258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tracking?</a:t>
            </a:r>
          </a:p>
        </p:txBody>
      </p:sp>
      <p:sp>
        <p:nvSpPr>
          <p:cNvPr id="3" name="Content Placeholder 2"/>
          <p:cNvSpPr>
            <a:spLocks noGrp="1"/>
          </p:cNvSpPr>
          <p:nvPr>
            <p:ph idx="1"/>
          </p:nvPr>
        </p:nvSpPr>
        <p:spPr/>
        <p:txBody>
          <a:bodyPr/>
          <a:lstStyle/>
          <a:p>
            <a:r>
              <a:rPr lang="en-US" dirty="0"/>
              <a:t>If development is not sustainable, is it development – why so many bad decisions?</a:t>
            </a:r>
          </a:p>
          <a:p>
            <a:endParaRPr lang="en-US" dirty="0"/>
          </a:p>
          <a:p>
            <a:endParaRPr lang="en-US" dirty="0"/>
          </a:p>
          <a:p>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774" y="2971800"/>
            <a:ext cx="4226002"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304800" y="3653457"/>
            <a:ext cx="4343400" cy="28997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Triple Bottom line:</a:t>
            </a:r>
          </a:p>
          <a:p>
            <a:pPr marL="0" indent="0">
              <a:buNone/>
            </a:pPr>
            <a:r>
              <a:rPr lang="en-US" dirty="0"/>
              <a:t>Environmental, Social, &amp; Economic  Development</a:t>
            </a:r>
          </a:p>
        </p:txBody>
      </p:sp>
    </p:spTree>
    <p:extLst>
      <p:ext uri="{BB962C8B-B14F-4D97-AF65-F5344CB8AC3E}">
        <p14:creationId xmlns:p14="http://schemas.microsoft.com/office/powerpoint/2010/main" val="394927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barn(inVertical)">
                                      <p:cBhvr>
                                        <p:cTn id="13"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sustainability still possible?</a:t>
            </a:r>
          </a:p>
        </p:txBody>
      </p:sp>
      <p:sp>
        <p:nvSpPr>
          <p:cNvPr id="3" name="Content Placeholder 2"/>
          <p:cNvSpPr>
            <a:spLocks noGrp="1"/>
          </p:cNvSpPr>
          <p:nvPr>
            <p:ph idx="1"/>
          </p:nvPr>
        </p:nvSpPr>
        <p:spPr>
          <a:xfrm>
            <a:off x="457200" y="1600200"/>
            <a:ext cx="6400800" cy="4525963"/>
          </a:xfrm>
        </p:spPr>
        <p:txBody>
          <a:bodyPr>
            <a:normAutofit fontScale="92500" lnSpcReduction="10000"/>
          </a:bodyPr>
          <a:lstStyle/>
          <a:p>
            <a:r>
              <a:rPr lang="en-US" dirty="0"/>
              <a:t>“Growing human populations are eating more meat, using more carbon-based energy, shouldering aside more natural resources, and tapping into more renewable and nonrenewable commodities than ever before.”</a:t>
            </a:r>
          </a:p>
          <a:p>
            <a:r>
              <a:rPr lang="en-US" dirty="0"/>
              <a:t>“If humanity fails to achieve sustainability, when, and how, will unsustainable trends end?”</a:t>
            </a:r>
          </a:p>
          <a:p>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86200"/>
            <a:ext cx="1962150" cy="280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7579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sustainability still possible?</a:t>
            </a:r>
          </a:p>
        </p:txBody>
      </p:sp>
      <p:sp>
        <p:nvSpPr>
          <p:cNvPr id="3" name="Content Placeholder 2"/>
          <p:cNvSpPr>
            <a:spLocks noGrp="1"/>
          </p:cNvSpPr>
          <p:nvPr>
            <p:ph idx="1"/>
          </p:nvPr>
        </p:nvSpPr>
        <p:spPr/>
        <p:txBody>
          <a:bodyPr>
            <a:normAutofit/>
          </a:bodyPr>
          <a:lstStyle/>
          <a:p>
            <a:r>
              <a:rPr lang="en-US" dirty="0"/>
              <a:t>Why has it proved so hard to conform human behavior to the needs of a life-supporting future?</a:t>
            </a:r>
          </a:p>
          <a:p>
            <a:r>
              <a:rPr lang="en-US" dirty="0"/>
              <a:t>Our political and economic institutions evolved before anyone imagined the need to restrain human behavior out of concern for the future.</a:t>
            </a:r>
          </a:p>
          <a:p>
            <a:endParaRPr lang="en-US" dirty="0"/>
          </a:p>
        </p:txBody>
      </p:sp>
    </p:spTree>
    <p:extLst>
      <p:ext uri="{BB962C8B-B14F-4D97-AF65-F5344CB8AC3E}">
        <p14:creationId xmlns:p14="http://schemas.microsoft.com/office/powerpoint/2010/main" val="323362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t>Sustainable Development</a:t>
            </a:r>
          </a:p>
        </p:txBody>
      </p:sp>
      <p:sp>
        <p:nvSpPr>
          <p:cNvPr id="3" name="Content Placeholder 2"/>
          <p:cNvSpPr>
            <a:spLocks noGrp="1"/>
          </p:cNvSpPr>
          <p:nvPr>
            <p:ph idx="1"/>
          </p:nvPr>
        </p:nvSpPr>
        <p:spPr/>
        <p:txBody>
          <a:bodyPr/>
          <a:lstStyle/>
          <a:p>
            <a:r>
              <a:rPr lang="en-US" sz="2800" dirty="0"/>
              <a:t>“development that meets the needs of the present generation without compromising the ability of future generations to meet their own needs”</a:t>
            </a:r>
            <a:r>
              <a:rPr lang="en-US" dirty="0"/>
              <a:t> </a:t>
            </a:r>
          </a:p>
          <a:p>
            <a:pPr lvl="1"/>
            <a:r>
              <a:rPr lang="en-US" sz="2000" i="1" dirty="0"/>
              <a:t>Our Common Future</a:t>
            </a:r>
            <a:r>
              <a:rPr lang="en-US" sz="2000" dirty="0"/>
              <a:t>/ </a:t>
            </a:r>
            <a:r>
              <a:rPr lang="en-US" sz="2000" dirty="0" smtClean="0"/>
              <a:t>United Nations </a:t>
            </a:r>
            <a:r>
              <a:rPr lang="en-US" sz="2000" dirty="0" err="1" smtClean="0"/>
              <a:t>Brundtland</a:t>
            </a:r>
            <a:r>
              <a:rPr lang="en-US" sz="2000" dirty="0" smtClean="0"/>
              <a:t> </a:t>
            </a:r>
            <a:r>
              <a:rPr lang="en-US" sz="2000" dirty="0"/>
              <a:t>Report, 1987</a:t>
            </a:r>
          </a:p>
        </p:txBody>
      </p:sp>
    </p:spTree>
    <p:extLst>
      <p:ext uri="{BB962C8B-B14F-4D97-AF65-F5344CB8AC3E}">
        <p14:creationId xmlns:p14="http://schemas.microsoft.com/office/powerpoint/2010/main" val="3329282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Great Law of the Iroquois</a:t>
            </a:r>
          </a:p>
        </p:txBody>
      </p:sp>
      <p:sp>
        <p:nvSpPr>
          <p:cNvPr id="3" name="Content Placeholder 2"/>
          <p:cNvSpPr>
            <a:spLocks noGrp="1"/>
          </p:cNvSpPr>
          <p:nvPr>
            <p:ph idx="1"/>
          </p:nvPr>
        </p:nvSpPr>
        <p:spPr/>
        <p:txBody>
          <a:bodyPr/>
          <a:lstStyle/>
          <a:p>
            <a:r>
              <a:rPr lang="en-US" dirty="0"/>
              <a:t>In every deliberation, we must consider the impact on the seventh generation (~140 years into the future)</a:t>
            </a:r>
          </a:p>
          <a:p>
            <a:endParaRPr lang="en-US" dirty="0"/>
          </a:p>
          <a:p>
            <a:r>
              <a:rPr lang="en-US" dirty="0"/>
              <a:t>What is the purpose of expressing concern for the consequences of decision-making down to the seventh generation from their own?</a:t>
            </a:r>
          </a:p>
          <a:p>
            <a:endParaRPr lang="en-US" dirty="0"/>
          </a:p>
        </p:txBody>
      </p:sp>
    </p:spTree>
    <p:extLst>
      <p:ext uri="{BB962C8B-B14F-4D97-AF65-F5344CB8AC3E}">
        <p14:creationId xmlns:p14="http://schemas.microsoft.com/office/powerpoint/2010/main" val="78004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Guidance for answers</a:t>
            </a:r>
          </a:p>
        </p:txBody>
      </p:sp>
      <p:sp>
        <p:nvSpPr>
          <p:cNvPr id="3" name="Content Placeholder 2"/>
          <p:cNvSpPr>
            <a:spLocks noGrp="1"/>
          </p:cNvSpPr>
          <p:nvPr>
            <p:ph idx="1"/>
          </p:nvPr>
        </p:nvSpPr>
        <p:spPr/>
        <p:txBody>
          <a:bodyPr/>
          <a:lstStyle/>
          <a:p>
            <a:r>
              <a:rPr lang="en-US" dirty="0"/>
              <a:t>Western insight into the needed physical and ethical </a:t>
            </a:r>
            <a:r>
              <a:rPr lang="en-US" dirty="0" smtClean="0"/>
              <a:t>transformations</a:t>
            </a:r>
          </a:p>
          <a:p>
            <a:r>
              <a:rPr lang="en-US" dirty="0" smtClean="0"/>
              <a:t>Alternatively, we should look to other traditions as well: indigenous, Eastern</a:t>
            </a:r>
            <a:r>
              <a:rPr lang="en-US" dirty="0"/>
              <a:t/>
            </a:r>
            <a:br>
              <a:rPr lang="en-US" dirty="0"/>
            </a:br>
            <a:endParaRPr lang="en-US" dirty="0"/>
          </a:p>
        </p:txBody>
      </p:sp>
    </p:spTree>
    <p:extLst>
      <p:ext uri="{BB962C8B-B14F-4D97-AF65-F5344CB8AC3E}">
        <p14:creationId xmlns:p14="http://schemas.microsoft.com/office/powerpoint/2010/main" val="15814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gn="l" eaLnBrk="1" hangingPunct="1"/>
            <a:r>
              <a:rPr lang="en-US" sz="3600" b="1" dirty="0">
                <a:latin typeface="+mn-lt"/>
                <a:cs typeface="Times New Roman" pitchFamily="18" charset="0"/>
              </a:rPr>
              <a:t>Aldo Leopold</a:t>
            </a:r>
          </a:p>
        </p:txBody>
      </p:sp>
      <p:sp>
        <p:nvSpPr>
          <p:cNvPr id="49155" name="Rectangle 3"/>
          <p:cNvSpPr>
            <a:spLocks noGrp="1" noChangeArrowheads="1"/>
          </p:cNvSpPr>
          <p:nvPr>
            <p:ph type="body" idx="1"/>
          </p:nvPr>
        </p:nvSpPr>
        <p:spPr>
          <a:xfrm>
            <a:off x="0" y="2667000"/>
            <a:ext cx="9144000" cy="4114800"/>
          </a:xfrm>
        </p:spPr>
        <p:txBody>
          <a:bodyPr/>
          <a:lstStyle/>
          <a:p>
            <a:pPr eaLnBrk="1" hangingPunct="1">
              <a:lnSpc>
                <a:spcPct val="90000"/>
              </a:lnSpc>
            </a:pPr>
            <a:r>
              <a:rPr lang="en-US" sz="2400" dirty="0">
                <a:ea typeface="Arial Unicode MS" pitchFamily="34" charset="-128"/>
                <a:cs typeface="Arial Unicode MS" pitchFamily="34" charset="-128"/>
              </a:rPr>
              <a:t>Forest Service and Wisconsin professor, eloquent and passionate writer of our duty to protect </a:t>
            </a:r>
            <a:r>
              <a:rPr lang="en-US" sz="2400" dirty="0" smtClean="0">
                <a:ea typeface="Arial Unicode MS" pitchFamily="34" charset="-128"/>
                <a:cs typeface="Arial Unicode MS" pitchFamily="34" charset="-128"/>
              </a:rPr>
              <a:t>the balance </a:t>
            </a:r>
            <a:r>
              <a:rPr lang="en-US" sz="2400" dirty="0">
                <a:ea typeface="Arial Unicode MS" pitchFamily="34" charset="-128"/>
                <a:cs typeface="Arial Unicode MS" pitchFamily="34" charset="-128"/>
              </a:rPr>
              <a:t>of nature: </a:t>
            </a:r>
            <a:endParaRPr lang="en-US" sz="2400" dirty="0" smtClean="0">
              <a:ea typeface="Arial Unicode MS" pitchFamily="34" charset="-128"/>
              <a:cs typeface="Arial Unicode MS" pitchFamily="34" charset="-128"/>
            </a:endParaRPr>
          </a:p>
          <a:p>
            <a:pPr lvl="1">
              <a:lnSpc>
                <a:spcPct val="90000"/>
              </a:lnSpc>
            </a:pPr>
            <a:r>
              <a:rPr lang="en-US" sz="2000" dirty="0" smtClean="0">
                <a:ea typeface="Arial Unicode MS" pitchFamily="34" charset="-128"/>
                <a:cs typeface="Arial Unicode MS" pitchFamily="34" charset="-128"/>
              </a:rPr>
              <a:t>humans </a:t>
            </a:r>
            <a:r>
              <a:rPr lang="en-US" sz="2000" dirty="0">
                <a:ea typeface="Arial Unicode MS" pitchFamily="34" charset="-128"/>
                <a:cs typeface="Arial Unicode MS" pitchFamily="34" charset="-128"/>
              </a:rPr>
              <a:t>should extend to nature the same ethical sense of responsibility that we extend to each other</a:t>
            </a:r>
            <a:r>
              <a:rPr lang="en-US" sz="2000" dirty="0" smtClean="0">
                <a:ea typeface="Arial Unicode MS" pitchFamily="34" charset="-128"/>
                <a:cs typeface="Arial Unicode MS" pitchFamily="34" charset="-128"/>
              </a:rPr>
              <a:t>.</a:t>
            </a:r>
          </a:p>
          <a:p>
            <a:pPr eaLnBrk="1" hangingPunct="1">
              <a:lnSpc>
                <a:spcPct val="90000"/>
              </a:lnSpc>
            </a:pPr>
            <a:endParaRPr lang="en-US" sz="2400" dirty="0">
              <a:ea typeface="Arial Unicode MS" pitchFamily="34" charset="-128"/>
              <a:cs typeface="Arial Unicode MS" pitchFamily="34" charset="-128"/>
            </a:endParaRPr>
          </a:p>
          <a:p>
            <a:pPr eaLnBrk="1" hangingPunct="1">
              <a:lnSpc>
                <a:spcPct val="90000"/>
              </a:lnSpc>
            </a:pPr>
            <a:r>
              <a:rPr lang="en-US" sz="2400" dirty="0">
                <a:ea typeface="Arial Unicode MS" pitchFamily="34" charset="-128"/>
                <a:cs typeface="Arial Unicode MS" pitchFamily="34" charset="-128"/>
              </a:rPr>
              <a:t>A Sand County Almanac (1949) – regarded as the most influential book on conservation ever written. </a:t>
            </a:r>
            <a:endParaRPr lang="en-US" sz="2400" dirty="0" smtClean="0">
              <a:ea typeface="Arial Unicode MS" pitchFamily="34" charset="-128"/>
              <a:cs typeface="Arial Unicode MS" pitchFamily="34" charset="-128"/>
            </a:endParaRPr>
          </a:p>
          <a:p>
            <a:pPr eaLnBrk="1" hangingPunct="1">
              <a:lnSpc>
                <a:spcPct val="90000"/>
              </a:lnSpc>
            </a:pPr>
            <a:endParaRPr lang="en-US" sz="2400" dirty="0">
              <a:ea typeface="Arial Unicode MS" pitchFamily="34" charset="-128"/>
              <a:cs typeface="Arial Unicode MS" pitchFamily="34" charset="-128"/>
            </a:endParaRPr>
          </a:p>
          <a:p>
            <a:pPr eaLnBrk="1" hangingPunct="1">
              <a:lnSpc>
                <a:spcPct val="90000"/>
              </a:lnSpc>
            </a:pPr>
            <a:r>
              <a:rPr lang="en-US" sz="2400" dirty="0">
                <a:ea typeface="Arial Unicode MS" pitchFamily="34" charset="-128"/>
                <a:cs typeface="Arial Unicode MS" pitchFamily="34" charset="-128"/>
              </a:rPr>
              <a:t>“The land ethic simply enlarges the boundaries of the community to include soils, waters, plants, and animals, or collectively: the land.”</a:t>
            </a:r>
          </a:p>
        </p:txBody>
      </p:sp>
      <p:pic>
        <p:nvPicPr>
          <p:cNvPr id="49156" name="Picture 5" descr="http://www.historycooperative.org/journals/ht/37.1/images/frese_fig02b.jpg"/>
          <p:cNvPicPr>
            <a:picLocks noChangeAspect="1" noChangeArrowheads="1"/>
          </p:cNvPicPr>
          <p:nvPr/>
        </p:nvPicPr>
        <p:blipFill>
          <a:blip r:embed="rId2"/>
          <a:srcRect/>
          <a:stretch>
            <a:fillRect/>
          </a:stretch>
        </p:blipFill>
        <p:spPr bwMode="auto">
          <a:xfrm>
            <a:off x="7324725" y="0"/>
            <a:ext cx="1819275" cy="2590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562600" y="152400"/>
            <a:ext cx="1568750" cy="2362200"/>
          </a:xfrm>
          <a:prstGeom prst="rect">
            <a:avLst/>
          </a:prstGeom>
          <a:noFill/>
          <a:ln w="9525">
            <a:noFill/>
            <a:miter lim="800000"/>
            <a:headEnd/>
            <a:tailEnd/>
          </a:ln>
          <a:effectLst/>
        </p:spPr>
      </p:pic>
    </p:spTree>
    <p:extLst>
      <p:ext uri="{BB962C8B-B14F-4D97-AF65-F5344CB8AC3E}">
        <p14:creationId xmlns:p14="http://schemas.microsoft.com/office/powerpoint/2010/main" val="1598391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47800" y="381000"/>
            <a:ext cx="4191000" cy="1143000"/>
          </a:xfrm>
        </p:spPr>
        <p:txBody>
          <a:bodyPr>
            <a:normAutofit/>
          </a:bodyPr>
          <a:lstStyle/>
          <a:p>
            <a:pPr eaLnBrk="1" hangingPunct="1"/>
            <a:r>
              <a:rPr lang="en-US" sz="3600" b="1" dirty="0">
                <a:latin typeface="+mn-lt"/>
                <a:cs typeface="Times New Roman" pitchFamily="18" charset="0"/>
              </a:rPr>
              <a:t>Rachel Carson</a:t>
            </a:r>
          </a:p>
        </p:txBody>
      </p:sp>
      <p:sp>
        <p:nvSpPr>
          <p:cNvPr id="56323" name="Rectangle 3"/>
          <p:cNvSpPr>
            <a:spLocks noGrp="1" noChangeArrowheads="1"/>
          </p:cNvSpPr>
          <p:nvPr>
            <p:ph type="body" idx="1"/>
          </p:nvPr>
        </p:nvSpPr>
        <p:spPr>
          <a:xfrm>
            <a:off x="76200" y="2057400"/>
            <a:ext cx="8991600" cy="4876800"/>
          </a:xfrm>
        </p:spPr>
        <p:txBody>
          <a:bodyPr/>
          <a:lstStyle/>
          <a:p>
            <a:r>
              <a:rPr lang="en-US" sz="2400" dirty="0">
                <a:ea typeface="Arial Unicode MS" pitchFamily="34" charset="-128"/>
                <a:cs typeface="Arial Unicode MS" pitchFamily="34" charset="-128"/>
              </a:rPr>
              <a:t>1960s – </a:t>
            </a:r>
            <a:r>
              <a:rPr lang="en-US" sz="2400" b="1" dirty="0">
                <a:ea typeface="Arial Unicode MS" pitchFamily="34" charset="-128"/>
                <a:cs typeface="Arial Unicode MS" pitchFamily="34" charset="-128"/>
              </a:rPr>
              <a:t>The modern environmental movement is born</a:t>
            </a:r>
          </a:p>
          <a:p>
            <a:pPr eaLnBrk="1" hangingPunct="1">
              <a:lnSpc>
                <a:spcPct val="90000"/>
              </a:lnSpc>
            </a:pPr>
            <a:endParaRPr lang="en-US" sz="2400" dirty="0">
              <a:ea typeface="Arial Unicode MS" pitchFamily="34" charset="-128"/>
              <a:cs typeface="Arial Unicode MS" pitchFamily="34" charset="-128"/>
            </a:endParaRPr>
          </a:p>
          <a:p>
            <a:pPr eaLnBrk="1" hangingPunct="1">
              <a:lnSpc>
                <a:spcPct val="90000"/>
              </a:lnSpc>
            </a:pPr>
            <a:r>
              <a:rPr lang="en-US" sz="2400" dirty="0">
                <a:ea typeface="Arial Unicode MS" pitchFamily="34" charset="-128"/>
                <a:cs typeface="Arial Unicode MS" pitchFamily="34" charset="-128"/>
              </a:rPr>
              <a:t>1962 </a:t>
            </a:r>
            <a:r>
              <a:rPr lang="en-US" sz="2400" i="1" dirty="0">
                <a:ea typeface="Arial Unicode MS" pitchFamily="34" charset="-128"/>
                <a:cs typeface="Arial Unicode MS" pitchFamily="34" charset="-128"/>
              </a:rPr>
              <a:t>Silent Spring</a:t>
            </a:r>
          </a:p>
          <a:p>
            <a:pPr eaLnBrk="1" hangingPunct="1">
              <a:lnSpc>
                <a:spcPct val="90000"/>
              </a:lnSpc>
            </a:pPr>
            <a:r>
              <a:rPr lang="en-US" sz="2400" dirty="0">
                <a:ea typeface="Arial Unicode MS" pitchFamily="34" charset="-128"/>
                <a:cs typeface="Arial Unicode MS" pitchFamily="34" charset="-128"/>
              </a:rPr>
              <a:t>Carson, writer and marine biologist, told how chemical use on farms, forests, and gardens, poison the environment. Insects were dying (not just the pest species) which meant no food for the birds. No birds, no bird song – a silent spring</a:t>
            </a:r>
          </a:p>
          <a:p>
            <a:pPr eaLnBrk="1" hangingPunct="1">
              <a:lnSpc>
                <a:spcPct val="90000"/>
              </a:lnSpc>
              <a:buNone/>
            </a:pPr>
            <a:endParaRPr lang="en-US" sz="2400" dirty="0">
              <a:ea typeface="Arial Unicode MS" pitchFamily="34" charset="-128"/>
              <a:cs typeface="Arial Unicode MS" pitchFamily="34" charset="-128"/>
            </a:endParaRPr>
          </a:p>
          <a:p>
            <a:pPr>
              <a:lnSpc>
                <a:spcPct val="90000"/>
              </a:lnSpc>
            </a:pPr>
            <a:r>
              <a:rPr lang="en-US" sz="2400" dirty="0">
                <a:ea typeface="Arial Unicode MS" pitchFamily="34" charset="-128"/>
                <a:cs typeface="Arial Unicode MS" pitchFamily="34" charset="-128"/>
              </a:rPr>
              <a:t>Public awareness that humans are damaging environment</a:t>
            </a:r>
          </a:p>
        </p:txBody>
      </p:sp>
      <p:pic>
        <p:nvPicPr>
          <p:cNvPr id="56324" name="Picture 5" descr="http://www.todayinliterature.com/assets/photos/c/rachel-carson-190x290.jpg"/>
          <p:cNvPicPr>
            <a:picLocks noChangeAspect="1" noChangeArrowheads="1"/>
          </p:cNvPicPr>
          <p:nvPr/>
        </p:nvPicPr>
        <p:blipFill>
          <a:blip r:embed="rId2"/>
          <a:srcRect/>
          <a:stretch>
            <a:fillRect/>
          </a:stretch>
        </p:blipFill>
        <p:spPr bwMode="auto">
          <a:xfrm>
            <a:off x="7543800" y="0"/>
            <a:ext cx="1600200" cy="2441924"/>
          </a:xfrm>
          <a:prstGeom prst="rect">
            <a:avLst/>
          </a:prstGeom>
          <a:noFill/>
          <a:ln w="9525">
            <a:noFill/>
            <a:miter lim="800000"/>
            <a:headEnd/>
            <a:tailEnd/>
          </a:ln>
        </p:spPr>
      </p:pic>
      <p:pic>
        <p:nvPicPr>
          <p:cNvPr id="56325" name="Picture 7" descr="http://library.furman.edu/resources/subject/women/images/rachelcarson.gif"/>
          <p:cNvPicPr>
            <a:picLocks noChangeAspect="1" noChangeArrowheads="1"/>
          </p:cNvPicPr>
          <p:nvPr/>
        </p:nvPicPr>
        <p:blipFill>
          <a:blip r:embed="rId3"/>
          <a:srcRect/>
          <a:stretch>
            <a:fillRect/>
          </a:stretch>
        </p:blipFill>
        <p:spPr bwMode="auto">
          <a:xfrm>
            <a:off x="0" y="0"/>
            <a:ext cx="1365250" cy="1981200"/>
          </a:xfrm>
          <a:prstGeom prst="rect">
            <a:avLst/>
          </a:prstGeom>
          <a:noFill/>
          <a:ln w="9525">
            <a:noFill/>
            <a:miter lim="800000"/>
            <a:headEnd/>
            <a:tailEnd/>
          </a:ln>
        </p:spPr>
      </p:pic>
    </p:spTree>
    <p:extLst>
      <p:ext uri="{BB962C8B-B14F-4D97-AF65-F5344CB8AC3E}">
        <p14:creationId xmlns:p14="http://schemas.microsoft.com/office/powerpoint/2010/main" val="1927997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47800" y="381000"/>
            <a:ext cx="4191000" cy="1143000"/>
          </a:xfrm>
        </p:spPr>
        <p:txBody>
          <a:bodyPr>
            <a:normAutofit/>
          </a:bodyPr>
          <a:lstStyle/>
          <a:p>
            <a:pPr eaLnBrk="1" hangingPunct="1"/>
            <a:r>
              <a:rPr lang="en-US" sz="3600" b="1" dirty="0" smtClean="0">
                <a:latin typeface="+mn-lt"/>
                <a:cs typeface="Times New Roman" pitchFamily="18" charset="0"/>
              </a:rPr>
              <a:t>Greta Thunberg</a:t>
            </a:r>
            <a:endParaRPr lang="en-US" sz="3600" b="1" dirty="0">
              <a:latin typeface="+mn-lt"/>
              <a:cs typeface="Times New Roman" pitchFamily="18" charset="0"/>
            </a:endParaRPr>
          </a:p>
        </p:txBody>
      </p:sp>
      <p:sp>
        <p:nvSpPr>
          <p:cNvPr id="56323" name="Rectangle 3"/>
          <p:cNvSpPr>
            <a:spLocks noGrp="1" noChangeArrowheads="1"/>
          </p:cNvSpPr>
          <p:nvPr>
            <p:ph type="body" idx="1"/>
          </p:nvPr>
        </p:nvSpPr>
        <p:spPr>
          <a:xfrm>
            <a:off x="128954" y="2286000"/>
            <a:ext cx="8991600" cy="3505200"/>
          </a:xfrm>
        </p:spPr>
        <p:txBody>
          <a:bodyPr/>
          <a:lstStyle/>
          <a:p>
            <a:r>
              <a:rPr lang="en-US" sz="2400" dirty="0" smtClean="0">
                <a:ea typeface="Arial Unicode MS" pitchFamily="34" charset="-128"/>
                <a:cs typeface="Arial Unicode MS" pitchFamily="34" charset="-128"/>
              </a:rPr>
              <a:t>2018 </a:t>
            </a:r>
            <a:r>
              <a:rPr lang="en-US" sz="2400" dirty="0">
                <a:ea typeface="Arial Unicode MS" pitchFamily="34" charset="-128"/>
                <a:cs typeface="Arial Unicode MS" pitchFamily="34" charset="-128"/>
              </a:rPr>
              <a:t>– </a:t>
            </a:r>
            <a:r>
              <a:rPr lang="en-US" sz="2400" dirty="0" smtClean="0">
                <a:ea typeface="Arial Unicode MS" pitchFamily="34" charset="-128"/>
                <a:cs typeface="Arial Unicode MS" pitchFamily="34" charset="-128"/>
              </a:rPr>
              <a:t>School Strike for climate – Friday’s for Future</a:t>
            </a:r>
            <a:endParaRPr lang="en-US" sz="2400" b="1" dirty="0">
              <a:ea typeface="Arial Unicode MS" pitchFamily="34" charset="-128"/>
              <a:cs typeface="Arial Unicode MS" pitchFamily="34" charset="-128"/>
            </a:endParaRPr>
          </a:p>
          <a:p>
            <a:pPr eaLnBrk="1" hangingPunct="1">
              <a:lnSpc>
                <a:spcPct val="90000"/>
              </a:lnSpc>
            </a:pPr>
            <a:endParaRPr lang="en-US" sz="2400" dirty="0">
              <a:ea typeface="Arial Unicode MS" pitchFamily="34" charset="-128"/>
              <a:cs typeface="Arial Unicode MS" pitchFamily="34" charset="-128"/>
            </a:endParaRPr>
          </a:p>
          <a:p>
            <a:pPr eaLnBrk="1" hangingPunct="1">
              <a:lnSpc>
                <a:spcPct val="90000"/>
              </a:lnSpc>
            </a:pPr>
            <a:r>
              <a:rPr lang="en-US" sz="2400" dirty="0" smtClean="0">
                <a:ea typeface="Arial Unicode MS" pitchFamily="34" charset="-128"/>
                <a:cs typeface="Arial Unicode MS" pitchFamily="34" charset="-128"/>
              </a:rPr>
              <a:t>2019 Spoke before UN Climate conference</a:t>
            </a:r>
            <a:endParaRPr lang="en-US" sz="2400" dirty="0">
              <a:ea typeface="Arial Unicode MS" pitchFamily="34" charset="-128"/>
              <a:cs typeface="Arial Unicode MS" pitchFamily="34" charset="-128"/>
            </a:endParaRPr>
          </a:p>
          <a:p>
            <a:pPr eaLnBrk="1" hangingPunct="1">
              <a:lnSpc>
                <a:spcPct val="90000"/>
              </a:lnSpc>
              <a:buNone/>
            </a:pPr>
            <a:endParaRPr lang="en-US" sz="2400" dirty="0">
              <a:ea typeface="Arial Unicode MS" pitchFamily="34" charset="-128"/>
              <a:cs typeface="Arial Unicode MS" pitchFamily="34" charset="-128"/>
            </a:endParaRPr>
          </a:p>
          <a:p>
            <a:pPr>
              <a:lnSpc>
                <a:spcPct val="90000"/>
              </a:lnSpc>
            </a:pPr>
            <a:r>
              <a:rPr lang="en-US" sz="2400" dirty="0" smtClean="0">
                <a:ea typeface="Arial Unicode MS" pitchFamily="34" charset="-128"/>
                <a:cs typeface="Arial Unicode MS" pitchFamily="34" charset="-128"/>
              </a:rPr>
              <a:t>We will remember…</a:t>
            </a:r>
            <a:endParaRPr lang="en-US" sz="2400" dirty="0">
              <a:ea typeface="Arial Unicode MS" pitchFamily="34" charset="-128"/>
              <a:cs typeface="Arial Unicode MS" pitchFamily="34" charset="-128"/>
            </a:endParaRPr>
          </a:p>
        </p:txBody>
      </p:sp>
      <p:pic>
        <p:nvPicPr>
          <p:cNvPr id="2" name="Obrázek 1"/>
          <p:cNvPicPr>
            <a:picLocks noChangeAspect="1"/>
          </p:cNvPicPr>
          <p:nvPr/>
        </p:nvPicPr>
        <p:blipFill>
          <a:blip r:embed="rId2"/>
          <a:stretch>
            <a:fillRect/>
          </a:stretch>
        </p:blipFill>
        <p:spPr>
          <a:xfrm>
            <a:off x="0" y="0"/>
            <a:ext cx="1582615" cy="2057400"/>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040" y="37123"/>
            <a:ext cx="1889760" cy="1280160"/>
          </a:xfrm>
          <a:prstGeom prst="rect">
            <a:avLst/>
          </a:prstGeom>
        </p:spPr>
      </p:pic>
    </p:spTree>
    <p:extLst>
      <p:ext uri="{BB962C8B-B14F-4D97-AF65-F5344CB8AC3E}">
        <p14:creationId xmlns:p14="http://schemas.microsoft.com/office/powerpoint/2010/main" val="3247219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7247640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rtoon by Joel Pett from USA Today, December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620000" cy="508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770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Decoupling –greater resource efficiency</a:t>
            </a:r>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46926"/>
            <a:ext cx="7467600" cy="453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81072"/>
            <a:ext cx="2528197" cy="553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6248400"/>
            <a:ext cx="2481513" cy="461665"/>
          </a:xfrm>
          <a:prstGeom prst="rect">
            <a:avLst/>
          </a:prstGeom>
          <a:noFill/>
        </p:spPr>
        <p:txBody>
          <a:bodyPr wrap="none" rtlCol="0">
            <a:spAutoFit/>
          </a:bodyPr>
          <a:lstStyle/>
          <a:p>
            <a:r>
              <a:rPr lang="en-US" sz="2400" b="1" dirty="0"/>
              <a:t>Do more with less</a:t>
            </a:r>
          </a:p>
        </p:txBody>
      </p:sp>
    </p:spTree>
    <p:extLst>
      <p:ext uri="{BB962C8B-B14F-4D97-AF65-F5344CB8AC3E}">
        <p14:creationId xmlns:p14="http://schemas.microsoft.com/office/powerpoint/2010/main" val="20671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degrowth</a:t>
            </a:r>
            <a:endParaRPr lang="en-US" dirty="0"/>
          </a:p>
        </p:txBody>
      </p:sp>
      <p:sp>
        <p:nvSpPr>
          <p:cNvPr id="4" name="Content Placeholder 3"/>
          <p:cNvSpPr>
            <a:spLocks noGrp="1"/>
          </p:cNvSpPr>
          <p:nvPr>
            <p:ph idx="1"/>
          </p:nvPr>
        </p:nvSpPr>
        <p:spPr/>
        <p:txBody>
          <a:bodyPr/>
          <a:lstStyle/>
          <a:p>
            <a:r>
              <a:rPr lang="en-US" dirty="0"/>
              <a:t>Reduce scale to fit within planetary boundaries</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59" r="13383"/>
          <a:stretch/>
        </p:blipFill>
        <p:spPr bwMode="auto">
          <a:xfrm>
            <a:off x="152400" y="2747210"/>
            <a:ext cx="2286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226029"/>
            <a:ext cx="2486025" cy="352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743200"/>
            <a:ext cx="3810000"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5321" y="356435"/>
            <a:ext cx="1853365" cy="185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76600" y="6308725"/>
            <a:ext cx="1090363" cy="461665"/>
          </a:xfrm>
          <a:prstGeom prst="rect">
            <a:avLst/>
          </a:prstGeom>
        </p:spPr>
        <p:txBody>
          <a:bodyPr wrap="none">
            <a:spAutoFit/>
          </a:bodyPr>
          <a:lstStyle/>
          <a:p>
            <a:r>
              <a:rPr lang="en-US" sz="2400" b="1" dirty="0"/>
              <a:t>Do less</a:t>
            </a:r>
          </a:p>
        </p:txBody>
      </p:sp>
    </p:spTree>
    <p:extLst>
      <p:ext uri="{BB962C8B-B14F-4D97-AF65-F5344CB8AC3E}">
        <p14:creationId xmlns:p14="http://schemas.microsoft.com/office/powerpoint/2010/main" val="77210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a:t>To develop?</a:t>
            </a:r>
          </a:p>
          <a:p>
            <a:endParaRPr lang="en-US" sz="4000" dirty="0"/>
          </a:p>
          <a:p>
            <a:pPr lvl="1"/>
            <a:r>
              <a:rPr lang="en-US" sz="3600" dirty="0"/>
              <a:t>Or</a:t>
            </a:r>
          </a:p>
          <a:p>
            <a:pPr lvl="1"/>
            <a:endParaRPr lang="en-US" sz="3600" dirty="0"/>
          </a:p>
          <a:p>
            <a:r>
              <a:rPr lang="en-US" sz="4000" dirty="0"/>
              <a:t>To sustain?</a:t>
            </a:r>
          </a:p>
        </p:txBody>
      </p:sp>
      <p:sp>
        <p:nvSpPr>
          <p:cNvPr id="3" name="Title 2"/>
          <p:cNvSpPr>
            <a:spLocks noGrp="1"/>
          </p:cNvSpPr>
          <p:nvPr>
            <p:ph type="title"/>
          </p:nvPr>
        </p:nvSpPr>
        <p:spPr/>
        <p:txBody>
          <a:bodyPr/>
          <a:lstStyle/>
          <a:p>
            <a:r>
              <a:rPr lang="en-US" dirty="0"/>
              <a:t>Goal</a:t>
            </a:r>
          </a:p>
        </p:txBody>
      </p:sp>
      <p:sp>
        <p:nvSpPr>
          <p:cNvPr id="4" name="TextBox 3"/>
          <p:cNvSpPr txBox="1"/>
          <p:nvPr/>
        </p:nvSpPr>
        <p:spPr>
          <a:xfrm>
            <a:off x="5486400" y="1358734"/>
            <a:ext cx="3429001" cy="1569660"/>
          </a:xfrm>
          <a:prstGeom prst="rect">
            <a:avLst/>
          </a:prstGeom>
          <a:noFill/>
        </p:spPr>
        <p:txBody>
          <a:bodyPr wrap="square" rtlCol="0">
            <a:spAutoFit/>
          </a:bodyPr>
          <a:lstStyle/>
          <a:p>
            <a:r>
              <a:rPr lang="en-US" dirty="0"/>
              <a:t>Some of the most threatening environmental problems are caused by widespread poverty</a:t>
            </a:r>
          </a:p>
        </p:txBody>
      </p:sp>
      <p:sp>
        <p:nvSpPr>
          <p:cNvPr id="5" name="TextBox 4"/>
          <p:cNvSpPr txBox="1"/>
          <p:nvPr/>
        </p:nvSpPr>
        <p:spPr>
          <a:xfrm>
            <a:off x="5486400" y="3744119"/>
            <a:ext cx="3657601" cy="1200329"/>
          </a:xfrm>
          <a:prstGeom prst="rect">
            <a:avLst/>
          </a:prstGeom>
          <a:noFill/>
        </p:spPr>
        <p:txBody>
          <a:bodyPr wrap="square" rtlCol="0">
            <a:spAutoFit/>
          </a:bodyPr>
          <a:lstStyle/>
          <a:p>
            <a:r>
              <a:rPr lang="en-US" dirty="0"/>
              <a:t>Development is based on squandering our biological capital</a:t>
            </a:r>
          </a:p>
        </p:txBody>
      </p:sp>
    </p:spTree>
    <p:extLst>
      <p:ext uri="{BB962C8B-B14F-4D97-AF65-F5344CB8AC3E}">
        <p14:creationId xmlns:p14="http://schemas.microsoft.com/office/powerpoint/2010/main" val="4784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lobal inequ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9913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87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global inequ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55245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489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stainable develop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2650" y="304800"/>
            <a:ext cx="6153150" cy="5915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304800"/>
            <a:ext cx="2514600" cy="1200329"/>
          </a:xfrm>
          <a:prstGeom prst="rect">
            <a:avLst/>
          </a:prstGeom>
          <a:noFill/>
        </p:spPr>
        <p:txBody>
          <a:bodyPr wrap="square" rtlCol="0">
            <a:spAutoFit/>
          </a:bodyPr>
          <a:lstStyle/>
          <a:p>
            <a:r>
              <a:rPr lang="en-US" sz="3600" dirty="0"/>
              <a:t>Three pillars of SD</a:t>
            </a:r>
          </a:p>
        </p:txBody>
      </p:sp>
    </p:spTree>
    <p:extLst>
      <p:ext uri="{BB962C8B-B14F-4D97-AF65-F5344CB8AC3E}">
        <p14:creationId xmlns:p14="http://schemas.microsoft.com/office/powerpoint/2010/main" val="3514682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Sustainable development.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7620000" cy="485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981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Předvádění na obrazovce (4:3)</PresentationFormat>
  <Paragraphs>183</Paragraphs>
  <Slides>48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48</vt:i4>
      </vt:variant>
    </vt:vector>
  </HeadingPairs>
  <TitlesOfParts>
    <vt:vector size="53" baseType="lpstr">
      <vt:lpstr>Arial</vt:lpstr>
      <vt:lpstr>Arial Unicode MS</vt:lpstr>
      <vt:lpstr>Calibri</vt:lpstr>
      <vt:lpstr>Times New Roman</vt:lpstr>
      <vt:lpstr>Office Theme</vt:lpstr>
      <vt:lpstr>Foundations for Sustainability HEN0670</vt:lpstr>
      <vt:lpstr>HEN 670: Syllabus highlights</vt:lpstr>
      <vt:lpstr>Schedule</vt:lpstr>
      <vt:lpstr>Sustainable Development</vt:lpstr>
      <vt:lpstr>Goal</vt:lpstr>
      <vt:lpstr>Prezentace aplikace PowerPoint</vt:lpstr>
      <vt:lpstr>Prezentace aplikace PowerPoint</vt:lpstr>
      <vt:lpstr>Prezentace aplikace PowerPoint</vt:lpstr>
      <vt:lpstr>Prezentace aplikace PowerPoint</vt:lpstr>
      <vt:lpstr>Prezentace aplikace PowerPoint</vt:lpstr>
      <vt:lpstr>Sustainable Development vs Sustainability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Mental models and outcomes Real impacts of choice of system boundaries</vt:lpstr>
      <vt:lpstr>Prezentace aplikace PowerPoint</vt:lpstr>
      <vt:lpstr>Prezentace aplikace PowerPoint</vt:lpstr>
      <vt:lpstr>A bottom up re-visioning is vital: A new holistic paradigm for life</vt:lpstr>
      <vt:lpstr>Prezentace aplikace PowerPoint</vt:lpstr>
      <vt:lpstr>Prezentace aplikace PowerPoint</vt:lpstr>
      <vt:lpstr>Recursive nature of nature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Misuse of the term sustainable</vt:lpstr>
      <vt:lpstr>Prezentace aplikace PowerPoint</vt:lpstr>
      <vt:lpstr>Prezentace aplikace PowerPoint</vt:lpstr>
      <vt:lpstr>What are we tracking?</vt:lpstr>
      <vt:lpstr>Is sustainability still possible?</vt:lpstr>
      <vt:lpstr>Is sustainability still possible?</vt:lpstr>
      <vt:lpstr>Great Law of the Iroquois</vt:lpstr>
      <vt:lpstr>Guidance for answers</vt:lpstr>
      <vt:lpstr>Aldo Leopold</vt:lpstr>
      <vt:lpstr>Rachel Carson</vt:lpstr>
      <vt:lpstr>Greta Thunberg</vt:lpstr>
      <vt:lpstr>Prezentace aplikace PowerPoint</vt:lpstr>
      <vt:lpstr>Prezentace aplikace PowerPoint</vt:lpstr>
      <vt:lpstr>Decoupling –greater resource efficiency</vt:lpstr>
      <vt:lpstr>degrowth</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 Brian</dc:creator>
  <cp:lastModifiedBy>Brian D. Fath</cp:lastModifiedBy>
  <cp:revision>36</cp:revision>
  <dcterms:created xsi:type="dcterms:W3CDTF">2014-02-10T17:03:30Z</dcterms:created>
  <dcterms:modified xsi:type="dcterms:W3CDTF">2019-09-26T11:22:17Z</dcterms:modified>
</cp:coreProperties>
</file>