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44" r:id="rId2"/>
    <p:sldId id="349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65" r:id="rId11"/>
    <p:sldId id="396" r:id="rId12"/>
    <p:sldId id="366" r:id="rId13"/>
    <p:sldId id="399" r:id="rId14"/>
    <p:sldId id="400" r:id="rId15"/>
    <p:sldId id="401" r:id="rId16"/>
    <p:sldId id="370" r:id="rId17"/>
    <p:sldId id="420" r:id="rId18"/>
    <p:sldId id="405" r:id="rId19"/>
    <p:sldId id="404" r:id="rId20"/>
    <p:sldId id="419" r:id="rId21"/>
    <p:sldId id="410" r:id="rId22"/>
    <p:sldId id="407" r:id="rId23"/>
    <p:sldId id="409" r:id="rId24"/>
    <p:sldId id="379" r:id="rId25"/>
    <p:sldId id="421" r:id="rId26"/>
    <p:sldId id="412" r:id="rId27"/>
    <p:sldId id="413" r:id="rId28"/>
    <p:sldId id="415" r:id="rId29"/>
    <p:sldId id="414" r:id="rId30"/>
    <p:sldId id="359" r:id="rId31"/>
    <p:sldId id="418" r:id="rId32"/>
    <p:sldId id="423" r:id="rId33"/>
    <p:sldId id="426" r:id="rId34"/>
    <p:sldId id="427" r:id="rId35"/>
    <p:sldId id="417" r:id="rId36"/>
    <p:sldId id="425" r:id="rId37"/>
    <p:sldId id="422" r:id="rId38"/>
    <p:sldId id="36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8" autoAdjust="0"/>
  </p:normalViewPr>
  <p:slideViewPr>
    <p:cSldViewPr>
      <p:cViewPr varScale="1">
        <p:scale>
          <a:sx n="82" d="100"/>
          <a:sy n="82" d="100"/>
        </p:scale>
        <p:origin x="160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19614-8CF4-46DC-8015-2E0B2D56D8B7}" type="datetimeFigureOut">
              <a:rPr lang="cs-CZ" smtClean="0"/>
              <a:t>07.11.2019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B6D54-D49A-4FD5-B690-340D8EA85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56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0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0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6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0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7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6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1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D7C3-9EE4-4348-8633-BE6E9E33FBF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8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D7C3-9EE4-4348-8633-BE6E9E33FBF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B1F90-852D-4767-A318-055D1616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7698" y="533400"/>
            <a:ext cx="7473559" cy="1676694"/>
          </a:xfrm>
        </p:spPr>
        <p:txBody>
          <a:bodyPr>
            <a:noAutofit/>
          </a:bodyPr>
          <a:lstStyle/>
          <a:p>
            <a:pPr algn="r"/>
            <a:r>
              <a:rPr lang="en-US" sz="3600" b="1" dirty="0"/>
              <a:t>Foundations </a:t>
            </a:r>
            <a:r>
              <a:rPr lang="en-US" sz="3600" b="1" i="1" dirty="0"/>
              <a:t>for</a:t>
            </a:r>
            <a:r>
              <a:rPr lang="en-US" sz="3600" b="1" dirty="0"/>
              <a:t> Sustainability</a:t>
            </a:r>
            <a:endParaRPr lang="en-US" sz="24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95800"/>
            <a:ext cx="8095371" cy="1981200"/>
          </a:xfrm>
        </p:spPr>
        <p:txBody>
          <a:bodyPr>
            <a:noAutofit/>
          </a:bodyPr>
          <a:lstStyle/>
          <a:p>
            <a:pPr algn="r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Brian D.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Fath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&amp; Dan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Fiscus</a:t>
            </a:r>
            <a:endParaRPr 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r"/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Fulbright Distinguished Chair, Masaryk University, Brno, Czech Republic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Professor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, Towson University, Maryland, USA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Senior Research Scholar, International Institute for Applied Systems Analysis, Austria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3" y="897590"/>
            <a:ext cx="2706167" cy="33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“A </a:t>
            </a:r>
            <a:r>
              <a:rPr lang="en-US" sz="2400" dirty="0"/>
              <a:t>minor problem, perhaps, is the tendency of materialism to objectify </a:t>
            </a:r>
            <a:r>
              <a:rPr lang="en-US" sz="2400" dirty="0" smtClean="0"/>
              <a:t>the world</a:t>
            </a:r>
            <a:r>
              <a:rPr lang="en-US" sz="2400" dirty="0"/>
              <a:t>, dividing it from the </a:t>
            </a:r>
            <a:r>
              <a:rPr lang="en-US" sz="2400" dirty="0" smtClean="0"/>
              <a:t>‘objective observer’ </a:t>
            </a:r>
            <a:r>
              <a:rPr lang="en-US" sz="2400" dirty="0"/>
              <a:t>who studies it. The world </a:t>
            </a:r>
            <a:r>
              <a:rPr lang="en-US" sz="2400" dirty="0" smtClean="0"/>
              <a:t>thus becomes ‘the </a:t>
            </a:r>
            <a:r>
              <a:rPr lang="en-US" sz="2400" dirty="0"/>
              <a:t>environment</a:t>
            </a:r>
            <a:r>
              <a:rPr lang="en-US" sz="2400" dirty="0" smtClean="0"/>
              <a:t>,’ </a:t>
            </a:r>
            <a:r>
              <a:rPr lang="en-US" sz="2400" dirty="0"/>
              <a:t>. . . which means </a:t>
            </a:r>
            <a:r>
              <a:rPr lang="en-US" sz="2400" dirty="0" smtClean="0"/>
              <a:t>‘surroundings,’ </a:t>
            </a:r>
            <a:r>
              <a:rPr lang="en-US" sz="2400" i="1" dirty="0"/>
              <a:t>a place that </a:t>
            </a:r>
            <a:r>
              <a:rPr lang="en-US" sz="2400" i="1" dirty="0" smtClean="0"/>
              <a:t>one is </a:t>
            </a:r>
            <a:r>
              <a:rPr lang="en-US" sz="2400" i="1" dirty="0"/>
              <a:t>in but not of</a:t>
            </a:r>
            <a:r>
              <a:rPr lang="en-US" sz="2400" dirty="0"/>
              <a:t>. The question raised by this objectifying procedure and </a:t>
            </a:r>
            <a:r>
              <a:rPr lang="en-US" sz="2400" dirty="0" smtClean="0"/>
              <a:t>its vocabulary </a:t>
            </a:r>
            <a:r>
              <a:rPr lang="en-US" sz="2400" dirty="0"/>
              <a:t>is whether the problems of conservation can be accurately </a:t>
            </a:r>
            <a:r>
              <a:rPr lang="en-US" sz="2400" dirty="0" smtClean="0"/>
              <a:t>defined by </a:t>
            </a:r>
            <a:r>
              <a:rPr lang="en-US" sz="2400" dirty="0"/>
              <a:t>an objective observer who observes at an intellectual remove, </a:t>
            </a:r>
            <a:r>
              <a:rPr lang="en-US" sz="2400" dirty="0" smtClean="0"/>
              <a:t>forgetting that </a:t>
            </a:r>
            <a:r>
              <a:rPr lang="en-US" sz="2400" dirty="0"/>
              <a:t>he eats, drinks, and breathes the so-called </a:t>
            </a:r>
            <a:r>
              <a:rPr lang="en-US" sz="2400" dirty="0" smtClean="0"/>
              <a:t>environment.”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				</a:t>
            </a:r>
            <a:r>
              <a:rPr lang="cs-CZ" sz="2400" dirty="0" err="1" smtClean="0"/>
              <a:t>Berry</a:t>
            </a:r>
            <a:r>
              <a:rPr lang="cs-CZ" sz="2400" dirty="0" smtClean="0"/>
              <a:t> </a:t>
            </a:r>
            <a:r>
              <a:rPr lang="cs-CZ" sz="2400" dirty="0"/>
              <a:t>(2001, pp. </a:t>
            </a:r>
            <a:r>
              <a:rPr lang="cs-CZ" sz="2400" dirty="0" smtClean="0"/>
              <a:t>25</a:t>
            </a:r>
            <a:r>
              <a:rPr lang="en-US" sz="2400" dirty="0" smtClean="0"/>
              <a:t>-</a:t>
            </a:r>
            <a:r>
              <a:rPr lang="cs-CZ" sz="2400" dirty="0" smtClean="0"/>
              <a:t>26)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530850"/>
            <a:ext cx="3829050" cy="119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46929"/>
            <a:ext cx="2449551" cy="15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381124"/>
            <a:ext cx="2533650" cy="388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http://image.slidesharecdn.com/11karlpoeticunderpinningsofholism-2-141209161615-conversion-gate01/95/karl-thidemann-the-poetic-underpinnings-of-holism-3-638.jpg?cb=141816340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320" y="1645920"/>
            <a:ext cx="530352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5730875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Gill Sans MT" panose="020B0502020104020203" pitchFamily="34" charset="0"/>
                <a:cs typeface="Times New Roman" charset="0"/>
              </a:rPr>
              <a:t>Premature, no tools to formulate and investigate wholeness – Systems analysis and networks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159603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  <a:cs typeface="Times New Roman" pitchFamily="18" charset="0"/>
              </a:rPr>
              <a:t>In 1920s (biology, gestalt psychology, quantum physics</a:t>
            </a:r>
            <a:r>
              <a:rPr lang="en-US" sz="2000" dirty="0" smtClean="0">
                <a:latin typeface="Gill Sans MT" panose="020B0502020104020203" pitchFamily="34" charset="0"/>
                <a:cs typeface="Times New Roman" pitchFamily="18" charset="0"/>
              </a:rPr>
              <a:t>)</a:t>
            </a:r>
            <a:endParaRPr lang="en-US" sz="2000" dirty="0"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3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norm? – lesson from holism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Fundamental, net human–environment relation is mutualistic or win-win</a:t>
            </a:r>
          </a:p>
          <a:p>
            <a:endParaRPr lang="en-US" dirty="0"/>
          </a:p>
          <a:p>
            <a:r>
              <a:rPr lang="en-US" dirty="0" smtClean="0"/>
              <a:t>A scientific theory is declared invalid only is an alternative candidate is available to take its place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495800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nvironment economy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5562600" cy="557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 of that change is recognition that environment </a:t>
            </a:r>
            <a:r>
              <a:rPr lang="en-US" sz="2800" dirty="0"/>
              <a:t>is </a:t>
            </a:r>
            <a:r>
              <a:rPr lang="en-US" sz="2800" dirty="0" smtClean="0"/>
              <a:t>foundation for all aspects, others are subsets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06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of directional change in ecosystems (p. 57)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Ecological goal functions to measure</a:t>
            </a:r>
          </a:p>
          <a:p>
            <a:pPr lvl="1"/>
            <a:r>
              <a:rPr lang="en-US" dirty="0" smtClean="0"/>
              <a:t>Diversity</a:t>
            </a:r>
          </a:p>
          <a:p>
            <a:pPr lvl="1"/>
            <a:r>
              <a:rPr lang="en-US" dirty="0" smtClean="0"/>
              <a:t>Energy density</a:t>
            </a:r>
          </a:p>
          <a:p>
            <a:pPr lvl="1"/>
            <a:r>
              <a:rPr lang="en-US" dirty="0" smtClean="0"/>
              <a:t>Structural complexity</a:t>
            </a:r>
          </a:p>
          <a:p>
            <a:pPr lvl="1"/>
            <a:r>
              <a:rPr lang="en-US" dirty="0" smtClean="0"/>
              <a:t>Functional complexity</a:t>
            </a:r>
          </a:p>
          <a:p>
            <a:pPr lvl="1"/>
            <a:r>
              <a:rPr lang="en-US" dirty="0" smtClean="0"/>
              <a:t>Total energy flowing</a:t>
            </a:r>
          </a:p>
          <a:p>
            <a:pPr lvl="1"/>
            <a:r>
              <a:rPr lang="en-US" dirty="0" smtClean="0"/>
              <a:t>Total energy stored</a:t>
            </a:r>
          </a:p>
          <a:p>
            <a:pPr lvl="1"/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303154"/>
            <a:ext cx="3124200" cy="423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736725" y="879475"/>
            <a:ext cx="18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3400" y="334963"/>
            <a:ext cx="83058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Trends to be expected in ecosystem development</a:t>
            </a:r>
            <a:r>
              <a:rPr lang="en-US" altLang="en-US" sz="1800">
                <a:latin typeface="Times New Roman" pitchFamily="18" charset="0"/>
              </a:rPr>
              <a:t> (Odum 1969)</a:t>
            </a:r>
            <a:endParaRPr lang="en-US" altLang="en-US" sz="11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itchFamily="18" charset="0"/>
              </a:rPr>
              <a:t>Ecosystem Attribute</a:t>
            </a:r>
            <a:r>
              <a:rPr lang="en-US" altLang="en-US" sz="1800">
                <a:latin typeface="Times New Roman" pitchFamily="18" charset="0"/>
              </a:rPr>
              <a:t> 				   	Developmental   Mature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						</a:t>
            </a:r>
            <a:r>
              <a:rPr lang="en-US" altLang="en-US" sz="1800">
                <a:latin typeface="Times New Roman" pitchFamily="18" charset="0"/>
              </a:rPr>
              <a:t>Stage	           Stage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>
                <a:latin typeface="Times New Roman" pitchFamily="18" charset="0"/>
              </a:rPr>
              <a:t>Community energetics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Gross production/community respiration (P/R ratio)	&gt;1		~1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Gross Production/standing crop biomass (P/B ratio)	high		low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Biomass supported/unit energy flow (B/E ratio)		low		high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Food chains					linear	             weblike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>
                <a:latin typeface="Times New Roman" pitchFamily="18" charset="0"/>
              </a:rPr>
              <a:t>Nutrient cycling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Mineral cycles					open		closed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Nutrient exchange rate				rapid		slow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Nutrient conservation				poor		good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>
                <a:latin typeface="Times New Roman" pitchFamily="18" charset="0"/>
              </a:rPr>
              <a:t>Overall homeostasis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Stability (resistance to external perturbations)		poor		good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Entropy						high		low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Information					low		high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1" y="5333999"/>
            <a:ext cx="1995338" cy="151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istendeanproductis.files.wordpress.com/2019/03/lecture-03-3-26-2019-early-earth-32.jpg?w=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1" y="457200"/>
            <a:ext cx="72135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6400800"/>
            <a:ext cx="713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Origins of life covered in Chapter 4; brief intro here for win-win examples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7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impacts the atmosphere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752600"/>
            <a:ext cx="72866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" y="0"/>
            <a:ext cx="9144000" cy="1706562"/>
          </a:xfrm>
        </p:spPr>
        <p:txBody>
          <a:bodyPr>
            <a:normAutofit/>
          </a:bodyPr>
          <a:lstStyle/>
          <a:p>
            <a:r>
              <a:rPr lang="en-US" dirty="0"/>
              <a:t>"</a:t>
            </a:r>
            <a:r>
              <a:rPr lang="en-US" b="1" dirty="0"/>
              <a:t>molecular</a:t>
            </a:r>
            <a:r>
              <a:rPr lang="en-US" dirty="0"/>
              <a:t> currency" of intracellular energy </a:t>
            </a:r>
            <a:r>
              <a:rPr lang="en-US" dirty="0" smtClean="0"/>
              <a:t>transfer: </a:t>
            </a:r>
            <a:r>
              <a:rPr lang="en-US" b="1" dirty="0" smtClean="0"/>
              <a:t>ATP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5160"/>
            <a:ext cx="8229600" cy="1676400"/>
          </a:xfrm>
        </p:spPr>
        <p:txBody>
          <a:bodyPr/>
          <a:lstStyle/>
          <a:p>
            <a:r>
              <a:rPr lang="en-US" b="1" dirty="0" smtClean="0"/>
              <a:t>ATP</a:t>
            </a:r>
            <a:r>
              <a:rPr lang="en-US" dirty="0"/>
              <a:t> (Adenosine triphosphate </a:t>
            </a:r>
            <a:r>
              <a:rPr lang="en-US" dirty="0" smtClean="0"/>
              <a:t>) is </a:t>
            </a:r>
            <a:r>
              <a:rPr lang="en-US" dirty="0"/>
              <a:t>able to store and transport chemical energy within cells</a:t>
            </a:r>
            <a:r>
              <a:rPr lang="en-US" dirty="0" smtClean="0"/>
              <a:t>.</a:t>
            </a:r>
            <a:endParaRPr lang="cs-CZ" dirty="0"/>
          </a:p>
        </p:txBody>
      </p:sp>
      <p:pic>
        <p:nvPicPr>
          <p:cNvPr id="2050" name="Picture 2" descr="Výsledek obrázku pro atp molecu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081560"/>
            <a:ext cx="5257800" cy="222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oxygen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cs-CZ" b="1" dirty="0" err="1" smtClean="0"/>
              <a:t>Glycolysis</a:t>
            </a:r>
            <a:r>
              <a:rPr lang="cs-CZ" dirty="0"/>
              <a:t> </a:t>
            </a:r>
            <a:r>
              <a:rPr lang="cs-CZ" dirty="0" err="1"/>
              <a:t>produces</a:t>
            </a:r>
            <a:r>
              <a:rPr lang="cs-CZ" dirty="0"/>
              <a:t> 2 ATP, 2 NADH, and 2 </a:t>
            </a:r>
            <a:r>
              <a:rPr lang="cs-CZ" dirty="0" err="1"/>
              <a:t>pyruvate</a:t>
            </a:r>
            <a:r>
              <a:rPr lang="cs-CZ" dirty="0"/>
              <a:t> </a:t>
            </a:r>
            <a:r>
              <a:rPr lang="cs-CZ" dirty="0" err="1" smtClean="0"/>
              <a:t>molecules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3048000"/>
            <a:ext cx="623146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24543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3: Holistic science of Life–Environment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Your reaction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is meant by </a:t>
            </a:r>
            <a:r>
              <a:rPr lang="en-US" dirty="0" err="1" smtClean="0"/>
              <a:t>conbiota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Are the examples of win-win convincing?  Can you think of other examples?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part was most confusing or most difficult to understand?</a:t>
            </a:r>
          </a:p>
        </p:txBody>
      </p:sp>
    </p:spTree>
    <p:extLst>
      <p:ext uri="{BB962C8B-B14F-4D97-AF65-F5344CB8AC3E}">
        <p14:creationId xmlns:p14="http://schemas.microsoft.com/office/powerpoint/2010/main" val="31839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52400"/>
            <a:ext cx="6456363" cy="64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Oxygen in the atmosphere leads to the ozone layer</a:t>
            </a:r>
            <a:endParaRPr lang="cs-CZ" sz="3600" dirty="0"/>
          </a:p>
        </p:txBody>
      </p:sp>
      <p:pic>
        <p:nvPicPr>
          <p:cNvPr id="9218" name="Picture 2" descr="Výsledek obrázku pro when did the ozone layer 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438274"/>
            <a:ext cx="71532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4430698"/>
            <a:ext cx="4014703" cy="237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spectrum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404" y="1219200"/>
            <a:ext cx="6737195" cy="3705457"/>
          </a:xfrm>
          <a:prstGeom prst="rect">
            <a:avLst/>
          </a:prstGeom>
        </p:spPr>
      </p:pic>
      <p:pic>
        <p:nvPicPr>
          <p:cNvPr id="5122" name="Picture 2" descr="Související obráze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5006036"/>
            <a:ext cx="6324601" cy="174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590800" y="4419600"/>
            <a:ext cx="3009900" cy="2590800"/>
          </a:xfrm>
          <a:prstGeom prst="ellipse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41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ýsledek obrázku pro uvb radia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553200" cy="500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ozone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Protected life to move from the seas and colonize land around 600M years ago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6200" y="2274690"/>
            <a:ext cx="5228492" cy="45657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2400" y="4648342"/>
            <a:ext cx="4119412" cy="2192073"/>
            <a:chOff x="152400" y="4648342"/>
            <a:chExt cx="4119412" cy="21920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" y="4648342"/>
              <a:ext cx="2920296" cy="2192073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H="1" flipV="1">
              <a:off x="2514600" y="6019800"/>
              <a:ext cx="1757212" cy="23241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Výsledek obrázku pro colonization of land by plant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08" y="2590800"/>
            <a:ext cx="3429000" cy="22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9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theories of land colonization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3209925" cy="40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97232"/>
            <a:ext cx="3092524" cy="4005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6477000"/>
            <a:ext cx="2383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Homage to Gary Larson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397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Soil formation</a:t>
            </a:r>
            <a:endParaRPr lang="cs-CZ" dirty="0"/>
          </a:p>
        </p:txBody>
      </p:sp>
      <p:pic>
        <p:nvPicPr>
          <p:cNvPr id="11268" name="Picture 4" descr="Výsledek obrázku pro soil 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50072"/>
            <a:ext cx="54292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Výsledek obrázku pro soil forma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560226"/>
            <a:ext cx="4345598" cy="326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9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ýsledek obrázku pro soil 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75" y="0"/>
            <a:ext cx="909052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9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339725" indent="-339725">
              <a:buNone/>
            </a:pPr>
            <a:r>
              <a:rPr lang="en-US" dirty="0"/>
              <a:t>1. absorb, store, and release water in ways that aid plant, animal, and </a:t>
            </a:r>
            <a:r>
              <a:rPr lang="en-US" dirty="0" smtClean="0"/>
              <a:t>microbial 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/>
              <a:t>locally</a:t>
            </a:r>
            <a:r>
              <a:rPr lang="cs-CZ" dirty="0"/>
              <a:t>;</a:t>
            </a:r>
          </a:p>
          <a:p>
            <a:pPr marL="339725" indent="-339725">
              <a:buNone/>
            </a:pPr>
            <a:r>
              <a:rPr lang="en-US" dirty="0"/>
              <a:t>2. play a role in the purification of water and the global hydrological cycle;</a:t>
            </a:r>
          </a:p>
          <a:p>
            <a:pPr marL="339725" indent="-339725">
              <a:buNone/>
            </a:pPr>
            <a:r>
              <a:rPr lang="en-US" dirty="0"/>
              <a:t>3. absorb, store, and release organic and inorganic nutrients aiding myriad </a:t>
            </a:r>
            <a:r>
              <a:rPr lang="en-US" dirty="0" smtClean="0"/>
              <a:t>life </a:t>
            </a:r>
            <a:r>
              <a:rPr lang="cs-CZ" dirty="0" err="1" smtClean="0"/>
              <a:t>forms</a:t>
            </a:r>
            <a:r>
              <a:rPr lang="cs-CZ" dirty="0" smtClean="0"/>
              <a:t> </a:t>
            </a:r>
            <a:r>
              <a:rPr lang="cs-CZ" dirty="0" err="1"/>
              <a:t>locally</a:t>
            </a:r>
            <a:r>
              <a:rPr lang="cs-CZ" dirty="0"/>
              <a:t>;</a:t>
            </a:r>
          </a:p>
          <a:p>
            <a:pPr marL="339725" indent="-339725">
              <a:buNone/>
            </a:pPr>
            <a:r>
              <a:rPr lang="en-US" dirty="0"/>
              <a:t>4. play significant roles in global carbon, nitrogen, and other elemental cycles;</a:t>
            </a:r>
          </a:p>
          <a:p>
            <a:pPr marL="339725" indent="-339725">
              <a:buNone/>
            </a:pPr>
            <a:r>
              <a:rPr lang="en-US" dirty="0"/>
              <a:t>5. recycle wastes and dead organisms and regenerate key inorganic nutrients </a:t>
            </a:r>
            <a:r>
              <a:rPr lang="en-US" dirty="0" smtClean="0"/>
              <a:t>via </a:t>
            </a:r>
            <a:r>
              <a:rPr lang="cs-CZ" dirty="0" err="1" smtClean="0"/>
              <a:t>decomposers</a:t>
            </a:r>
            <a:r>
              <a:rPr lang="cs-CZ" dirty="0"/>
              <a:t>;</a:t>
            </a:r>
          </a:p>
          <a:p>
            <a:pPr marL="339725" indent="-339725">
              <a:buNone/>
            </a:pPr>
            <a:r>
              <a:rPr lang="en-US" dirty="0"/>
              <a:t>6. provide habitat for diverse biotic organisms; and</a:t>
            </a:r>
          </a:p>
          <a:p>
            <a:pPr marL="339725" indent="-339725">
              <a:buNone/>
            </a:pPr>
            <a:r>
              <a:rPr lang="en-US" dirty="0"/>
              <a:t>7. provide a physical basis for anchoring plants, particularly large trees.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80"/>
          <a:stretch/>
        </p:blipFill>
        <p:spPr>
          <a:xfrm>
            <a:off x="5862" y="5745163"/>
            <a:ext cx="9138138" cy="111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dn.theatlantic.com/static/mt/assets/science/cool-space-picture-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3392" y="857250"/>
            <a:ext cx="71406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059" y="914400"/>
            <a:ext cx="1783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live in a world full of life.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016" y="3140856"/>
            <a:ext cx="3740220" cy="2496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904" y="1028493"/>
            <a:ext cx="3200678" cy="2400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835" y="1025933"/>
            <a:ext cx="3429298" cy="1931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387" y="3600243"/>
            <a:ext cx="3200620" cy="21015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6059" y="2557884"/>
            <a:ext cx="16684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Nothing on Earth is entirely abiotic </a:t>
            </a:r>
          </a:p>
          <a:p>
            <a:endParaRPr lang="en-US" sz="2400" dirty="0"/>
          </a:p>
          <a:p>
            <a:r>
              <a:rPr lang="en-US" sz="2400" dirty="0"/>
              <a:t>Rather it is </a:t>
            </a:r>
          </a:p>
          <a:p>
            <a:endParaRPr lang="en-US" sz="2400" dirty="0"/>
          </a:p>
          <a:p>
            <a:r>
              <a:rPr lang="en-US" sz="2400" i="1" dirty="0"/>
              <a:t>With Life</a:t>
            </a:r>
            <a:r>
              <a:rPr lang="en-US" sz="2400" dirty="0"/>
              <a:t> – </a:t>
            </a:r>
            <a:r>
              <a:rPr lang="en-US" sz="2400" b="1" dirty="0" err="1"/>
              <a:t>conbiotic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02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43000" y="1009650"/>
            <a:ext cx="7848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Gill Sans MT" panose="020B0502020104020203" pitchFamily="34" charset="0"/>
              </a:rPr>
              <a:t>a new paradigm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Environmental concerns have become of paramount importance.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  <a:cs typeface="Times New Roman" pitchFamily="18" charset="0"/>
              </a:rPr>
              <a:t>Certain global problems may soon be </a:t>
            </a:r>
            <a:r>
              <a:rPr lang="en-US" i="1" dirty="0">
                <a:latin typeface="Gill Sans MT" panose="020B0502020104020203" pitchFamily="34" charset="0"/>
                <a:cs typeface="Times New Roman" pitchFamily="18" charset="0"/>
              </a:rPr>
              <a:t>irreversible</a:t>
            </a:r>
            <a:r>
              <a:rPr lang="en-US" dirty="0">
                <a:latin typeface="Gill Sans MT" panose="020B0502020104020203" pitchFamily="34" charset="0"/>
                <a:cs typeface="Times New Roman" pitchFamily="18" charset="0"/>
              </a:rPr>
              <a:t> (</a:t>
            </a:r>
            <a:r>
              <a:rPr lang="en-US" dirty="0" smtClean="0">
                <a:latin typeface="Gill Sans MT" panose="020B0502020104020203" pitchFamily="34" charset="0"/>
                <a:cs typeface="Times New Roman" pitchFamily="18" charset="0"/>
              </a:rPr>
              <a:t>e.g., </a:t>
            </a:r>
            <a:r>
              <a:rPr lang="en-US" dirty="0">
                <a:latin typeface="Gill Sans MT" panose="020B0502020104020203" pitchFamily="34" charset="0"/>
                <a:cs typeface="Times New Roman" pitchFamily="18" charset="0"/>
              </a:rPr>
              <a:t>deforestation, extinction, soil loss, climate change</a:t>
            </a:r>
            <a:r>
              <a:rPr lang="en-US" dirty="0" smtClean="0">
                <a:latin typeface="Gill Sans MT" panose="020B0502020104020203" pitchFamily="34" charset="0"/>
                <a:cs typeface="Times New Roman" pitchFamily="18" charset="0"/>
              </a:rPr>
              <a:t>). </a:t>
            </a:r>
            <a:endParaRPr lang="en-US" dirty="0">
              <a:latin typeface="Gill Sans MT" panose="020B0502020104020203" pitchFamily="34" charset="0"/>
              <a:cs typeface="Times New Roman" pitchFamily="18" charset="0"/>
            </a:endParaRPr>
          </a:p>
          <a:p>
            <a:endParaRPr lang="en-US" dirty="0"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dirty="0">
                <a:latin typeface="Gill Sans MT" panose="020B0502020104020203" pitchFamily="34" charset="0"/>
                <a:cs typeface="Times New Roman" pitchFamily="18" charset="0"/>
              </a:rPr>
              <a:t>These are </a:t>
            </a:r>
            <a:r>
              <a:rPr lang="en-US" i="1" dirty="0">
                <a:latin typeface="Gill Sans MT" panose="020B0502020104020203" pitchFamily="34" charset="0"/>
                <a:cs typeface="Times New Roman" pitchFamily="18" charset="0"/>
              </a:rPr>
              <a:t>systemic problems</a:t>
            </a:r>
            <a:r>
              <a:rPr lang="en-US" dirty="0">
                <a:latin typeface="Gill Sans MT" panose="020B0502020104020203" pitchFamily="34" charset="0"/>
                <a:cs typeface="Times New Roman" pitchFamily="18" charset="0"/>
              </a:rPr>
              <a:t> that cannot be understood in isolation but rather are interconnected and interdependent.</a:t>
            </a:r>
          </a:p>
          <a:p>
            <a:endParaRPr lang="en-US" dirty="0"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5722203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  <a:cs typeface="Times New Roman" pitchFamily="18" charset="0"/>
              </a:rPr>
              <a:t>Solutions may be simple but will require a radical shift in our perceptions, our thinking, and our values.</a:t>
            </a:r>
            <a:endParaRPr lang="en-US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8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environment?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3886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Before </a:t>
            </a:r>
            <a:r>
              <a:rPr lang="en-US" dirty="0"/>
              <a:t>Darwin (1859) environment was considered an organic </a:t>
            </a:r>
            <a:r>
              <a:rPr lang="en-US" dirty="0" smtClean="0"/>
              <a:t>whole. Everything </a:t>
            </a:r>
            <a:r>
              <a:rPr lang="en-US" dirty="0"/>
              <a:t>in it made some contribution and had some meaning with </a:t>
            </a:r>
            <a:r>
              <a:rPr lang="en-US" dirty="0" smtClean="0"/>
              <a:t>respect to </a:t>
            </a:r>
            <a:r>
              <a:rPr lang="en-US" dirty="0"/>
              <a:t>everything else. Darwin subscribed to this view, but his emphasis, and </a:t>
            </a:r>
            <a:r>
              <a:rPr lang="en-US" dirty="0" smtClean="0"/>
              <a:t>that of </a:t>
            </a:r>
            <a:r>
              <a:rPr lang="en-US" dirty="0"/>
              <a:t>his followers, on the evolving organism struggling to survive, </a:t>
            </a:r>
            <a:r>
              <a:rPr lang="en-US" dirty="0" smtClean="0"/>
              <a:t>suppressed the </a:t>
            </a:r>
            <a:r>
              <a:rPr lang="en-US" dirty="0"/>
              <a:t>exploration of holistic aspects of the origin of species that might have </a:t>
            </a:r>
            <a:r>
              <a:rPr lang="en-US" dirty="0" smtClean="0"/>
              <a:t>been developed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Darwin, the organism came into great </a:t>
            </a:r>
            <a:r>
              <a:rPr lang="en-US" dirty="0" smtClean="0"/>
              <a:t>focus. </a:t>
            </a:r>
          </a:p>
          <a:p>
            <a:r>
              <a:rPr lang="en-US" dirty="0" smtClean="0"/>
              <a:t>The </a:t>
            </a:r>
            <a:r>
              <a:rPr lang="en-US" dirty="0"/>
              <a:t>result was two </a:t>
            </a:r>
            <a:r>
              <a:rPr lang="en-US" dirty="0" smtClean="0"/>
              <a:t>distinct things </a:t>
            </a:r>
            <a:r>
              <a:rPr lang="en-US" dirty="0"/>
              <a:t>(dualism), organism and environment, supplanting the </a:t>
            </a:r>
            <a:r>
              <a:rPr lang="en-US" dirty="0" smtClean="0"/>
              <a:t>original organism-environment </a:t>
            </a:r>
            <a:r>
              <a:rPr lang="en-US" dirty="0"/>
              <a:t>whole (synergism</a:t>
            </a:r>
            <a:r>
              <a:rPr lang="en-US" dirty="0" smtClean="0"/>
              <a:t>).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0" y="4724400"/>
            <a:ext cx="5328138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72200" y="4914900"/>
            <a:ext cx="27432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3657600" y="4876800"/>
            <a:ext cx="27432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1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40" r="23100"/>
          <a:stretch/>
        </p:blipFill>
        <p:spPr>
          <a:xfrm>
            <a:off x="4369777" y="2616137"/>
            <a:ext cx="3962400" cy="3629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47" y="3441975"/>
            <a:ext cx="3301607" cy="276845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Autocatalysis</a:t>
            </a:r>
            <a:endParaRPr lang="cs-CZ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99804"/>
            <a:ext cx="8229600" cy="4525963"/>
          </a:xfrm>
        </p:spPr>
        <p:txBody>
          <a:bodyPr/>
          <a:lstStyle/>
          <a:p>
            <a:r>
              <a:rPr lang="en-US" dirty="0" smtClean="0"/>
              <a:t>Increase in the activity of any participant will tend to increase the activities of all the others as well.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6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“Each </a:t>
            </a:r>
            <a:r>
              <a:rPr lang="en-US" dirty="0"/>
              <a:t>center is (recursively) </a:t>
            </a:r>
            <a:r>
              <a:rPr lang="en-US" dirty="0" smtClean="0"/>
              <a:t>dependent on </a:t>
            </a:r>
            <a:r>
              <a:rPr lang="en-US" dirty="0"/>
              <a:t>other coherent centers for its own coherence” </a:t>
            </a:r>
            <a:r>
              <a:rPr lang="en-US" sz="2400" dirty="0" smtClean="0"/>
              <a:t>Alexander (2012) referring to urban planning</a:t>
            </a:r>
            <a:endParaRPr lang="cs-CZ" dirty="0"/>
          </a:p>
        </p:txBody>
      </p:sp>
      <p:grpSp>
        <p:nvGrpSpPr>
          <p:cNvPr id="9" name="Group 8"/>
          <p:cNvGrpSpPr/>
          <p:nvPr/>
        </p:nvGrpSpPr>
        <p:grpSpPr>
          <a:xfrm>
            <a:off x="76200" y="3276600"/>
            <a:ext cx="4981575" cy="2960132"/>
            <a:chOff x="76200" y="3276600"/>
            <a:chExt cx="4981575" cy="29601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" y="3276600"/>
              <a:ext cx="4981575" cy="24907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9600" y="5867400"/>
              <a:ext cx="1000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Spiral up</a:t>
              </a:r>
              <a:endParaRPr lang="cs-CZ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81600" y="3344447"/>
            <a:ext cx="3886200" cy="3394551"/>
            <a:chOff x="5181600" y="3344447"/>
            <a:chExt cx="3886200" cy="33945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1600" y="3824348"/>
              <a:ext cx="3886200" cy="29146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66419" y="3344447"/>
              <a:ext cx="3154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Spiral down – lack of coherence</a:t>
              </a:r>
              <a:endParaRPr lang="cs-CZ" dirty="0"/>
            </a:p>
          </p:txBody>
        </p:sp>
      </p:grpSp>
      <p:sp>
        <p:nvSpPr>
          <p:cNvPr id="10" name="Arc 9"/>
          <p:cNvSpPr/>
          <p:nvPr/>
        </p:nvSpPr>
        <p:spPr>
          <a:xfrm rot="21146305">
            <a:off x="1367667" y="4227143"/>
            <a:ext cx="957741" cy="1161637"/>
          </a:xfrm>
          <a:prstGeom prst="arc">
            <a:avLst>
              <a:gd name="adj1" fmla="val 14609604"/>
              <a:gd name="adj2" fmla="val 19531861"/>
            </a:avLst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Arc 10"/>
          <p:cNvSpPr/>
          <p:nvPr/>
        </p:nvSpPr>
        <p:spPr>
          <a:xfrm rot="6951671">
            <a:off x="1929061" y="4449919"/>
            <a:ext cx="957741" cy="1161637"/>
          </a:xfrm>
          <a:prstGeom prst="arc">
            <a:avLst>
              <a:gd name="adj1" fmla="val 14609604"/>
              <a:gd name="adj2" fmla="val 19531861"/>
            </a:avLst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Arc 11"/>
          <p:cNvSpPr/>
          <p:nvPr/>
        </p:nvSpPr>
        <p:spPr>
          <a:xfrm rot="21146305">
            <a:off x="3272453" y="4968321"/>
            <a:ext cx="957741" cy="1161637"/>
          </a:xfrm>
          <a:prstGeom prst="arc">
            <a:avLst>
              <a:gd name="adj1" fmla="val 14609604"/>
              <a:gd name="adj2" fmla="val 19531861"/>
            </a:avLst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Arc 12"/>
          <p:cNvSpPr/>
          <p:nvPr/>
        </p:nvSpPr>
        <p:spPr>
          <a:xfrm rot="21146305">
            <a:off x="2545317" y="4516099"/>
            <a:ext cx="957741" cy="1161637"/>
          </a:xfrm>
          <a:prstGeom prst="arc">
            <a:avLst>
              <a:gd name="adj1" fmla="val 14609604"/>
              <a:gd name="adj2" fmla="val 19531861"/>
            </a:avLst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Arc 13"/>
          <p:cNvSpPr/>
          <p:nvPr/>
        </p:nvSpPr>
        <p:spPr>
          <a:xfrm rot="10414610">
            <a:off x="199488" y="3631326"/>
            <a:ext cx="957741" cy="1161637"/>
          </a:xfrm>
          <a:prstGeom prst="arc">
            <a:avLst>
              <a:gd name="adj1" fmla="val 14609604"/>
              <a:gd name="adj2" fmla="val 19531861"/>
            </a:avLst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Arc 14"/>
          <p:cNvSpPr/>
          <p:nvPr/>
        </p:nvSpPr>
        <p:spPr>
          <a:xfrm rot="10207287">
            <a:off x="702313" y="4327419"/>
            <a:ext cx="957741" cy="1161637"/>
          </a:xfrm>
          <a:prstGeom prst="arc">
            <a:avLst>
              <a:gd name="adj1" fmla="val 14609604"/>
              <a:gd name="adj2" fmla="val 19531861"/>
            </a:avLst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Arc 15"/>
          <p:cNvSpPr/>
          <p:nvPr/>
        </p:nvSpPr>
        <p:spPr>
          <a:xfrm rot="1584676">
            <a:off x="1520067" y="3486965"/>
            <a:ext cx="957741" cy="1161637"/>
          </a:xfrm>
          <a:prstGeom prst="arc">
            <a:avLst>
              <a:gd name="adj1" fmla="val 14609604"/>
              <a:gd name="adj2" fmla="val 19531861"/>
            </a:avLst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Arc 16"/>
          <p:cNvSpPr/>
          <p:nvPr/>
        </p:nvSpPr>
        <p:spPr>
          <a:xfrm rot="16415144">
            <a:off x="1121298" y="3781722"/>
            <a:ext cx="957741" cy="1161637"/>
          </a:xfrm>
          <a:prstGeom prst="arc">
            <a:avLst>
              <a:gd name="adj1" fmla="val 14609604"/>
              <a:gd name="adj2" fmla="val 19531861"/>
            </a:avLst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49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1371600"/>
            <a:ext cx="4139807" cy="3471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7191" y="3252430"/>
            <a:ext cx="8854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context</a:t>
            </a:r>
            <a:endParaRPr lang="cs-CZ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Coupled transformers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4234673" y="3268983"/>
            <a:ext cx="13529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decomposer</a:t>
            </a:r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3676828" y="2400621"/>
            <a:ext cx="11156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composer</a:t>
            </a:r>
            <a:endParaRPr lang="cs-CZ" dirty="0"/>
          </a:p>
        </p:txBody>
      </p:sp>
      <p:sp>
        <p:nvSpPr>
          <p:cNvPr id="2" name="TextBox 1"/>
          <p:cNvSpPr txBox="1"/>
          <p:nvPr/>
        </p:nvSpPr>
        <p:spPr>
          <a:xfrm>
            <a:off x="6400800" y="20574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basic sustainable system requires a producer/composer and consumer/decomposer in an autocatalytic process</a:t>
            </a:r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763146" y="5481529"/>
            <a:ext cx="8139751" cy="1285230"/>
            <a:chOff x="763146" y="5481529"/>
            <a:chExt cx="8139751" cy="1285230"/>
          </a:xfrm>
        </p:grpSpPr>
        <p:sp>
          <p:nvSpPr>
            <p:cNvPr id="3" name="Rectangle 2"/>
            <p:cNvSpPr/>
            <p:nvPr/>
          </p:nvSpPr>
          <p:spPr>
            <a:xfrm>
              <a:off x="3657600" y="5566430"/>
              <a:ext cx="524529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“It may be that all self-sustaining systems are reciprocating”</a:t>
              </a:r>
            </a:p>
            <a:p>
              <a:r>
                <a:rPr lang="en-US" sz="2400" dirty="0" smtClean="0"/>
                <a:t>		Jacobs</a:t>
              </a:r>
              <a:r>
                <a:rPr lang="en-US" sz="2400" dirty="0"/>
                <a:t>, 1969, p. </a:t>
              </a:r>
              <a:r>
                <a:rPr lang="en-US" sz="2400" dirty="0" smtClean="0"/>
                <a:t>126</a:t>
              </a:r>
              <a:endParaRPr lang="cs-CZ" sz="24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146" y="5481529"/>
              <a:ext cx="2284854" cy="1285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817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Kafka ecosystem… Hmmm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755332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What is something that is not </a:t>
            </a:r>
            <a:r>
              <a:rPr lang="en-US" dirty="0" err="1" smtClean="0"/>
              <a:t>conbiotic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Can we be truly objective/separate from any experiment or observation?</a:t>
            </a:r>
          </a:p>
          <a:p>
            <a:pPr lvl="1"/>
            <a:r>
              <a:rPr lang="en-US" dirty="0" smtClean="0"/>
              <a:t>Why do we believe that we can be?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are the advantages of “failure to last”?</a:t>
            </a:r>
          </a:p>
          <a:p>
            <a:endParaRPr lang="en-US" dirty="0"/>
          </a:p>
          <a:p>
            <a:r>
              <a:rPr lang="en-US" dirty="0" smtClean="0"/>
              <a:t>How does autocatalysis induce competition?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021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0" y="2968228"/>
            <a:ext cx="7074089" cy="2250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4463" y="1521619"/>
            <a:ext cx="651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the community assembly process forms a food web, it selects only species that fit into the existing web</a:t>
            </a:r>
          </a:p>
        </p:txBody>
      </p:sp>
    </p:spTree>
    <p:extLst>
      <p:ext uri="{BB962C8B-B14F-4D97-AF65-F5344CB8AC3E}">
        <p14:creationId xmlns:p14="http://schemas.microsoft.com/office/powerpoint/2010/main" val="19445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2768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 this too simplistic?</a:t>
            </a:r>
            <a:endParaRPr lang="cs-CZ" sz="24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0" y="1066032"/>
            <a:ext cx="5943600" cy="5543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64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one fits your dissertation?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1. Your mission is to make an incremental advance in scientific understanding </a:t>
            </a:r>
            <a:r>
              <a:rPr lang="en-US" dirty="0" smtClean="0"/>
              <a:t>of life </a:t>
            </a:r>
            <a:r>
              <a:rPr lang="en-US" dirty="0"/>
              <a:t>and/or environmental process and to produce a </a:t>
            </a:r>
            <a:r>
              <a:rPr lang="en-US" dirty="0" smtClean="0"/>
              <a:t> pragmatic</a:t>
            </a:r>
            <a:r>
              <a:rPr lang="en-US" dirty="0"/>
              <a:t>” (as based </a:t>
            </a:r>
            <a:r>
              <a:rPr lang="en-US" dirty="0" smtClean="0"/>
              <a:t>on social </a:t>
            </a:r>
            <a:r>
              <a:rPr lang="en-US" dirty="0"/>
              <a:t>norms) contribution to science in the short term.</a:t>
            </a:r>
          </a:p>
          <a:p>
            <a:r>
              <a:rPr lang="en-US" dirty="0"/>
              <a:t>2. Your mission is to synthesize existing knowledge and to make an </a:t>
            </a:r>
            <a:r>
              <a:rPr lang="en-US" dirty="0" smtClean="0"/>
              <a:t>anticipatory contribution </a:t>
            </a:r>
            <a:r>
              <a:rPr lang="en-US" dirty="0"/>
              <a:t>to science that has the potential to yield </a:t>
            </a:r>
            <a:r>
              <a:rPr lang="en-US" dirty="0" smtClean="0"/>
              <a:t>true human environmental </a:t>
            </a:r>
            <a:r>
              <a:rPr lang="en-US" dirty="0"/>
              <a:t>sustainability in the long term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33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1066800" y="1295400"/>
            <a:ext cx="71548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latin typeface="Gill Sans MT" panose="020B0502020104020203" pitchFamily="34" charset="0"/>
              </a:rPr>
              <a:t>Humans unwittingly express and incorporate their paradigmatic priorities – their societal organizing principles – in their surroundings</a:t>
            </a:r>
          </a:p>
        </p:txBody>
      </p:sp>
    </p:spTree>
    <p:extLst>
      <p:ext uri="{BB962C8B-B14F-4D97-AF65-F5344CB8AC3E}">
        <p14:creationId xmlns:p14="http://schemas.microsoft.com/office/powerpoint/2010/main" val="2986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7"/>
          <p:cNvGrpSpPr>
            <a:grpSpLocks/>
          </p:cNvGrpSpPr>
          <p:nvPr/>
        </p:nvGrpSpPr>
        <p:grpSpPr bwMode="auto">
          <a:xfrm>
            <a:off x="0" y="0"/>
            <a:ext cx="8077200" cy="3094038"/>
            <a:chOff x="0" y="0"/>
            <a:chExt cx="5088" cy="1949"/>
          </a:xfrm>
        </p:grpSpPr>
        <p:pic>
          <p:nvPicPr>
            <p:cNvPr id="37900" name="Picture 3" descr="http://www.istra.com/rabac/images/labin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24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1" name="Picture 9" descr="http://euro2007.vse.cz/img/prague/prague-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0"/>
              <a:ext cx="3312" cy="1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2" name="Text Box 16"/>
            <p:cNvSpPr txBox="1">
              <a:spLocks noChangeArrowheads="1"/>
            </p:cNvSpPr>
            <p:nvPr/>
          </p:nvSpPr>
          <p:spPr bwMode="auto">
            <a:xfrm>
              <a:off x="86" y="1658"/>
              <a:ext cx="31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Gill Sans MT" panose="020B0502020104020203" pitchFamily="34" charset="0"/>
                </a:rPr>
                <a:t>Medieval cities dominated by churches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28600" y="457200"/>
            <a:ext cx="8416925" cy="5867400"/>
            <a:chOff x="-58" y="624"/>
            <a:chExt cx="5302" cy="3696"/>
          </a:xfrm>
        </p:grpSpPr>
        <p:pic>
          <p:nvPicPr>
            <p:cNvPr id="37896" name="Picture 11" descr="http://www.marioncoks.net/Admin/ImageGallery/courthouse%20pictures%20001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21"/>
              <a:ext cx="2256" cy="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7" name="Picture 15" descr="http://www.hometownusa.com/wdc/images/Washington_DC_Aria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208"/>
              <a:ext cx="1834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8" name="Text Box 18"/>
            <p:cNvSpPr txBox="1">
              <a:spLocks noChangeArrowheads="1"/>
            </p:cNvSpPr>
            <p:nvPr/>
          </p:nvSpPr>
          <p:spPr bwMode="auto">
            <a:xfrm>
              <a:off x="-58" y="2378"/>
              <a:ext cx="460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Gill Sans MT" panose="020B0502020104020203" pitchFamily="34" charset="0"/>
                </a:rPr>
                <a:t>19</a:t>
              </a:r>
              <a:r>
                <a:rPr lang="en-US" baseline="30000" dirty="0">
                  <a:latin typeface="Gill Sans MT" panose="020B0502020104020203" pitchFamily="34" charset="0"/>
                </a:rPr>
                <a:t>th</a:t>
              </a:r>
              <a:r>
                <a:rPr lang="en-US" dirty="0">
                  <a:latin typeface="Gill Sans MT" panose="020B0502020104020203" pitchFamily="34" charset="0"/>
                </a:rPr>
                <a:t> and early 20 century cities dominated by governance</a:t>
              </a:r>
            </a:p>
          </p:txBody>
        </p:sp>
        <p:pic>
          <p:nvPicPr>
            <p:cNvPr id="37899" name="Picture 13" descr="http://www.absoluteserving.com/images/polk_county_court_house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624"/>
              <a:ext cx="1836" cy="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720975" y="3167063"/>
            <a:ext cx="6423025" cy="3690937"/>
            <a:chOff x="1440" y="1995"/>
            <a:chExt cx="4046" cy="2325"/>
          </a:xfrm>
        </p:grpSpPr>
        <p:pic>
          <p:nvPicPr>
            <p:cNvPr id="37893" name="Picture 7" descr="http://www.traveljournals.net/pictures/l/5/53548-singapores-cbd-singapore-singapore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995"/>
              <a:ext cx="1742" cy="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4" name="Picture 5" descr="http://img.search.com/thumb/d/d1/Melb_cbd.jpg/400px-Melb_cbd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556"/>
              <a:ext cx="2352" cy="1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5" name="Text Box 20"/>
            <p:cNvSpPr txBox="1">
              <a:spLocks noChangeArrowheads="1"/>
            </p:cNvSpPr>
            <p:nvPr/>
          </p:nvSpPr>
          <p:spPr bwMode="auto">
            <a:xfrm>
              <a:off x="1666" y="3792"/>
              <a:ext cx="33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21</a:t>
              </a:r>
              <a:r>
                <a:rPr lang="en-US" baseline="30000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st</a:t>
              </a:r>
              <a:r>
                <a:rPr lang="en-US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 century </a:t>
              </a:r>
              <a:r>
                <a:rPr lang="en-US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cities dominated by business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86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://forestry.sites.olt.ubc.ca/files/2015/07/ufhead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67" y="4401428"/>
            <a:ext cx="8084808" cy="23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www.livablecities.org/sites/default/files/article/Copenhag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9281" y="990600"/>
            <a:ext cx="3406094" cy="226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81000"/>
            <a:ext cx="8990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new paradigm that includes ecological principles and livability?</a:t>
            </a:r>
            <a:endParaRPr lang="en-US" sz="2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124200" cy="20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2857625" cy="189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2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pload.wikimedia.org/wikipedia/commons/thumb/7/75/Duck_of_Vaucanson.jpg/256px-Duck_of_Vaucans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9050"/>
            <a:ext cx="21844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990600" y="1730375"/>
            <a:ext cx="8153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Reductionism (analysis) taking apart to see the parts</a:t>
            </a:r>
          </a:p>
          <a:p>
            <a:pPr marL="280988" lvl="1">
              <a:buFont typeface="Arial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    domains - atmosphere, lithosphere, hydrosphere, 	</a:t>
            </a:r>
            <a:r>
              <a:rPr lang="en-US" sz="2400" dirty="0" smtClean="0">
                <a:latin typeface="Gill Sans MT" panose="020B0502020104020203" pitchFamily="34" charset="0"/>
              </a:rPr>
              <a:t>biosphere</a:t>
            </a:r>
            <a:endParaRPr lang="en-US" sz="2400" dirty="0">
              <a:latin typeface="Gill Sans MT" panose="020B0502020104020203" pitchFamily="34" charset="0"/>
            </a:endParaRPr>
          </a:p>
          <a:p>
            <a:pPr marL="280988" lvl="1">
              <a:buFont typeface="Arial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    disciplines </a:t>
            </a:r>
            <a:r>
              <a:rPr lang="en-US" sz="2400" dirty="0" smtClean="0">
                <a:latin typeface="Gill Sans MT" panose="020B0502020104020203" pitchFamily="34" charset="0"/>
              </a:rPr>
              <a:t>- ecology</a:t>
            </a:r>
            <a:r>
              <a:rPr lang="en-US" sz="2400" dirty="0">
                <a:latin typeface="Gill Sans MT" panose="020B0502020104020203" pitchFamily="34" charset="0"/>
              </a:rPr>
              <a:t>, economics, politics, sociology, etc.</a:t>
            </a: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r>
              <a:rPr lang="en-US" sz="2400" dirty="0">
                <a:latin typeface="Gill Sans MT" panose="020B0502020104020203" pitchFamily="34" charset="0"/>
              </a:rPr>
              <a:t>Holism (synthesis) - putting the pieces back together again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609600"/>
            <a:ext cx="6199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Dominant paradigms in science</a:t>
            </a:r>
            <a:endParaRPr lang="en-US" sz="32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.jpg image by orestesmantr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4813266" cy="685800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028" name="Picture 4" descr="http://ssp11si.stanford.edu/images/G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5150" y="3371850"/>
            <a:ext cx="2228850" cy="348615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467600" cy="17526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Aside on holism/reductionism</a:t>
            </a:r>
            <a:br>
              <a:rPr lang="en-US" sz="4000" b="1" dirty="0" smtClean="0"/>
            </a:br>
            <a:r>
              <a:rPr lang="en-US" sz="4000" b="1" i="1" dirty="0" smtClean="0"/>
              <a:t>Gödel, Escher, Bach </a:t>
            </a:r>
            <a:br>
              <a:rPr lang="en-US" sz="4000" b="1" i="1" dirty="0" smtClean="0"/>
            </a:br>
            <a:r>
              <a:rPr lang="en-US" sz="3600" b="1" dirty="0" smtClean="0"/>
              <a:t>Douglas Hofstadter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463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1143000" y="1228725"/>
            <a:ext cx="76962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Gill Sans MT" panose="020B0502020104020203" pitchFamily="34" charset="0"/>
                <a:cs typeface="Times New Roman" pitchFamily="18" charset="0"/>
              </a:rPr>
              <a:t>mechanism and reductionism</a:t>
            </a:r>
          </a:p>
          <a:p>
            <a:endParaRPr lang="en-US" sz="3200" dirty="0"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dirty="0">
                <a:latin typeface="Gill Sans MT" panose="020B0502020104020203" pitchFamily="34" charset="0"/>
                <a:cs typeface="Times New Roman" pitchFamily="18" charset="0"/>
              </a:rPr>
              <a:t>Cartesian mechanism – study of phenomena that could be measured and quantified</a:t>
            </a:r>
          </a:p>
          <a:p>
            <a:endParaRPr lang="en-US" dirty="0"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dirty="0">
                <a:latin typeface="Gill Sans MT" panose="020B0502020104020203" pitchFamily="34" charset="0"/>
                <a:cs typeface="Times New Roman" pitchFamily="18" charset="0"/>
              </a:rPr>
              <a:t>Analytic thinking – breaking up complex phenomena into pieces to understand the behavior of the whole from the properties of the parts.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70187" y="5334000"/>
            <a:ext cx="55547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 dirty="0">
                <a:latin typeface="Gill Sans MT" panose="020B0502020104020203" pitchFamily="34" charset="0"/>
              </a:rPr>
              <a:t>VERY SUCCESSFUL APPROACH!!</a:t>
            </a:r>
          </a:p>
          <a:p>
            <a:pPr algn="r"/>
            <a:r>
              <a:rPr lang="en-US" b="1" dirty="0">
                <a:latin typeface="Gill Sans MT" panose="020B0502020104020203" pitchFamily="34" charset="0"/>
              </a:rPr>
              <a:t>					…but</a:t>
            </a:r>
          </a:p>
        </p:txBody>
      </p:sp>
    </p:spTree>
    <p:extLst>
      <p:ext uri="{BB962C8B-B14F-4D97-AF65-F5344CB8AC3E}">
        <p14:creationId xmlns:p14="http://schemas.microsoft.com/office/powerpoint/2010/main" val="7246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1021</Words>
  <Application>Microsoft Office PowerPoint</Application>
  <PresentationFormat>On-screen Show (4:3)</PresentationFormat>
  <Paragraphs>137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Gill Sans MT</vt:lpstr>
      <vt:lpstr>Times New Roman</vt:lpstr>
      <vt:lpstr>Office Theme</vt:lpstr>
      <vt:lpstr>Foundations for Sustainability</vt:lpstr>
      <vt:lpstr>Chapter 3: Holistic science of Life–Environment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Aside on holism/reductionism Gödel, Escher, Bach  Douglas Hofstadter</vt:lpstr>
      <vt:lpstr>PowerPoint Presentation</vt:lpstr>
      <vt:lpstr>Fragmentation</vt:lpstr>
      <vt:lpstr>PowerPoint Presentation</vt:lpstr>
      <vt:lpstr>New norm? – lesson from holism</vt:lpstr>
      <vt:lpstr>PowerPoint Presentation</vt:lpstr>
      <vt:lpstr>Evidence of directional change in ecosystems (p. 57)</vt:lpstr>
      <vt:lpstr>PowerPoint Presentation</vt:lpstr>
      <vt:lpstr>PowerPoint Presentation</vt:lpstr>
      <vt:lpstr>Life impacts the atmosphere</vt:lpstr>
      <vt:lpstr>"molecular currency" of intracellular energy transfer: ATP</vt:lpstr>
      <vt:lpstr>Without oxygen</vt:lpstr>
      <vt:lpstr>PowerPoint Presentation</vt:lpstr>
      <vt:lpstr>Oxygen in the atmosphere leads to the ozone layer</vt:lpstr>
      <vt:lpstr>Electromagnetic spectrum</vt:lpstr>
      <vt:lpstr>PowerPoint Presentation</vt:lpstr>
      <vt:lpstr>The ozone layer</vt:lpstr>
      <vt:lpstr>Other theories of land colonization</vt:lpstr>
      <vt:lpstr>Soil formation</vt:lpstr>
      <vt:lpstr>PowerPoint Presentation</vt:lpstr>
      <vt:lpstr>Soils</vt:lpstr>
      <vt:lpstr>PowerPoint Presentation</vt:lpstr>
      <vt:lpstr>What is environment?</vt:lpstr>
      <vt:lpstr>Autocatalysis</vt:lpstr>
      <vt:lpstr>Coherence</vt:lpstr>
      <vt:lpstr>Coupled transformers</vt:lpstr>
      <vt:lpstr>Kafka ecosystem… Hmmm</vt:lpstr>
      <vt:lpstr>Discussion questions</vt:lpstr>
      <vt:lpstr>PowerPoint Presentation</vt:lpstr>
      <vt:lpstr>Discussion questions</vt:lpstr>
      <vt:lpstr>Which one fits your dissertation?</vt:lpstr>
    </vt:vector>
  </TitlesOfParts>
  <Company>Towson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Fath, Brian</dc:creator>
  <cp:lastModifiedBy>Brian D. Fath</cp:lastModifiedBy>
  <cp:revision>89</cp:revision>
  <dcterms:created xsi:type="dcterms:W3CDTF">2014-02-10T17:03:30Z</dcterms:created>
  <dcterms:modified xsi:type="dcterms:W3CDTF">2019-11-07T07:24:12Z</dcterms:modified>
</cp:coreProperties>
</file>