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2" r:id="rId10"/>
    <p:sldId id="285" r:id="rId11"/>
    <p:sldId id="273" r:id="rId12"/>
    <p:sldId id="274" r:id="rId13"/>
    <p:sldId id="276" r:id="rId14"/>
    <p:sldId id="278" r:id="rId15"/>
    <p:sldId id="280" r:id="rId16"/>
    <p:sldId id="282" r:id="rId17"/>
    <p:sldId id="283" r:id="rId18"/>
    <p:sldId id="271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28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6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78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24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28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80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39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48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84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24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92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E7D51-82B4-4466-975E-84F2A78B8701}" type="datetimeFigureOut">
              <a:rPr lang="cs-CZ" smtClean="0"/>
              <a:t>30.09.2019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wEE4YFZkp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953610"/>
            <a:ext cx="8944947" cy="1246817"/>
          </a:xfrm>
        </p:spPr>
        <p:txBody>
          <a:bodyPr>
            <a:normAutofit/>
          </a:bodyPr>
          <a:lstStyle/>
          <a:p>
            <a:r>
              <a:rPr lang="cs-CZ" sz="4000" cap="all" dirty="0"/>
              <a:t>HISTORY OF MIDDLE EAST BEFORE 1945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768364"/>
            <a:ext cx="9144000" cy="1655762"/>
          </a:xfrm>
        </p:spPr>
        <p:txBody>
          <a:bodyPr/>
          <a:lstStyle/>
          <a:p>
            <a:r>
              <a:rPr lang="cs-CZ" dirty="0"/>
              <a:t>Mgr. Eva Taterova, M.A., Ph.D.</a:t>
            </a:r>
          </a:p>
          <a:p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  <a:p>
            <a:r>
              <a:rPr lang="cs-CZ" dirty="0"/>
              <a:t>Masaryk University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956"/>
            <a:ext cx="2276669" cy="34597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579" y="0"/>
            <a:ext cx="3171201" cy="342879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078" y="0"/>
            <a:ext cx="2768910" cy="34287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988" y="0"/>
            <a:ext cx="4156228" cy="342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5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265" y="523746"/>
            <a:ext cx="7749117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800" dirty="0">
                <a:solidFill>
                  <a:schemeClr val="tx1"/>
                </a:solidFill>
              </a:rPr>
              <a:t>POLITICAL DEVELOPMENT OF THE REGION TO WW1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523653" cy="4351338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dirty="0">
                <a:sym typeface="Wingdings" pitchFamily="2" charset="2"/>
              </a:rPr>
              <a:t>19the century: the birth of Zionism = Jewish nationalism (Theodor Herzl: </a:t>
            </a:r>
            <a:r>
              <a:rPr lang="en-US" sz="2400" i="1" dirty="0">
                <a:sym typeface="Wingdings" pitchFamily="2" charset="2"/>
              </a:rPr>
              <a:t>Der </a:t>
            </a:r>
            <a:r>
              <a:rPr lang="en-US" sz="2400" i="1" dirty="0" err="1">
                <a:sym typeface="Wingdings" pitchFamily="2" charset="2"/>
              </a:rPr>
              <a:t>Judenstaat</a:t>
            </a:r>
            <a:r>
              <a:rPr lang="en-US" sz="2400" dirty="0">
                <a:sym typeface="Wingdings" pitchFamily="2" charset="2"/>
              </a:rPr>
              <a:t>), 1897 founding of Zionist organization in Basel  more and more European Jews emigrate to Palestine – first clashes and dispute</a:t>
            </a:r>
            <a:r>
              <a:rPr lang="cs-CZ" sz="2400" dirty="0">
                <a:sym typeface="Wingdings" pitchFamily="2" charset="2"/>
              </a:rPr>
              <a:t>s</a:t>
            </a:r>
            <a:r>
              <a:rPr lang="en-US" sz="2400" dirty="0">
                <a:sym typeface="Wingdings" pitchFamily="2" charset="2"/>
              </a:rPr>
              <a:t> with local people.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2400" dirty="0">
              <a:sym typeface="Wingdings" pitchFamily="2" charset="2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dirty="0">
                <a:sym typeface="Wingdings" pitchFamily="2" charset="2"/>
              </a:rPr>
              <a:t>Deepening crisis of the Ottoman Empire – in WW1 Ottoman Empire joined the coalition of the Central Powers.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2400" dirty="0">
              <a:sym typeface="Wingdings" pitchFamily="2" charset="2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dirty="0">
                <a:sym typeface="Wingdings" pitchFamily="2" charset="2"/>
              </a:rPr>
              <a:t>The region had become the center of interests of European colonial powers (Great Britain claimed Egypt as her protectorate in 1914, competition of Russia and Great Britain in Persia). 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15249" y="1893325"/>
            <a:ext cx="3378849" cy="365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1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WW1 AND THE MIDDLE EAST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Both Jews and Arabs (Lawrence of Arabia) supported the Triple </a:t>
            </a:r>
            <a:r>
              <a:rPr lang="en-US" dirty="0" smtClean="0"/>
              <a:t>Ent</a:t>
            </a:r>
            <a:r>
              <a:rPr lang="cs-CZ" dirty="0" smtClean="0"/>
              <a:t>e</a:t>
            </a:r>
            <a:r>
              <a:rPr lang="en-US" dirty="0" err="1" smtClean="0"/>
              <a:t>nte</a:t>
            </a:r>
            <a:r>
              <a:rPr lang="en-US" dirty="0" smtClean="0"/>
              <a:t> </a:t>
            </a:r>
            <a:r>
              <a:rPr lang="en-US" dirty="0"/>
              <a:t>with a hope that after the collapse of Ottoman Empire that would be granted independence or at least </a:t>
            </a:r>
            <a:r>
              <a:rPr lang="en-US" dirty="0" smtClean="0"/>
              <a:t>autonomy</a:t>
            </a:r>
            <a:r>
              <a:rPr lang="en-US" dirty="0"/>
              <a:t>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Military operations in the region: Palestinian Front, Mesopotamian Front, Caucasian front </a:t>
            </a:r>
            <a:r>
              <a:rPr lang="en-US" dirty="0">
                <a:sym typeface="Wingdings" panose="05000000000000000000" pitchFamily="2" charset="2"/>
              </a:rPr>
              <a:t> armistice October 30, 1918</a:t>
            </a: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The goals and ambitions of both groups were obviously contradictory: European great powers had the negotiations with both of them (Balfour Declaration 1917, correspondence of Henry McMahon and Sharif Hussein 1915-16).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Concurrently secret negotiations between Great Britain and France in order to divide the Middle East: Sykes-Picot Agreement 1916 – violation of all pledges given to Arabs and Jews.</a:t>
            </a:r>
          </a:p>
        </p:txBody>
      </p:sp>
    </p:spTree>
    <p:extLst>
      <p:ext uri="{BB962C8B-B14F-4D97-AF65-F5344CB8AC3E}">
        <p14:creationId xmlns:p14="http://schemas.microsoft.com/office/powerpoint/2010/main" val="2153604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VERSAILLES PEACE CONFERENCE 1918-1919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357327" cy="4351338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cs-CZ" dirty="0"/>
              <a:t>Discussion of the future settlement </a:t>
            </a:r>
            <a:br>
              <a:rPr lang="en-US" altLang="cs-CZ" dirty="0"/>
            </a:br>
            <a:r>
              <a:rPr lang="en-US" altLang="cs-CZ" dirty="0"/>
              <a:t>of territories of Ottoman Empire (Ottoman Empire in turmoil </a:t>
            </a:r>
            <a:r>
              <a:rPr lang="en-US" altLang="cs-CZ" dirty="0">
                <a:sym typeface="Wingdings" panose="05000000000000000000" pitchFamily="2" charset="2"/>
              </a:rPr>
              <a:t> civil war  1923 Republic of Turkey).</a:t>
            </a:r>
            <a:endParaRPr lang="en-US" altLang="cs-CZ" dirty="0"/>
          </a:p>
          <a:p>
            <a:pPr eaLnBrk="1" hangingPunct="1"/>
            <a:endParaRPr lang="en-US" altLang="cs-CZ" dirty="0"/>
          </a:p>
          <a:p>
            <a:pPr eaLnBrk="1" hangingPunct="1"/>
            <a:r>
              <a:rPr lang="en-US" altLang="cs-CZ" dirty="0"/>
              <a:t>The negotiations were to continue </a:t>
            </a:r>
            <a:br>
              <a:rPr lang="en-US" altLang="cs-CZ" dirty="0"/>
            </a:br>
            <a:r>
              <a:rPr lang="en-US" altLang="cs-CZ" dirty="0"/>
              <a:t>in follow-up conferences in San Remo and </a:t>
            </a:r>
            <a:r>
              <a:rPr lang="en-US" altLang="cs-CZ" dirty="0" err="1"/>
              <a:t>Sèvres</a:t>
            </a:r>
            <a:r>
              <a:rPr lang="en-US" altLang="cs-CZ" dirty="0"/>
              <a:t> (1920).</a:t>
            </a:r>
          </a:p>
          <a:p>
            <a:pPr eaLnBrk="1" hangingPunct="1"/>
            <a:endParaRPr lang="en-US" altLang="cs-CZ" dirty="0"/>
          </a:p>
          <a:p>
            <a:pPr eaLnBrk="1" hangingPunct="1"/>
            <a:r>
              <a:rPr lang="en-US" altLang="cs-CZ" dirty="0"/>
              <a:t>The regional delegations had very limited options, France and Great Britain made the crucial decisions </a:t>
            </a:r>
            <a:r>
              <a:rPr lang="en-US" altLang="cs-CZ" dirty="0">
                <a:sym typeface="Wingdings" panose="05000000000000000000" pitchFamily="2" charset="2"/>
              </a:rPr>
              <a:t> modern map of Middle East.</a:t>
            </a:r>
            <a:endParaRPr lang="en-US" alt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4168" y="1825625"/>
            <a:ext cx="5541880" cy="355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80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POSTWAR MIDDLE EAST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cs-CZ" sz="1800" dirty="0"/>
              <a:t>In fact, the distribution of power and territories in accordance with Sykes-Picot Agreement.</a:t>
            </a:r>
          </a:p>
          <a:p>
            <a:pPr eaLnBrk="1" hangingPunct="1"/>
            <a:endParaRPr lang="en-US" altLang="cs-CZ" sz="1800" dirty="0"/>
          </a:p>
          <a:p>
            <a:r>
              <a:rPr lang="en-US" altLang="cs-CZ" sz="1800" dirty="0"/>
              <a:t>Official</a:t>
            </a:r>
            <a:r>
              <a:rPr lang="cs-CZ" altLang="cs-CZ" sz="1800" dirty="0"/>
              <a:t>l</a:t>
            </a:r>
            <a:r>
              <a:rPr lang="en-US" altLang="cs-CZ" sz="1800" dirty="0"/>
              <a:t>y, the leading role had newly established League of Nations </a:t>
            </a:r>
            <a:r>
              <a:rPr lang="en-US" altLang="cs-CZ" sz="1800" dirty="0">
                <a:sym typeface="Wingdings" panose="05000000000000000000" pitchFamily="2" charset="2"/>
              </a:rPr>
              <a:t>A League of Nations mandate: Palestine (Israel/Palestine + Jordan), Mesopotamia (Iraq), Syria (later Lebanon was excluded as separate territory).</a:t>
            </a:r>
          </a:p>
          <a:p>
            <a:endParaRPr lang="en-US" altLang="cs-CZ" sz="1800" dirty="0"/>
          </a:p>
          <a:p>
            <a:pPr eaLnBrk="1" hangingPunct="1"/>
            <a:r>
              <a:rPr lang="en-US" altLang="cs-CZ" sz="1800" dirty="0">
                <a:sym typeface="Wingdings" panose="05000000000000000000" pitchFamily="2" charset="2"/>
              </a:rPr>
              <a:t>Egypt and Persia became </a:t>
            </a:r>
            <a:r>
              <a:rPr lang="en-US" altLang="cs-CZ" sz="1800" dirty="0" err="1">
                <a:sym typeface="Wingdings" panose="05000000000000000000" pitchFamily="2" charset="2"/>
              </a:rPr>
              <a:t>officia</a:t>
            </a:r>
            <a:r>
              <a:rPr lang="cs-CZ" altLang="cs-CZ" sz="1800" dirty="0" err="1" smtClean="0">
                <a:sym typeface="Wingdings" panose="05000000000000000000" pitchFamily="2" charset="2"/>
              </a:rPr>
              <a:t>ll</a:t>
            </a:r>
            <a:r>
              <a:rPr lang="cs-CZ" altLang="cs-CZ" sz="1800" dirty="0" err="1" smtClean="0">
                <a:sym typeface="Wingdings" panose="05000000000000000000" pitchFamily="2" charset="2"/>
              </a:rPr>
              <a:t>y</a:t>
            </a:r>
            <a:r>
              <a:rPr lang="en-US" altLang="cs-CZ" sz="1800" dirty="0" smtClean="0">
                <a:sym typeface="Wingdings" panose="05000000000000000000" pitchFamily="2" charset="2"/>
              </a:rPr>
              <a:t> </a:t>
            </a:r>
            <a:r>
              <a:rPr lang="en-US" altLang="cs-CZ" sz="1800" dirty="0">
                <a:sym typeface="Wingdings" panose="05000000000000000000" pitchFamily="2" charset="2"/>
              </a:rPr>
              <a:t>independent but under heavy British influence + British political and economic interest in Arabic peninsula (city of Aden; Oman, Qatar and Bahrain were British protectorates).</a:t>
            </a:r>
          </a:p>
          <a:p>
            <a:pPr eaLnBrk="1" hangingPunct="1"/>
            <a:endParaRPr lang="en-US" altLang="cs-CZ" sz="1800" dirty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cs-CZ" sz="1800" dirty="0">
                <a:sym typeface="Wingdings" panose="05000000000000000000" pitchFamily="2" charset="2"/>
              </a:rPr>
              <a:t>Turkey since 1923 a republic, significant territorial losses.</a:t>
            </a:r>
          </a:p>
          <a:p>
            <a:pPr eaLnBrk="1" hangingPunct="1"/>
            <a:endParaRPr lang="en-US" altLang="cs-CZ" sz="1800" dirty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cs-CZ" sz="1800" dirty="0">
                <a:sym typeface="Wingdings" panose="05000000000000000000" pitchFamily="2" charset="2"/>
              </a:rPr>
              <a:t>European great powers were not that much interested in most of Arabic peninsula – leading figure king Ibn Saud.</a:t>
            </a:r>
            <a:endParaRPr lang="en-US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468462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1920s in MIDDLE EAST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cs-CZ" dirty="0"/>
              <a:t>Postwar settlement of the region was a deep disappointment for the hopes of local nationalists.</a:t>
            </a:r>
          </a:p>
          <a:p>
            <a:pPr eaLnBrk="1" hangingPunct="1"/>
            <a:endParaRPr lang="en-US" altLang="cs-CZ" dirty="0"/>
          </a:p>
          <a:p>
            <a:pPr eaLnBrk="1" hangingPunct="1"/>
            <a:r>
              <a:rPr lang="en-US" altLang="cs-CZ" dirty="0"/>
              <a:t>Very problematic situation in Palestine (escalation of conflict) as well as in other parts of the region (coup in Iran </a:t>
            </a:r>
            <a:r>
              <a:rPr lang="en-US" altLang="cs-CZ" dirty="0">
                <a:sym typeface="Wingdings" panose="05000000000000000000" pitchFamily="2" charset="2"/>
              </a:rPr>
              <a:t> rise of Reza Khan – new royal dynasty), instability in Syria.</a:t>
            </a:r>
          </a:p>
          <a:p>
            <a:pPr eaLnBrk="1" hangingPunct="1"/>
            <a:endParaRPr lang="en-US" altLang="cs-CZ" dirty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cs-CZ" dirty="0">
                <a:sym typeface="Wingdings" panose="05000000000000000000" pitchFamily="2" charset="2"/>
              </a:rPr>
              <a:t>The borders with lack of respect to distribution of local population (Kurds and the others).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4256924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WW2 AND THE MIDDLE EAST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cs-CZ" sz="1800" dirty="0"/>
              <a:t>Growth of Nazi Germany in Europe: Nazi diplomacy was seeking for the allies in the Middle East (negotiations with Persia, Saudi Arabia, Grand Mufti of Jerusalem).</a:t>
            </a:r>
          </a:p>
          <a:p>
            <a:pPr eaLnBrk="1" hangingPunct="1"/>
            <a:endParaRPr lang="en-US" altLang="cs-CZ" sz="1800" dirty="0"/>
          </a:p>
          <a:p>
            <a:pPr eaLnBrk="1" hangingPunct="1"/>
            <a:r>
              <a:rPr lang="en-US" altLang="cs-CZ" sz="1800" dirty="0"/>
              <a:t>Most of the countries of the region preferred to claim political neutrality or a support the Allies.</a:t>
            </a:r>
          </a:p>
          <a:p>
            <a:pPr eaLnBrk="1" hangingPunct="1"/>
            <a:endParaRPr lang="en-US" altLang="cs-CZ" sz="1800" dirty="0"/>
          </a:p>
          <a:p>
            <a:pPr eaLnBrk="1" hangingPunct="1"/>
            <a:r>
              <a:rPr lang="en-US" altLang="cs-CZ" sz="1800" dirty="0"/>
              <a:t>Some groups more or less secretly cooperated with the Axis powers (some movements in French colonies, Grand Mufti of Jerusalem).</a:t>
            </a:r>
          </a:p>
          <a:p>
            <a:pPr eaLnBrk="1" hangingPunct="1"/>
            <a:endParaRPr lang="en-US" altLang="cs-CZ" sz="1800" dirty="0"/>
          </a:p>
          <a:p>
            <a:pPr eaLnBrk="1" hangingPunct="1"/>
            <a:r>
              <a:rPr lang="en-US" altLang="cs-CZ" sz="1800" dirty="0"/>
              <a:t>Strategic importance of the region: natural resources, crucial </a:t>
            </a:r>
            <a:r>
              <a:rPr lang="en-US" altLang="cs-CZ" sz="1800" dirty="0" err="1"/>
              <a:t>tra</a:t>
            </a:r>
            <a:r>
              <a:rPr lang="cs-CZ" altLang="cs-CZ" sz="1800" dirty="0"/>
              <a:t>n</a:t>
            </a:r>
            <a:r>
              <a:rPr lang="en-US" altLang="cs-CZ" sz="1800" dirty="0"/>
              <a:t>sport routes (Suez Chanel, Mediterranean Sea, Aden etc.).</a:t>
            </a:r>
          </a:p>
          <a:p>
            <a:pPr eaLnBrk="1" hangingPunct="1"/>
            <a:endParaRPr lang="en-US" altLang="cs-CZ" sz="1800" dirty="0"/>
          </a:p>
          <a:p>
            <a:pPr eaLnBrk="1" hangingPunct="1"/>
            <a:r>
              <a:rPr lang="en-US" altLang="cs-CZ" sz="1800" dirty="0"/>
              <a:t>Open fights in northern Africa (Egypt, Libya, Tunisia, Morocco) – </a:t>
            </a:r>
            <a:r>
              <a:rPr lang="en-US" altLang="cs-CZ" sz="1800" dirty="0" err="1"/>
              <a:t>Afrikakorbs</a:t>
            </a:r>
            <a:r>
              <a:rPr lang="en-US" altLang="cs-CZ" sz="1800" dirty="0"/>
              <a:t> led by Erwin Rommel (victory of the Allies in 1943).</a:t>
            </a:r>
          </a:p>
          <a:p>
            <a:pPr eaLnBrk="1" hangingPunct="1"/>
            <a:endParaRPr lang="en-US" altLang="cs-CZ" sz="1800" dirty="0"/>
          </a:p>
          <a:p>
            <a:pPr eaLnBrk="1" hangingPunct="1"/>
            <a:r>
              <a:rPr lang="en-US" altLang="cs-CZ" sz="1800" dirty="0">
                <a:sym typeface="Wingdings" panose="05000000000000000000" pitchFamily="2" charset="2"/>
              </a:rPr>
              <a:t>1943 conference in Tehran (Churchill, Stalin, Roosevelt).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0151" y="1896851"/>
            <a:ext cx="5758206" cy="359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52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BIG THREE IN TEHRAN 1943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5755" y="1545854"/>
            <a:ext cx="5927819" cy="463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96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cs-CZ" sz="3000" dirty="0"/>
          </a:p>
          <a:p>
            <a:pPr marL="0" indent="0" algn="ctr">
              <a:buNone/>
            </a:pPr>
            <a:endParaRPr lang="cs-CZ" sz="3000" dirty="0"/>
          </a:p>
          <a:p>
            <a:pPr marL="0" indent="0" algn="ctr">
              <a:buNone/>
            </a:pPr>
            <a:r>
              <a:rPr lang="cs-CZ" sz="3400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83550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ANCIENT HISTORY OF MIDDLE EAST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cs-CZ" dirty="0"/>
              <a:t>Convenient climate, generally good living conditions for</a:t>
            </a:r>
            <a:r>
              <a:rPr lang="cs-CZ" altLang="cs-CZ" dirty="0"/>
              <a:t> </a:t>
            </a:r>
            <a:r>
              <a:rPr lang="en-US" altLang="cs-CZ" dirty="0"/>
              <a:t>the first men.</a:t>
            </a:r>
          </a:p>
          <a:p>
            <a:pPr eaLnBrk="1" hangingPunct="1"/>
            <a:endParaRPr lang="en-US" altLang="cs-CZ" dirty="0"/>
          </a:p>
          <a:p>
            <a:pPr eaLnBrk="1" hangingPunct="1"/>
            <a:r>
              <a:rPr lang="en-US" altLang="cs-CZ" dirty="0"/>
              <a:t>First agricultural settlement in 9th century BC (Jericho 8,000 BC, Byblos 5,000 BC).</a:t>
            </a:r>
          </a:p>
          <a:p>
            <a:pPr eaLnBrk="1" hangingPunct="1"/>
            <a:endParaRPr lang="en-US" altLang="cs-CZ" dirty="0"/>
          </a:p>
          <a:p>
            <a:pPr eaLnBrk="1" hangingPunct="1"/>
            <a:r>
              <a:rPr lang="en-US" altLang="cs-CZ" dirty="0"/>
              <a:t>Many influential and developed civilizations in the region (Mesopotamia, Babylonia, Ancient Egypt, Persian Empire, Jewish kingdoms, Roman Empire etc.)</a:t>
            </a:r>
          </a:p>
          <a:p>
            <a:pPr eaLnBrk="1" hangingPunct="1"/>
            <a:endParaRPr lang="en-US" alt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45346"/>
            <a:ext cx="5181600" cy="43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12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EMPIRES OF THE WORLD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cs-CZ" altLang="cs-CZ" dirty="0">
              <a:hlinkClick r:id="rId2"/>
            </a:endParaRPr>
          </a:p>
          <a:p>
            <a:pPr eaLnBrk="1" hangingPunct="1"/>
            <a:r>
              <a:rPr lang="cs-CZ" altLang="cs-CZ" dirty="0">
                <a:hlinkClick r:id="rId2"/>
              </a:rPr>
              <a:t>http://www.youtube.com/watch?v=YwEE4YFZkpw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9928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HISTORY OF THE REGION BEFORE THE CRUSADES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1st century: birth of Christianity.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2th century: Jewish diaspora.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6th century: birth of Islam in Arabic peninsula (Mecca, Medina).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Palestine/Holy Land – important for </a:t>
            </a:r>
            <a:r>
              <a:rPr lang="cs-CZ" dirty="0"/>
              <a:t>I</a:t>
            </a:r>
            <a:r>
              <a:rPr lang="en-US" dirty="0"/>
              <a:t>slam, </a:t>
            </a:r>
            <a:r>
              <a:rPr lang="cs-CZ" dirty="0"/>
              <a:t>J</a:t>
            </a:r>
            <a:r>
              <a:rPr lang="en-US" dirty="0" err="1"/>
              <a:t>udaism</a:t>
            </a:r>
            <a:r>
              <a:rPr lang="en-US" dirty="0"/>
              <a:t>, </a:t>
            </a:r>
            <a:r>
              <a:rPr lang="cs-CZ" dirty="0"/>
              <a:t>C</a:t>
            </a:r>
            <a:r>
              <a:rPr lang="en-US" dirty="0" err="1"/>
              <a:t>hristianity</a:t>
            </a:r>
            <a:r>
              <a:rPr lang="en-US" dirty="0"/>
              <a:t> (Jerusalem, Hebron, Sea of Galilee).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7th century: migration of Arabic tribes to Middle East and northern Africa.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0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GOLDEN AGE OF ISLAM (8-13th CENTURY)</a:t>
            </a:r>
          </a:p>
        </p:txBody>
      </p:sp>
      <p:pic>
        <p:nvPicPr>
          <p:cNvPr id="11267" name="Zástupný symbol pro obsah 5" descr="El-Califato-Omeya-661750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1514" y="1447800"/>
            <a:ext cx="6226175" cy="4572000"/>
          </a:xfrm>
        </p:spPr>
      </p:pic>
    </p:spTree>
    <p:extLst>
      <p:ext uri="{BB962C8B-B14F-4D97-AF65-F5344CB8AC3E}">
        <p14:creationId xmlns:p14="http://schemas.microsoft.com/office/powerpoint/2010/main" val="354770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dirty="0"/>
              <a:t>CRUSADES TO THE HOLY LAND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201" y="1447800"/>
            <a:ext cx="5834064" cy="45720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580"/>
              </a:spcBef>
              <a:defRPr/>
            </a:pPr>
            <a:r>
              <a:rPr lang="en-US" dirty="0"/>
              <a:t>First cru</a:t>
            </a:r>
            <a:r>
              <a:rPr lang="cs-CZ" dirty="0"/>
              <a:t>s</a:t>
            </a:r>
            <a:r>
              <a:rPr lang="en-US" dirty="0" err="1"/>
              <a:t>ade</a:t>
            </a:r>
            <a:r>
              <a:rPr lang="en-US" dirty="0"/>
              <a:t> was initiated by pope in 1095 </a:t>
            </a:r>
            <a:br>
              <a:rPr lang="en-US" dirty="0"/>
            </a:br>
            <a:r>
              <a:rPr lang="en-US" dirty="0"/>
              <a:t>with a declared goal to liberate the Holy Land and Jerusalem (Holy Sepulcher).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Altogether 9 crusades, some of them were more successful than the others (Richard the Lionheart).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Motivation of the crusaders:</a:t>
            </a:r>
          </a:p>
          <a:p>
            <a:pPr marL="54895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Religious.</a:t>
            </a:r>
          </a:p>
          <a:p>
            <a:pPr marL="54895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Economic.</a:t>
            </a:r>
          </a:p>
          <a:p>
            <a:pPr marL="54895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Political.</a:t>
            </a:r>
          </a:p>
          <a:p>
            <a:pPr marL="548958" lvl="1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Temporary Christian states established in the area (Kingdom of Jerusalem, Principality of Antioch, County of Edessa) – fall of Akko in 1291, end of crusaders presence in the Middle East.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19994" y="1447800"/>
            <a:ext cx="2919236" cy="4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RISE OF OTTOMAN EMPIRE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52500" y="1447800"/>
            <a:ext cx="5791200" cy="4572000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In 13th century the Turkish tribes led by Osman I got to Anatolia and started to compete with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the Byzantine Empire.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1453 – the conquest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of Constantinople (Istanbul) by sultan Mehmed the Conqueror.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During the next centuries territorial expansion to Europe, Middle East, and northern Africa</a:t>
            </a:r>
            <a:r>
              <a:rPr lang="en-US" dirty="0" smtClean="0"/>
              <a:t>.</a:t>
            </a:r>
            <a:endParaRPr lang="cs-CZ" dirty="0" smtClean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cs-CZ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cs-CZ" dirty="0" smtClean="0"/>
              <a:t>S</a:t>
            </a:r>
            <a:r>
              <a:rPr lang="en-US" dirty="0" err="1" smtClean="0"/>
              <a:t>iege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Vienna</a:t>
            </a:r>
            <a:r>
              <a:rPr lang="cs-CZ" dirty="0" smtClean="0"/>
              <a:t> 1683.</a:t>
            </a:r>
            <a:endParaRPr lang="en-US" dirty="0"/>
          </a:p>
        </p:txBody>
      </p:sp>
      <p:pic>
        <p:nvPicPr>
          <p:cNvPr id="13316" name="Zástupný symbol pro obsah 4" descr="mehmedII2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4063" y="1484313"/>
            <a:ext cx="2444750" cy="3619500"/>
          </a:xfrm>
        </p:spPr>
      </p:pic>
      <p:sp>
        <p:nvSpPr>
          <p:cNvPr id="13317" name="TextovéPole 4"/>
          <p:cNvSpPr txBox="1">
            <a:spLocks noChangeArrowheads="1"/>
          </p:cNvSpPr>
          <p:nvPr/>
        </p:nvSpPr>
        <p:spPr bwMode="auto">
          <a:xfrm>
            <a:off x="7104064" y="5084763"/>
            <a:ext cx="2447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 err="1"/>
              <a:t>Sultan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Mehmed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65705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dirty="0">
                <a:solidFill>
                  <a:schemeClr val="tx1"/>
                </a:solidFill>
              </a:rPr>
              <a:t>TERRITORIAL EXPANSION OF OTTOMAN EMPIRE</a:t>
            </a:r>
          </a:p>
        </p:txBody>
      </p:sp>
      <p:pic>
        <p:nvPicPr>
          <p:cNvPr id="14339" name="Zástupný symbol pro obsah 4" descr="ottoman-17century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9150" y="1447800"/>
            <a:ext cx="5930900" cy="4572000"/>
          </a:xfrm>
        </p:spPr>
      </p:pic>
    </p:spTree>
    <p:extLst>
      <p:ext uri="{BB962C8B-B14F-4D97-AF65-F5344CB8AC3E}">
        <p14:creationId xmlns:p14="http://schemas.microsoft.com/office/powerpoint/2010/main" val="2863700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DECLINE OF THE OTTOMAN EMPIRE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cs-CZ" sz="2200" dirty="0"/>
              <a:t>During the time the power status of Ottoman Empire had been weakening (economically: inability to follow the trends of industrial revolution; corruption; political instability: frequent palace coups; lack of military reforms) </a:t>
            </a:r>
            <a:r>
              <a:rPr lang="en-US" altLang="cs-CZ" sz="2200" dirty="0">
                <a:sym typeface="Wingdings" panose="05000000000000000000" pitchFamily="2" charset="2"/>
              </a:rPr>
              <a:t> </a:t>
            </a:r>
            <a:r>
              <a:rPr lang="en-US" altLang="cs-CZ" sz="2200" i="1" dirty="0">
                <a:sym typeface="Wingdings" panose="05000000000000000000" pitchFamily="2" charset="2"/>
              </a:rPr>
              <a:t>"sick man of the Bosporus"</a:t>
            </a:r>
            <a:r>
              <a:rPr lang="en-US" altLang="cs-CZ" sz="2200" dirty="0">
                <a:sym typeface="Wingdings" panose="05000000000000000000" pitchFamily="2" charset="2"/>
              </a:rPr>
              <a:t> (1853-56 Crimean War: confirmation of growing weakness of the Ottoman Empire).</a:t>
            </a:r>
            <a:endParaRPr lang="en-US" altLang="cs-CZ" sz="2200" dirty="0"/>
          </a:p>
          <a:p>
            <a:pPr eaLnBrk="1" hangingPunct="1"/>
            <a:endParaRPr lang="en-US" altLang="cs-CZ" sz="2200" dirty="0"/>
          </a:p>
          <a:p>
            <a:pPr eaLnBrk="1" hangingPunct="1"/>
            <a:r>
              <a:rPr lang="en-US" altLang="cs-CZ" sz="2200" dirty="0"/>
              <a:t>1798: Napoleon's invasion to Egypt – sometimes interpreted as a milestone regarding the growth of Arab nationalism (Egypt: pasha Muhamad Ali; turmoil in Syria and Palestine in 19th century).</a:t>
            </a:r>
          </a:p>
          <a:p>
            <a:pPr eaLnBrk="1" hangingPunct="1"/>
            <a:endParaRPr lang="en-US" altLang="cs-CZ" sz="2200" dirty="0"/>
          </a:p>
          <a:p>
            <a:pPr eaLnBrk="1" hangingPunct="1"/>
            <a:r>
              <a:rPr lang="en-US" altLang="cs-CZ" sz="2200" dirty="0"/>
              <a:t>19th century: „Race for Africa“ – European powers attempted to get control over territories in Africa, since 1830s growing influence of France in northern Africa (Algeria, Tunisia, Morocco), since 1870s consolidation of British power in Egypt.</a:t>
            </a:r>
          </a:p>
          <a:p>
            <a:pPr eaLnBrk="1" hangingPunct="1"/>
            <a:endParaRPr lang="en-US" altLang="cs-CZ" sz="2200" dirty="0"/>
          </a:p>
        </p:txBody>
      </p:sp>
    </p:spTree>
    <p:extLst>
      <p:ext uri="{BB962C8B-B14F-4D97-AF65-F5344CB8AC3E}">
        <p14:creationId xmlns:p14="http://schemas.microsoft.com/office/powerpoint/2010/main" val="4868349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935</Words>
  <Application>Microsoft Office PowerPoint</Application>
  <PresentationFormat>Širokoúhlá obrazovka</PresentationFormat>
  <Paragraphs>109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Perpetua</vt:lpstr>
      <vt:lpstr>Wingdings</vt:lpstr>
      <vt:lpstr>Wingdings 2</vt:lpstr>
      <vt:lpstr>Motiv Office</vt:lpstr>
      <vt:lpstr>HISTORY OF MIDDLE EAST BEFORE 1945</vt:lpstr>
      <vt:lpstr>ANCIENT HISTORY OF MIDDLE EAST</vt:lpstr>
      <vt:lpstr>EMPIRES OF THE WORLD</vt:lpstr>
      <vt:lpstr>HISTORY OF THE REGION BEFORE THE CRUSADES</vt:lpstr>
      <vt:lpstr>GOLDEN AGE OF ISLAM (8-13th CENTURY)</vt:lpstr>
      <vt:lpstr>CRUSADES TO THE HOLY LAND</vt:lpstr>
      <vt:lpstr>RISE OF OTTOMAN EMPIRE</vt:lpstr>
      <vt:lpstr>TERRITORIAL EXPANSION OF OTTOMAN EMPIRE</vt:lpstr>
      <vt:lpstr>DECLINE OF THE OTTOMAN EMPIRE</vt:lpstr>
      <vt:lpstr>Prezentace aplikace PowerPoint</vt:lpstr>
      <vt:lpstr>POLITICAL DEVELOPMENT OF THE REGION TO WW1</vt:lpstr>
      <vt:lpstr>WW1 AND THE MIDDLE EAST</vt:lpstr>
      <vt:lpstr>VERSAILLES PEACE CONFERENCE 1918-1919</vt:lpstr>
      <vt:lpstr>POSTWAR MIDDLE EAST</vt:lpstr>
      <vt:lpstr>1920s in MIDDLE EAST</vt:lpstr>
      <vt:lpstr>WW2 AND THE MIDDLE EAST</vt:lpstr>
      <vt:lpstr>BIG THREE IN TEHRAN 1943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East: the basic terminology, geography, demography</dc:title>
  <dc:creator>Eva Taterova</dc:creator>
  <cp:lastModifiedBy>Eva Taterova</cp:lastModifiedBy>
  <cp:revision>28</cp:revision>
  <dcterms:created xsi:type="dcterms:W3CDTF">2018-09-24T10:37:06Z</dcterms:created>
  <dcterms:modified xsi:type="dcterms:W3CDTF">2019-09-30T13:01:42Z</dcterms:modified>
</cp:coreProperties>
</file>