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72" r:id="rId4"/>
    <p:sldId id="276" r:id="rId5"/>
    <p:sldId id="277" r:id="rId6"/>
    <p:sldId id="278" r:id="rId7"/>
    <p:sldId id="273" r:id="rId8"/>
    <p:sldId id="274" r:id="rId9"/>
    <p:sldId id="275" r:id="rId10"/>
    <p:sldId id="279" r:id="rId11"/>
    <p:sldId id="280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47" d="100"/>
          <a:sy n="47" d="100"/>
        </p:scale>
        <p:origin x="957" y="5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Macroeconomics</a:t>
            </a:r>
            <a:r>
              <a:rPr lang="cs-CZ" dirty="0"/>
              <a:t> II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BC857E9-28C5-4CEA-B5C7-22862B684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16169A-3685-4465-86F8-F913DB1732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DA7B2D-53D9-46B8-B005-C775CE21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Balance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payments</a:t>
            </a:r>
            <a:r>
              <a:rPr lang="cs-CZ" dirty="0"/>
              <a:t> </a:t>
            </a:r>
            <a:r>
              <a:rPr lang="cs-CZ" dirty="0" err="1"/>
              <a:t>adjustment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AE942F-F66C-4E3A-920C-90215BBC2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CA deficits and the household analogy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Most countries have to “earn” money from abroad to pay for imports and previously accumulated debts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CA deficits and governments deficits and debts</a:t>
            </a:r>
            <a:endParaRPr lang="cs-CZ" sz="2400" b="1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Financial crises are often accompanied by prolonged CA deficits and are solved through and adjustment process, often assisted by the IMF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Balancing mechanisms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Exchange rate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Internal prices adjustment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Various others (debt forgiving, war, emigration)</a:t>
            </a:r>
            <a:endParaRPr lang="cs-CZ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573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856BD0-6B6C-45ED-B037-FE85337F96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7E003D-A1A0-47A0-A3D4-092510F95A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3DE099-FDDC-435F-A8F8-AE7888210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Inflation</a:t>
            </a:r>
            <a:r>
              <a:rPr lang="cs-CZ" dirty="0"/>
              <a:t> and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/>
              <a:t>causes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B91568-EB2C-4352-8739-F2E517CC4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Inflation, hyperinflation and deflation</a:t>
            </a:r>
            <a:endParaRPr lang="cs-CZ" dirty="0"/>
          </a:p>
          <a:p>
            <a:r>
              <a:rPr lang="en-US" dirty="0"/>
              <a:t>Neoclassical theory –</a:t>
            </a:r>
            <a:r>
              <a:rPr lang="en-US" b="1" dirty="0"/>
              <a:t> Quantity theory of money</a:t>
            </a:r>
          </a:p>
          <a:p>
            <a:pPr lvl="1"/>
            <a:r>
              <a:rPr lang="en-US" dirty="0"/>
              <a:t>M</a:t>
            </a:r>
            <a:r>
              <a:rPr lang="cs-CZ" dirty="0"/>
              <a:t> × V = P × </a:t>
            </a:r>
            <a:r>
              <a:rPr lang="en-US" dirty="0"/>
              <a:t>Y</a:t>
            </a:r>
            <a:endParaRPr lang="cs-CZ" dirty="0"/>
          </a:p>
          <a:p>
            <a:r>
              <a:rPr lang="en-US" b="1" dirty="0"/>
              <a:t>Cost push</a:t>
            </a:r>
            <a:r>
              <a:rPr lang="cs-CZ" b="1" dirty="0"/>
              <a:t> </a:t>
            </a:r>
            <a:r>
              <a:rPr lang="en-US" b="1" dirty="0"/>
              <a:t>inflation</a:t>
            </a:r>
          </a:p>
          <a:p>
            <a:pPr lvl="1"/>
            <a:r>
              <a:rPr lang="en-US" dirty="0"/>
              <a:t>Distributional struggle over the share of GDP between labor and capital</a:t>
            </a:r>
          </a:p>
          <a:p>
            <a:pPr lvl="1"/>
            <a:r>
              <a:rPr lang="en-US" dirty="0"/>
              <a:t>Market structures and natural resources</a:t>
            </a:r>
          </a:p>
          <a:p>
            <a:r>
              <a:rPr lang="en-US" b="1" dirty="0"/>
              <a:t>Demand pull inflation</a:t>
            </a:r>
          </a:p>
          <a:p>
            <a:pPr lvl="1"/>
            <a:r>
              <a:rPr lang="en-US" dirty="0"/>
              <a:t>Economy operating at full capacity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88114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DF494-DE4E-4CB0-9D8C-6C652E94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Sectoral</a:t>
            </a:r>
            <a:r>
              <a:rPr lang="cs-CZ" b="1" dirty="0"/>
              <a:t> </a:t>
            </a:r>
            <a:r>
              <a:rPr lang="cs-CZ" b="1" dirty="0" err="1"/>
              <a:t>balances</a:t>
            </a:r>
            <a:r>
              <a:rPr lang="cs-CZ" b="1" dirty="0"/>
              <a:t> </a:t>
            </a:r>
            <a:r>
              <a:rPr lang="cs-CZ" b="1" dirty="0" err="1"/>
              <a:t>perspective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585084-AD33-4EF0-A78C-DF2EEA1ED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T</a:t>
            </a:r>
            <a:r>
              <a:rPr lang="en-US" dirty="0"/>
              <a:t>he most basic macroeconomics rule is that one person’s spending is another person’s income.</a:t>
            </a:r>
            <a:endParaRPr lang="cs-CZ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sectoral balances approach helps us to understand the relations among the spending and</a:t>
            </a:r>
            <a:r>
              <a:rPr lang="cs-CZ" dirty="0"/>
              <a:t> </a:t>
            </a:r>
            <a:r>
              <a:rPr lang="en-US" dirty="0"/>
              <a:t>income balances of the households, firms, government, and foreign sectors of the economy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T</a:t>
            </a:r>
            <a:r>
              <a:rPr lang="en-US" dirty="0"/>
              <a:t>he sectoral balances must sum to zero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A </a:t>
            </a:r>
            <a:r>
              <a:rPr lang="cs-CZ" b="1" dirty="0" err="1"/>
              <a:t>flow</a:t>
            </a:r>
            <a:r>
              <a:rPr lang="cs-CZ" dirty="0"/>
              <a:t> </a:t>
            </a:r>
            <a:r>
              <a:rPr lang="en-US" dirty="0"/>
              <a:t>is measured as a certain quantity that is spent per</a:t>
            </a:r>
            <a:r>
              <a:rPr lang="cs-CZ" dirty="0"/>
              <a:t> </a:t>
            </a:r>
            <a:r>
              <a:rPr lang="en-US" dirty="0"/>
              <a:t>unit of time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b="1" dirty="0"/>
              <a:t>A </a:t>
            </a:r>
            <a:r>
              <a:rPr lang="cs-CZ" b="1" dirty="0" err="1"/>
              <a:t>stock</a:t>
            </a:r>
            <a:r>
              <a:rPr lang="en-US" dirty="0"/>
              <a:t> is measured at a point in time and is the product of prior, relevant flows.</a:t>
            </a: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ED47E7A-FA2E-44D1-BC1A-6C239B20B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195350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E2E061-F7BA-4ECB-A5F3-349101753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The Sectoral Balances View of the National Accounts</a:t>
            </a:r>
            <a:endParaRPr lang="cs-CZ" sz="3600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83BAE-CA25-43EC-95A3-FFD21D6AB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Identity – a formula that is true by definition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GDP ≡ C + I + G + (X – M)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When these components of spending are summed, they equal </a:t>
            </a:r>
            <a:r>
              <a:rPr lang="en-US" b="1" dirty="0"/>
              <a:t>aggregate demand </a:t>
            </a:r>
            <a:r>
              <a:rPr lang="en-US" dirty="0"/>
              <a:t>for goods and services in a particular period.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Macroeconomic policy aims at influencing the individual components of GDP.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Net external income flow (FNI) - we have to add this to get the total sum of financial flows between the domestic economy and the external sector.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GNP ≡ C + I + G + (X – M) + FNI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AFB7EEF-BB5C-4FAA-B291-AD11D6AAB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10409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A9CDE-A228-4545-B2BF-434BD984E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The Sectoral Balances View of the National Accounts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EA9355-769E-4D47-80FE-64734D2E7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(GNP – C – T) – I ≡ (G – T) + (X – M + FNI)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(GNP – C – T) – I - overall saving of the private domestic sector or </a:t>
            </a:r>
            <a:r>
              <a:rPr lang="en-US" b="1" dirty="0"/>
              <a:t>private domestic financial balance.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(G – T) </a:t>
            </a:r>
            <a:r>
              <a:rPr lang="en-US" b="1" dirty="0"/>
              <a:t>is the government financial balance.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(X – M + FNI) </a:t>
            </a:r>
            <a:r>
              <a:rPr lang="en-US" b="1" dirty="0"/>
              <a:t>is the external financial balance </a:t>
            </a:r>
            <a:r>
              <a:rPr lang="en-US" dirty="0"/>
              <a:t>or </a:t>
            </a:r>
            <a:r>
              <a:rPr lang="en-US" b="1" dirty="0"/>
              <a:t>Current Account Balance</a:t>
            </a:r>
            <a:r>
              <a:rPr lang="en-US" dirty="0"/>
              <a:t> (CAB)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The private domestic financial balance equals the sum of the government financial balance plus the current account balance.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It is impossible for all sectors to accumulate net financial wealth by running surpluses.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CAC28944-F226-4DA4-BB7E-BFEFF6488C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955621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5B6D2-42F9-42EA-AE7D-0E53A2F2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UK sectoral balances, 19</a:t>
            </a:r>
            <a:r>
              <a:rPr lang="cs-CZ" sz="3600" b="1" dirty="0"/>
              <a:t>97</a:t>
            </a:r>
            <a:r>
              <a:rPr lang="en-US" sz="3600" b="1" dirty="0"/>
              <a:t> to 2014</a:t>
            </a:r>
            <a:endParaRPr lang="cs-CZ" sz="3600" b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49BA3E5-167E-4574-A842-3C4AAFECC7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169" y="892940"/>
            <a:ext cx="8914866" cy="5621347"/>
          </a:xfrm>
          <a:prstGeom prst="rect">
            <a:avLst/>
          </a:prstGeom>
        </p:spPr>
      </p:pic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2CF206A8-E756-439E-88FA-DA8F4062D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07385" y="6366875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248931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5E5A8-D275-4587-9F35-F197321AF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Important</a:t>
            </a:r>
            <a:r>
              <a:rPr lang="cs-CZ" b="1" dirty="0"/>
              <a:t> </a:t>
            </a:r>
            <a:r>
              <a:rPr lang="cs-CZ" b="1" dirty="0" err="1"/>
              <a:t>remarks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F7D748-B387-4106-BCD0-C7C64E510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One’s financial asset is another’s financial liability.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Inside vs outside sector wealth.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Real assets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Examples of economic behavior (theory, causal relationships)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response of consumption to a change in income is called the </a:t>
            </a:r>
            <a:r>
              <a:rPr lang="en-US" b="1" dirty="0"/>
              <a:t>Marginal Propensity to Consume </a:t>
            </a:r>
            <a:r>
              <a:rPr lang="en-US" dirty="0"/>
              <a:t>(MPC). It is normal</a:t>
            </a:r>
            <a:r>
              <a:rPr lang="cs-CZ" dirty="0"/>
              <a:t>l</a:t>
            </a:r>
            <a:r>
              <a:rPr lang="en-US" dirty="0"/>
              <a:t>y </a:t>
            </a:r>
            <a:r>
              <a:rPr lang="en-US" dirty="0" err="1"/>
              <a:t>hypothesised</a:t>
            </a:r>
            <a:r>
              <a:rPr lang="en-US" dirty="0"/>
              <a:t> that the MPC will be less than one, so that the residual of disposable income not consumed will be positive. That constitutes saving.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Automatic stabilizers – net government expenditure higher when national income is lower and vice versa.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Lower interest rates should lead to higher investment which should in turn increase output.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FDAC96E-97C9-48F0-9892-9139484B48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14392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Balance of payments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C246F3-3E20-4312-A9B2-E4DFF7A55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8"/>
            <a:ext cx="10753200" cy="4372427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Accounting accord of all monetary transactions between a country and the rest of the world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The sum of all accounts has to be equal 0 by definition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Composition (IMF × USA!)</a:t>
            </a:r>
          </a:p>
          <a:p>
            <a:pPr lvl="1">
              <a:spcAft>
                <a:spcPts val="600"/>
              </a:spcAft>
            </a:pPr>
            <a:r>
              <a:rPr lang="en-US" sz="1600" b="1" dirty="0"/>
              <a:t>Current account</a:t>
            </a:r>
            <a:r>
              <a:rPr lang="cs-CZ" sz="1600" b="1" dirty="0"/>
              <a:t> (CA)</a:t>
            </a:r>
            <a:r>
              <a:rPr lang="en-US" sz="1600" dirty="0"/>
              <a:t> – trade + factor income</a:t>
            </a:r>
          </a:p>
          <a:p>
            <a:pPr lvl="1">
              <a:spcAft>
                <a:spcPts val="600"/>
              </a:spcAft>
            </a:pPr>
            <a:r>
              <a:rPr lang="en-US" sz="1600" b="1" dirty="0"/>
              <a:t>Financial (capital) account </a:t>
            </a:r>
            <a:r>
              <a:rPr lang="en-US" sz="1600" dirty="0"/>
              <a:t>(including the reserve account) – net change of ownership of international assets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Balancing item (statistical errors)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dirty="0"/>
              <a:t>Relations between individual accounts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 b="1" dirty="0"/>
              <a:t>Net international investment position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Accumulated CA, asset price changes, currency moves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24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66434937-1B9D-4323-9564-2DFFFA7E66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709184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Zástupný symbol pro obsah 3" descr="TSBasic.png">
            <a:extLst>
              <a:ext uri="{FF2B5EF4-FFF2-40B4-BE49-F238E27FC236}">
                <a16:creationId xmlns:a16="http://schemas.microsoft.com/office/drawing/2014/main" id="{26E9E5EB-45F9-49C5-A2D0-7A0616B087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24743" y="378000"/>
            <a:ext cx="8174833" cy="5400600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9A27B54B-C4FA-4472-808F-63F03BDF1096}"/>
              </a:ext>
            </a:extLst>
          </p:cNvPr>
          <p:cNvSpPr txBox="1"/>
          <p:nvPr/>
        </p:nvSpPr>
        <p:spPr>
          <a:xfrm>
            <a:off x="2178985" y="5778600"/>
            <a:ext cx="393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Source: </a:t>
            </a:r>
            <a:r>
              <a:rPr lang="cs-CZ" sz="1800" dirty="0" err="1"/>
              <a:t>The</a:t>
            </a:r>
            <a:r>
              <a:rPr lang="cs-CZ" sz="1800" dirty="0"/>
              <a:t> Czech </a:t>
            </a:r>
            <a:r>
              <a:rPr lang="cs-CZ" sz="1800" dirty="0" err="1"/>
              <a:t>National</a:t>
            </a:r>
            <a:r>
              <a:rPr lang="cs-CZ" sz="1800" dirty="0"/>
              <a:t> Bank</a:t>
            </a:r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CA08E7C-8092-4F82-9514-FB7ADF551D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69457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3D15BE-72B4-480B-98EA-B5C2FA6DE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19999"/>
            <a:ext cx="10993029" cy="531857"/>
          </a:xfrm>
        </p:spPr>
        <p:txBody>
          <a:bodyPr/>
          <a:lstStyle/>
          <a:p>
            <a:r>
              <a:rPr lang="en-US" sz="3200" dirty="0"/>
              <a:t>Net international investment position (% of GDP in 2014) </a:t>
            </a:r>
          </a:p>
        </p:txBody>
      </p:sp>
      <p:graphicFrame>
        <p:nvGraphicFramePr>
          <p:cNvPr id="12" name="Zástupný symbol pro obsah 4">
            <a:extLst>
              <a:ext uri="{FF2B5EF4-FFF2-40B4-BE49-F238E27FC236}">
                <a16:creationId xmlns:a16="http://schemas.microsoft.com/office/drawing/2014/main" id="{158FD1D4-A4F3-490F-93CE-55480DD846DB}"/>
              </a:ext>
            </a:extLst>
          </p:cNvPr>
          <p:cNvGraphicFramePr>
            <a:graphicFrameLocks/>
          </p:cNvGraphicFramePr>
          <p:nvPr/>
        </p:nvGraphicFramePr>
        <p:xfrm>
          <a:off x="1730829" y="1714500"/>
          <a:ext cx="8428315" cy="3613050"/>
        </p:xfrm>
        <a:graphic>
          <a:graphicData uri="http://schemas.openxmlformats.org/drawingml/2006/table">
            <a:tbl>
              <a:tblPr firstRow="1" bandRow="1"/>
              <a:tblGrid>
                <a:gridCol w="2404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7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United</a:t>
                      </a:r>
                      <a:r>
                        <a:rPr lang="en-US" sz="2400" b="0" i="0" u="none" strike="noStrike" baseline="0" noProof="0" dirty="0">
                          <a:solidFill>
                            <a:srgbClr val="000000"/>
                          </a:solidFill>
                          <a:latin typeface="Calibri"/>
                        </a:rPr>
                        <a:t> States</a:t>
                      </a:r>
                      <a:endParaRPr lang="en-US" sz="24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Japan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Slovakia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Spain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China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Ireland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Russia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Portugal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CZ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Greece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en-US" sz="24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C40C5414-C3D5-4B0F-9818-E635D281C003}"/>
              </a:ext>
            </a:extLst>
          </p:cNvPr>
          <p:cNvSpPr txBox="1"/>
          <p:nvPr/>
        </p:nvSpPr>
        <p:spPr>
          <a:xfrm>
            <a:off x="1730829" y="5452513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cs-CZ" sz="1800" dirty="0">
                <a:solidFill>
                  <a:prstClr val="black"/>
                </a:solidFill>
                <a:latin typeface="Calibri"/>
              </a:rPr>
              <a:t>Source: IMF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31650142-075D-4084-A823-6DF3C0F585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6393075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457</TotalTime>
  <Words>819</Words>
  <Application>Microsoft Office PowerPoint</Application>
  <PresentationFormat>Širokoúhlá obrazovka</PresentationFormat>
  <Paragraphs>101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Prezentace_MU_CZ</vt:lpstr>
      <vt:lpstr>Macroeconomics II</vt:lpstr>
      <vt:lpstr>Sectoral balances perspective</vt:lpstr>
      <vt:lpstr>The Sectoral Balances View of the National Accounts</vt:lpstr>
      <vt:lpstr>The Sectoral Balances View of the National Accounts</vt:lpstr>
      <vt:lpstr>UK sectoral balances, 1997 to 2014</vt:lpstr>
      <vt:lpstr>Important remarks</vt:lpstr>
      <vt:lpstr>Balance of payments</vt:lpstr>
      <vt:lpstr>Prezentace aplikace PowerPoint</vt:lpstr>
      <vt:lpstr>Net international investment position (% of GDP in 2014) </vt:lpstr>
      <vt:lpstr>Balance of payments adjustment</vt:lpstr>
      <vt:lpstr>Inflation and its causes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88</cp:revision>
  <cp:lastPrinted>1601-01-01T00:00:00Z</cp:lastPrinted>
  <dcterms:created xsi:type="dcterms:W3CDTF">2018-12-03T23:24:52Z</dcterms:created>
  <dcterms:modified xsi:type="dcterms:W3CDTF">2019-11-07T09:52:36Z</dcterms:modified>
</cp:coreProperties>
</file>