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74" r:id="rId12"/>
    <p:sldId id="27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Macroeconomics</a:t>
            </a:r>
            <a:r>
              <a:rPr lang="cs-CZ" dirty="0" smtClean="0"/>
              <a:t> I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This </a:t>
            </a:r>
            <a:r>
              <a:rPr lang="en-US" sz="1400" dirty="0" err="1"/>
              <a:t>powerpoint</a:t>
            </a:r>
            <a:r>
              <a:rPr lang="en-US" sz="1400" dirty="0"/>
              <a:t> serves as a study material for the students of the course Introduction to economics (MEB435</a:t>
            </a:r>
            <a:r>
              <a:rPr lang="cs-CZ" sz="1400" dirty="0"/>
              <a:t>/MEBn5035</a:t>
            </a:r>
            <a:r>
              <a:rPr lang="en-US" sz="1400" dirty="0"/>
              <a:t>) at FSS MU in Fall 201</a:t>
            </a:r>
            <a:r>
              <a:rPr lang="cs-CZ" sz="1400" dirty="0"/>
              <a:t>9</a:t>
            </a:r>
            <a:r>
              <a:rPr lang="en-US" sz="1400" dirty="0"/>
              <a:t>. Using this presentation for other purposes without consent of the author is prohibited.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3D15BE-72B4-480B-98EA-B5C2FA6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Balance of payments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C246F3-3E20-4312-A9B2-E4DFF7A55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Accounting accord of all monetary transactions between a country and the rest of the world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The sum of all accounts has to be equal 0 by definition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Composition (IMF × USA!)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Current account – trade + factor income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Financial (capital) account (including the reserve account) – net change of ownership of international assets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Balancing item (statistical errors)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Relations between individual accounts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Net international investment position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Accumulated CA, asset price changes, currency moves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40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66434937-1B9D-4323-9564-2DFFFA7E66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709184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symbol pro obsah 3" descr="TSBasic.png">
            <a:extLst>
              <a:ext uri="{FF2B5EF4-FFF2-40B4-BE49-F238E27FC236}">
                <a16:creationId xmlns:a16="http://schemas.microsoft.com/office/drawing/2014/main" id="{26E9E5EB-45F9-49C5-A2D0-7A0616B087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24743" y="378000"/>
            <a:ext cx="8174833" cy="5400600"/>
          </a:xfr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A27B54B-C4FA-4472-808F-63F03BDF1096}"/>
              </a:ext>
            </a:extLst>
          </p:cNvPr>
          <p:cNvSpPr txBox="1"/>
          <p:nvPr/>
        </p:nvSpPr>
        <p:spPr>
          <a:xfrm>
            <a:off x="2178985" y="5778600"/>
            <a:ext cx="393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Source: </a:t>
            </a:r>
            <a:r>
              <a:rPr lang="cs-CZ" sz="1800" dirty="0" err="1"/>
              <a:t>The</a:t>
            </a:r>
            <a:r>
              <a:rPr lang="cs-CZ" sz="1800" dirty="0"/>
              <a:t> Czech </a:t>
            </a:r>
            <a:r>
              <a:rPr lang="cs-CZ" sz="1800" dirty="0" err="1"/>
              <a:t>National</a:t>
            </a:r>
            <a:r>
              <a:rPr lang="cs-CZ" sz="1800" dirty="0"/>
              <a:t> Bank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CA08E7C-8092-4F82-9514-FB7ADF551D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694575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3D15BE-72B4-480B-98EA-B5C2FA6D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19999"/>
            <a:ext cx="10993029" cy="531857"/>
          </a:xfrm>
        </p:spPr>
        <p:txBody>
          <a:bodyPr/>
          <a:lstStyle/>
          <a:p>
            <a:r>
              <a:rPr lang="en-US" sz="3200" dirty="0"/>
              <a:t>Net international investment position (% of GDP in 2014) </a:t>
            </a:r>
          </a:p>
        </p:txBody>
      </p:sp>
      <p:graphicFrame>
        <p:nvGraphicFramePr>
          <p:cNvPr id="12" name="Zástupný symbol pro obsah 4">
            <a:extLst>
              <a:ext uri="{FF2B5EF4-FFF2-40B4-BE49-F238E27FC236}">
                <a16:creationId xmlns:a16="http://schemas.microsoft.com/office/drawing/2014/main" id="{158FD1D4-A4F3-490F-93CE-55480DD846DB}"/>
              </a:ext>
            </a:extLst>
          </p:cNvPr>
          <p:cNvGraphicFramePr>
            <a:graphicFrameLocks/>
          </p:cNvGraphicFramePr>
          <p:nvPr/>
        </p:nvGraphicFramePr>
        <p:xfrm>
          <a:off x="1730829" y="1714500"/>
          <a:ext cx="8428315" cy="3613050"/>
        </p:xfrm>
        <a:graphic>
          <a:graphicData uri="http://schemas.openxmlformats.org/drawingml/2006/table">
            <a:tbl>
              <a:tblPr firstRow="1" bandRow="1"/>
              <a:tblGrid>
                <a:gridCol w="2404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United</a:t>
                      </a:r>
                      <a:r>
                        <a:rPr lang="en-US" sz="2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 States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Slovakia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Ireland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Russia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CZ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Greece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C40C5414-C3D5-4B0F-9818-E635D281C003}"/>
              </a:ext>
            </a:extLst>
          </p:cNvPr>
          <p:cNvSpPr txBox="1"/>
          <p:nvPr/>
        </p:nvSpPr>
        <p:spPr>
          <a:xfrm>
            <a:off x="1730829" y="5452513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prstClr val="black"/>
                </a:solidFill>
                <a:latin typeface="Calibri"/>
              </a:rPr>
              <a:t>Source: IMF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31650142-075D-4084-A823-6DF3C0F585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639307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F6AEF-2795-4B72-896F-CAAA5E10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GDP Growth and the Price Deflator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F79BB3-EC20-4DFB-A148-C85D6FC8B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Measuring economic growth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growth of GDP over time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GDP is measured </a:t>
            </a:r>
            <a:r>
              <a:rPr lang="cs-CZ" dirty="0" err="1"/>
              <a:t>at</a:t>
            </a:r>
            <a:r>
              <a:rPr lang="en-US" dirty="0"/>
              <a:t> current prices (nominal GDP)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Problems with rising prices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“Deflate” GDP - to correct our measure for the change in prices to get an idea of real economic growth.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Example: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GDP</a:t>
            </a:r>
            <a:r>
              <a:rPr lang="en-US" baseline="-25000" dirty="0"/>
              <a:t>2002</a:t>
            </a:r>
            <a:r>
              <a:rPr lang="en-US" dirty="0"/>
              <a:t> = P</a:t>
            </a:r>
            <a:r>
              <a:rPr lang="en-US" baseline="-25000" dirty="0"/>
              <a:t>2002</a:t>
            </a:r>
            <a:r>
              <a:rPr lang="en-US" dirty="0"/>
              <a:t> × Q</a:t>
            </a:r>
            <a:r>
              <a:rPr lang="en-US" baseline="-25000" dirty="0"/>
              <a:t>2002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GDP</a:t>
            </a:r>
            <a:r>
              <a:rPr lang="en-US" baseline="-25000" dirty="0"/>
              <a:t>2015</a:t>
            </a:r>
            <a:r>
              <a:rPr lang="en-US" dirty="0"/>
              <a:t> = P</a:t>
            </a:r>
            <a:r>
              <a:rPr lang="en-US" baseline="-25000" dirty="0"/>
              <a:t>2015 </a:t>
            </a:r>
            <a:r>
              <a:rPr lang="en-US" dirty="0"/>
              <a:t>× Q</a:t>
            </a:r>
            <a:r>
              <a:rPr lang="en-US" baseline="-25000" dirty="0"/>
              <a:t>2015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We always calculate ‘real GDP’ over time in terms of a base year.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RGDP</a:t>
            </a:r>
            <a:r>
              <a:rPr lang="en-US" baseline="-25000" dirty="0"/>
              <a:t>2015</a:t>
            </a:r>
            <a:r>
              <a:rPr lang="en-US" dirty="0"/>
              <a:t> = P</a:t>
            </a:r>
            <a:r>
              <a:rPr lang="en-US" baseline="-25000" dirty="0"/>
              <a:t>2002</a:t>
            </a:r>
            <a:r>
              <a:rPr lang="en-US" dirty="0"/>
              <a:t> × Q</a:t>
            </a:r>
            <a:r>
              <a:rPr lang="en-US" baseline="-25000" dirty="0"/>
              <a:t>2015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Problems with the method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32CFCC-E5DF-435E-A6F4-60798D4B57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774859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AF442D-708A-404D-AD62-B84FABA68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Measuring</a:t>
            </a:r>
            <a:r>
              <a:rPr lang="cs-CZ" b="1" dirty="0"/>
              <a:t> CPI </a:t>
            </a:r>
            <a:r>
              <a:rPr lang="cs-CZ" b="1" dirty="0" err="1"/>
              <a:t>inflation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7FE3CA-FA84-4627-9310-52B42EA41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CPI: An index based on the cost of a fixed basket of consumer goods and services.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Consumer goods and services, and their respective quantities (weights).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It is assumed that the chosen basket of goods and services is representative of the purchases made by a typical household.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Base year.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Rate of growth of the CPI index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The growth rate of the CPI measures the rate of inflation (if positive) or deflation (if negative).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Other indexes.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8BF13517-E4A8-4958-9CEF-7E3653F281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553175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A4FFF-45A0-401C-BD24-68991DEB4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Measuring</a:t>
            </a:r>
            <a:r>
              <a:rPr lang="cs-CZ" b="1" dirty="0"/>
              <a:t> </a:t>
            </a:r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Inequality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78A276-EF81-45B5-9AAD-4522AA7D3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Gini Coefficient </a:t>
            </a:r>
            <a:r>
              <a:rPr lang="en-US" dirty="0"/>
              <a:t>– measures the distribution of income in the population.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</a:t>
            </a:r>
            <a:r>
              <a:rPr lang="en-US" b="1" dirty="0"/>
              <a:t>Lorenz Curve </a:t>
            </a:r>
            <a:r>
              <a:rPr lang="en-US" dirty="0"/>
              <a:t>plots the share of total income received (vertical axis) by the lowest X per cent of income earners (horizontal axis).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45-degree line shows the case of perfect equality.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A Gini Coefficient of zero means that income is perfectly equally distributed as the economy is lying on the Line of Equality</a:t>
            </a:r>
            <a:r>
              <a:rPr lang="cs-CZ" dirty="0"/>
              <a:t>.</a:t>
            </a:r>
            <a:endParaRPr lang="en-US" dirty="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Alternatively, a Gini coefficient of one means that income is perfectly unequally distributed (that is, one person has all the income).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35D5F23-A07E-4BE7-822B-8BC7D8E26F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97255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2697D-D717-4912-950E-3BD1F839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 err="1"/>
              <a:t>The</a:t>
            </a:r>
            <a:r>
              <a:rPr lang="cs-CZ" sz="3600" b="1" dirty="0"/>
              <a:t> Lorenz </a:t>
            </a:r>
            <a:r>
              <a:rPr lang="cs-CZ" sz="3600" b="1" dirty="0" err="1"/>
              <a:t>curve</a:t>
            </a:r>
            <a:endParaRPr lang="cs-CZ" sz="36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E30C10-FF0B-460B-9A62-A5010B25D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430" y="1226075"/>
            <a:ext cx="6204856" cy="5190600"/>
          </a:xfrm>
          <a:prstGeom prst="rect">
            <a:avLst/>
          </a:prstGeom>
        </p:spPr>
      </p:pic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285501C-4F5C-419A-9351-E83E7BC71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57046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EE40F-0832-4056-A10D-C5387A2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Gini</a:t>
            </a:r>
            <a:r>
              <a:rPr lang="cs-CZ" b="1" dirty="0"/>
              <a:t> </a:t>
            </a:r>
            <a:r>
              <a:rPr lang="cs-CZ" b="1" dirty="0" err="1"/>
              <a:t>coefficient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world</a:t>
            </a:r>
            <a:endParaRPr lang="cs-CZ" b="1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5D232C92-FCE0-4DAF-B825-043150B713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258" y="1298947"/>
            <a:ext cx="9464056" cy="4856244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4655FA2-D087-4D4A-802D-85986C6DDAA9}"/>
              </a:ext>
            </a:extLst>
          </p:cNvPr>
          <p:cNvSpPr txBox="1"/>
          <p:nvPr/>
        </p:nvSpPr>
        <p:spPr>
          <a:xfrm>
            <a:off x="7582318" y="6228000"/>
            <a:ext cx="3472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Source: M Tracy Hunter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9FCDA5A5-7B21-487E-81C9-09C5F4CAFC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27301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8E17B-AD4A-46C8-9675-0825687E6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Definition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E08C08-1C2F-453B-B6BB-716ACC32E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Macroeconomics – a study of the aggregate outcomes of human economic behavior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Issues of macroeconomics – employment, output, inflation, international context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Goal of macroeconomics – using the available economic resources (including labor) to its full potential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Challenge of macroeconomics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How to maintain full employment but at the same time achieve price stability</a:t>
            </a:r>
            <a:r>
              <a:rPr lang="cs-CZ" dirty="0"/>
              <a:t>?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How to encourage economic growth?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en-US" dirty="0"/>
              <a:t>How to stabilize the economy?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F029980-BA2F-497E-A1D1-8D67FFE85D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67462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96F41-91DE-47F2-BD4B-BAB8707C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Two approaches to macroeconomics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05FFED-897D-4C27-A0DD-78A35A123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703725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Neoclassical approach </a:t>
            </a:r>
            <a:r>
              <a:rPr lang="cs-CZ" dirty="0"/>
              <a:t>(</a:t>
            </a:r>
            <a:r>
              <a:rPr lang="en-US" dirty="0"/>
              <a:t>new classical, supply side, neo-Keynesian, new Keynesian)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Derives macroeconomic from neoclassical microeconomics by </a:t>
            </a:r>
            <a:r>
              <a:rPr lang="en-US" dirty="0" smtClean="0"/>
              <a:t>aggregating </a:t>
            </a:r>
            <a:r>
              <a:rPr lang="en-US" dirty="0"/>
              <a:t>individual behavior of households and firms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Aggregate demand and supply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Full employment considered to be the norm (natural level of unemployment)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Emphasizes the self-regulatory tendencies of the market economy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Heterodox (post-Keynesian, institutionalist, Marxist)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Places monetary arrangements </a:t>
            </a:r>
            <a:r>
              <a:rPr lang="cs-CZ" dirty="0" smtClean="0"/>
              <a:t>to</a:t>
            </a:r>
            <a:r>
              <a:rPr lang="en-US" dirty="0" smtClean="0"/>
              <a:t> </a:t>
            </a:r>
            <a:r>
              <a:rPr lang="en-US" dirty="0"/>
              <a:t>the center of the analysis (M-C-M)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Emphasizes compositional fallacies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B9FB738-2FD9-45CC-93F2-452CFDA0CE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31688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44321-85D7-40B4-8B28-ADF45B83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Heterodox</a:t>
            </a:r>
            <a:r>
              <a:rPr lang="cs-CZ" b="1" dirty="0"/>
              <a:t> </a:t>
            </a:r>
            <a:r>
              <a:rPr lang="cs-CZ" b="1" dirty="0" err="1"/>
              <a:t>approach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9554C1-CD35-46FA-BEDA-060CCF249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Marx, </a:t>
            </a:r>
            <a:r>
              <a:rPr lang="en-US" dirty="0" smtClean="0"/>
              <a:t>Keynes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the Great </a:t>
            </a:r>
            <a:r>
              <a:rPr lang="en-US" dirty="0" err="1" smtClean="0"/>
              <a:t>Depressio</a:t>
            </a:r>
            <a:r>
              <a:rPr lang="cs-CZ" dirty="0" smtClean="0"/>
              <a:t>n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 smtClean="0"/>
              <a:t>Fallacy </a:t>
            </a:r>
            <a:r>
              <a:rPr lang="en-US" b="1" dirty="0"/>
              <a:t>of composition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Errors in logic that arise when we infer that something, which is true at the individual level, is also true at the aggregate level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Government vs household financial constrains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Outcomes of government vs household increase in saving on the </a:t>
            </a:r>
            <a:r>
              <a:rPr lang="en-US" dirty="0" smtClean="0"/>
              <a:t>economy</a:t>
            </a:r>
            <a:r>
              <a:rPr lang="cs-CZ" dirty="0" smtClean="0"/>
              <a:t> (paradox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thrift</a:t>
            </a:r>
            <a:r>
              <a:rPr lang="cs-CZ" dirty="0" smtClean="0"/>
              <a:t>)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At the aggregate level, total spending equals total income and total output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The role of the government</a:t>
            </a:r>
            <a:endParaRPr lang="en-US" b="1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3CD81634-8886-4850-98AF-F607906AD7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76282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C1016-98E0-4E66-AB7E-65AB9A05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Tools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macroeconomic</a:t>
            </a:r>
            <a:r>
              <a:rPr lang="cs-CZ" b="1" dirty="0"/>
              <a:t> </a:t>
            </a:r>
            <a:r>
              <a:rPr lang="cs-CZ" b="1" dirty="0" err="1"/>
              <a:t>policy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DCDEC9-4816-4247-B166-65B769102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Fiscal policy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is represented by the spending and taxation choices made by the government.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is one of the major means by which the government seeks to influence overall spending in the economy and achieve its aims.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Monetary policy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usually the responsibility of the </a:t>
            </a:r>
            <a:r>
              <a:rPr lang="cs-CZ" dirty="0" smtClean="0"/>
              <a:t>c</a:t>
            </a:r>
            <a:r>
              <a:rPr lang="en-US" dirty="0" err="1" smtClean="0"/>
              <a:t>entral</a:t>
            </a:r>
            <a:r>
              <a:rPr lang="en-US" dirty="0" smtClean="0"/>
              <a:t> </a:t>
            </a:r>
            <a:r>
              <a:rPr lang="cs-CZ" dirty="0"/>
              <a:t>b</a:t>
            </a:r>
            <a:r>
              <a:rPr lang="en-US" dirty="0" err="1" smtClean="0"/>
              <a:t>ank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setting of a short-term policy target interest rate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operating the interbank clearing mechanism acting as lender of last resort (to stop bank runs)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regulating and supervising the banks.</a:t>
            </a: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67DAA23-8CE0-47B9-96E5-275E7106D8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77751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1578E-E2B9-4177-B76D-F1538121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accounts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AADBA-F0E9-4D6F-BBEC-1D26E16E8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Gross Domestic Product (GDP) - the measure of all currently produced final goods and services evaluated at market prices.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Limits of GDP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Unpaid work (housework, raising children, small farmers etc.), black market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GDP and economic well-being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Inequality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Alternatives to GDP -&gt; HDI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Country comparisons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GDP per capita × total GDP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Purchasing power parity (PPP) × nominal (at market exchange rate)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FC9E71A-B1EA-4194-8A6C-309E80F808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90281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78A33-633A-482E-BDF0-E7DA97CFD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Components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GDP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9DBF4-F738-4C9D-BEFA-714EEB767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Consumption (C)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Domestic consumption by households of goods and services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Investment (I)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Capital investment by firms, inventory investment by firms, and real estate investment by households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Investment expenditure increases the productive capacity of the economy and expands what we think of as </a:t>
            </a:r>
            <a:r>
              <a:rPr lang="en-US" b="1" dirty="0"/>
              <a:t>potential GDP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Government spending (G)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Government purchases of final goods and services (government transfer payments are not included)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Net Exports (NX or X</a:t>
            </a:r>
            <a:r>
              <a:rPr lang="cs-CZ" dirty="0"/>
              <a:t> </a:t>
            </a:r>
            <a:r>
              <a:rPr lang="en-US" dirty="0"/>
              <a:t>-</a:t>
            </a:r>
            <a:r>
              <a:rPr lang="cs-CZ" dirty="0"/>
              <a:t> </a:t>
            </a:r>
            <a:r>
              <a:rPr lang="en-US" dirty="0"/>
              <a:t>M)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Exports (X) are goods and services sold abroad; imports (M) are goods and services produced abroad for</a:t>
            </a:r>
            <a:r>
              <a:rPr lang="cs-CZ" dirty="0"/>
              <a:t> </a:t>
            </a:r>
            <a:r>
              <a:rPr lang="en-US" dirty="0"/>
              <a:t>domestic use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2441EF0-FE1E-45C0-8D0C-F7B9246992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32988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52C0F-58D1-4350-93B6-7DF07FB02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Ways</a:t>
            </a:r>
            <a:r>
              <a:rPr lang="cs-CZ" b="1" dirty="0"/>
              <a:t> to </a:t>
            </a:r>
            <a:r>
              <a:rPr lang="cs-CZ" b="1" dirty="0" err="1"/>
              <a:t>measure</a:t>
            </a:r>
            <a:r>
              <a:rPr lang="cs-CZ" b="1" dirty="0"/>
              <a:t> GDP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3C86B5-736B-4117-805B-F0C7DA87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Expenditure approach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sum of final expenditures on goods and services measured in current market prices.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Y = C + I + G + (X − M)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Production approach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This approach measures gross value added.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Value added in the production = gross value of output – value of intermediate consumption, which has been summed over all stages of production.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Income approach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Sum of primary incomes distributed by resident producers of goods and services.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This method adds together the producers’ incomes that firms pay in exchange for their services, namely wages for labor, interest for capital, rent for land and profit for capitalists.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0664647-D5DB-4735-9F02-12A0ABDDA9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629327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B5C25-167B-4318-801C-6EF4056A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GDP versus GNP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4B323A-DC65-4496-BBEB-A7AA5F44F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GDP</a:t>
            </a:r>
            <a:r>
              <a:rPr lang="en-US" dirty="0"/>
              <a:t> is the total value of goods and services produced within a nation regardless of the ownership of the firm producing them.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GNP (Gross National </a:t>
            </a:r>
            <a:r>
              <a:rPr lang="cs-CZ" b="1" dirty="0" err="1"/>
              <a:t>Product</a:t>
            </a:r>
            <a:r>
              <a:rPr lang="en-US" b="1" dirty="0"/>
              <a:t>)</a:t>
            </a:r>
            <a:r>
              <a:rPr lang="en-US" dirty="0"/>
              <a:t> is the total value of goods and services produced by residents of the nation regardless of the location of the production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Measuring G</a:t>
            </a:r>
            <a:r>
              <a:rPr lang="cs-CZ" dirty="0" err="1"/>
              <a:t>ross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(GNI)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en-US" dirty="0"/>
              <a:t>the perspective of what can be done with income (Y): an individual can consume (C) it, pay taxes (T), or save it (S)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Y = C + S + T = GDP = C + I + G + NX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15371CD-FAF2-4008-A4D2-8FDA3D2809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4246919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426</TotalTime>
  <Words>1262</Words>
  <Application>Microsoft Office PowerPoint</Application>
  <PresentationFormat>Širokoúhlá obrazovka</PresentationFormat>
  <Paragraphs>157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Macroeconomics I</vt:lpstr>
      <vt:lpstr>Definition</vt:lpstr>
      <vt:lpstr>Two approaches to macroeconomics</vt:lpstr>
      <vt:lpstr>Heterodox approach</vt:lpstr>
      <vt:lpstr>Tools of macroeconomic policy</vt:lpstr>
      <vt:lpstr>National accounts</vt:lpstr>
      <vt:lpstr>Components of GDP</vt:lpstr>
      <vt:lpstr>Ways to measure GDP</vt:lpstr>
      <vt:lpstr>GDP versus GNP</vt:lpstr>
      <vt:lpstr>Balance of payments</vt:lpstr>
      <vt:lpstr>Prezentace aplikace PowerPoint</vt:lpstr>
      <vt:lpstr>Net international investment position (% of GDP in 2014) </vt:lpstr>
      <vt:lpstr>GDP Growth and the Price Deflator</vt:lpstr>
      <vt:lpstr>Measuring CPI inflation</vt:lpstr>
      <vt:lpstr>Measuring National Inequality</vt:lpstr>
      <vt:lpstr>The Lorenz curve</vt:lpstr>
      <vt:lpstr>Gini coefficient in the world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Ucitel</cp:lastModifiedBy>
  <cp:revision>86</cp:revision>
  <cp:lastPrinted>1601-01-01T00:00:00Z</cp:lastPrinted>
  <dcterms:created xsi:type="dcterms:W3CDTF">2018-12-03T23:24:52Z</dcterms:created>
  <dcterms:modified xsi:type="dcterms:W3CDTF">2019-10-31T15:02:32Z</dcterms:modified>
</cp:coreProperties>
</file>