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1" r:id="rId9"/>
    <p:sldId id="266" r:id="rId10"/>
    <p:sldId id="269" r:id="rId11"/>
    <p:sldId id="270" r:id="rId12"/>
    <p:sldId id="267" r:id="rId13"/>
    <p:sldId id="268" r:id="rId14"/>
    <p:sldId id="271" r:id="rId15"/>
    <p:sldId id="273" r:id="rId16"/>
    <p:sldId id="272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47" d="100"/>
          <a:sy n="47" d="100"/>
        </p:scale>
        <p:origin x="957" y="55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Microeconomics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This </a:t>
            </a:r>
            <a:r>
              <a:rPr lang="en-US" sz="1400" dirty="0" err="1"/>
              <a:t>powerpoint</a:t>
            </a:r>
            <a:r>
              <a:rPr lang="en-US" sz="1400" dirty="0"/>
              <a:t> serves as a study material for the students of the course Introduction to economics (MEB435</a:t>
            </a:r>
            <a:r>
              <a:rPr lang="cs-CZ" sz="1400" dirty="0"/>
              <a:t>/MEBn5035</a:t>
            </a:r>
            <a:r>
              <a:rPr lang="en-US" sz="1400" dirty="0"/>
              <a:t>) at FSS MU in Fall 201</a:t>
            </a:r>
            <a:r>
              <a:rPr lang="cs-CZ" sz="1400" dirty="0"/>
              <a:t>9</a:t>
            </a:r>
            <a:r>
              <a:rPr lang="en-US" sz="1400" dirty="0"/>
              <a:t>. Using this presentation for other purposes without consent of the author is prohibited.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68EB3-21FB-4DD1-9BE8-5E17FEEC3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coordination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66B6F9-1AAB-458D-B05A-5680A2210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Markets are only one of many ways people can coordinate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Various way of economic coordination in history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Types of coordination</a:t>
            </a:r>
          </a:p>
          <a:p>
            <a:pPr lvl="1">
              <a:spcAft>
                <a:spcPts val="600"/>
              </a:spcAft>
            </a:pPr>
            <a:r>
              <a:rPr lang="en-US" b="1" dirty="0"/>
              <a:t>Coordination by rules </a:t>
            </a:r>
            <a:r>
              <a:rPr lang="en-US" dirty="0"/>
              <a:t>– interactions are governed by general principles of behavior</a:t>
            </a:r>
          </a:p>
          <a:p>
            <a:pPr lvl="1">
              <a:spcAft>
                <a:spcPts val="600"/>
              </a:spcAft>
            </a:pPr>
            <a:r>
              <a:rPr lang="en-US" b="1" dirty="0"/>
              <a:t>Coordination by command </a:t>
            </a:r>
            <a:r>
              <a:rPr lang="en-US" dirty="0"/>
              <a:t>– interactions are governed by rules specifying precise behavior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The importance of </a:t>
            </a:r>
            <a:r>
              <a:rPr lang="en-US" b="1" dirty="0"/>
              <a:t>information</a:t>
            </a:r>
            <a:r>
              <a:rPr lang="en-US" dirty="0"/>
              <a:t> and </a:t>
            </a:r>
            <a:r>
              <a:rPr lang="en-US" b="1" dirty="0"/>
              <a:t>motivation</a:t>
            </a:r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DF27AF2-34D2-4563-AE59-F8D12ABAA6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76939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C3BD0-0E04-4FA5-A585-6DF96DAD0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Invisible</a:t>
            </a:r>
            <a:r>
              <a:rPr lang="cs-CZ" b="1" dirty="0"/>
              <a:t> hand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1C7A37-0194-400B-9F69-EC9A32A0F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Invisible hand is a coordination by these specific rules</a:t>
            </a:r>
          </a:p>
          <a:p>
            <a:pPr lvl="1">
              <a:spcAft>
                <a:spcPts val="600"/>
              </a:spcAft>
            </a:pPr>
            <a:r>
              <a:rPr lang="en-US" b="1" dirty="0"/>
              <a:t>Market competition</a:t>
            </a:r>
          </a:p>
          <a:p>
            <a:pPr lvl="1">
              <a:spcAft>
                <a:spcPts val="600"/>
              </a:spcAft>
            </a:pPr>
            <a:r>
              <a:rPr lang="en-US" b="1" dirty="0"/>
              <a:t>Private property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Markets transmit economically important information and they provide the motivation to act on the information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Information - the price (rather than quantity) of a good measures its scarcity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Motivation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Motivation for the consumers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Motivation for the producers</a:t>
            </a:r>
          </a:p>
          <a:p>
            <a:pPr lvl="1"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EB6F34C-AFA7-42AF-989D-0E421B411B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023330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76754-94BC-4882-BB73-15AB734E1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0904"/>
          </a:xfrm>
        </p:spPr>
        <p:txBody>
          <a:bodyPr/>
          <a:lstStyle/>
          <a:p>
            <a:pPr algn="ctr"/>
            <a:r>
              <a:rPr lang="cs-CZ" b="1" dirty="0" err="1"/>
              <a:t>Efficiency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market</a:t>
            </a:r>
          </a:p>
        </p:txBody>
      </p:sp>
      <p:pic>
        <p:nvPicPr>
          <p:cNvPr id="13" name="Zástupný symbol pro obsah 12">
            <a:extLst>
              <a:ext uri="{FF2B5EF4-FFF2-40B4-BE49-F238E27FC236}">
                <a16:creationId xmlns:a16="http://schemas.microsoft.com/office/drawing/2014/main" id="{D82EFC7E-54E3-4E81-9F2C-15FFC1CAA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30" y="1181317"/>
            <a:ext cx="9394370" cy="5163793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CCF290C-2C56-4939-9680-09355F4E0120}"/>
              </a:ext>
            </a:extLst>
          </p:cNvPr>
          <p:cNvSpPr txBox="1"/>
          <p:nvPr/>
        </p:nvSpPr>
        <p:spPr>
          <a:xfrm>
            <a:off x="6218255" y="6154320"/>
            <a:ext cx="4321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Core</a:t>
            </a:r>
            <a:r>
              <a:rPr lang="cs-CZ" sz="1600" dirty="0"/>
              <a:t> Team (2015)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Economy</a:t>
            </a:r>
            <a:endParaRPr lang="cs-CZ" sz="1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547D1C2C-A43B-4A51-8F3E-9C3E412055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33086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E06F0-3E07-4D39-80BC-EED89E9D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Market </a:t>
            </a:r>
            <a:r>
              <a:rPr lang="cs-CZ" b="1" dirty="0" err="1"/>
              <a:t>interventions</a:t>
            </a:r>
            <a:endParaRPr lang="cs-CZ" b="1" dirty="0"/>
          </a:p>
        </p:txBody>
      </p:sp>
      <p:pic>
        <p:nvPicPr>
          <p:cNvPr id="13" name="Zástupný symbol pro obsah 12">
            <a:extLst>
              <a:ext uri="{FF2B5EF4-FFF2-40B4-BE49-F238E27FC236}">
                <a16:creationId xmlns:a16="http://schemas.microsoft.com/office/drawing/2014/main" id="{E0FB37E9-DB80-4F37-B368-3A2BED788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379" y="1338943"/>
            <a:ext cx="9721242" cy="4994178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D961B75-2B97-4418-8AF8-6043B96CE28E}"/>
              </a:ext>
            </a:extLst>
          </p:cNvPr>
          <p:cNvSpPr txBox="1"/>
          <p:nvPr/>
        </p:nvSpPr>
        <p:spPr>
          <a:xfrm>
            <a:off x="6634992" y="6168765"/>
            <a:ext cx="4321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Core</a:t>
            </a:r>
            <a:r>
              <a:rPr lang="cs-CZ" sz="1600" dirty="0"/>
              <a:t> Team (2015)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Economy</a:t>
            </a:r>
            <a:endParaRPr lang="cs-CZ" sz="1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2C97861C-4212-40EE-BA46-D7EF51850A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987701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AC86B-056F-49B7-8979-BFC434877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Coordination</a:t>
            </a:r>
            <a:r>
              <a:rPr lang="cs-CZ" b="1" dirty="0"/>
              <a:t> </a:t>
            </a:r>
            <a:r>
              <a:rPr lang="cs-CZ" b="1" dirty="0" err="1"/>
              <a:t>failure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01F474-014B-4DDE-AB24-C76AF0CE2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Coordination failure</a:t>
            </a:r>
            <a:r>
              <a:rPr lang="en-US" dirty="0"/>
              <a:t> – when the pursuit of self-interest does not produce desirable outcomes, even when accompanied by rules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Under </a:t>
            </a:r>
            <a:r>
              <a:rPr lang="en-US" b="1" dirty="0"/>
              <a:t>certain conditions </a:t>
            </a:r>
            <a:r>
              <a:rPr lang="en-US" dirty="0"/>
              <a:t>competition based on self interest but coordinated by markets will bring about a desirable allocation of economic resources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Under </a:t>
            </a:r>
            <a:r>
              <a:rPr lang="en-US" b="1" dirty="0"/>
              <a:t>other conditions </a:t>
            </a:r>
            <a:r>
              <a:rPr lang="en-US" dirty="0"/>
              <a:t>lack of cooperation results in coordination failure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Prisoners dilemma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Self interested behavior leads to suboptimal overall outcome</a:t>
            </a:r>
          </a:p>
          <a:p>
            <a:pPr lvl="1">
              <a:spcAft>
                <a:spcPts val="600"/>
              </a:spcAft>
            </a:pPr>
            <a:endParaRPr lang="cs-CZ" b="1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BC38AD4-9A7D-49D2-BE25-C0B510FA91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213233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F3A10-0D47-416F-9FA8-4DF48ED9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Prisoner</a:t>
            </a:r>
            <a:r>
              <a:rPr lang="en-US" b="1" dirty="0"/>
              <a:t>’s </a:t>
            </a:r>
            <a:r>
              <a:rPr lang="cs-CZ" b="1" dirty="0" err="1"/>
              <a:t>Dilemma</a:t>
            </a:r>
            <a:endParaRPr lang="cs-CZ" b="1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32C93D5-13E7-47E7-88E6-908BECD22E90}"/>
              </a:ext>
            </a:extLst>
          </p:cNvPr>
          <p:cNvGraphicFramePr>
            <a:graphicFrameLocks noGrp="1"/>
          </p:cNvGraphicFramePr>
          <p:nvPr/>
        </p:nvGraphicFramePr>
        <p:xfrm>
          <a:off x="620486" y="2198918"/>
          <a:ext cx="5050972" cy="2884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889706063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1115303049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406200879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1159679516"/>
                    </a:ext>
                  </a:extLst>
                </a:gridCol>
              </a:tblGrid>
              <a:tr h="7162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Original game 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Prisoner B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726063"/>
                  </a:ext>
                </a:extLst>
              </a:tr>
              <a:tr h="716272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Confesses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Denies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4107562103"/>
                  </a:ext>
                </a:extLst>
              </a:tr>
              <a:tr h="7162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Prisoner A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Confesses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3;3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1;4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132824960"/>
                  </a:ext>
                </a:extLst>
              </a:tr>
              <a:tr h="7358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Denies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>
                          <a:effectLst/>
                        </a:rPr>
                        <a:t>4;1</a:t>
                      </a:r>
                      <a:endParaRPr lang="en-US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0" dirty="0">
                          <a:effectLst/>
                        </a:rPr>
                        <a:t>2;2</a:t>
                      </a:r>
                      <a:endParaRPr lang="en-US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925440174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9A98BD2-2C91-4F90-8E40-C8F04D7CB146}"/>
              </a:ext>
            </a:extLst>
          </p:cNvPr>
          <p:cNvGraphicFramePr>
            <a:graphicFrameLocks noGrp="1"/>
          </p:cNvGraphicFramePr>
          <p:nvPr/>
        </p:nvGraphicFramePr>
        <p:xfrm>
          <a:off x="5998029" y="2198917"/>
          <a:ext cx="5769432" cy="2884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2358">
                  <a:extLst>
                    <a:ext uri="{9D8B030D-6E8A-4147-A177-3AD203B41FA5}">
                      <a16:colId xmlns:a16="http://schemas.microsoft.com/office/drawing/2014/main" val="3209918736"/>
                    </a:ext>
                  </a:extLst>
                </a:gridCol>
                <a:gridCol w="1442358">
                  <a:extLst>
                    <a:ext uri="{9D8B030D-6E8A-4147-A177-3AD203B41FA5}">
                      <a16:colId xmlns:a16="http://schemas.microsoft.com/office/drawing/2014/main" val="1606420054"/>
                    </a:ext>
                  </a:extLst>
                </a:gridCol>
                <a:gridCol w="1442358">
                  <a:extLst>
                    <a:ext uri="{9D8B030D-6E8A-4147-A177-3AD203B41FA5}">
                      <a16:colId xmlns:a16="http://schemas.microsoft.com/office/drawing/2014/main" val="43820842"/>
                    </a:ext>
                  </a:extLst>
                </a:gridCol>
                <a:gridCol w="1442358">
                  <a:extLst>
                    <a:ext uri="{9D8B030D-6E8A-4147-A177-3AD203B41FA5}">
                      <a16:colId xmlns:a16="http://schemas.microsoft.com/office/drawing/2014/main" val="2755181865"/>
                    </a:ext>
                  </a:extLst>
                </a:gridCol>
              </a:tblGrid>
              <a:tr h="71627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Incentives for FDI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Country B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67363"/>
                  </a:ext>
                </a:extLst>
              </a:tr>
              <a:tr h="716272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Tax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Tax break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3789176871"/>
                  </a:ext>
                </a:extLst>
              </a:tr>
              <a:tr h="7162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Country A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Tax 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3;3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1;4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243525245"/>
                  </a:ext>
                </a:extLst>
              </a:tr>
              <a:tr h="7358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Tax break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4;1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noProof="1">
                          <a:effectLst/>
                        </a:rPr>
                        <a:t>2;2</a:t>
                      </a:r>
                      <a:endParaRPr lang="en-US" sz="2000" b="0" i="0" u="none" strike="noStrike" noProof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3654494534"/>
                  </a:ext>
                </a:extLst>
              </a:tr>
            </a:tbl>
          </a:graphicData>
        </a:graphic>
      </p:graphicFrame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1AE51EA1-3D02-4F0C-AE03-8C3670EAE8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165704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9E34AB-C255-4F40-A479-0D51DC27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Coordination</a:t>
            </a:r>
            <a:r>
              <a:rPr lang="cs-CZ" b="1" dirty="0"/>
              <a:t> </a:t>
            </a:r>
            <a:r>
              <a:rPr lang="cs-CZ" b="1" dirty="0" err="1"/>
              <a:t>failure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B37C58-DA21-4C42-866A-0BC22700C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The tragedy of the commons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Possibility that environmental destruction will result from the uncoordinated pursuit of individual self-interest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Here again, what is rational for one is not beneficial for all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Atmosphere, oceans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Solutions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Social regulation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Private property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28B6EC2-D44E-4C3C-8039-F51491B4EF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810957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D9115-5454-405E-AFE5-1057C352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Market </a:t>
            </a:r>
            <a:r>
              <a:rPr lang="cs-CZ" b="1" dirty="0" err="1"/>
              <a:t>failure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BF2699-A2B3-4DB5-BE6F-0A177854B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Market failure </a:t>
            </a:r>
            <a:r>
              <a:rPr lang="en-US" dirty="0"/>
              <a:t>occurs when the spontaneous interactions of self-interested buyers and sellers </a:t>
            </a:r>
            <a:r>
              <a:rPr lang="cs-CZ" dirty="0"/>
              <a:t>in</a:t>
            </a:r>
            <a:r>
              <a:rPr lang="en-US" dirty="0"/>
              <a:t> markets results in generally undesirable outcome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Market prices often fail to take into account all the effects of our actions on others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Examples – pollution, software, voluntary work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Externalities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Positive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Negative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4D52801-6886-4309-98F1-F70A6F5D33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843572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4DFFC-8160-4A48-B4A1-6345C769A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Reasons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market </a:t>
            </a:r>
            <a:r>
              <a:rPr lang="cs-CZ" b="1" dirty="0" err="1"/>
              <a:t>failure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492385-419D-443C-AC29-8BFC0C98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Prices inadequately measure the scarcity of the goods in question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Discrepancy between private and social costs and benefits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Incomplete contract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Market power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Monopoly (oligopoly)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Barriers to entry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Increasing returns to scale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In general: P ≠ MC</a:t>
            </a:r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8FF3FDB-98DE-44B4-B1DD-84A1CF5059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940600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AA868-5BA4-4275-87A5-F4ABE0263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Final</a:t>
            </a:r>
            <a:r>
              <a:rPr lang="cs-CZ" b="1" dirty="0"/>
              <a:t> </a:t>
            </a:r>
            <a:r>
              <a:rPr lang="cs-CZ" b="1" dirty="0" err="1"/>
              <a:t>remarks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FD6E97-9629-4E40-A4D0-53AF55ACD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Markets, pareto efficiency and just distribution of resources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Government failure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Private property solution to market failures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Narrow the gap between the private and the social costs or benefits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Market with pollution permits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Special interests and market failures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840826D-4A21-4D35-98CC-E8E97EBC9C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58290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66AF2-C443-41C1-9A00-379B781DB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Markets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7BA6BB-E935-4C26-B584-1EA990870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Market Exchange – transfer of property rights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Monetary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Barter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Characteristics of market exchange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Market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All the selling and buying activities of those persons wishing to trade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Suppliers and demanders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Neoclassical definition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Location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Market as an institution – set of rules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Competitive markets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4DC185F-D6FD-46DD-B3DC-687192FE71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53337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52E36-1CC0-43B7-8EA4-4D7714AB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Supply and </a:t>
            </a:r>
            <a:r>
              <a:rPr lang="cs-CZ" b="1" dirty="0" err="1"/>
              <a:t>demand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D494C0-47D6-4F1F-9D37-484402E88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Demand curve </a:t>
            </a:r>
            <a:r>
              <a:rPr lang="en-US" dirty="0"/>
              <a:t>– indicates for each possible price, how much of the good or service demanders are willing to pay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Characteristics of the demand curve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Downward sloping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Represents what people want and are able to purchase, given the price and their </a:t>
            </a:r>
            <a:r>
              <a:rPr lang="en-US" b="1" dirty="0"/>
              <a:t>incomes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Deriving the demand curve – consumer theory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Theories of marginal utility (cardinal and ordinal)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Complements and substitutes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 demand curve allows us to say how a change in the price will affect quantity demanded </a:t>
            </a:r>
            <a:r>
              <a:rPr lang="en-US" b="1" dirty="0"/>
              <a:t>if nothing else changes</a:t>
            </a:r>
            <a:r>
              <a:rPr lang="en-US" dirty="0"/>
              <a:t> (ceteris paribus)</a:t>
            </a:r>
          </a:p>
          <a:p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98F08AB-F3D5-4830-9C98-36230A7929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94549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ACFD0-19D7-4520-90FA-738D2C7A7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Supply and </a:t>
            </a:r>
            <a:r>
              <a:rPr lang="cs-CZ" b="1" dirty="0" err="1"/>
              <a:t>demand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C232A4-93F9-4AC3-A550-78012DB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b="1" dirty="0"/>
              <a:t>Supply curve </a:t>
            </a:r>
            <a:r>
              <a:rPr lang="en-US" dirty="0"/>
              <a:t>– indicates, for each possible price how much of the good or service suppliers wish to sell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Characteristics of the supply curve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Upward sloping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Represents how much of goods and services firms want to supply, given the price and their </a:t>
            </a:r>
            <a:r>
              <a:rPr lang="en-US" b="1" dirty="0"/>
              <a:t>costs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Deriving the supply curve – theory of the firm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Marginal cost vs average cost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Increasing returns to scale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The supply curve allows us to say how a change in the price will affect quantity supplied </a:t>
            </a:r>
            <a:r>
              <a:rPr lang="en-US" b="1" dirty="0"/>
              <a:t>if nothing else changes</a:t>
            </a:r>
            <a:r>
              <a:rPr lang="en-US" dirty="0"/>
              <a:t> (ceteris paribus)</a:t>
            </a:r>
          </a:p>
          <a:p>
            <a:endParaRPr lang="cs-CZ" b="1" dirty="0"/>
          </a:p>
          <a:p>
            <a:pPr lvl="1"/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E286F9B-4646-42CD-B4AD-8617FE93C4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32228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E63AC-B7EA-4EF4-9700-F8BD68B9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Supply and </a:t>
            </a:r>
            <a:r>
              <a:rPr lang="cs-CZ" b="1" dirty="0" err="1"/>
              <a:t>demand</a:t>
            </a:r>
            <a:endParaRPr lang="cs-CZ" b="1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D3BA8CEB-AFA4-4944-A827-2879F390B1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382486"/>
            <a:ext cx="9947999" cy="4958400"/>
          </a:xfr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55830E4B-584D-48B1-BA6C-A7EDC53B7E93}"/>
              </a:ext>
            </a:extLst>
          </p:cNvPr>
          <p:cNvSpPr txBox="1"/>
          <p:nvPr/>
        </p:nvSpPr>
        <p:spPr>
          <a:xfrm>
            <a:off x="5796225" y="6138000"/>
            <a:ext cx="4321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Source: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Core</a:t>
            </a:r>
            <a:r>
              <a:rPr lang="cs-CZ" sz="1600" dirty="0"/>
              <a:t> Team (2015)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Economy</a:t>
            </a:r>
            <a:endParaRPr lang="cs-CZ" sz="1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75307FA4-EFE9-424E-8D0B-DFCEA079A1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08825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8AB2F-17D4-4314-BBFD-96969F57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Supply and </a:t>
            </a:r>
            <a:r>
              <a:rPr lang="cs-CZ" b="1" dirty="0" err="1"/>
              <a:t>demand</a:t>
            </a:r>
            <a:r>
              <a:rPr lang="cs-CZ" b="1" dirty="0"/>
              <a:t> </a:t>
            </a:r>
            <a:r>
              <a:rPr lang="cs-CZ" b="1" dirty="0" err="1"/>
              <a:t>interacting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467AD0-D91A-496E-A01B-AD2A8DD94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S and D interaction determines both the </a:t>
            </a:r>
            <a:r>
              <a:rPr lang="en-US" b="1" dirty="0"/>
              <a:t>price (P)</a:t>
            </a:r>
            <a:r>
              <a:rPr lang="en-US" dirty="0"/>
              <a:t> of a good and its </a:t>
            </a:r>
            <a:r>
              <a:rPr lang="en-US" b="1" dirty="0"/>
              <a:t>quantity (Q)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Excess supply </a:t>
            </a:r>
            <a:r>
              <a:rPr lang="en-US" dirty="0"/>
              <a:t>– at a particular price more of some good or service is supplied than is demanded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Excess demand </a:t>
            </a:r>
            <a:r>
              <a:rPr lang="en-US" dirty="0"/>
              <a:t>– at a particular price more of some good or service is demanded than is supplied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 market </a:t>
            </a:r>
            <a:r>
              <a:rPr lang="en-US" b="1" dirty="0"/>
              <a:t>clearing price </a:t>
            </a:r>
            <a:r>
              <a:rPr lang="en-US" dirty="0"/>
              <a:t>– the price a</a:t>
            </a:r>
            <a:r>
              <a:rPr lang="cs-CZ" dirty="0"/>
              <a:t>t</a:t>
            </a:r>
            <a:r>
              <a:rPr lang="en-US" dirty="0"/>
              <a:t> which buyers want to purchase exactly the quantity that sellers want to sell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Equilibrium</a:t>
            </a:r>
            <a:r>
              <a:rPr lang="en-US" dirty="0"/>
              <a:t> – a situation (price and quantity) in which there are no forces internal to the situation pushing it to change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52B68C9-3025-4ABF-A1B8-B01AB7CFE6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404976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1BE95-ED4B-42C4-B83F-9BA45594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Supply and </a:t>
            </a:r>
            <a:r>
              <a:rPr lang="cs-CZ" b="1" dirty="0" err="1"/>
              <a:t>demand</a:t>
            </a:r>
            <a:r>
              <a:rPr lang="cs-CZ" b="1" dirty="0"/>
              <a:t> </a:t>
            </a:r>
            <a:r>
              <a:rPr lang="cs-CZ" b="1" dirty="0" err="1"/>
              <a:t>interacting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6C4008-295D-4809-9ECB-78A5A0B91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Exogenous × endogenous source of change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Market clearing price and equilibrium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Homogenous product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b="1" dirty="0"/>
              <a:t>THE </a:t>
            </a:r>
            <a:r>
              <a:rPr lang="en-US" b="1" dirty="0"/>
              <a:t>RESULT</a:t>
            </a:r>
            <a:r>
              <a:rPr lang="cs-CZ" b="1" dirty="0"/>
              <a:t>S</a:t>
            </a:r>
            <a:r>
              <a:rPr lang="en-US" b="1" dirty="0"/>
              <a:t> OF COMPETITIVE MARKETS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When a competitive market is in equilibrium, the price of the good will be equal to its marginal cost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 = MC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Competitive markets are an efficient means of economic interaction (the best way to allocate limited resources among unlimited wants)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D7A19EB-3C42-4971-96F0-2B8EE103B8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74135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92884-A4C9-448D-83B9-84277CE6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Shifts</a:t>
            </a:r>
            <a:r>
              <a:rPr lang="cs-CZ" b="1" dirty="0"/>
              <a:t> in </a:t>
            </a:r>
            <a:r>
              <a:rPr lang="cs-CZ" b="1" dirty="0" err="1"/>
              <a:t>demand</a:t>
            </a:r>
            <a:r>
              <a:rPr lang="cs-CZ" b="1" dirty="0"/>
              <a:t> and </a:t>
            </a:r>
            <a:r>
              <a:rPr lang="cs-CZ" b="1" dirty="0" err="1"/>
              <a:t>supply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2C8FDD-773E-40BC-B89D-B4CFBA988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b="1" dirty="0"/>
              <a:t>Moving along </a:t>
            </a:r>
            <a:r>
              <a:rPr lang="en-US" dirty="0"/>
              <a:t>the curves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Functional relationship between the quantity and the price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Ceteris paribus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b="1" dirty="0"/>
              <a:t>Shifting</a:t>
            </a:r>
            <a:r>
              <a:rPr lang="en-US" dirty="0"/>
              <a:t> the demand curve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Changes in preferences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Changes in the prices of substitutes or complements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Other forces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b="1" dirty="0"/>
              <a:t>Shifting</a:t>
            </a:r>
            <a:r>
              <a:rPr lang="en-US" dirty="0"/>
              <a:t> the supply curve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Technological advance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Changes in the costs of inputs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Other forces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C7B193B-C588-401D-8197-499FAB69ED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4281018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665C5-D6F4-454D-9415-1C1E1B0C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Shift in </a:t>
            </a:r>
            <a:r>
              <a:rPr lang="cs-CZ" b="1" dirty="0" err="1"/>
              <a:t>supply</a:t>
            </a:r>
            <a:endParaRPr lang="cs-CZ" b="1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64C47129-CBC1-4C92-B312-0ACCE1D6BC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08" y="1447800"/>
            <a:ext cx="9615049" cy="4900210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2F34E1F-A391-4BFB-A54A-7F754A296E27}"/>
              </a:ext>
            </a:extLst>
          </p:cNvPr>
          <p:cNvSpPr txBox="1"/>
          <p:nvPr/>
        </p:nvSpPr>
        <p:spPr>
          <a:xfrm>
            <a:off x="6096000" y="6178733"/>
            <a:ext cx="4321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Source: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Core</a:t>
            </a:r>
            <a:r>
              <a:rPr lang="cs-CZ" sz="1600" dirty="0"/>
              <a:t> Team (2015)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Economy</a:t>
            </a:r>
            <a:endParaRPr lang="cs-CZ" sz="1600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12DD7D5-D6EE-4A45-BCD3-DB6179849D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38033404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395</TotalTime>
  <Words>1035</Words>
  <Application>Microsoft Office PowerPoint</Application>
  <PresentationFormat>Širokoúhlá obrazovka</PresentationFormat>
  <Paragraphs>163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Tahoma</vt:lpstr>
      <vt:lpstr>Wingdings</vt:lpstr>
      <vt:lpstr>Prezentace_MU_CZ</vt:lpstr>
      <vt:lpstr>Microeconomics</vt:lpstr>
      <vt:lpstr>Markets</vt:lpstr>
      <vt:lpstr>Supply and demand</vt:lpstr>
      <vt:lpstr>Supply and demand</vt:lpstr>
      <vt:lpstr>Supply and demand</vt:lpstr>
      <vt:lpstr>Supply and demand interacting</vt:lpstr>
      <vt:lpstr>Supply and demand interacting</vt:lpstr>
      <vt:lpstr>Shifts in demand and supply</vt:lpstr>
      <vt:lpstr>Shift in supply</vt:lpstr>
      <vt:lpstr>Economic coordination</vt:lpstr>
      <vt:lpstr>Invisible hand</vt:lpstr>
      <vt:lpstr>Efficiency of the market</vt:lpstr>
      <vt:lpstr>Market interventions</vt:lpstr>
      <vt:lpstr>Coordination failure</vt:lpstr>
      <vt:lpstr>The Prisoner’s Dilemma</vt:lpstr>
      <vt:lpstr>Coordination failure</vt:lpstr>
      <vt:lpstr>Market failure</vt:lpstr>
      <vt:lpstr>Reasons for market failure</vt:lpstr>
      <vt:lpstr>Final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hodulak</cp:lastModifiedBy>
  <cp:revision>70</cp:revision>
  <cp:lastPrinted>1601-01-01T00:00:00Z</cp:lastPrinted>
  <dcterms:created xsi:type="dcterms:W3CDTF">2018-12-03T23:24:52Z</dcterms:created>
  <dcterms:modified xsi:type="dcterms:W3CDTF">2019-10-10T11:44:38Z</dcterms:modified>
</cp:coreProperties>
</file>