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4" r:id="rId14"/>
    <p:sldId id="275" r:id="rId15"/>
    <p:sldId id="276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448" autoAdjust="0"/>
  </p:normalViewPr>
  <p:slideViewPr>
    <p:cSldViewPr snapToGrid="0">
      <p:cViewPr varScale="1">
        <p:scale>
          <a:sx n="47" d="100"/>
          <a:sy n="47" d="100"/>
        </p:scale>
        <p:origin x="957" y="55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FSS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C883626-9060-48F4-BF5F-CD36D4ED64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11B3959D-B756-4003-A92F-1B4723A41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EADBEC-BDC6-48A1-B448-60084D82CF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14BF86-E069-4F15-8178-A04EA8AC07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AE5202-8FCC-45D1-B044-DDE4B31CB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Money and finance</a:t>
            </a:r>
            <a:endParaRPr lang="en-US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FA7A20F3-CC35-446F-9032-A4351E993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814827"/>
          </a:xfrm>
        </p:spPr>
        <p:txBody>
          <a:bodyPr/>
          <a:lstStyle/>
          <a:p>
            <a:pPr algn="ctr"/>
            <a:r>
              <a:rPr lang="en-US" dirty="0"/>
              <a:t>Vladan Hodulák</a:t>
            </a:r>
          </a:p>
          <a:p>
            <a:pPr algn="ctr"/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6ADD2AC-8FFB-4EA0-A097-06BE41D8201B}"/>
              </a:ext>
            </a:extLst>
          </p:cNvPr>
          <p:cNvSpPr txBox="1"/>
          <p:nvPr/>
        </p:nvSpPr>
        <p:spPr>
          <a:xfrm>
            <a:off x="1458686" y="4845496"/>
            <a:ext cx="95903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This </a:t>
            </a:r>
            <a:r>
              <a:rPr lang="en-US" sz="1400" dirty="0" err="1"/>
              <a:t>powerpoint</a:t>
            </a:r>
            <a:r>
              <a:rPr lang="en-US" sz="1400" dirty="0"/>
              <a:t> serves as a study material for the students of the course Introduction to economics (MEB435</a:t>
            </a:r>
            <a:r>
              <a:rPr lang="cs-CZ" sz="1400" dirty="0"/>
              <a:t>/MEBn5035</a:t>
            </a:r>
            <a:r>
              <a:rPr lang="en-US" sz="1400" dirty="0"/>
              <a:t>) at FSS MU in Fall 201</a:t>
            </a:r>
            <a:r>
              <a:rPr lang="cs-CZ" sz="1400" dirty="0"/>
              <a:t>9</a:t>
            </a:r>
            <a:r>
              <a:rPr lang="en-US" sz="1400" dirty="0"/>
              <a:t>. Using this presentation for other purposes without consent of the author is prohibited.</a:t>
            </a:r>
          </a:p>
        </p:txBody>
      </p:sp>
    </p:spTree>
    <p:extLst>
      <p:ext uri="{BB962C8B-B14F-4D97-AF65-F5344CB8AC3E}">
        <p14:creationId xmlns:p14="http://schemas.microsoft.com/office/powerpoint/2010/main" val="1203832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solidFill>
                  <a:schemeClr val="tx2"/>
                </a:solidFill>
              </a:rPr>
              <a:t>Modern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money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Usually one state – one currency rule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Governments owing in their </a:t>
            </a:r>
            <a:r>
              <a:rPr lang="en-US" b="1" dirty="0"/>
              <a:t>own currency can’t be forced to go bankrupt</a:t>
            </a:r>
            <a:r>
              <a:rPr lang="en-US" dirty="0"/>
              <a:t> but they can decide to do so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b="1" dirty="0"/>
              <a:t>Fallacy of composition – </a:t>
            </a:r>
            <a:r>
              <a:rPr lang="en-US" dirty="0"/>
              <a:t>what is true for a part (an individual) doesn’t have to be true for the whole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Individuals × states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In a closed economy is true by definition that </a:t>
            </a:r>
            <a:r>
              <a:rPr lang="en-US" b="1" dirty="0"/>
              <a:t>expenditures = incomes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b="1" dirty="0"/>
              <a:t>Hierarchy of money </a:t>
            </a:r>
            <a:r>
              <a:rPr lang="en-US" dirty="0"/>
              <a:t>(government &gt; banks &gt; firms &gt; households)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Most money today is issued by </a:t>
            </a:r>
            <a:r>
              <a:rPr lang="en-US" b="1" dirty="0"/>
              <a:t>private commercial banks</a:t>
            </a:r>
            <a:endParaRPr lang="en-US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Governments are for historical and political reasons </a:t>
            </a:r>
            <a:r>
              <a:rPr lang="en-US" b="1" dirty="0"/>
              <a:t>limited</a:t>
            </a:r>
            <a:r>
              <a:rPr lang="en-US" dirty="0"/>
              <a:t> in their power to exploit their monetary systems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ACEADBEC-BDC6-48A1-B448-60084D82CF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4120249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Limits of domestic monetary power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08867"/>
            <a:ext cx="10330292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Struggles over monetary systems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Ancient Greece, Rome, England 17</a:t>
            </a:r>
            <a:r>
              <a:rPr lang="en-US" baseline="30000" dirty="0"/>
              <a:t>th</a:t>
            </a:r>
            <a:r>
              <a:rPr lang="en-US" dirty="0"/>
              <a:t> century, Great Financial Crisis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Political and institutional constraints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Central bank independence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Deficit limit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Debt ceiling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Limited money supply (metal standard, currency peg)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Inflation and real constraints (output level)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International constraints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Balance of payments constraints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Debt in a foreign currency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ACEADBEC-BDC6-48A1-B448-60084D82CF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3155740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63726" y="1042920"/>
            <a:ext cx="8086635" cy="4857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>
                <a:solidFill>
                  <a:schemeClr val="tx2"/>
                </a:solidFill>
              </a:rPr>
              <a:t>Government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debt</a:t>
            </a:r>
            <a:r>
              <a:rPr lang="cs-CZ" dirty="0">
                <a:solidFill>
                  <a:schemeClr val="tx2"/>
                </a:solidFill>
              </a:rPr>
              <a:t> (% </a:t>
            </a:r>
            <a:r>
              <a:rPr lang="cs-CZ" dirty="0" err="1">
                <a:solidFill>
                  <a:schemeClr val="tx2"/>
                </a:solidFill>
              </a:rPr>
              <a:t>of</a:t>
            </a:r>
            <a:r>
              <a:rPr lang="cs-CZ" dirty="0">
                <a:solidFill>
                  <a:schemeClr val="tx2"/>
                </a:solidFill>
              </a:rPr>
              <a:t> GDP in 2017) </a:t>
            </a:r>
          </a:p>
        </p:txBody>
      </p:sp>
      <p:graphicFrame>
        <p:nvGraphicFramePr>
          <p:cNvPr id="4" name="Zástupný symbol pro obsah 4"/>
          <p:cNvGraphicFramePr>
            <a:graphicFrameLocks/>
          </p:cNvGraphicFramePr>
          <p:nvPr/>
        </p:nvGraphicFramePr>
        <p:xfrm>
          <a:off x="2810436" y="1947862"/>
          <a:ext cx="6571129" cy="3176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7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0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66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89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942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noProof="0" dirty="0" err="1">
                          <a:solidFill>
                            <a:srgbClr val="000000"/>
                          </a:solidFill>
                          <a:latin typeface="Calibri"/>
                        </a:rPr>
                        <a:t>Russia</a:t>
                      </a:r>
                      <a:endParaRPr lang="en-US" sz="20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en-US" sz="20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UK</a:t>
                      </a:r>
                      <a:endParaRPr lang="en-US" sz="20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  <a:endParaRPr lang="en-US" sz="20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42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noProof="0" dirty="0" err="1">
                          <a:solidFill>
                            <a:srgbClr val="000000"/>
                          </a:solidFill>
                          <a:latin typeface="Calibri"/>
                        </a:rPr>
                        <a:t>Switzerland</a:t>
                      </a:r>
                      <a:endParaRPr lang="en-US" sz="20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  <a:endParaRPr lang="en-US" sz="20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noProof="0" dirty="0" err="1">
                          <a:solidFill>
                            <a:srgbClr val="000000"/>
                          </a:solidFill>
                          <a:latin typeface="Calibri"/>
                        </a:rPr>
                        <a:t>Spain</a:t>
                      </a:r>
                      <a:endParaRPr lang="en-US" sz="20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98</a:t>
                      </a:r>
                      <a:endParaRPr lang="en-US" sz="20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4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China</a:t>
                      </a:r>
                    </a:p>
                  </a:txBody>
                  <a:tcPr marL="7144" marR="7144" marT="714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  <a:endParaRPr lang="en-US" sz="20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United </a:t>
                      </a:r>
                      <a:r>
                        <a:rPr lang="cs-CZ" sz="2000" b="0" i="0" u="none" strike="noStrike" noProof="0" dirty="0" err="1">
                          <a:solidFill>
                            <a:srgbClr val="000000"/>
                          </a:solidFill>
                          <a:latin typeface="Calibri"/>
                        </a:rPr>
                        <a:t>States</a:t>
                      </a:r>
                      <a:endParaRPr lang="en-US" sz="20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105</a:t>
                      </a:r>
                      <a:endParaRPr lang="en-US" sz="20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942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Germany</a:t>
                      </a:r>
                      <a:endParaRPr lang="en-US" sz="20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  <a:endParaRPr lang="en-US" sz="20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Portugal</a:t>
                      </a:r>
                      <a:endParaRPr lang="en-US" sz="20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126</a:t>
                      </a:r>
                      <a:endParaRPr lang="en-US" sz="20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942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noProof="0" dirty="0" err="1">
                          <a:solidFill>
                            <a:srgbClr val="000000"/>
                          </a:solidFill>
                          <a:latin typeface="Calibri"/>
                        </a:rPr>
                        <a:t>Ireland</a:t>
                      </a:r>
                      <a:endParaRPr lang="en-US" sz="20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  <a:endParaRPr lang="en-US" sz="20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noProof="0" dirty="0" err="1">
                          <a:solidFill>
                            <a:srgbClr val="000000"/>
                          </a:solidFill>
                          <a:latin typeface="Calibri"/>
                        </a:rPr>
                        <a:t>Greece</a:t>
                      </a:r>
                      <a:endParaRPr lang="en-US" sz="20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179</a:t>
                      </a:r>
                      <a:endParaRPr lang="en-US" sz="20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942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noProof="0" dirty="0" err="1">
                          <a:solidFill>
                            <a:srgbClr val="000000"/>
                          </a:solidFill>
                          <a:latin typeface="Calibri"/>
                        </a:rPr>
                        <a:t>Hungary</a:t>
                      </a:r>
                      <a:endParaRPr lang="en-US" sz="20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74</a:t>
                      </a:r>
                      <a:endParaRPr lang="en-US" sz="20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Japan</a:t>
                      </a:r>
                      <a:endParaRPr lang="en-US" sz="20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253</a:t>
                      </a:r>
                      <a:endParaRPr lang="en-US" sz="20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7815443" y="5459506"/>
            <a:ext cx="2431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Source: IMF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ACEADBEC-BDC6-48A1-B448-60084D82CF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2369212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5A2C70A-32DF-4913-92A8-4B105DC1B1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735" y="1434143"/>
            <a:ext cx="7325706" cy="3747021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676BB27E-61F2-4694-8D55-F518B9A15F87}"/>
              </a:ext>
            </a:extLst>
          </p:cNvPr>
          <p:cNvSpPr txBox="1"/>
          <p:nvPr/>
        </p:nvSpPr>
        <p:spPr>
          <a:xfrm>
            <a:off x="3912634" y="832567"/>
            <a:ext cx="43944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/>
              <a:t>Who</a:t>
            </a:r>
            <a:r>
              <a:rPr lang="cs-CZ" sz="2000" b="1" dirty="0"/>
              <a:t> </a:t>
            </a:r>
            <a:r>
              <a:rPr lang="cs-CZ" sz="2000" b="1" dirty="0" err="1"/>
              <a:t>owns</a:t>
            </a:r>
            <a:r>
              <a:rPr lang="cs-CZ" sz="2000" b="1" dirty="0"/>
              <a:t> UK </a:t>
            </a:r>
            <a:r>
              <a:rPr lang="cs-CZ" sz="2000" b="1" dirty="0" err="1"/>
              <a:t>goverments</a:t>
            </a:r>
            <a:r>
              <a:rPr lang="cs-CZ" sz="2000" b="1" dirty="0"/>
              <a:t> </a:t>
            </a:r>
            <a:r>
              <a:rPr lang="cs-CZ" sz="2000" b="1" dirty="0" err="1"/>
              <a:t>debt</a:t>
            </a:r>
            <a:r>
              <a:rPr lang="cs-CZ" sz="2000" b="1" dirty="0"/>
              <a:t>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D47F994-6730-4C5C-9349-EA92B2BE7637}"/>
              </a:ext>
            </a:extLst>
          </p:cNvPr>
          <p:cNvSpPr txBox="1"/>
          <p:nvPr/>
        </p:nvSpPr>
        <p:spPr>
          <a:xfrm>
            <a:off x="5879976" y="5239193"/>
            <a:ext cx="54592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Source: jubileedebt.org.uk, UK </a:t>
            </a:r>
            <a:r>
              <a:rPr lang="cs-CZ" sz="2000" dirty="0" err="1"/>
              <a:t>Treasury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22602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41E97E2-163D-4DF9-A6BD-4392209BF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Capital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158E1CB-E265-4C81-B977-EFFE8F5E7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321936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 b="1" dirty="0"/>
              <a:t>Capital (investment)</a:t>
            </a:r>
          </a:p>
          <a:p>
            <a:pPr lvl="1">
              <a:spcAft>
                <a:spcPts val="600"/>
              </a:spcAft>
            </a:pPr>
            <a:r>
              <a:rPr lang="en-US" sz="1800" dirty="0"/>
              <a:t>For an individual</a:t>
            </a:r>
          </a:p>
          <a:p>
            <a:pPr lvl="1">
              <a:spcAft>
                <a:spcPts val="600"/>
              </a:spcAft>
            </a:pPr>
            <a:r>
              <a:rPr lang="en-US" sz="1800" dirty="0"/>
              <a:t>For the society as a whole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 dirty="0"/>
              <a:t>Capital consists of assets that can enhance one's power to perform economically useful work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 b="1" dirty="0"/>
              <a:t>Capital goods</a:t>
            </a:r>
            <a:r>
              <a:rPr lang="en-US" sz="2400" dirty="0"/>
              <a:t>, are already-produced, durable goods or any non-financial asset that is used in production of goods or services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 b="1" dirty="0"/>
              <a:t>Financial</a:t>
            </a:r>
            <a:r>
              <a:rPr lang="en-US" sz="2400" dirty="0"/>
              <a:t> vs. </a:t>
            </a:r>
            <a:r>
              <a:rPr lang="en-US" sz="2400" b="1" dirty="0"/>
              <a:t>real</a:t>
            </a:r>
            <a:r>
              <a:rPr lang="en-US" sz="2400" dirty="0"/>
              <a:t> capital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 b="1" dirty="0"/>
              <a:t>Interest</a:t>
            </a:r>
            <a:r>
              <a:rPr lang="en-US" sz="2400" dirty="0"/>
              <a:t> is a payment for borrowing money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 b="1" dirty="0"/>
              <a:t>Interest rate </a:t>
            </a:r>
            <a:r>
              <a:rPr lang="en-US" sz="2400" dirty="0"/>
              <a:t>is a price of credit and plays the role of the cost of capital.</a:t>
            </a:r>
            <a:endParaRPr lang="cs-CZ" sz="2400" dirty="0"/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D361DE6-69E6-4A2D-8F9C-C008252BEC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2005710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03D15BE-72B4-480B-98EA-B5C2FA6DE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Financial system and banking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C246F3-3E20-4312-A9B2-E4DFF7A55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2516"/>
            <a:ext cx="10753200" cy="4775484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Financial system - a system that allows the exchange of funds between lenders, investors, and borrowers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b="1" dirty="0"/>
              <a:t>Orthodox account </a:t>
            </a:r>
            <a:r>
              <a:rPr lang="en-US" dirty="0"/>
              <a:t>of banking</a:t>
            </a:r>
            <a:endParaRPr lang="cs-CZ" dirty="0"/>
          </a:p>
          <a:p>
            <a:pPr lvl="1">
              <a:spcAft>
                <a:spcPts val="600"/>
              </a:spcAft>
            </a:pPr>
            <a:r>
              <a:rPr lang="en-US" dirty="0"/>
              <a:t>Banks are intermediaries between lenders (savers) and borrowers</a:t>
            </a:r>
            <a:endParaRPr lang="cs-CZ" dirty="0"/>
          </a:p>
          <a:p>
            <a:pPr lvl="1">
              <a:spcAft>
                <a:spcPts val="600"/>
              </a:spcAft>
            </a:pPr>
            <a:r>
              <a:rPr lang="en-US" dirty="0"/>
              <a:t>Money multiplication </a:t>
            </a:r>
            <a:r>
              <a:rPr lang="cs-CZ" dirty="0"/>
              <a:t>– </a:t>
            </a:r>
            <a:r>
              <a:rPr lang="en-US" dirty="0"/>
              <a:t>additional credits created from deposits</a:t>
            </a:r>
            <a:endParaRPr lang="cs-CZ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b="1" dirty="0"/>
              <a:t>Heterodox account </a:t>
            </a:r>
            <a:r>
              <a:rPr lang="en-US" dirty="0"/>
              <a:t>of banking</a:t>
            </a:r>
            <a:endParaRPr lang="cs-CZ" dirty="0"/>
          </a:p>
          <a:p>
            <a:pPr lvl="1">
              <a:spcAft>
                <a:spcPts val="600"/>
              </a:spcAft>
            </a:pPr>
            <a:r>
              <a:rPr lang="en-US" dirty="0"/>
              <a:t>Banks finance capitalist production (financial investments precede savings) </a:t>
            </a:r>
            <a:endParaRPr lang="cs-CZ" dirty="0"/>
          </a:p>
          <a:p>
            <a:pPr lvl="1">
              <a:spcAft>
                <a:spcPts val="600"/>
              </a:spcAft>
            </a:pPr>
            <a:r>
              <a:rPr lang="en-US" dirty="0"/>
              <a:t>Money created “out of thin air” loans created simultaneously with deposits</a:t>
            </a:r>
            <a:endParaRPr lang="cs-CZ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Problems with </a:t>
            </a:r>
            <a:r>
              <a:rPr lang="en-US" b="1" dirty="0"/>
              <a:t>liquidity</a:t>
            </a:r>
            <a:r>
              <a:rPr lang="en-US" dirty="0"/>
              <a:t> a and </a:t>
            </a:r>
            <a:r>
              <a:rPr lang="en-US" b="1" dirty="0"/>
              <a:t>solvency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b="1" dirty="0"/>
              <a:t>Minimum reserves requirements and capital requirements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77E77332-A586-4644-8948-A48A830A73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3710584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tally-stic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744072" y="2276872"/>
            <a:ext cx="3456384" cy="3456384"/>
          </a:xfrm>
        </p:spPr>
      </p:pic>
      <p:pic>
        <p:nvPicPr>
          <p:cNvPr id="5" name="Obrázek 4" descr="SumerianRoundTable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03512" y="2276873"/>
            <a:ext cx="4680520" cy="3510389"/>
          </a:xfrm>
          <a:prstGeom prst="rect">
            <a:avLst/>
          </a:prstGeom>
        </p:spPr>
      </p:pic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ACEADBEC-BDC6-48A1-B448-60084D82CF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786398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Roman_Coin_Group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51584" y="1700808"/>
            <a:ext cx="2088232" cy="2029762"/>
          </a:xfrm>
        </p:spPr>
      </p:pic>
      <p:pic>
        <p:nvPicPr>
          <p:cNvPr id="5" name="Obrázek 4" descr="British-Pound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47928" y="1844824"/>
            <a:ext cx="4441106" cy="3329024"/>
          </a:xfrm>
          <a:prstGeom prst="rect">
            <a:avLst/>
          </a:prstGeom>
        </p:spPr>
      </p:pic>
      <p:pic>
        <p:nvPicPr>
          <p:cNvPr id="6" name="Obrázek 5" descr="ceska-sporitel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51584" y="3789041"/>
            <a:ext cx="2857500" cy="2143125"/>
          </a:xfrm>
          <a:prstGeom prst="rect">
            <a:avLst/>
          </a:prstGeom>
        </p:spPr>
      </p:pic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ACEADBEC-BDC6-48A1-B448-60084D82CF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1582262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Money and society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916833"/>
            <a:ext cx="8229600" cy="4209331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What is money?</a:t>
            </a:r>
          </a:p>
          <a:p>
            <a:pPr>
              <a:spcAft>
                <a:spcPts val="600"/>
              </a:spcAft>
            </a:pPr>
            <a:r>
              <a:rPr lang="en-US" dirty="0"/>
              <a:t>How is money produced?</a:t>
            </a:r>
          </a:p>
          <a:p>
            <a:pPr>
              <a:spcAft>
                <a:spcPts val="600"/>
              </a:spcAft>
            </a:pPr>
            <a:r>
              <a:rPr lang="en-US" dirty="0"/>
              <a:t>How does it get/lose value?</a:t>
            </a:r>
          </a:p>
          <a:p>
            <a:pPr>
              <a:spcAft>
                <a:spcPts val="600"/>
              </a:spcAft>
            </a:pPr>
            <a:r>
              <a:rPr lang="en-US" dirty="0"/>
              <a:t>What is the relationship between money and states?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ACEADBEC-BDC6-48A1-B448-60084D82CF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1260906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4141" y="274638"/>
            <a:ext cx="9926665" cy="1143000"/>
          </a:xfrm>
        </p:spPr>
        <p:txBody>
          <a:bodyPr anchor="ctr">
            <a:normAutofit/>
          </a:bodyPr>
          <a:lstStyle/>
          <a:p>
            <a:pPr algn="ctr"/>
            <a:r>
              <a:rPr lang="cs-CZ" dirty="0" err="1">
                <a:solidFill>
                  <a:schemeClr val="tx2"/>
                </a:solidFill>
              </a:rPr>
              <a:t>The</a:t>
            </a:r>
            <a:r>
              <a:rPr lang="cs-CZ" dirty="0">
                <a:solidFill>
                  <a:schemeClr val="tx2"/>
                </a:solidFill>
              </a:rPr>
              <a:t> s</a:t>
            </a:r>
            <a:r>
              <a:rPr lang="en-US" dirty="0" err="1">
                <a:solidFill>
                  <a:schemeClr val="tx2"/>
                </a:solidFill>
              </a:rPr>
              <a:t>tandard</a:t>
            </a:r>
            <a:r>
              <a:rPr lang="en-US" dirty="0">
                <a:solidFill>
                  <a:schemeClr val="tx2"/>
                </a:solidFill>
              </a:rPr>
              <a:t> economic story</a:t>
            </a:r>
            <a:r>
              <a:rPr lang="cs-CZ" dirty="0">
                <a:solidFill>
                  <a:schemeClr val="tx2"/>
                </a:solidFill>
              </a:rPr>
              <a:t> (</a:t>
            </a:r>
            <a:r>
              <a:rPr lang="cs-CZ" dirty="0" err="1">
                <a:solidFill>
                  <a:schemeClr val="tx2"/>
                </a:solidFill>
              </a:rPr>
              <a:t>metallist</a:t>
            </a:r>
            <a:r>
              <a:rPr lang="cs-CZ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Carl </a:t>
            </a:r>
            <a:r>
              <a:rPr lang="en-US" dirty="0" err="1"/>
              <a:t>Menger</a:t>
            </a:r>
            <a:r>
              <a:rPr lang="en-US" dirty="0"/>
              <a:t> (1892)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Problems of </a:t>
            </a:r>
            <a:r>
              <a:rPr lang="en-US" b="1" dirty="0"/>
              <a:t>rational actors </a:t>
            </a:r>
            <a:r>
              <a:rPr lang="en-US" dirty="0"/>
              <a:t>engaged in economic </a:t>
            </a:r>
            <a:r>
              <a:rPr lang="en-US" b="1" dirty="0"/>
              <a:t>exchange</a:t>
            </a:r>
            <a:endParaRPr lang="en-US" dirty="0"/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Double coincidence of wants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Type of an</a:t>
            </a:r>
            <a:r>
              <a:rPr lang="en-US" b="1" dirty="0"/>
              <a:t> evolutionary </a:t>
            </a:r>
            <a:r>
              <a:rPr lang="en-US" dirty="0"/>
              <a:t>explanation – increasing effectiveness of economic exchanges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Precious metals (gold, silver) were selected due to their properties, particularly their high exchangeability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Paper and later electronic money were introduced as a </a:t>
            </a:r>
            <a:r>
              <a:rPr lang="en-US" b="1" dirty="0"/>
              <a:t>transaction cost </a:t>
            </a:r>
            <a:r>
              <a:rPr lang="en-US" dirty="0"/>
              <a:t>saving device, originally they were to represent the „real money“ deposited in vaults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With this theory, money is first and foremost a </a:t>
            </a:r>
            <a:r>
              <a:rPr lang="en-US" b="1" dirty="0"/>
              <a:t>means of exchange</a:t>
            </a:r>
            <a:r>
              <a:rPr lang="en-US" dirty="0"/>
              <a:t>, its other functions (unit of account, store of value) are secondary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Money is </a:t>
            </a:r>
            <a:r>
              <a:rPr lang="en-US" b="1" dirty="0"/>
              <a:t>neutral</a:t>
            </a:r>
            <a:r>
              <a:rPr lang="en-US" dirty="0"/>
              <a:t> (at least in the long run) and </a:t>
            </a:r>
            <a:r>
              <a:rPr lang="en-US" b="1" dirty="0"/>
              <a:t>exogenous </a:t>
            </a:r>
            <a:r>
              <a:rPr lang="en-US" dirty="0"/>
              <a:t>(to the economic system)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b="1" dirty="0"/>
              <a:t>Inflation </a:t>
            </a:r>
            <a:r>
              <a:rPr lang="cs-CZ" b="1" dirty="0"/>
              <a:t>× </a:t>
            </a:r>
            <a:r>
              <a:rPr lang="en-US" b="1" dirty="0"/>
              <a:t>deflation </a:t>
            </a:r>
            <a:r>
              <a:rPr lang="en-US" dirty="0"/>
              <a:t>(a sustained increase/fall in the general price level)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Barter -&gt; money -&gt; credit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ACEADBEC-BDC6-48A1-B448-60084D82CF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1504864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6907" y="258081"/>
            <a:ext cx="10174637" cy="1037921"/>
          </a:xfrm>
        </p:spPr>
        <p:txBody>
          <a:bodyPr anchor="ctr">
            <a:norm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Problems with the standard approach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Questionable role of the state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It is considered unnecessary for monetary system to operate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States have a tendency to destabilize their monetary systems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But in some cases it’s recognized that states have some important role to play (prevents counterfeiting, guarantees quality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Theoretical problems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Hoarding of a thing makes it more scarce and thus less likely to be used as money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Unstated presuppositions (economic exchange, property rights)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b="1" dirty="0"/>
              <a:t>Empirical issues </a:t>
            </a:r>
            <a:r>
              <a:rPr lang="en-US" dirty="0"/>
              <a:t>– anthropological surveys are at odds with the barter story, money predate coins by millennia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ACEADBEC-BDC6-48A1-B448-60084D82CF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3393631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solidFill>
                  <a:schemeClr val="accent1"/>
                </a:solidFill>
              </a:rPr>
              <a:t>State</a:t>
            </a:r>
            <a:r>
              <a:rPr lang="cs-CZ" dirty="0">
                <a:solidFill>
                  <a:schemeClr val="accent1"/>
                </a:solidFill>
              </a:rPr>
              <a:t>/</a:t>
            </a:r>
            <a:r>
              <a:rPr lang="cs-CZ" dirty="0" err="1">
                <a:solidFill>
                  <a:schemeClr val="accent1"/>
                </a:solidFill>
              </a:rPr>
              <a:t>credit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theory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of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money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07575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Money is first and foremost a </a:t>
            </a:r>
            <a:r>
              <a:rPr lang="en-US" b="1" dirty="0"/>
              <a:t>unit of account </a:t>
            </a:r>
            <a:r>
              <a:rPr lang="en-US" dirty="0"/>
              <a:t>for recording debts, its primary purpose is to enable economic coordination for public purpose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It is an </a:t>
            </a:r>
            <a:r>
              <a:rPr lang="en-US" b="1" dirty="0"/>
              <a:t>IOU </a:t>
            </a:r>
            <a:r>
              <a:rPr lang="en-US" dirty="0"/>
              <a:t>(I owe you)</a:t>
            </a:r>
            <a:r>
              <a:rPr lang="en-US" b="1" dirty="0"/>
              <a:t> </a:t>
            </a:r>
            <a:r>
              <a:rPr lang="en-US" dirty="0"/>
              <a:t>and is created when an IOU is issued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Its value depends on the </a:t>
            </a:r>
            <a:r>
              <a:rPr lang="en-US" b="1" dirty="0"/>
              <a:t>credibility</a:t>
            </a:r>
            <a:r>
              <a:rPr lang="en-US" dirty="0"/>
              <a:t> of the promise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Money is an institution – a generalized and formalized type of an obligation (debt)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Anyone can issue money (obligations) and almost anything can represent it (cattle, salt, wood, paper)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The crucial problem is: </a:t>
            </a:r>
            <a:r>
              <a:rPr lang="en-US" b="1" dirty="0"/>
              <a:t>How to make people accept it? </a:t>
            </a:r>
            <a:r>
              <a:rPr lang="en-US" dirty="0"/>
              <a:t>How to make it generally recognized? (only then a generalized means of </a:t>
            </a:r>
            <a:r>
              <a:rPr lang="cs-CZ" dirty="0"/>
              <a:t>e</a:t>
            </a:r>
            <a:r>
              <a:rPr lang="en-US" dirty="0" err="1"/>
              <a:t>xchange</a:t>
            </a:r>
            <a:r>
              <a:rPr lang="en-US" dirty="0"/>
              <a:t> is possible)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Money is </a:t>
            </a:r>
            <a:r>
              <a:rPr lang="en-US" b="1" dirty="0"/>
              <a:t>endogenous </a:t>
            </a:r>
            <a:r>
              <a:rPr lang="en-US" dirty="0"/>
              <a:t>and </a:t>
            </a:r>
            <a:r>
              <a:rPr lang="en-US" b="1" dirty="0"/>
              <a:t>NOT neutral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credit -&gt; money (-&gt; barter)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Problems (role of the private sector, legitimacy issues)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ACEADBEC-BDC6-48A1-B448-60084D82CF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2033237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solidFill>
                  <a:schemeClr val="accent1"/>
                </a:solidFill>
              </a:rPr>
              <a:t>Essence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of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money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What is money?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sz="2400" b="1" dirty="0"/>
              <a:t>measure of value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sz="2400" dirty="0"/>
              <a:t>People coordinate their economic behavior in various ways, the most common in-group coordination mechanism is some form of credit -&gt; money usually measures </a:t>
            </a:r>
            <a:r>
              <a:rPr lang="en-US" sz="2400" b="1" dirty="0"/>
              <a:t>debts</a:t>
            </a:r>
            <a:r>
              <a:rPr lang="en-US" sz="2400" dirty="0"/>
              <a:t> (credits)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sz="2400" dirty="0"/>
              <a:t>It’s vital to differentiate between money (unit of account), money as an expression of debts and money things (what represents debts)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How is money produced?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sz="2400" dirty="0"/>
              <a:t>By issuing an IOU (× destruction of money)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How does it get/lose value?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sz="2400" dirty="0"/>
              <a:t>Credibility × quantity theory of money </a:t>
            </a:r>
            <a:r>
              <a:rPr lang="cs-CZ" sz="2400" dirty="0"/>
              <a:t>× </a:t>
            </a:r>
            <a:r>
              <a:rPr lang="en-US" sz="2400" dirty="0"/>
              <a:t>taxes (it’s complicated)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3200" dirty="0"/>
              <a:t>Some historical examples – Sumer, Lydia, early US banking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ACEADBEC-BDC6-48A1-B448-60084D82CF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501198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Money and </a:t>
            </a:r>
            <a:r>
              <a:rPr lang="cs-CZ" dirty="0" err="1">
                <a:solidFill>
                  <a:schemeClr val="accent1"/>
                </a:solidFill>
              </a:rPr>
              <a:t>states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6136" y="1600200"/>
            <a:ext cx="10182386" cy="432015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A state is able to </a:t>
            </a:r>
            <a:r>
              <a:rPr lang="en-US" b="1" dirty="0"/>
              <a:t>determine its money </a:t>
            </a:r>
            <a:r>
              <a:rPr lang="en-US" dirty="0"/>
              <a:t>(unit of account) once it enforces </a:t>
            </a:r>
            <a:r>
              <a:rPr lang="en-US" b="1" dirty="0"/>
              <a:t>taxes/fees</a:t>
            </a:r>
            <a:r>
              <a:rPr lang="en-US" dirty="0"/>
              <a:t> in it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Governments use money to </a:t>
            </a:r>
            <a:r>
              <a:rPr lang="en-US" b="1" dirty="0"/>
              <a:t>mobilize resources </a:t>
            </a:r>
            <a:r>
              <a:rPr lang="en-US" dirty="0"/>
              <a:t>for public purpose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Money is </a:t>
            </a:r>
            <a:r>
              <a:rPr lang="en-US" b="1" dirty="0"/>
              <a:t>accepted</a:t>
            </a:r>
            <a:r>
              <a:rPr lang="en-US" dirty="0"/>
              <a:t> for several reasons: trust, habit, authority, but the ultimate reason is power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The fact that a state issues its money and declares that it will accept it back in the form of taxes is an expression of </a:t>
            </a:r>
            <a:r>
              <a:rPr lang="en-US" b="1" dirty="0"/>
              <a:t>power</a:t>
            </a:r>
            <a:r>
              <a:rPr lang="en-US" dirty="0"/>
              <a:t> (+legal tender)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Governments can buy anything that is for sale in its currency and is in theory able to </a:t>
            </a:r>
            <a:r>
              <a:rPr lang="en-US" b="1" dirty="0"/>
              <a:t>overbid</a:t>
            </a:r>
            <a:r>
              <a:rPr lang="en-US" dirty="0"/>
              <a:t> anyone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Money has </a:t>
            </a:r>
            <a:r>
              <a:rPr lang="en-US" b="1" dirty="0"/>
              <a:t>distributional consequences </a:t>
            </a:r>
            <a:r>
              <a:rPr lang="en-US" dirty="0"/>
              <a:t>and is therefore prone to be abused for </a:t>
            </a:r>
            <a:r>
              <a:rPr lang="en-US" b="1" dirty="0"/>
              <a:t>political gains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b="1" dirty="0"/>
              <a:t>Debtor</a:t>
            </a:r>
            <a:r>
              <a:rPr lang="en-US" dirty="0"/>
              <a:t> × </a:t>
            </a:r>
            <a:r>
              <a:rPr lang="en-US" b="1" dirty="0"/>
              <a:t>creditor</a:t>
            </a:r>
            <a:r>
              <a:rPr lang="en-US" dirty="0"/>
              <a:t> interests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ACEADBEC-BDC6-48A1-B448-60084D82CF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258177994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CZ.potx" id="{18947633-106F-4B01-B355-8E448D25C37F}" vid="{08DC0416-1C28-44D6-9ED7-F38064DA5C1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Prezentace-FSS-CZ</Template>
  <TotalTime>461</TotalTime>
  <Words>1163</Words>
  <Application>Microsoft Office PowerPoint</Application>
  <PresentationFormat>Širokoúhlá obrazovka</PresentationFormat>
  <Paragraphs>141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Tahoma</vt:lpstr>
      <vt:lpstr>Wingdings</vt:lpstr>
      <vt:lpstr>Prezentace_MU_CZ</vt:lpstr>
      <vt:lpstr>Money and finance</vt:lpstr>
      <vt:lpstr>Prezentace aplikace PowerPoint</vt:lpstr>
      <vt:lpstr>Prezentace aplikace PowerPoint</vt:lpstr>
      <vt:lpstr>Money and society</vt:lpstr>
      <vt:lpstr>The standard economic story (metallist)</vt:lpstr>
      <vt:lpstr>Problems with the standard approach</vt:lpstr>
      <vt:lpstr>State/credit theory of money</vt:lpstr>
      <vt:lpstr>Essence of money</vt:lpstr>
      <vt:lpstr>Money and states</vt:lpstr>
      <vt:lpstr>Modern money</vt:lpstr>
      <vt:lpstr>Limits of domestic monetary power</vt:lpstr>
      <vt:lpstr>Government debt (% of GDP in 2017) </vt:lpstr>
      <vt:lpstr>Prezentace aplikace PowerPoint</vt:lpstr>
      <vt:lpstr>Capital</vt:lpstr>
      <vt:lpstr>Financial system and banking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Integrace mezinárodního peněžního systému</dc:title>
  <dc:creator>vladan hodulak</dc:creator>
  <cp:lastModifiedBy>vladan hodulak</cp:lastModifiedBy>
  <cp:revision>92</cp:revision>
  <cp:lastPrinted>1601-01-01T00:00:00Z</cp:lastPrinted>
  <dcterms:created xsi:type="dcterms:W3CDTF">2018-12-03T23:24:52Z</dcterms:created>
  <dcterms:modified xsi:type="dcterms:W3CDTF">2019-11-21T09:52:10Z</dcterms:modified>
</cp:coreProperties>
</file>