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0000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g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Oslo Process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Mediation and Handicap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Handicap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Financial aid limited use in statecraft</a:t>
            </a:r>
          </a:p>
          <a:p>
            <a:pPr lvl="1"/>
            <a:r>
              <a:t>unlike in 1970s </a:t>
            </a:r>
          </a:p>
          <a:p>
            <a:pPr/>
            <a:r>
              <a:t>Intent to build constituencies to support Oslo</a:t>
            </a:r>
          </a:p>
          <a:p>
            <a:pPr lvl="1"/>
            <a:r>
              <a:t>bandage to Palestinian economy</a:t>
            </a:r>
          </a:p>
          <a:p>
            <a:pPr lvl="1"/>
            <a:r>
              <a:t>Crutch to keep Israel engaged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Scott Lasensky, “Paying for Peace: The Oslo Process and the Limits of American Foreign Aid,” </a:t>
            </a:r>
            <a:r>
              <a:rPr i="1"/>
              <a:t>Middle East Journal</a:t>
            </a:r>
            <a:r>
              <a:t>, Vol. 58, No. 2 (Spring, 2004)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Handicap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952500" y="2088901"/>
            <a:ext cx="11099800" cy="6788399"/>
          </a:xfrm>
          <a:prstGeom prst="rect">
            <a:avLst/>
          </a:prstGeom>
        </p:spPr>
        <p:txBody>
          <a:bodyPr/>
          <a:lstStyle/>
          <a:p>
            <a:pPr marL="324611" indent="-324611" defTabSz="414780">
              <a:spcBef>
                <a:spcPts val="2900"/>
              </a:spcBef>
              <a:defRPr sz="2600"/>
            </a:pPr>
            <a:r>
              <a:t>Power</a:t>
            </a:r>
          </a:p>
          <a:p>
            <a:pPr lvl="1" marL="649223" indent="-324611" defTabSz="414780">
              <a:spcBef>
                <a:spcPts val="2900"/>
              </a:spcBef>
              <a:defRPr sz="2600"/>
            </a:pPr>
            <a:r>
              <a:t>IDF</a:t>
            </a:r>
          </a:p>
          <a:p>
            <a:pPr lvl="1" marL="649223" indent="-324611" defTabSz="414780">
              <a:spcBef>
                <a:spcPts val="2900"/>
              </a:spcBef>
              <a:defRPr sz="2600"/>
            </a:pPr>
            <a:r>
              <a:t>Labor, Likud, Kadima </a:t>
            </a:r>
          </a:p>
          <a:p>
            <a:pPr lvl="1" marL="649223" indent="-324611" defTabSz="414780">
              <a:spcBef>
                <a:spcPts val="2900"/>
              </a:spcBef>
              <a:defRPr sz="2600"/>
            </a:pPr>
            <a:r>
              <a:t>PLO/PA</a:t>
            </a:r>
          </a:p>
          <a:p>
            <a:pPr marL="324611" indent="-324611" defTabSz="414780">
              <a:spcBef>
                <a:spcPts val="2900"/>
              </a:spcBef>
              <a:defRPr sz="2600"/>
            </a:pPr>
            <a:r>
              <a:t>Status quo</a:t>
            </a:r>
          </a:p>
          <a:p>
            <a:pPr lvl="1" marL="649223" indent="-324611" defTabSz="414780">
              <a:spcBef>
                <a:spcPts val="2900"/>
              </a:spcBef>
              <a:defRPr sz="2600"/>
            </a:pPr>
            <a:r>
              <a:t>political support</a:t>
            </a:r>
          </a:p>
          <a:p>
            <a:pPr lvl="1" marL="649223" indent="-324611" defTabSz="414780">
              <a:spcBef>
                <a:spcPts val="2900"/>
              </a:spcBef>
              <a:defRPr sz="2600"/>
            </a:pPr>
            <a:r>
              <a:t>religious groups</a:t>
            </a:r>
          </a:p>
          <a:p>
            <a:pPr lvl="1" marL="649223" indent="-324611" defTabSz="414780">
              <a:spcBef>
                <a:spcPts val="2900"/>
              </a:spcBef>
              <a:defRPr sz="2600"/>
            </a:pPr>
            <a:r>
              <a:t>Hamas/Hezbollah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Handicap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610" indent="-324610" defTabSz="414780">
              <a:spcBef>
                <a:spcPts val="2900"/>
              </a:spcBef>
              <a:defRPr sz="3700"/>
            </a:pPr>
            <a:r>
              <a:t>Reality on ground different than on paper and has been since 1993.</a:t>
            </a:r>
          </a:p>
          <a:p>
            <a:pPr lvl="1" marL="649222" indent="-324610" defTabSz="414780">
              <a:spcBef>
                <a:spcPts val="2900"/>
              </a:spcBef>
              <a:defRPr sz="3700"/>
            </a:pPr>
            <a:r>
              <a:t>“Rainbow” lines interpretation over decades</a:t>
            </a:r>
          </a:p>
          <a:p>
            <a:pPr lvl="2" marL="1239011" indent="-324611" defTabSz="414780">
              <a:spcBef>
                <a:spcPts val="2900"/>
              </a:spcBef>
              <a:defRPr sz="3700"/>
            </a:pPr>
            <a:r>
              <a:t>Green line (1967)</a:t>
            </a:r>
          </a:p>
          <a:p>
            <a:pPr lvl="2" marL="1239011" indent="-324611" defTabSz="414780">
              <a:spcBef>
                <a:spcPts val="2900"/>
              </a:spcBef>
              <a:defRPr sz="3700"/>
            </a:pPr>
            <a:r>
              <a:t>“Blue line” (1949 Armistice Line)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70079991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585" t="0" r="1585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8" name="0327clinton.jp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0253" t="0" r="10253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9" name="140102141741-30-ariel-sharon-horizontal-large-gallery.jp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31746" t="0" r="31746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The U.S. has spent international and domestic political capital to reach a final agreement.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Israel, regardless of government has sought some peace though often blinded by reality on ground, reciprocal violence and prejudice.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Palestinians, are divided. Peace sought and small success achieved by PLO/PA is overshadowed by inter-party (Fatah) fighting and violence by Hamas, whom rejects the Oslo process.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Readings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Scott Lasensky, “Paying for Peace: The Oslo Process and the Limits of American Foreign Aid,” </a:t>
            </a:r>
            <a:r>
              <a:rPr i="1"/>
              <a:t>Middle East Journal</a:t>
            </a:r>
            <a:r>
              <a:t>, Vol. 58, No. 2 (Spring, 2004)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Yehuda Avner, “An inept attempt at a flawed peace,” </a:t>
            </a:r>
            <a:r>
              <a:rPr i="1"/>
              <a:t>Jerusalem Post, </a:t>
            </a:r>
            <a:r>
              <a:t>December 2, 2008.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Stuart E. Eizenstat, “Loving Israel. Warts and All,” </a:t>
            </a:r>
            <a:r>
              <a:rPr i="1"/>
              <a:t>Foreign Policy, </a:t>
            </a:r>
            <a:r>
              <a:t>No. 81 (Winter, 1990-1991), pp. 87-105. 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“Elusive Peace: Israel and the Arabs,” PBS Documentary, http://www.youtube.com/watch? v=50ZktlbxsgY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000" t="0" r="10000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Mediation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U.S. late actor (September 1993/January 1)</a:t>
            </a:r>
          </a:p>
          <a:p>
            <a:pPr lvl="1"/>
            <a:r>
              <a:t>Madrid 1991</a:t>
            </a:r>
          </a:p>
          <a:p>
            <a:pPr/>
            <a:r>
              <a:t>Norway change agent</a:t>
            </a:r>
          </a:p>
          <a:p>
            <a:pPr lvl="1"/>
            <a:r>
              <a:t>neutral and private</a:t>
            </a:r>
          </a:p>
          <a:p>
            <a:pPr/>
            <a:r>
              <a:t>Pursuit of “holy grail”</a:t>
            </a:r>
          </a:p>
          <a:p>
            <a:pPr lvl="1"/>
            <a:r>
              <a:t>Clinton = Don Quixote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025900" y="3771900"/>
            <a:ext cx="7924800" cy="4457700"/>
          </a:xfrm>
          <a:prstGeom prst="rect">
            <a:avLst/>
          </a:prstGeom>
        </p:spPr>
      </p:pic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U.S. Foreign Policy And the Peace Process</a:t>
            </a:r>
          </a:p>
        </p:txBody>
      </p:sp>
      <p:sp>
        <p:nvSpPr>
          <p:cNvPr id="127" name="Shape 12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Since 1979</a:t>
            </a:r>
          </a:p>
          <a:p>
            <a:pPr/>
            <a:r>
              <a:t>Clinton era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Mediation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Oslo Process</a:t>
            </a:r>
          </a:p>
          <a:p>
            <a:pPr/>
            <a:r>
              <a:t>Political advantages vs. genuine intent</a:t>
            </a:r>
          </a:p>
          <a:p>
            <a:pPr lvl="1"/>
            <a:r>
              <a:t>Hebron (1996)</a:t>
            </a:r>
          </a:p>
          <a:p>
            <a:pPr lvl="1"/>
            <a:r>
              <a:t>Wye River (1998)</a:t>
            </a:r>
          </a:p>
          <a:p>
            <a:pPr lvl="1"/>
            <a:r>
              <a:t>Camp David (2000)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Hebron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Netanyahu and Arafat agree to control over Hebron and redistribution of IDF (H1 &amp; H2)</a:t>
            </a:r>
          </a:p>
          <a:p>
            <a:pPr/>
            <a:r>
              <a:t>Completed part of Oslo II (1995) and signed in January 1997</a:t>
            </a:r>
          </a:p>
          <a:p>
            <a:pPr/>
            <a:r>
              <a:t>Both sides never ratified agreement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Wye River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952500" y="2097782"/>
            <a:ext cx="11099800" cy="6779519"/>
          </a:xfrm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Memorandum agreed upon and signed by Netanyahu and Arafat.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It was aimed to resume the implementation of the 1995 Interim Agreement on the West Bank and Gaza Strip (Oslo II Accord) </a:t>
            </a:r>
          </a:p>
          <a:p>
            <a:pPr lvl="1" marL="886967" indent="-443483" defTabSz="566673">
              <a:spcBef>
                <a:spcPts val="4000"/>
              </a:spcBef>
              <a:defRPr sz="3600"/>
            </a:pPr>
            <a:r>
              <a:t>security</a:t>
            </a:r>
          </a:p>
          <a:p>
            <a:pPr lvl="1" marL="886967" indent="-443483" defTabSz="566673">
              <a:spcBef>
                <a:spcPts val="4000"/>
              </a:spcBef>
              <a:defRPr sz="3600"/>
            </a:pPr>
            <a:r>
              <a:t>economy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By end of 1998 little progress made on points.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Camp David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Ehud Barak and Arafat met and attempted negotiated peace agreement in July 2000 </a:t>
            </a:r>
          </a:p>
          <a:p>
            <a:pPr lvl="1"/>
            <a:r>
              <a:t>Territory</a:t>
            </a:r>
          </a:p>
          <a:p>
            <a:pPr lvl="1"/>
            <a:r>
              <a:t>East Jerusalem</a:t>
            </a:r>
          </a:p>
          <a:p>
            <a:pPr lvl="1"/>
            <a:r>
              <a:t>Refugees and “right of return”</a:t>
            </a:r>
          </a:p>
          <a:p>
            <a:pPr/>
            <a:r>
              <a:t>No agreement was signed.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3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397" t="0" r="4397" b="0"/>
          <a:stretch>
            <a:fillRect/>
          </a:stretch>
        </p:blipFill>
        <p:spPr>
          <a:xfrm>
            <a:off x="6718300" y="5092700"/>
            <a:ext cx="5334002" cy="3898900"/>
          </a:xfrm>
          <a:prstGeom prst="rect">
            <a:avLst/>
          </a:prstGeom>
        </p:spPr>
      </p:pic>
      <p:pic>
        <p:nvPicPr>
          <p:cNvPr id="142" name="image4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2295" t="0" r="2295" b="0"/>
          <a:stretch>
            <a:fillRect/>
          </a:stretch>
        </p:blipFill>
        <p:spPr>
          <a:xfrm>
            <a:off x="6718300" y="762000"/>
            <a:ext cx="5334000" cy="3898900"/>
          </a:xfrm>
          <a:prstGeom prst="rect">
            <a:avLst/>
          </a:prstGeom>
        </p:spPr>
      </p:pic>
      <p:pic>
        <p:nvPicPr>
          <p:cNvPr id="143" name="image1.gif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300" t="0" r="2300" b="0"/>
          <a:stretch>
            <a:fillRect/>
          </a:stretch>
        </p:blipFill>
        <p:spPr>
          <a:xfrm>
            <a:off x="952498" y="762884"/>
            <a:ext cx="5334004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Handicap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952500" y="2046931"/>
            <a:ext cx="11099800" cy="6830371"/>
          </a:xfrm>
          <a:prstGeom prst="rect">
            <a:avLst/>
          </a:prstGeom>
        </p:spPr>
        <p:txBody>
          <a:bodyPr/>
          <a:lstStyle/>
          <a:p>
            <a:pPr marL="365758" indent="-365758" defTabSz="467359">
              <a:spcBef>
                <a:spcPts val="3300"/>
              </a:spcBef>
              <a:defRPr sz="3000"/>
            </a:pPr>
            <a:r>
              <a:t>Assassination of Yitzhak Rabin (1995)</a:t>
            </a:r>
          </a:p>
          <a:p>
            <a:pPr lvl="1" marL="731519" indent="-365758" defTabSz="467359">
              <a:spcBef>
                <a:spcPts val="3300"/>
              </a:spcBef>
              <a:defRPr sz="3000"/>
            </a:pPr>
            <a:r>
              <a:t>death of dream</a:t>
            </a:r>
          </a:p>
          <a:p>
            <a:pPr lvl="2" marL="1097280" indent="-365758" defTabSz="467359">
              <a:spcBef>
                <a:spcPts val="3300"/>
              </a:spcBef>
              <a:defRPr sz="3000"/>
            </a:pPr>
            <a:r>
              <a:t>interpretation of true intention </a:t>
            </a:r>
          </a:p>
          <a:p>
            <a:pPr marL="365758" indent="-365758" defTabSz="467359">
              <a:spcBef>
                <a:spcPts val="3300"/>
              </a:spcBef>
              <a:defRPr sz="3000"/>
            </a:pPr>
            <a:r>
              <a:t>Election of Likud (1996)</a:t>
            </a:r>
          </a:p>
          <a:p>
            <a:pPr marL="365758" indent="-365758" defTabSz="467359">
              <a:spcBef>
                <a:spcPts val="3300"/>
              </a:spcBef>
              <a:defRPr sz="3000"/>
            </a:pPr>
            <a:r>
              <a:t>Election of Labor (1999)</a:t>
            </a:r>
          </a:p>
          <a:p>
            <a:pPr marL="365758" indent="-365758" defTabSz="467359">
              <a:spcBef>
                <a:spcPts val="3300"/>
              </a:spcBef>
              <a:defRPr sz="3000"/>
            </a:pPr>
            <a:r>
              <a:t>Scandal and corruption with PLO</a:t>
            </a:r>
          </a:p>
          <a:p>
            <a:pPr lvl="1" marL="731519" indent="-365758" defTabSz="467359">
              <a:spcBef>
                <a:spcPts val="3300"/>
              </a:spcBef>
              <a:defRPr sz="3000"/>
            </a:pPr>
            <a:r>
              <a:t>finances</a:t>
            </a:r>
          </a:p>
          <a:p>
            <a:pPr lvl="1" marL="731519" indent="-365758" defTabSz="467359">
              <a:spcBef>
                <a:spcPts val="3300"/>
              </a:spcBef>
              <a:defRPr sz="3000"/>
            </a:pPr>
            <a:r>
              <a:t>faux elections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