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  <p:sldMasterId id="2147483755" r:id="rId3"/>
  </p:sldMasterIdLst>
  <p:notesMasterIdLst>
    <p:notesMasterId r:id="rId96"/>
  </p:notesMasterIdLst>
  <p:handoutMasterIdLst>
    <p:handoutMasterId r:id="rId97"/>
  </p:handoutMasterIdLst>
  <p:sldIdLst>
    <p:sldId id="538" r:id="rId4"/>
    <p:sldId id="540" r:id="rId5"/>
    <p:sldId id="541" r:id="rId6"/>
    <p:sldId id="591" r:id="rId7"/>
    <p:sldId id="599" r:id="rId8"/>
    <p:sldId id="612" r:id="rId9"/>
    <p:sldId id="593" r:id="rId10"/>
    <p:sldId id="613" r:id="rId11"/>
    <p:sldId id="500" r:id="rId12"/>
    <p:sldId id="614" r:id="rId13"/>
    <p:sldId id="543" r:id="rId14"/>
    <p:sldId id="501" r:id="rId15"/>
    <p:sldId id="621" r:id="rId16"/>
    <p:sldId id="545" r:id="rId17"/>
    <p:sldId id="546" r:id="rId18"/>
    <p:sldId id="608" r:id="rId19"/>
    <p:sldId id="707" r:id="rId20"/>
    <p:sldId id="544" r:id="rId21"/>
    <p:sldId id="623" r:id="rId22"/>
    <p:sldId id="675" r:id="rId23"/>
    <p:sldId id="548" r:id="rId24"/>
    <p:sldId id="693" r:id="rId25"/>
    <p:sldId id="677" r:id="rId26"/>
    <p:sldId id="678" r:id="rId27"/>
    <p:sldId id="679" r:id="rId28"/>
    <p:sldId id="680" r:id="rId29"/>
    <p:sldId id="626" r:id="rId30"/>
    <p:sldId id="681" r:id="rId31"/>
    <p:sldId id="628" r:id="rId32"/>
    <p:sldId id="682" r:id="rId33"/>
    <p:sldId id="683" r:id="rId34"/>
    <p:sldId id="684" r:id="rId35"/>
    <p:sldId id="685" r:id="rId36"/>
    <p:sldId id="663" r:id="rId37"/>
    <p:sldId id="611" r:id="rId38"/>
    <p:sldId id="687" r:id="rId39"/>
    <p:sldId id="672" r:id="rId40"/>
    <p:sldId id="673" r:id="rId41"/>
    <p:sldId id="567" r:id="rId42"/>
    <p:sldId id="630" r:id="rId43"/>
    <p:sldId id="631" r:id="rId44"/>
    <p:sldId id="632" r:id="rId45"/>
    <p:sldId id="674" r:id="rId46"/>
    <p:sldId id="633" r:id="rId47"/>
    <p:sldId id="636" r:id="rId48"/>
    <p:sldId id="637" r:id="rId49"/>
    <p:sldId id="639" r:id="rId50"/>
    <p:sldId id="640" r:id="rId51"/>
    <p:sldId id="641" r:id="rId52"/>
    <p:sldId id="642" r:id="rId53"/>
    <p:sldId id="643" r:id="rId54"/>
    <p:sldId id="644" r:id="rId55"/>
    <p:sldId id="645" r:id="rId56"/>
    <p:sldId id="465" r:id="rId57"/>
    <p:sldId id="646" r:id="rId58"/>
    <p:sldId id="463" r:id="rId59"/>
    <p:sldId id="492" r:id="rId60"/>
    <p:sldId id="647" r:id="rId61"/>
    <p:sldId id="648" r:id="rId62"/>
    <p:sldId id="649" r:id="rId63"/>
    <p:sldId id="650" r:id="rId64"/>
    <p:sldId id="652" r:id="rId65"/>
    <p:sldId id="688" r:id="rId66"/>
    <p:sldId id="654" r:id="rId67"/>
    <p:sldId id="689" r:id="rId68"/>
    <p:sldId id="690" r:id="rId69"/>
    <p:sldId id="691" r:id="rId70"/>
    <p:sldId id="659" r:id="rId71"/>
    <p:sldId id="660" r:id="rId72"/>
    <p:sldId id="692" r:id="rId73"/>
    <p:sldId id="662" r:id="rId74"/>
    <p:sldId id="556" r:id="rId75"/>
    <p:sldId id="686" r:id="rId76"/>
    <p:sldId id="616" r:id="rId77"/>
    <p:sldId id="508" r:id="rId78"/>
    <p:sldId id="537" r:id="rId79"/>
    <p:sldId id="698" r:id="rId80"/>
    <p:sldId id="699" r:id="rId81"/>
    <p:sldId id="700" r:id="rId82"/>
    <p:sldId id="701" r:id="rId83"/>
    <p:sldId id="708" r:id="rId84"/>
    <p:sldId id="709" r:id="rId85"/>
    <p:sldId id="710" r:id="rId86"/>
    <p:sldId id="703" r:id="rId87"/>
    <p:sldId id="697" r:id="rId88"/>
    <p:sldId id="666" r:id="rId89"/>
    <p:sldId id="667" r:id="rId90"/>
    <p:sldId id="669" r:id="rId91"/>
    <p:sldId id="676" r:id="rId92"/>
    <p:sldId id="498" r:id="rId93"/>
    <p:sldId id="539" r:id="rId94"/>
    <p:sldId id="609" r:id="rId95"/>
  </p:sldIdLst>
  <p:sldSz cx="9144000" cy="6858000" type="screen4x3"/>
  <p:notesSz cx="6797675" cy="9926638"/>
  <p:custDataLst>
    <p:tags r:id="rId9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5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8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31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34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548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731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60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84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67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607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996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43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9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ibguides.williams.edu/citing/chicago-author-date" TargetMode="External"/><Relationship Id="rId3" Type="http://schemas.openxmlformats.org/officeDocument/2006/relationships/hyperlink" Target="http://iva.k.utb.cz/" TargetMode="External"/><Relationship Id="rId7" Type="http://schemas.openxmlformats.org/officeDocument/2006/relationships/hyperlink" Target="https://www.chicagomanualofstyle.org/home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blog.apastyle.org/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10" Type="http://schemas.openxmlformats.org/officeDocument/2006/relationships/hyperlink" Target="http://www.politologickycasopis.cz/cz/o-politologickem-casopisu/zpusoby-citace" TargetMode="External"/><Relationship Id="rId4" Type="http://schemas.openxmlformats.org/officeDocument/2006/relationships/hyperlink" Target="https://www.apastyle.org/" TargetMode="External"/><Relationship Id="rId9" Type="http://schemas.openxmlformats.org/officeDocument/2006/relationships/hyperlink" Target="http://sreview.soc.cas.cz/cs/page/3-formalni-stranka-rukopis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iG9LtIjRUU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vyuka/materialy/zotero/index.html" TargetMode="External"/><Relationship Id="rId2" Type="http://schemas.openxmlformats.org/officeDocument/2006/relationships/hyperlink" Target="https://www.zotero.org/support/quick_start_guide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hyperlink" Target="http://www.connotea.org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eb2.mendelu.cz/cp_944_navody/Navody/m/Mendeley-navod_2016.pdf" TargetMode="External"/><Relationship Id="rId5" Type="http://schemas.openxmlformats.org/officeDocument/2006/relationships/hyperlink" Target="https://www.mendeley.com/guides/videos" TargetMode="External"/><Relationship Id="rId4" Type="http://schemas.openxmlformats.org/officeDocument/2006/relationships/hyperlink" Target="https://www.youtube.com/watch?v=Gv6_HuCYExM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7" Type="http://schemas.openxmlformats.org/officeDocument/2006/relationships/hyperlink" Target="http://web2.mendelu.cz/cp_944_navody/Navody/m/Mendeley-navod_2016.pdf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ziG9LtIjRUU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205866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>
                <a:solidFill>
                  <a:schemeClr val="bg1"/>
                </a:solidFill>
              </a:rPr>
              <a:t>Citace a citační software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sz="2200" b="1" dirty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23. 10. 2019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907381" y="3087043"/>
            <a:ext cx="590401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MVZ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96753"/>
            <a:ext cx="8352928" cy="1368151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56765"/>
            <a:ext cx="4416491" cy="33123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586913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/>
              <a:t>Plagiarism</a:t>
            </a:r>
            <a:r>
              <a:rPr lang="cs-CZ" sz="1000" dirty="0"/>
              <a:t>. In: </a:t>
            </a:r>
            <a:r>
              <a:rPr lang="cs-CZ" sz="1000" i="1" dirty="0" err="1"/>
              <a:t>Techsparks</a:t>
            </a:r>
            <a:r>
              <a:rPr lang="cs-CZ" sz="1000" dirty="0"/>
              <a:t> [online]. [cit. 2018-09-20]. Dostupné z: https://www.techsparks.co.in/online-thesis-plagiarism-checker-for-students-and-teachers/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89506" y="2948781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064" y="5805264"/>
            <a:ext cx="36727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(Definice plagiátorství na MU)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Formy</a:t>
            </a:r>
          </a:p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Formy plagiátorství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     a vydávání za vlastní text bez uvedení citace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obrázků, tabulek, grafů apod. bez uvedení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</a:t>
            </a:r>
          </a:p>
          <a:p>
            <a:pPr algn="ctr">
              <a:buFontTx/>
              <a:buNone/>
            </a:pPr>
            <a:r>
              <a:rPr lang="cs-CZ" sz="8000" b="1" dirty="0"/>
              <a:t>styly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195259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úkol – online cvičení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275040" cy="10801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Nejpoužívanější styly na FSS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6"/>
            <a:ext cx="8229600" cy="56285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https://www.apastyle.org/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https://blog.apastyle.org/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https://www.chicagomanualofstyle.org/home.html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https://libguides.williams.edu/citing/chicago-author-date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http://sreview.soc.cas.cz/cs/page/3-formalni-stranka-rukopisu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http://www.politologickycasopis.cz/cz/o-politologickem-casopisu/zpusoby-citace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Norma</a:t>
            </a:r>
          </a:p>
          <a:p>
            <a:pPr algn="ctr">
              <a:buFontTx/>
              <a:buNone/>
            </a:pPr>
            <a:r>
              <a:rPr lang="cs-CZ" sz="8000" b="1" dirty="0"/>
              <a:t>ČSN ISO 690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71388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4143484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426925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>
                <a:solidFill>
                  <a:schemeClr val="bg1"/>
                </a:solidFill>
              </a:rPr>
              <a:t> jméno-datum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344071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jméno-datum  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38" y="1214316"/>
            <a:ext cx="6232722" cy="5095004"/>
          </a:xfrm>
        </p:spPr>
      </p:pic>
    </p:spTree>
    <p:extLst>
      <p:ext uri="{BB962C8B-B14F-4D97-AF65-F5344CB8AC3E}">
        <p14:creationId xmlns:p14="http://schemas.microsoft.com/office/powerpoint/2010/main" val="8376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citací 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5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257909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7992888" cy="532859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>
                <a:latin typeface="+mj-lt"/>
              </a:rPr>
              <a:t>Úvod</a:t>
            </a:r>
          </a:p>
          <a:p>
            <a:pPr algn="ctr">
              <a:buFontTx/>
              <a:buNone/>
            </a:pPr>
            <a:endParaRPr lang="cs-CZ" sz="6500" b="1" dirty="0">
              <a:latin typeface="+mj-lt"/>
            </a:endParaRPr>
          </a:p>
          <a:p>
            <a:pPr marL="0" indent="0" algn="ctr"/>
            <a:r>
              <a:rPr lang="cs-CZ" altLang="cs-CZ" sz="2600" b="1" dirty="0">
                <a:solidFill>
                  <a:schemeClr val="bg1"/>
                </a:solidFill>
                <a:hlinkClick r:id="rId2"/>
              </a:rPr>
              <a:t>Video</a:t>
            </a:r>
            <a:r>
              <a:rPr lang="cs-CZ" altLang="cs-CZ" sz="2600" b="1" dirty="0">
                <a:solidFill>
                  <a:schemeClr val="bg1"/>
                </a:solidFill>
              </a:rPr>
              <a:t> </a:t>
            </a:r>
            <a:r>
              <a:rPr lang="cs-CZ" altLang="cs-CZ" sz="2600" b="1" dirty="0"/>
              <a:t>University </a:t>
            </a:r>
            <a:r>
              <a:rPr lang="cs-CZ" altLang="cs-CZ" sz="2600" b="1" dirty="0" err="1"/>
              <a:t>of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Guelph</a:t>
            </a:r>
            <a:r>
              <a:rPr lang="cs-CZ" altLang="cs-CZ" sz="2600" b="1" dirty="0"/>
              <a:t>, </a:t>
            </a:r>
            <a:r>
              <a:rPr lang="cs-CZ" altLang="cs-CZ" sz="2600" b="1" dirty="0" err="1"/>
              <a:t>McLaughlin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Library</a:t>
            </a:r>
            <a:endParaRPr lang="cs-CZ" sz="2600" b="1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jméno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7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2286388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378115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Autor/Autoři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br>
              <a:rPr lang="cs-CZ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podobě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7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00571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   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		</a:t>
            </a:r>
          </a:p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pPr marL="457200" lvl="1" indent="0" eaLnBrk="1" hangingPunct="1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25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různých druhů dokumentů</a:t>
            </a:r>
          </a:p>
        </p:txBody>
      </p:sp>
    </p:spTree>
    <p:extLst>
      <p:ext uri="{BB962C8B-B14F-4D97-AF65-F5344CB8AC3E}">
        <p14:creationId xmlns:p14="http://schemas.microsoft.com/office/powerpoint/2010/main" val="2707564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vytvoření správné bibliografické citace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1589669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</a:rPr>
              <a:t>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</a:t>
            </a:r>
          </a:p>
        </p:txBody>
      </p:sp>
    </p:spTree>
    <p:extLst>
      <p:ext uri="{BB962C8B-B14F-4D97-AF65-F5344CB8AC3E}">
        <p14:creationId xmlns:p14="http://schemas.microsoft.com/office/powerpoint/2010/main" val="4149453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en-US" sz="2800" dirty="0" err="1">
                <a:latin typeface="Arial" panose="020B0604020202020204" pitchFamily="34" charset="0"/>
              </a:rPr>
              <a:t>nosi</a:t>
            </a:r>
            <a:r>
              <a:rPr lang="cs-CZ" sz="2800" dirty="0">
                <a:latin typeface="Arial" panose="020B0604020202020204" pitchFamily="34" charset="0"/>
              </a:rPr>
              <a:t>č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knihy. </a:t>
            </a:r>
            <a:r>
              <a:rPr lang="cs-CZ" sz="2600" i="1" dirty="0">
                <a:latin typeface="Arial" panose="020B0604020202020204" pitchFamily="34" charset="0"/>
              </a:rPr>
              <a:t>Název knihy: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>
                <a:latin typeface="Arial" panose="020B0604020202020204" pitchFamily="34" charset="0"/>
              </a:rPr>
              <a:t>Understanding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Schooling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An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Introductory</a:t>
            </a:r>
            <a:r>
              <a:rPr lang="cs-CZ" sz="2400" i="1" dirty="0">
                <a:latin typeface="Arial" panose="020B0604020202020204" pitchFamily="34" charset="0"/>
              </a:rPr>
              <a:t> Sociology </a:t>
            </a:r>
            <a:r>
              <a:rPr lang="cs-CZ" sz="2400" i="1" dirty="0" err="1">
                <a:latin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Australian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Education</a:t>
            </a:r>
            <a:r>
              <a:rPr lang="cs-CZ" sz="2400" dirty="0">
                <a:latin typeface="Arial" panose="020B0604020202020204" pitchFamily="34" charset="0"/>
              </a:rPr>
              <a:t>. Florence: </a:t>
            </a:r>
            <a:r>
              <a:rPr lang="cs-CZ" sz="2400" dirty="0" err="1">
                <a:latin typeface="Arial" panose="020B0604020202020204" pitchFamily="34" charset="0"/>
              </a:rPr>
              <a:t>Routledge</a:t>
            </a:r>
            <a:r>
              <a:rPr lang="cs-CZ" sz="2400" dirty="0">
                <a:latin typeface="Arial" panose="020B0604020202020204" pitchFamily="34" charset="0"/>
              </a:rPr>
              <a:t>, 1988, s. 18-39.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ISBN 9780415008952. 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</a:rPr>
              <a:t>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</a:rPr>
              <a:t>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6" y="260648"/>
            <a:ext cx="6588224" cy="720080"/>
          </a:xfrm>
        </p:spPr>
        <p:txBody>
          <a:bodyPr>
            <a:noAutofit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Sborník (editovaná monografie)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Editor/editoři sborníku,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</a:rPr>
              <a:t>Název sborníku: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4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5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2565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Editor/editoři sborníku,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</a:rPr>
              <a:t>Název sborníku: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>
                <a:latin typeface="Arial" panose="020B0604020202020204" pitchFamily="34" charset="0"/>
              </a:rPr>
              <a:t>[online].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400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2016-10-21]. ISBN 14-438-4896-4.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E19788-9009-4BED-8CCC-D4BF712AF102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260648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800" b="1" dirty="0">
                <a:solidFill>
                  <a:schemeClr val="bg1"/>
                </a:solidFill>
              </a:rPr>
              <a:t>E-sborník (editovaná monografie)</a:t>
            </a:r>
          </a:p>
        </p:txBody>
      </p:sp>
    </p:spTree>
    <p:extLst>
      <p:ext uri="{BB962C8B-B14F-4D97-AF65-F5344CB8AC3E}">
        <p14:creationId xmlns:p14="http://schemas.microsoft.com/office/powerpoint/2010/main" val="4805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552728" cy="85010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Příspěvek (kapitola)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Autor/autoři příspěvku.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>
                <a:latin typeface="Arial" panose="020B0604020202020204" pitchFamily="34" charset="0"/>
              </a:rPr>
              <a:t>. In: Editor/editoři sborníku. </a:t>
            </a:r>
            <a:r>
              <a:rPr lang="cs-CZ" sz="2200" i="1" dirty="0">
                <a:latin typeface="Arial" panose="020B0604020202020204" pitchFamily="34" charset="0"/>
              </a:rPr>
              <a:t>Název sborníku: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>
                <a:latin typeface="Arial" panose="020B0604020202020204" pitchFamily="34" charset="0"/>
              </a:rPr>
              <a:t>. 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22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HAVLÍK, Vlastimil. Euroskeptické politické strany v Dánsku.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2005, s. 96-104. ISBN 80-210-3865-9.</a:t>
            </a:r>
          </a:p>
        </p:txBody>
      </p:sp>
    </p:spTree>
    <p:extLst>
      <p:ext uri="{BB962C8B-B14F-4D97-AF65-F5344CB8AC3E}">
        <p14:creationId xmlns:p14="http://schemas.microsoft.com/office/powerpoint/2010/main" val="202764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v odůvodněné míře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není přesně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80720" cy="850106"/>
          </a:xfrm>
        </p:spPr>
        <p:txBody>
          <a:bodyPr>
            <a:normAutofit fontScale="90000"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E-příspěvek (kapitola)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Autor/autoři příspěvku.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>
                <a:latin typeface="Arial" panose="020B0604020202020204" pitchFamily="34" charset="0"/>
              </a:rPr>
              <a:t>. In: Editor/editoři sborníku. </a:t>
            </a:r>
            <a:r>
              <a:rPr lang="cs-CZ" sz="2200" i="1" dirty="0">
                <a:latin typeface="Arial" panose="020B0604020202020204" pitchFamily="34" charset="0"/>
              </a:rPr>
              <a:t>Název sborníku: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>
                <a:latin typeface="Arial" panose="020B0604020202020204" pitchFamily="34" charset="0"/>
              </a:rPr>
              <a:t>[nosič]. 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2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VARON, </a:t>
            </a:r>
            <a:r>
              <a:rPr lang="cs-CZ" sz="2200" dirty="0" err="1">
                <a:latin typeface="Arial" panose="020B0604020202020204" pitchFamily="34" charset="0"/>
              </a:rPr>
              <a:t>Ari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</a:rPr>
              <a:t>Islamic</a:t>
            </a:r>
            <a:r>
              <a:rPr lang="cs-CZ" sz="2200" dirty="0">
                <a:latin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</a:rPr>
              <a:t>politics</a:t>
            </a:r>
            <a:r>
              <a:rPr lang="cs-CZ" sz="2200" dirty="0">
                <a:latin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</a:rPr>
              <a:t>European</a:t>
            </a:r>
            <a:r>
              <a:rPr lang="cs-CZ" sz="2200" dirty="0">
                <a:latin typeface="Arial" panose="020B0604020202020204" pitchFamily="34" charset="0"/>
              </a:rPr>
              <a:t> polity.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2013, s. 111-138 [cit. 2016-10-21]. ISBN 14-438-4896-4.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EBSCO.</a:t>
            </a:r>
          </a:p>
        </p:txBody>
      </p:sp>
    </p:spTree>
    <p:extLst>
      <p:ext uri="{BB962C8B-B14F-4D97-AF65-F5344CB8AC3E}">
        <p14:creationId xmlns:p14="http://schemas.microsoft.com/office/powerpoint/2010/main" val="352768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Why international norms disappear sometimes.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2011,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vol. 18,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719-742. ISSN 1354-0661.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 Dostupné také z: databáze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50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en-US" sz="2600" dirty="0" err="1">
                <a:latin typeface="Arial" panose="020B0604020202020204" pitchFamily="34" charset="0"/>
              </a:rPr>
              <a:t>nosi</a:t>
            </a:r>
            <a:r>
              <a:rPr lang="cs-CZ" sz="2600" dirty="0">
                <a:latin typeface="Arial" panose="020B0604020202020204" pitchFamily="34" charset="0"/>
              </a:rPr>
              <a:t>č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600" dirty="0">
                <a:latin typeface="Arial" panose="020B0604020202020204" pitchFamily="34" charset="0"/>
              </a:rPr>
              <a:t>[datum </a:t>
            </a:r>
            <a:r>
              <a:rPr lang="en-US" sz="2600" dirty="0" err="1">
                <a:latin typeface="Arial" panose="020B0604020202020204" pitchFamily="34" charset="0"/>
              </a:rPr>
              <a:t>citov</a:t>
            </a:r>
            <a:r>
              <a:rPr lang="cs-CZ" sz="2600" dirty="0" err="1">
                <a:latin typeface="Arial" panose="020B0604020202020204" pitchFamily="34" charset="0"/>
              </a:rPr>
              <a:t>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5-16 [cit. 2015-10-07]. DOI: 10.3849/1802-7199.14.2014.02.005-016.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http://www.defenceandstrategy.eu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ROSS, Michael L.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drown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2011, vol. 90, no. 5, s. 2-7 [cit. 2016-10-04]. Dostupné z: http://www.jstor.org/stable/23041770 </a:t>
            </a:r>
          </a:p>
        </p:txBody>
      </p:sp>
    </p:spTree>
    <p:extLst>
      <p:ext uri="{BB962C8B-B14F-4D97-AF65-F5344CB8AC3E}">
        <p14:creationId xmlns:p14="http://schemas.microsoft.com/office/powerpoint/2010/main" val="3659684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6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20.11. 2012,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6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1400" i="1" dirty="0">
                <a:latin typeface="Arial" panose="020B0604020202020204" pitchFamily="34" charset="0"/>
              </a:rPr>
            </a:br>
            <a:r>
              <a:rPr lang="cs-CZ" sz="1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Brno: Mezinárodní politologický ústav Masarykovy univerzity, 1994-. ISSN 1211-3247. 4 čísla ročně.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/>
              <a:t>Politologický časopis</a:t>
            </a:r>
            <a:r>
              <a:rPr lang="cs-CZ" sz="2400" dirty="0"/>
              <a:t>. Brno: Mezinárodní politologický ústav Masarykovy univerzity, 2013, </a:t>
            </a:r>
            <a:r>
              <a:rPr lang="cs-CZ" sz="2400" b="1" dirty="0"/>
              <a:t>20</a:t>
            </a:r>
            <a:r>
              <a:rPr lang="cs-CZ" sz="2400" dirty="0"/>
              <a:t>(3). ISSN 1211-3247.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i="1" dirty="0">
                <a:latin typeface="Arial" panose="020B0604020202020204" pitchFamily="34" charset="0"/>
              </a:rPr>
              <a:t>Název periodika: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8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507330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100" dirty="0">
                <a:latin typeface="Arial" panose="020B0604020202020204" pitchFamily="34" charset="0"/>
              </a:rPr>
              <a:t>Autor. </a:t>
            </a:r>
            <a:r>
              <a:rPr lang="cs-CZ" sz="3100" i="1" dirty="0">
                <a:latin typeface="Arial" panose="020B0604020202020204" pitchFamily="34" charset="0"/>
              </a:rPr>
              <a:t>Název: </a:t>
            </a:r>
            <a:r>
              <a:rPr lang="cs-CZ" sz="3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1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6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občanské války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Brno, 2006. Bakalářská práce, vedoucí práce Vít Hloušek. Masarykova univerzita, Fakulta sociálních studií, Katedra mezinárodních vztahů a evropských studií.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dirty="0">
                <a:latin typeface="Arial" panose="020B0604020202020204" pitchFamily="34" charset="0"/>
              </a:rPr>
              <a:t>JANKŮ, Monika. </a:t>
            </a:r>
            <a:r>
              <a:rPr lang="cs-CZ" sz="28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28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Označení. </a:t>
            </a:r>
            <a:r>
              <a:rPr lang="cs-CZ" sz="2400" i="1" dirty="0">
                <a:latin typeface="Arial" panose="020B0604020202020204" pitchFamily="34" charset="0"/>
              </a:rPr>
              <a:t>Název: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ČSN EN 62270</a:t>
            </a:r>
            <a:r>
              <a:rPr lang="cs-CZ" sz="22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2200" dirty="0">
                <a:latin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6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60648"/>
            <a:ext cx="7073485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Kartografické 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496944" cy="51125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600" dirty="0">
                <a:latin typeface="Arial" panose="020B0604020202020204" pitchFamily="34" charset="0"/>
              </a:rPr>
              <a:t>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</a:rPr>
              <a:t>Třeboňsko: velká cykloturistická mapa</a:t>
            </a:r>
            <a:r>
              <a:rPr lang="cs-CZ" sz="2400" dirty="0">
                <a:latin typeface="Arial" panose="020B0604020202020204" pitchFamily="34" charset="0"/>
              </a:rPr>
              <a:t>. [1:60 000]. Vizovice: </a:t>
            </a:r>
            <a:r>
              <a:rPr lang="cs-CZ" sz="2400" dirty="0" err="1">
                <a:latin typeface="Arial" panose="020B0604020202020204" pitchFamily="34" charset="0"/>
              </a:rPr>
              <a:t>Shocart</a:t>
            </a:r>
            <a:r>
              <a:rPr lang="cs-CZ" sz="2400" dirty="0">
                <a:latin typeface="Arial" panose="020B0604020202020204" pitchFamily="34" charset="0"/>
              </a:rPr>
              <a:t>, 2006.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2400" dirty="0"/>
              <a:t> </a:t>
            </a:r>
            <a:r>
              <a:rPr lang="cs-CZ" sz="2400" dirty="0">
                <a:latin typeface="Arial" panose="020B0604020202020204" pitchFamily="34" charset="0"/>
              </a:rPr>
              <a:t>ISBN 978-80-7224-565-9.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KLUB ČESKÝCH TURISTŮ. </a:t>
            </a:r>
            <a:r>
              <a:rPr lang="cs-CZ" sz="24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4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69229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Obrázky / e-obrázky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>
                <a:latin typeface="Arial" panose="020B0604020202020204" pitchFamily="34" charset="0"/>
              </a:rPr>
              <a:t>sest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</a:rPr>
              <a:t>Rousínov v proměnách času. </a:t>
            </a:r>
            <a:r>
              <a:rPr lang="cs-CZ" sz="2400" dirty="0">
                <a:latin typeface="Arial" panose="020B0604020202020204" pitchFamily="34" charset="0"/>
              </a:rPr>
              <a:t> Brno: </a:t>
            </a:r>
            <a:r>
              <a:rPr lang="cs-CZ" sz="2400" dirty="0" err="1">
                <a:latin typeface="Arial" panose="020B0604020202020204" pitchFamily="34" charset="0"/>
              </a:rPr>
              <a:t>F.R.Z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agency</a:t>
            </a:r>
            <a:r>
              <a:rPr lang="cs-CZ" sz="2400" dirty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15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920880" cy="51394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>
                <a:latin typeface="Arial" panose="020B0604020202020204" pitchFamily="34" charset="0"/>
              </a:rPr>
              <a:t>[online]. 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 [datum citování].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buFontTx/>
              <a:buNone/>
            </a:pPr>
            <a:br>
              <a:rPr lang="cs-CZ" sz="1400" i="1" dirty="0">
                <a:latin typeface="Arial" panose="020B0604020202020204" pitchFamily="34" charset="0"/>
              </a:rPr>
            </a:br>
            <a:br>
              <a:rPr lang="cs-CZ" sz="1400" i="1" dirty="0">
                <a:latin typeface="Arial" panose="020B0604020202020204" pitchFamily="34" charset="0"/>
              </a:rPr>
            </a:br>
            <a:endParaRPr lang="cs-CZ" sz="1400" i="1" dirty="0"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Úvod 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Interní 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Prodejní katalog.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Brno: Ústřední knihovna Fakulty sociálních studií MU, c2015 [cit. 2015-10-12]. Dostupné z: http://knihovna.fss.muni.cz/ckeditor/includes/files/Soubory/uk_fss_vyrocni%20zprava_2014.pdf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6407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pro vytvoření správné citace není rozhodující formát </a:t>
            </a:r>
            <a:r>
              <a:rPr lang="cs-CZ" sz="2400" i="1" dirty="0">
                <a:latin typeface="Arial" panose="020B0604020202020204" pitchFamily="34" charset="0"/>
              </a:rPr>
              <a:t>(</a:t>
            </a:r>
            <a:r>
              <a:rPr lang="cs-CZ" sz="2400" i="1" dirty="0" err="1">
                <a:latin typeface="Arial" panose="020B0604020202020204" pitchFamily="34" charset="0"/>
              </a:rPr>
              <a:t>pdf</a:t>
            </a:r>
            <a:r>
              <a:rPr lang="cs-CZ" sz="2400" i="1" dirty="0">
                <a:latin typeface="Arial" panose="020B0604020202020204" pitchFamily="34" charset="0"/>
              </a:rPr>
              <a:t>, doc …)</a:t>
            </a:r>
            <a:r>
              <a:rPr lang="cs-CZ" sz="3000" dirty="0">
                <a:latin typeface="Arial" panose="020B0604020202020204" pitchFamily="34" charset="0"/>
              </a:rPr>
              <a:t>, ale co v souboru je </a:t>
            </a:r>
            <a:r>
              <a:rPr lang="cs-CZ" sz="2400" i="1" dirty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>
                <a:latin typeface="Arial" panose="020B0604020202020204" pitchFamily="34" charset="0"/>
              </a:rPr>
            </a:br>
            <a:endParaRPr lang="cs-CZ" sz="2400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[</a:t>
            </a:r>
            <a:r>
              <a:rPr lang="cs-CZ" sz="2200" dirty="0">
                <a:latin typeface="Arial" panose="020B0604020202020204" pitchFamily="34" charset="0"/>
              </a:rPr>
              <a:t>online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Praha: </a:t>
            </a:r>
            <a:r>
              <a:rPr lang="cs-CZ" sz="2200" dirty="0" err="1">
                <a:latin typeface="Arial" panose="020B0604020202020204" pitchFamily="34" charset="0"/>
              </a:rPr>
              <a:t>Transparency</a:t>
            </a:r>
            <a:r>
              <a:rPr lang="cs-CZ" sz="2200" dirty="0">
                <a:latin typeface="Arial" panose="020B0604020202020204" pitchFamily="34" charset="0"/>
              </a:rPr>
              <a:t> International, 2012 </a:t>
            </a:r>
            <a:r>
              <a:rPr lang="en-US" sz="2200" dirty="0">
                <a:latin typeface="Arial" panose="020B0604020202020204" pitchFamily="34" charset="0"/>
              </a:rPr>
              <a:t>[</a:t>
            </a:r>
            <a:r>
              <a:rPr lang="cs-CZ" sz="2200" dirty="0">
                <a:latin typeface="Arial" panose="020B0604020202020204" pitchFamily="34" charset="0"/>
              </a:rPr>
              <a:t>cit. 18. 10. 2012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2200" dirty="0">
                <a:latin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http://www.muni.cz/services/library/files/knihovni-rad-2014.pdf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4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webu*.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v případě, že je autor stejný jako provozovatel, je možné jej uvést jen v nakladatelských údajích</a:t>
            </a:r>
            <a:br>
              <a:rPr lang="cs-CZ" sz="1800" i="1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</a:rPr>
              <a:t>Masarykova univerzita</a:t>
            </a:r>
            <a:r>
              <a:rPr lang="cs-CZ" sz="24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2400" dirty="0">
                <a:latin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</a:rPr>
              <a:t>0-05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Dostupné z: http://</a:t>
            </a:r>
            <a:r>
              <a:rPr lang="cs-CZ" sz="2400" dirty="0" err="1">
                <a:latin typeface="Arial" panose="020B0604020202020204" pitchFamily="34" charset="0"/>
              </a:rPr>
              <a:t>www.muni.cz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37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str</a:t>
            </a:r>
            <a:r>
              <a:rPr lang="cs-CZ" b="1" dirty="0" err="1">
                <a:solidFill>
                  <a:schemeClr val="bg1"/>
                </a:solidFill>
              </a:rPr>
              <a:t>ánky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Autor/autoři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</a:rPr>
              <a:t>MASARYKOVA UNIVERZITA. Absolventi. </a:t>
            </a:r>
            <a:r>
              <a:rPr lang="cs-CZ" sz="2400" i="1" dirty="0">
                <a:latin typeface="Arial" panose="020B0604020202020204" pitchFamily="34" charset="0"/>
              </a:rPr>
              <a:t>Masarykova univerzita</a:t>
            </a:r>
            <a:r>
              <a:rPr lang="cs-CZ" sz="24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2400" dirty="0">
                <a:latin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</a:rPr>
              <a:t>0-05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109566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In: Autor/autoři webu. </a:t>
            </a:r>
            <a:r>
              <a:rPr lang="cs-CZ" sz="2600" i="1" dirty="0">
                <a:latin typeface="Arial" panose="020B0604020202020204" pitchFamily="34" charset="0"/>
              </a:rPr>
              <a:t>Název webu 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en-US" sz="2600" dirty="0" err="1">
                <a:latin typeface="Arial" panose="020B0604020202020204" pitchFamily="34" charset="0"/>
              </a:rPr>
              <a:t>nosi</a:t>
            </a:r>
            <a:r>
              <a:rPr lang="cs-CZ" sz="2600" dirty="0">
                <a:latin typeface="Arial" panose="020B0604020202020204" pitchFamily="34" charset="0"/>
              </a:rPr>
              <a:t>č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2400" dirty="0">
                <a:latin typeface="Arial" panose="020B0604020202020204" pitchFamily="34" charset="0"/>
              </a:rPr>
            </a:b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Henry </a:t>
            </a:r>
            <a:r>
              <a:rPr lang="cs-CZ" sz="2300" dirty="0" err="1">
                <a:latin typeface="Arial" panose="020B0604020202020204" pitchFamily="34" charset="0"/>
              </a:rPr>
              <a:t>Kissinger</a:t>
            </a:r>
            <a:r>
              <a:rPr lang="cs-CZ" sz="2300" dirty="0">
                <a:latin typeface="Arial" panose="020B0604020202020204" pitchFamily="34" charset="0"/>
              </a:rPr>
              <a:t>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19. 10. 2019,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10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2019 [cit. 2019-10-19]. Dostupné z: https://en.wikipedia.org/w/index.php?title=Special:CiteThisPage&amp;page=Henry_Kissinger&amp;id=921992082</a:t>
            </a:r>
          </a:p>
        </p:txBody>
      </p:sp>
    </p:spTree>
    <p:extLst>
      <p:ext uri="{BB962C8B-B14F-4D97-AF65-F5344CB8AC3E}">
        <p14:creationId xmlns:p14="http://schemas.microsoft.com/office/powerpoint/2010/main" val="4957346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352928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>
                <a:latin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Arial" panose="020B0604020202020204" pitchFamily="34" charset="0"/>
              </a:rPr>
              <a:t>Twitter</a:t>
            </a:r>
            <a:r>
              <a:rPr lang="cs-CZ" sz="24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</a:rPr>
              <a:t>OVČÁČEK, Jiří. [Mohou se tisíckrát ohánět morálkou…]. In: </a:t>
            </a:r>
            <a:r>
              <a:rPr lang="cs-CZ" sz="2400" i="1" dirty="0" err="1">
                <a:latin typeface="Arial" panose="020B0604020202020204" pitchFamily="34" charset="0"/>
              </a:rPr>
              <a:t>Twitter</a:t>
            </a:r>
            <a:r>
              <a:rPr lang="cs-CZ" sz="2400" dirty="0">
                <a:latin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2400" dirty="0" err="1">
                <a:latin typeface="Arial" panose="020B0604020202020204" pitchFamily="34" charset="0"/>
              </a:rPr>
              <a:t>PREZIDENTmluvci</a:t>
            </a:r>
            <a:r>
              <a:rPr lang="cs-CZ" sz="2400" dirty="0">
                <a:latin typeface="Arial" panose="020B0604020202020204" pitchFamily="34" charset="0"/>
              </a:rPr>
              <a:t>/status/1178764225935749121.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Arial" panose="020B0604020202020204" pitchFamily="34" charset="0"/>
              </a:rPr>
              <a:t>Facebook</a:t>
            </a:r>
            <a:r>
              <a:rPr lang="cs-CZ" sz="24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https://www.facebook.com/knihovnafss/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Arial" panose="020B0604020202020204" pitchFamily="34" charset="0"/>
              </a:rPr>
              <a:t>Facebook</a:t>
            </a:r>
            <a:r>
              <a:rPr lang="cs-CZ" sz="24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</a:rPr>
              <a:t>KNIHOVNA FSS MU. [Dnes začíná Open Access </a:t>
            </a:r>
            <a:r>
              <a:rPr lang="cs-CZ" sz="2400" dirty="0" err="1">
                <a:latin typeface="Arial" panose="020B0604020202020204" pitchFamily="34" charset="0"/>
              </a:rPr>
              <a:t>Week</a:t>
            </a:r>
            <a:r>
              <a:rPr lang="cs-CZ" sz="2400" dirty="0">
                <a:latin typeface="Arial" panose="020B0604020202020204" pitchFamily="34" charset="0"/>
              </a:rPr>
              <a:t> …]. 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https://www.facebook.com/knihovnafss/posts/693265740842770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1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985964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4028091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9919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5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991359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/>
              <a:t>bibliografických citací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linii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978-80-7577-217-6.</a:t>
            </a:r>
          </a:p>
        </p:txBody>
      </p:sp>
    </p:spTree>
    <p:extLst>
      <p:ext uri="{BB962C8B-B14F-4D97-AF65-F5344CB8AC3E}">
        <p14:creationId xmlns:p14="http://schemas.microsoft.com/office/powerpoint/2010/main" val="3968178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7921625" cy="5472113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www.citacepro.com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 tvůrců Citace.com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175038"/>
            <a:ext cx="4969296" cy="2497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64" y="1621244"/>
            <a:ext cx="4218236" cy="3565070"/>
          </a:xfrm>
          <a:prstGeom prst="rect">
            <a:avLst/>
          </a:prstGeom>
        </p:spPr>
      </p:pic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4745583" y="4509120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004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  <p:pic>
        <p:nvPicPr>
          <p:cNvPr id="6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2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301608" cy="4525963"/>
          </a:xfrm>
        </p:spPr>
        <p:txBody>
          <a:bodyPr/>
          <a:lstStyle/>
          <a:p>
            <a:r>
              <a:rPr lang="cs-CZ" dirty="0"/>
              <a:t>Vytváření citace:</a:t>
            </a:r>
          </a:p>
          <a:p>
            <a:pPr lvl="1"/>
            <a:r>
              <a:rPr lang="cs-CZ" b="1" dirty="0"/>
              <a:t>Vytvořit</a:t>
            </a:r>
            <a:r>
              <a:rPr lang="cs-CZ" dirty="0"/>
              <a:t> –&gt; v menu vybrat požadovaný typ dokumentu</a:t>
            </a:r>
          </a:p>
          <a:p>
            <a:pPr lvl="1"/>
            <a:r>
              <a:rPr lang="cs-CZ" dirty="0"/>
              <a:t>formulář vyplnit </a:t>
            </a:r>
            <a:br>
              <a:rPr lang="cs-CZ" dirty="0"/>
            </a:br>
            <a:r>
              <a:rPr lang="cs-CZ" dirty="0"/>
              <a:t>ručně / automaticky</a:t>
            </a:r>
            <a:br>
              <a:rPr lang="cs-CZ" dirty="0"/>
            </a:br>
            <a:r>
              <a:rPr lang="cs-CZ" dirty="0"/>
              <a:t>přes ISBN, DOI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5254111" cy="4075304"/>
          </a:xfrm>
          <a:prstGeom prst="rect">
            <a:avLst/>
          </a:prstGeom>
        </p:spPr>
      </p:pic>
      <p:pic>
        <p:nvPicPr>
          <p:cNvPr id="5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03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0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05" y="1124744"/>
            <a:ext cx="8229600" cy="452596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4" y="2276872"/>
            <a:ext cx="6663521" cy="4248472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602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80958"/>
            <a:ext cx="4944386" cy="447806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68760"/>
            <a:ext cx="8085584" cy="4525963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605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456865"/>
            <a:ext cx="3600400" cy="122413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24744"/>
            <a:ext cx="2520280" cy="21807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24944"/>
            <a:ext cx="7515002" cy="3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72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4525963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0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https://www.zotero.org/support/quick_start_guide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interaktivní tutoriál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298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4316223" cy="3744416"/>
          </a:xfrm>
          <a:prstGeom prst="rect">
            <a:avLst/>
          </a:prstGeom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2"/>
            <a:ext cx="4824536" cy="5472113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vytváření skupin – sdílení citací, dokumentů, spolupráce na projektech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Getting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Started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Medeley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tutoriály: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https://www.mendeley.com/guides/videos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návod v češtině -&gt; Mendel. Univ.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http://web2.mendelu.cz/cp_944_navody/Navody/m/Mendeley-navod_2016.pdf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732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564904"/>
            <a:ext cx="7308304" cy="404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42"/>
            <a:ext cx="2740520" cy="10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784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Citace v </a:t>
            </a:r>
            <a:r>
              <a:rPr lang="cs-CZ" sz="3600" b="1" dirty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7320495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Import citací do Citace PRO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3675959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Kontrola importovaných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kontrolovat a případně upravit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</a:p>
        </p:txBody>
      </p:sp>
    </p:spTree>
    <p:extLst>
      <p:ext uri="{BB962C8B-B14F-4D97-AF65-F5344CB8AC3E}">
        <p14:creationId xmlns:p14="http://schemas.microsoft.com/office/powerpoint/2010/main" val="23724552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do 15. 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11. 2019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splněný úkol (min. 32 bodů) =  +3 body do závěrečného testu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7606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slovník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http://www.citace.com/CSN-ISO-690.pdf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https://kuk.muni.cz/vyuka/materialy/zotero/index.html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1200" i="1" dirty="0">
                <a:latin typeface="Arial" panose="020B0604020202020204" pitchFamily="34" charset="0"/>
              </a:rPr>
              <a:t>Masarykova univerzita </a:t>
            </a:r>
            <a:r>
              <a:rPr lang="cs-CZ" sz="1200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https://www.youtube.com/watch?v=ziG9LtIjRUU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312"/>
              </a:spcBef>
              <a:spcAft>
                <a:spcPts val="60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ZATLOUKALOVÁ, Vlasta.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: citační manažer a sociální síť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[online]. Brno: Mendelova univerzita, Ústav vědecko-pedagogických informací a služeb, [2016] [cit. 2019-04-08]. Dostupné z: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http://web2.mendelu.cz/cp_944_navody/Navody/m/Mendeley-navod_2016.pdf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12"/>
              </a:spcBef>
              <a:spcAft>
                <a:spcPts val="600"/>
              </a:spcAft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9724</TotalTime>
  <Words>4635</Words>
  <Application>Microsoft Office PowerPoint</Application>
  <PresentationFormat>Předvádění na obrazovce (4:3)</PresentationFormat>
  <Paragraphs>552</Paragraphs>
  <Slides>92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92</vt:i4>
      </vt:variant>
    </vt:vector>
  </HeadingPairs>
  <TitlesOfParts>
    <vt:vector size="100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1_sablona1</vt:lpstr>
      <vt:lpstr>Citace a citační software</vt:lpstr>
      <vt:lpstr>Obsah přednášky</vt:lpstr>
      <vt:lpstr>Prezentace aplikace PowerPoint</vt:lpstr>
      <vt:lpstr>   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 (editovaná monografie)</vt:lpstr>
      <vt:lpstr>Prezentace aplikace PowerPoint</vt:lpstr>
      <vt:lpstr>Příspěvek (kapitola) ze sborníku</vt:lpstr>
      <vt:lpstr>E-příspěvek (kapitola)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Pořad v TV nebo rozhlasu</vt:lpstr>
      <vt:lpstr>Část pořadu (rozhovor, jedna zpráva)</vt:lpstr>
      <vt:lpstr>Film</vt:lpstr>
      <vt:lpstr>Seriál</vt:lpstr>
      <vt:lpstr>Prezentace aplikace PowerPoint</vt:lpstr>
      <vt:lpstr>Seznam bibliografických citací</vt:lpstr>
      <vt:lpstr>Prezentace aplikace PowerPoint</vt:lpstr>
      <vt:lpstr>Co je citační SW?</vt:lpstr>
      <vt:lpstr>Citace.com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 v katalogu knihoven MU</vt:lpstr>
      <vt:lpstr>Import citací do Citace PRO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796</cp:revision>
  <cp:lastPrinted>2016-10-24T13:56:10Z</cp:lastPrinted>
  <dcterms:created xsi:type="dcterms:W3CDTF">2008-06-02T21:04:14Z</dcterms:created>
  <dcterms:modified xsi:type="dcterms:W3CDTF">2019-10-21T09:30:07Z</dcterms:modified>
</cp:coreProperties>
</file>