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SOUKq0gSYFcVCbok9aubZ6xCm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28b1a9b_1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70c28b1a9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c28b1a9b_1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70c28b1a9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c28b1a9b_1_7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70c28b1a9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c28b1a9b_1_8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70c28b1a9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c28b1a9b_1_9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0c28b1a9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c28b1a9b_1_1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70c28b1a9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c28b1a9b_1_13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70c28b1a9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c28b1a9b_1_14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70c28b1a9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0c28b1a9b_1_14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70c28b1a9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c28b1a9b_1_15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70c28b1a9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0c28b1a9b_1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70c28b1a9b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0c28b1a9b_1_20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70c28b1a9b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c9f9505_0_7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613c9f950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0c28b1a9b_1_2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70c28b1a9b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28b1a9b_1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70c28b1a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28b1a9b_1_2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70c28b1a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28b1a9b_1_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70c28b1a9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c28b1a9b_1_4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70c28b1a9b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c28b1a9b_1_5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70c28b1a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adobe.com/digitalpublishing/supported-devices" TargetMode="External"/><Relationship Id="rId4" Type="http://schemas.openxmlformats.org/officeDocument/2006/relationships/hyperlink" Target="http://www.adobe.com/products/digitaledi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7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mazancov@fss.muni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b.muni.cz/kuk/animace/eiz/discove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097825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bc. studenty MVZ221</a:t>
            </a:r>
            <a:endParaRPr sz="44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36499" y="3768442"/>
            <a:ext cx="68580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Dana Mazancová, DiS.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>
                <a:solidFill>
                  <a:schemeClr val="dk1"/>
                </a:solidFill>
              </a:rPr>
              <a:t>13. 11. 2019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0c28b1a9b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70c28b1a9b_1_6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70c28b1a9b_1_60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Umožňuje zjistit, zda má MU přístup k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elektronické verzi zadaného časopisu nebo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knihy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Je propojen s technologií A-to-Z Link Resolver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(EBSCO Full Text Finder)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c28b1a9b_1_66"/>
          <p:cNvSpPr txBox="1">
            <a:spLocks noGrp="1"/>
          </p:cNvSpPr>
          <p:nvPr>
            <p:ph type="title"/>
          </p:nvPr>
        </p:nvSpPr>
        <p:spPr>
          <a:xfrm>
            <a:off x="628650" y="27213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70c28b1a9b_1_66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70c28b1a9b_1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850" y="1410175"/>
            <a:ext cx="7219500" cy="5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c28b1a9b_1_73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0c28b1a9b_1_7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70c28b1a9b_1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4704"/>
            <a:ext cx="2585100" cy="60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70c28b1a9b_1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5080" y="764704"/>
            <a:ext cx="6572250" cy="609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70c28b1a9b_1_73"/>
          <p:cNvSpPr/>
          <p:nvPr/>
        </p:nvSpPr>
        <p:spPr>
          <a:xfrm>
            <a:off x="0" y="5980113"/>
            <a:ext cx="1547700" cy="8778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28b1a9b_1_82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70c28b1a9b_1_82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70c28b1a9b_1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080" y="764704"/>
            <a:ext cx="6572250" cy="609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70c28b1a9b_1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848" y="620688"/>
            <a:ext cx="5760600" cy="62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70c28b1a9b_1_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5" y="620689"/>
            <a:ext cx="3003823" cy="623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70c28b1a9b_1_82"/>
          <p:cNvSpPr/>
          <p:nvPr/>
        </p:nvSpPr>
        <p:spPr>
          <a:xfrm>
            <a:off x="196850" y="5949950"/>
            <a:ext cx="1347900" cy="3636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70c28b1a9b_1_82"/>
          <p:cNvSpPr/>
          <p:nvPr/>
        </p:nvSpPr>
        <p:spPr>
          <a:xfrm>
            <a:off x="196850" y="6597352"/>
            <a:ext cx="1926900" cy="2607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c28b1a9b_1_94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70c28b1a9b_1_94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g70c28b1a9b_1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5" y="936104"/>
            <a:ext cx="4896000" cy="34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70c28b1a9b_1_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4425" y="936105"/>
            <a:ext cx="4219575" cy="592189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70c28b1a9b_1_94"/>
          <p:cNvSpPr/>
          <p:nvPr/>
        </p:nvSpPr>
        <p:spPr>
          <a:xfrm>
            <a:off x="63500" y="1052735"/>
            <a:ext cx="2995500" cy="2886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70c28b1a9b_1_94"/>
          <p:cNvSpPr/>
          <p:nvPr/>
        </p:nvSpPr>
        <p:spPr>
          <a:xfrm>
            <a:off x="251520" y="4025188"/>
            <a:ext cx="4643100" cy="3636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70c28b1a9b_1_108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70c28b1a9b_1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908" y="913596"/>
            <a:ext cx="8568600" cy="20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70c28b1a9b_1_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8325" y="2636838"/>
            <a:ext cx="4765675" cy="422116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70c28b1a9b_1_108"/>
          <p:cNvSpPr txBox="1"/>
          <p:nvPr/>
        </p:nvSpPr>
        <p:spPr>
          <a:xfrm>
            <a:off x="467908" y="4005064"/>
            <a:ext cx="34560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>
                <a:solidFill>
                  <a:srgbClr val="FF0000"/>
                </a:solidFill>
              </a:rPr>
              <a:t>Prolinkování k plnému textu do databáze EBSCO eBook Academic Collection</a:t>
            </a:r>
            <a:endParaRPr sz="270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70c28b1a9b_1_108"/>
          <p:cNvSpPr/>
          <p:nvPr/>
        </p:nvSpPr>
        <p:spPr>
          <a:xfrm>
            <a:off x="489026" y="2060576"/>
            <a:ext cx="4515000" cy="576300"/>
          </a:xfrm>
          <a:prstGeom prst="rect">
            <a:avLst/>
          </a:prstGeom>
          <a:noFill/>
          <a:ln w="44450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Elektronické knihy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70c28b1a9b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70c28b1a9b_1_13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70c28b1a9b_1_130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70c28b1a9b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0c28b1a9b_1_13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0c28b1a9b_1_136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70c28b1a9b_1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70c28b1a9b_1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70c28b1a9b_1_14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70c28b1a9b_1_14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387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Ke stažení (vypůjčení) e-knih je potřebné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nainstalovat do počítače </a:t>
            </a:r>
            <a:r>
              <a:rPr lang="cs-CZ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Adobe® Digital Editions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a aktivovat AdobeID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zařízení,  které podporuje Adobe® Digital Editions</a:t>
            </a:r>
            <a:r>
              <a:rPr lang="cs-CZ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Možnost číst knihy na zařízení s OS Android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(Android market) a iPad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lekce</a:t>
            </a:r>
            <a:endParaRPr sz="400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 Kontrola úkolu, diskuse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 EBSCO Discovery Service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 Elektronické knihy</a:t>
            </a:r>
            <a:endParaRPr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70c28b1a9b_1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0c28b1a9b_1_149"/>
          <p:cNvSpPr txBox="1">
            <a:spLocks noGrp="1"/>
          </p:cNvSpPr>
          <p:nvPr>
            <p:ph type="title"/>
          </p:nvPr>
        </p:nvSpPr>
        <p:spPr>
          <a:xfrm>
            <a:off x="628650" y="4325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70c28b1a9b_1_149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68760"/>
            <a:ext cx="8003100" cy="55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70c28b1a9b_1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70c28b1a9b_1_156"/>
          <p:cNvSpPr txBox="1">
            <a:spLocks noGrp="1"/>
          </p:cNvSpPr>
          <p:nvPr>
            <p:ph type="title"/>
          </p:nvPr>
        </p:nvSpPr>
        <p:spPr>
          <a:xfrm>
            <a:off x="628650" y="4230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70c28b1a9b_1_156" descr="ADE verze 2 otevrena knih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1172967"/>
            <a:ext cx="7886700" cy="56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70c28b1a9b_1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 Knowledge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169725"/>
            <a:ext cx="8659800" cy="5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Více než 1700 e-knih</a:t>
            </a:r>
          </a:p>
          <a:p>
            <a:pPr marL="3556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742950" lvl="1" indent="-28543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28543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kolekce:</a:t>
            </a:r>
            <a:endParaRPr sz="2400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Counseling</a:t>
            </a:r>
            <a:r>
              <a:rPr lang="cs-CZ" sz="2400" i="1" dirty="0">
                <a:solidFill>
                  <a:schemeClr val="dk1"/>
                </a:solidFill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</a:rPr>
              <a:t>Psychotherapy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Geography</a:t>
            </a:r>
            <a:r>
              <a:rPr lang="cs-CZ" sz="2400" i="1" dirty="0">
                <a:solidFill>
                  <a:schemeClr val="dk1"/>
                </a:solidFill>
              </a:rPr>
              <a:t>, </a:t>
            </a:r>
            <a:r>
              <a:rPr lang="cs-CZ" sz="2400" i="1" dirty="0" err="1">
                <a:solidFill>
                  <a:schemeClr val="dk1"/>
                </a:solidFill>
              </a:rPr>
              <a:t>Earth</a:t>
            </a:r>
            <a:r>
              <a:rPr lang="cs-CZ" sz="2400" i="1" dirty="0">
                <a:solidFill>
                  <a:schemeClr val="dk1"/>
                </a:solidFill>
              </a:rPr>
              <a:t> &amp; </a:t>
            </a:r>
            <a:r>
              <a:rPr lang="cs-CZ" sz="2400" i="1" dirty="0" err="1">
                <a:solidFill>
                  <a:schemeClr val="dk1"/>
                </a:solidFill>
              </a:rPr>
              <a:t>Environmental</a:t>
            </a:r>
            <a:r>
              <a:rPr lang="cs-CZ" sz="2400" i="1" dirty="0">
                <a:solidFill>
                  <a:schemeClr val="dk1"/>
                </a:solidFill>
              </a:rPr>
              <a:t> Science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Health</a:t>
            </a:r>
            <a:r>
              <a:rPr lang="cs-CZ" sz="2400" i="1" dirty="0">
                <a:solidFill>
                  <a:schemeClr val="dk1"/>
                </a:solidFill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</a:rPr>
              <a:t>Social</a:t>
            </a:r>
            <a:r>
              <a:rPr lang="cs-CZ" sz="2400" i="1" dirty="0">
                <a:solidFill>
                  <a:schemeClr val="dk1"/>
                </a:solidFill>
              </a:rPr>
              <a:t> Care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Media, </a:t>
            </a:r>
            <a:r>
              <a:rPr lang="cs-CZ" sz="2400" i="1" dirty="0" err="1">
                <a:solidFill>
                  <a:schemeClr val="dk1"/>
                </a:solidFill>
              </a:rPr>
              <a:t>Communication</a:t>
            </a:r>
            <a:r>
              <a:rPr lang="cs-CZ" sz="2400" i="1" dirty="0">
                <a:solidFill>
                  <a:schemeClr val="dk1"/>
                </a:solidFill>
              </a:rPr>
              <a:t> &amp; </a:t>
            </a:r>
            <a:r>
              <a:rPr lang="cs-CZ" sz="2400" i="1" dirty="0" err="1">
                <a:solidFill>
                  <a:schemeClr val="dk1"/>
                </a:solidFill>
              </a:rPr>
              <a:t>Cultural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Studies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chemeClr val="dk1"/>
                </a:solidFill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</a:rPr>
              <a:t>Politics</a:t>
            </a:r>
            <a:r>
              <a:rPr lang="cs-CZ" sz="2400" b="1" i="1" dirty="0">
                <a:solidFill>
                  <a:schemeClr val="dk1"/>
                </a:solidFill>
              </a:rPr>
              <a:t> and International Relations</a:t>
            </a:r>
            <a:endParaRPr sz="2400" b="1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Psychology</a:t>
            </a:r>
            <a:endParaRPr sz="2400" i="1" dirty="0">
              <a:solidFill>
                <a:schemeClr val="dk1"/>
              </a:solidFill>
            </a:endParaRPr>
          </a:p>
          <a:p>
            <a:pPr marL="1227075" lvl="2" indent="-3429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400" i="1" dirty="0">
                <a:solidFill>
                  <a:schemeClr val="dk1"/>
                </a:solidFill>
              </a:rPr>
              <a:t> Sociology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70c28b1a9b_1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0"/>
            <a:ext cx="657894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70c28b1a9b_1_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70c28b1a9b_1_19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Gale Virtual Reference Library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70c28b1a9b_1_193"/>
          <p:cNvSpPr txBox="1"/>
          <p:nvPr/>
        </p:nvSpPr>
        <p:spPr>
          <a:xfrm>
            <a:off x="94350" y="1858375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>
                <a:solidFill>
                  <a:schemeClr val="dk1"/>
                </a:solidFill>
              </a:rPr>
              <a:t>Knihy převážně encyklopedického charakteru</a:t>
            </a:r>
            <a:endParaRPr sz="30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>
                <a:solidFill>
                  <a:schemeClr val="dk1"/>
                </a:solidFill>
              </a:rPr>
              <a:t>Cca 40 e-knih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70c28b1a9b_1_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70c28b1a9b_1_201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Gale Virtual Reference Library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70c28b1a9b_1_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9790"/>
            <a:ext cx="8625093" cy="684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Demand Driven Aquisition (DDA)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1858375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solidFill>
                  <a:schemeClr val="dk1"/>
                </a:solidFill>
              </a:rPr>
              <a:t> kolekce knih (cca 200 000 titulů)</a:t>
            </a:r>
            <a:endParaRPr sz="240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solidFill>
                  <a:schemeClr val="dk1"/>
                </a:solidFill>
              </a:rPr>
              <a:t> uživatelé si vybírají na základě vlastních požadavků</a:t>
            </a:r>
            <a:endParaRPr sz="240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solidFill>
                  <a:schemeClr val="dk1"/>
                </a:solidFill>
              </a:rPr>
              <a:t> po 5 minutách mohou poslat knihovníkům požadavek na nákup</a:t>
            </a:r>
            <a:endParaRPr sz="240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solidFill>
                  <a:schemeClr val="dk1"/>
                </a:solidFill>
              </a:rPr>
              <a:t> výhodou je téměř okamžitá dostupnost knihy (pokud je daný požadavek schválen)</a:t>
            </a:r>
            <a:endParaRPr sz="240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>
                <a:solidFill>
                  <a:schemeClr val="dk1"/>
                </a:solidFill>
              </a:rPr>
              <a:t> Více na webu knihovny v sekci </a:t>
            </a:r>
            <a:r>
              <a:rPr lang="cs-CZ" sz="2400" u="sng">
                <a:solidFill>
                  <a:srgbClr val="0000FF"/>
                </a:solidFill>
                <a:hlinkClick r:id="rId4"/>
              </a:rPr>
              <a:t>E-knihy na 1 kliknutí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613c9f9505_0_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613c9f9505_0_79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Discovery Service</a:t>
            </a:r>
            <a:endParaRPr sz="4000"/>
          </a:p>
        </p:txBody>
      </p:sp>
      <p:sp>
        <p:nvSpPr>
          <p:cNvPr id="322" name="Google Shape;322;p3"/>
          <p:cNvSpPr txBox="1"/>
          <p:nvPr/>
        </p:nvSpPr>
        <p:spPr>
          <a:xfrm>
            <a:off x="263100" y="16120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Umožňuje vyhledávat ve více zdrojích současně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Seznam dostupných časopisů a knih na MU </a:t>
            </a:r>
            <a:r>
              <a:rPr lang="cs-CZ" sz="2400" dirty="0">
                <a:solidFill>
                  <a:schemeClr val="dk1"/>
                </a:solidFill>
              </a:rPr>
              <a:t>- 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ověření, zda MU má přístup k zadanému titulu časopisu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nebo knihy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EBSCO Full Text </a:t>
            </a:r>
            <a:r>
              <a:rPr lang="cs-CZ" sz="2400" b="1" dirty="0" err="1">
                <a:solidFill>
                  <a:schemeClr val="dk1"/>
                </a:solidFill>
              </a:rPr>
              <a:t>Finder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- umožňuje </a:t>
            </a:r>
            <a:r>
              <a:rPr lang="cs-CZ" sz="2400" dirty="0" err="1">
                <a:solidFill>
                  <a:schemeClr val="dk1"/>
                </a:solidFill>
              </a:rPr>
              <a:t>prolinkování</a:t>
            </a:r>
            <a:r>
              <a:rPr lang="cs-CZ" sz="2400" dirty="0">
                <a:solidFill>
                  <a:schemeClr val="dk1"/>
                </a:solidFill>
              </a:rPr>
              <a:t> k plnému textu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70c28b1a9b_1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70c28b1a9b_1_214"/>
          <p:cNvSpPr txBox="1"/>
          <p:nvPr/>
        </p:nvSpPr>
        <p:spPr>
          <a:xfrm>
            <a:off x="263100" y="829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>
                <a:solidFill>
                  <a:schemeClr val="dk1"/>
                </a:solidFill>
              </a:rPr>
              <a:t>EBSCO eBook Academic Collection</a:t>
            </a:r>
            <a:endParaRPr sz="2400" b="1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solidFill>
                  <a:schemeClr val="dk1"/>
                </a:solidFill>
              </a:rPr>
              <a:t> Multioborová databáze, více jak 160.000 e-knih</a:t>
            </a:r>
            <a:endParaRPr sz="240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>
                <a:solidFill>
                  <a:schemeClr val="dk1"/>
                </a:solidFill>
              </a:rPr>
              <a:t>Sage Knowledge</a:t>
            </a:r>
            <a:endParaRPr sz="2400" b="1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solidFill>
                  <a:schemeClr val="dk1"/>
                </a:solidFill>
              </a:rPr>
              <a:t> Více než 1700 e-knih od vydavatele Sage Publications</a:t>
            </a:r>
            <a:endParaRPr sz="240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>
                <a:solidFill>
                  <a:schemeClr val="dk1"/>
                </a:solidFill>
              </a:rPr>
              <a:t>Gale Virtual Reference Library</a:t>
            </a:r>
            <a:endParaRPr sz="2400" b="1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>
                <a:solidFill>
                  <a:schemeClr val="dk1"/>
                </a:solidFill>
              </a:rPr>
              <a:t> Multioborová databáze, cca 40 e-knih</a:t>
            </a:r>
            <a:endParaRPr sz="2400">
              <a:solidFill>
                <a:schemeClr val="dk1"/>
              </a:solidFill>
            </a:endParaRPr>
          </a:p>
          <a:p>
            <a: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Kontrola úkolu, diskuse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70c28b1a9b_1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70c28b1a9b_1_220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4000"/>
          </a:p>
        </p:txBody>
      </p:sp>
      <p:sp>
        <p:nvSpPr>
          <p:cNvPr id="335" name="Google Shape;335;g70c28b1a9b_1_220"/>
          <p:cNvSpPr txBox="1"/>
          <p:nvPr/>
        </p:nvSpPr>
        <p:spPr>
          <a:xfrm>
            <a:off x="460875" y="1756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>
                <a:solidFill>
                  <a:schemeClr val="dk1"/>
                </a:solidFill>
              </a:rPr>
              <a:t> Informace z portálu ezdroje.muni.cz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613c9f9505_0_120"/>
          <p:cNvSpPr txBox="1">
            <a:spLocks noGrp="1"/>
          </p:cNvSpPr>
          <p:nvPr>
            <p:ph type="title"/>
          </p:nvPr>
        </p:nvSpPr>
        <p:spPr>
          <a:xfrm>
            <a:off x="198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sz="4000"/>
          </a:p>
        </p:txBody>
      </p:sp>
      <p:sp>
        <p:nvSpPr>
          <p:cNvPr id="342" name="Google Shape;342;g613c9f9505_0_120"/>
          <p:cNvSpPr txBox="1"/>
          <p:nvPr/>
        </p:nvSpPr>
        <p:spPr>
          <a:xfrm>
            <a:off x="131550" y="19176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Dana Mazancová, DiS.</a:t>
            </a: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mazancov@fss.muni.cz</a:t>
            </a: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cs-CZ" sz="45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infozdroje@fss.muni.cz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70c28b1a9b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c28b1a9b_1_22"/>
          <p:cNvSpPr txBox="1"/>
          <p:nvPr/>
        </p:nvSpPr>
        <p:spPr>
          <a:xfrm>
            <a:off x="1141425" y="3957175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discovery.muni.cz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70c28b1a9b_1_22" descr="E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3800" y="1056813"/>
            <a:ext cx="3296400" cy="33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70c28b1a9b_1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70c28b1a9b_1_2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Discovery Service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0c28b1a9b_1_28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Na základě jednoho vyhledávacího  dotazu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rámci jednoho rozhraní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l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Producent fa EBSCO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70c28b1a9b_1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70c28b1a9b_1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7700"/>
            <a:ext cx="9144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70c28b1a9b_1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617325"/>
            <a:ext cx="9143999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Discovery Service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70c28b1a9b_1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70c28b1a9b_1_4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Více informací o EBSCO Discovery Service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70c28b1a9b_1_48"/>
          <p:cNvSpPr txBox="1">
            <a:spLocks noGrp="1"/>
          </p:cNvSpPr>
          <p:nvPr>
            <p:ph type="body" idx="1"/>
          </p:nvPr>
        </p:nvSpPr>
        <p:spPr>
          <a:xfrm>
            <a:off x="628650" y="29125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Můžete využít např. tento </a:t>
            </a:r>
            <a:r>
              <a:rPr lang="cs-CZ" sz="2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interaktivní tutoriál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70c28b1a9b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70c28b1a9b_1_54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Full Text Finder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0c28b1a9b_1_54"/>
          <p:cNvSpPr txBox="1">
            <a:spLocks noGrp="1"/>
          </p:cNvSpPr>
          <p:nvPr>
            <p:ph type="body" idx="1"/>
          </p:nvPr>
        </p:nvSpPr>
        <p:spPr>
          <a:xfrm>
            <a:off x="628650" y="158252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❑"/>
            </a:pPr>
            <a:r>
              <a:rPr lang="cs-CZ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>
                <a:latin typeface="Arial"/>
                <a:ea typeface="Arial"/>
                <a:cs typeface="Arial"/>
                <a:sym typeface="Arial"/>
              </a:rPr>
              <a:t>Pokud v databázi není obsažen plný text 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dokumentu, tak je prostřednictvím této  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služby nabídnuto jeho dohledání v jiném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3000">
                <a:latin typeface="Arial"/>
                <a:ea typeface="Arial"/>
                <a:cs typeface="Arial"/>
                <a:sym typeface="Arial"/>
              </a:rPr>
              <a:t>     zdroji (databázi, katalogu, vyhledávači)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638</Words>
  <Application>Microsoft Office PowerPoint</Application>
  <PresentationFormat>Předvádění na obrazovce (4:3)</PresentationFormat>
  <Paragraphs>136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Noto Sans Symbols</vt:lpstr>
      <vt:lpstr>Wingdings</vt:lpstr>
      <vt:lpstr>Motiv Office</vt:lpstr>
      <vt:lpstr>Základy práce s informačními zdroji pro bc. studenty MVZ221</vt:lpstr>
      <vt:lpstr>Osnova lekce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EBSCO Discovery Service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Prezentace aplikace PowerPoint</vt:lpstr>
      <vt:lpstr>EBSCO eBook Academic Collection</vt:lpstr>
      <vt:lpstr>EBSCO eBook Academic Collection</vt:lpstr>
      <vt:lpstr>Výpůjčka e-knih - Adobe Digital Editions</vt:lpstr>
      <vt:lpstr>Výpůjčka e-knih - Adobe Digital Editions</vt:lpstr>
      <vt:lpstr>Výpůjčka e-knih - Adobe Digital Editions</vt:lpstr>
      <vt:lpstr>Sage Knowledge</vt:lpstr>
      <vt:lpstr>Prezentace aplikace PowerPoint</vt:lpstr>
      <vt:lpstr>Gale Virtual Reference Library</vt:lpstr>
      <vt:lpstr>Gale Virtual Reference Library</vt:lpstr>
      <vt:lpstr>Demand Driven Aquisition (DDA)</vt:lpstr>
      <vt:lpstr>Prezentace aplikace PowerPoint</vt:lpstr>
      <vt:lpstr>EBSCO Discovery Service</vt:lpstr>
      <vt:lpstr>Prezentace aplikace PowerPoint</vt:lpstr>
      <vt:lpstr>Literatura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5</cp:revision>
  <cp:lastPrinted>2019-11-12T13:41:37Z</cp:lastPrinted>
  <dcterms:created xsi:type="dcterms:W3CDTF">2019-07-22T10:37:01Z</dcterms:created>
  <dcterms:modified xsi:type="dcterms:W3CDTF">2019-11-15T13:05:51Z</dcterms:modified>
</cp:coreProperties>
</file>