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310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2" r:id="rId40"/>
    <p:sldId id="293" r:id="rId41"/>
    <p:sldId id="294" r:id="rId42"/>
    <p:sldId id="295" r:id="rId43"/>
    <p:sldId id="296" r:id="rId44"/>
  </p:sldIdLst>
  <p:sldSz cx="9144000" cy="6858000" type="screen4x3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49" roundtripDataSignature="AMtx7mi9zg4nxU1ElZNvSqr56lklYl2H4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g613ab93460_0_40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9" name="Google Shape;479;g613ab9346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609c77370a_1_2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5" name="Google Shape;135;g609c77370a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13ab93460_0_2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g613ab934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609c77370a_1_3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8" name="Google Shape;148;g609c77370a_1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609c77370a_1_5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g609c77370a_1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609c77370a_1_4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g609c77370a_1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613ab93460_0_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2" name="Google Shape;172;g613ab934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613ab93460_0_4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g613ab9346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606e0347b6_0_2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8" name="Google Shape;188;g606e0347b6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613ab93460_0_6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4" name="Google Shape;194;g613ab93460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226662053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g622666205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613ab93460_0_6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2" name="Google Shape;202;g613ab93460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613ab93460_0_7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4" name="Google Shape;214;g613ab93460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613ab93460_0_7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6" name="Google Shape;226;g613ab93460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41b513c6b4_0_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7" name="Google Shape;237;g41b513c6b4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41b513c6b4_0_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8" name="Google Shape;248;g41b513c6b4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613ab93460_0_8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5" name="Google Shape;255;g613ab93460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61e93fb437_0_3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5" name="Google Shape;355;g61e93fb437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613ab93460_0_9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7" name="Google Shape;277;g613ab93460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41b513c6b4_0_1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3" name="Google Shape;283;g41b513c6b4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41b513c6b4_0_2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0" name="Google Shape;290;g41b513c6b4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60a5cf5ecd_0_140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4" name="Google Shape;424;g60a5cf5ecd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41b513c6b4_0_2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6" name="Google Shape;296;g41b513c6b4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41b513c6b4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3" name="Google Shape;303;g41b513c6b4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41b513c6b4_0_4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0" name="Google Shape;310;g41b513c6b4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41b513c6b4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7" name="Google Shape;317;g41b513c6b4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609c77370a_1_13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3" name="Google Shape;323;g609c77370a_1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609c77370a_1_14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0" name="Google Shape;330;g609c77370a_1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609c77370a_1_15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6" name="Google Shape;336;g609c77370a_1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613ab93460_0_10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5" name="Google Shape;345;g613ab93460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613ab93460_0_10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1" name="Google Shape;351;g613ab93460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6220bfead0_0_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7" name="Google Shape;367;g6220bfead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60a5cf5ecd_0_145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0" name="Google Shape;430;g60a5cf5ecd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6220bfead0_0_1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5" name="Google Shape;375;g6220bfead0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609c77370a_1_2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3" name="Google Shape;383;g609c77370a_1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41b513c6b4_0_6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9" name="Google Shape;389;g41b513c6b4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609c77370a_1_24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7" name="Google Shape;397;g609c77370a_1_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60a5cf5ecd_0_152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7" name="Google Shape;437;g60a5cf5ecd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60a5cf5ecd_0_160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46" name="Google Shape;446;g60a5cf5ecd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6211f007f8_0_51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54" name="Google Shape;454;g6211f007f8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60a5cf5ecd_0_169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2" name="Google Shape;462;g60a5cf5ecd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g6211f007f8_0_58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0" name="Google Shape;470;g6211f007f8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ckcollege.com/blog/2011/11/23/infographic-get-more-out-of-google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www.mendeley.com/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itace.com/" TargetMode="External"/><Relationship Id="rId5" Type="http://schemas.openxmlformats.org/officeDocument/2006/relationships/hyperlink" Target="https://www.zotero.org/" TargetMode="External"/><Relationship Id="rId4" Type="http://schemas.openxmlformats.org/officeDocument/2006/relationships/hyperlink" Target="https://www.myendnoteweb.com/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hyperlink" Target="https://search.proquest.com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knihovna.fss.muni.cz/ezdroje.php?podsekce=&amp;ukol=1&amp;subukol=1&amp;id=24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ovna.fss.muni.cz/ezdroje.php?podsekce=&amp;ukol=1&amp;subukol=1&amp;id=63" TargetMode="External"/><Relationship Id="rId5" Type="http://schemas.openxmlformats.org/officeDocument/2006/relationships/hyperlink" Target="http://knihovna.fss.muni.cz/ezdroje.php?podsekce=&amp;ukol=1&amp;subukol=1&amp;id=42" TargetMode="External"/><Relationship Id="rId4" Type="http://schemas.openxmlformats.org/officeDocument/2006/relationships/hyperlink" Target="http://knihovna.fss.muni.cz/ezdroje.php?podsekce=&amp;ukol=1&amp;subukol=1&amp;id=44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yendnoteweb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yendnoteweb.com/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zdroje@fss.muni.cz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hyperlink" Target="https://www.zive.cz/clanky/pet-nejlepsich-nastroju-pro-tvorbu-myslenkovych-map/sc-3-a-172981/default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2863" y="284"/>
            <a:ext cx="9144000" cy="685771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656096" y="2283400"/>
            <a:ext cx="8396400" cy="7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400"/>
              <a:buFont typeface="Arial"/>
              <a:buNone/>
            </a:pP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Základy práce s informačními zdroji pro </a:t>
            </a:r>
            <a:r>
              <a:rPr lang="cs-CZ" sz="4400" b="1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bc.</a:t>
            </a: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studenty MVZ2021</a:t>
            </a:r>
            <a:endParaRPr sz="4400" b="1" dirty="0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656096" y="3816315"/>
            <a:ext cx="6540300" cy="4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 fontScale="850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cs-CZ" sz="3500" b="1" dirty="0"/>
              <a:t>Mgr. Dana Mazancová, </a:t>
            </a:r>
            <a:r>
              <a:rPr lang="cs-CZ" sz="3500" b="1"/>
              <a:t>DiS.</a:t>
            </a:r>
            <a:endParaRPr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656096" y="5652600"/>
            <a:ext cx="6858000" cy="47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Brno, 16. října 2019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613ab93460_0_40"/>
          <p:cNvSpPr txBox="1"/>
          <p:nvPr/>
        </p:nvSpPr>
        <p:spPr>
          <a:xfrm>
            <a:off x="1922658" y="6460108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cs-CZ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Zdroj: https://s-media-cache-ak0.pinimg.com/736x/b1/8c/7d/b18c7dde7e01870bd4715b308241c155.jpg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3" name="Google Shape;483;g613ab93460_0_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3069" y="527959"/>
            <a:ext cx="7489599" cy="545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g609c77370a_1_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g609c77370a_1_27"/>
          <p:cNvSpPr txBox="1"/>
          <p:nvPr/>
        </p:nvSpPr>
        <p:spPr>
          <a:xfrm>
            <a:off x="415500" y="5515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g613ab93460_0_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g613ab93460_0_26"/>
          <p:cNvSpPr txBox="1"/>
          <p:nvPr/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2. Další specifikace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g613ab93460_0_26"/>
          <p:cNvSpPr txBox="1"/>
          <p:nvPr/>
        </p:nvSpPr>
        <p:spPr>
          <a:xfrm>
            <a:off x="187500" y="21272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Před začátkem vlastního procesu vyhledávání je  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cs-CZ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třeba si ujasnit: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časové rozmezí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typy dokumentů (např. odb. časopisy, kapitoly z knih, příspěvky z konferencí, zpravodajství)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 dat (text, audio, video)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jazyk dokumentů (většina světové produkce je   v AJ)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cs-CZ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 (odborná</a:t>
            </a: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x populárně naučná)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609c77370a_1_36"/>
          <p:cNvSpPr txBox="1"/>
          <p:nvPr/>
        </p:nvSpPr>
        <p:spPr>
          <a:xfrm>
            <a:off x="551925" y="899400"/>
            <a:ext cx="79005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" name="Google Shape;151;g609c77370a_1_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g609c77370a_1_36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609c77370a_1_54"/>
          <p:cNvSpPr txBox="1"/>
          <p:nvPr/>
        </p:nvSpPr>
        <p:spPr>
          <a:xfrm>
            <a:off x="551925" y="899400"/>
            <a:ext cx="79005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8" name="Google Shape;158;g609c77370a_1_5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609c77370a_1_5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g609c77370a_1_54"/>
          <p:cNvSpPr txBox="1"/>
          <p:nvPr/>
        </p:nvSpPr>
        <p:spPr>
          <a:xfrm>
            <a:off x="473700" y="5521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3. Výběr zdrojů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g609c77370a_1_54"/>
          <p:cNvSpPr txBox="1"/>
          <p:nvPr/>
        </p:nvSpPr>
        <p:spPr>
          <a:xfrm>
            <a:off x="661150" y="21272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Specializované odborné databáze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Knihovní katalogy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Specializované vyhledávače odb. informací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Repozitáře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Knihovny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609c77370a_1_46"/>
          <p:cNvSpPr txBox="1"/>
          <p:nvPr/>
        </p:nvSpPr>
        <p:spPr>
          <a:xfrm>
            <a:off x="551925" y="899400"/>
            <a:ext cx="79005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7" name="Google Shape;167;g609c77370a_1_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609c77370a_1_4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91680" y="2276872"/>
            <a:ext cx="5657850" cy="201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g613ab93460_0_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613ab93460_0_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g613ab93460_0_33"/>
          <p:cNvSpPr txBox="1"/>
          <p:nvPr/>
        </p:nvSpPr>
        <p:spPr>
          <a:xfrm>
            <a:off x="424350" y="334275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Google (Scholar) - tipy pro vyhledávání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g613ab93460_0_33"/>
          <p:cNvSpPr txBox="1"/>
          <p:nvPr/>
        </p:nvSpPr>
        <p:spPr>
          <a:xfrm>
            <a:off x="503275" y="19496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Vyhledávání na konkrétní stránce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suchy site:fss.muni.cz </a:t>
            </a:r>
            <a:endParaRPr sz="2400" b="1" i="1"/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1"/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Definice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define:</a:t>
            </a:r>
            <a:r>
              <a:rPr lang="cs-CZ" sz="2400" b="1" i="1"/>
              <a:t>european union</a:t>
            </a:r>
            <a:endParaRPr sz="2400" b="1" i="1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9545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Vyhledávání stránek, které jsou podobné určité adrese URL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related:m</a:t>
            </a:r>
            <a:r>
              <a:rPr lang="cs-CZ" sz="2400" b="1" i="1"/>
              <a:t>ve</a:t>
            </a:r>
            <a:r>
              <a:rPr lang="cs-CZ" sz="24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.fss.muni.cz</a:t>
            </a:r>
            <a:endParaRPr sz="2400" b="1" i="1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9545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1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 dokumentu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filetype:pdf</a:t>
            </a:r>
            <a:endParaRPr sz="2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g613ab93460_0_33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g613ab93460_0_40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0837" y="826176"/>
            <a:ext cx="7419975" cy="445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g613ab93460_0_40"/>
          <p:cNvSpPr txBox="1"/>
          <p:nvPr/>
        </p:nvSpPr>
        <p:spPr>
          <a:xfrm>
            <a:off x="950825" y="6013750"/>
            <a:ext cx="7419974" cy="3000000"/>
          </a:xfrm>
          <a:prstGeom prst="rect">
            <a:avLst/>
          </a:prstGeom>
          <a:noFill/>
          <a:ln>
            <a:noFill/>
          </a:ln>
          <a:effectLst>
            <a:outerShdw dist="50800" dir="3000000" algn="ctr" rotWithShape="0">
              <a:schemeClr val="tx1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1400" b="1" i="0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g606e0347b6_0_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g606e0347b6_0_26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g613ab93460_0_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g613ab93460_0_60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4. Boolovský model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g613ab93460_0_60"/>
          <p:cNvSpPr txBox="1"/>
          <p:nvPr/>
        </p:nvSpPr>
        <p:spPr>
          <a:xfrm>
            <a:off x="503275" y="19496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součin, průnik - operátor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součet, sjednocení - operátor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Logická negace - operátor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NOT</a:t>
            </a:r>
            <a:endParaRPr sz="296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Krácení termínů </a:t>
            </a: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(truncation)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Vyhledávání prostřednictvím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fráze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g613ab93460_0_60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g6226662053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g6226662053_0_0"/>
          <p:cNvSpPr txBox="1">
            <a:spLocks noGrp="1"/>
          </p:cNvSpPr>
          <p:nvPr>
            <p:ph type="body" idx="1"/>
          </p:nvPr>
        </p:nvSpPr>
        <p:spPr>
          <a:xfrm>
            <a:off x="628650" y="142051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37"/>
              <a:buFont typeface="Arial"/>
              <a:buNone/>
            </a:pPr>
            <a:r>
              <a:rPr lang="cs-CZ" sz="3237" b="1" dirty="0">
                <a:latin typeface="Arial"/>
                <a:ea typeface="Arial"/>
                <a:cs typeface="Arial"/>
                <a:sym typeface="Arial"/>
              </a:rPr>
              <a:t>Práce s EIZ</a:t>
            </a:r>
            <a:endParaRPr sz="32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15494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dirty="0">
              <a:latin typeface="Arial"/>
              <a:ea typeface="Arial"/>
              <a:cs typeface="Arial"/>
              <a:sym typeface="Arial"/>
            </a:endParaRPr>
          </a:p>
          <a:p>
            <a:pPr marL="342900" lvl="0" algn="l" rtl="0">
              <a:lnSpc>
                <a:spcPct val="80000"/>
              </a:lnSpc>
              <a:spcBef>
                <a:spcPts val="462"/>
              </a:spcBef>
              <a:spcAft>
                <a:spcPts val="0"/>
              </a:spcAft>
              <a:buSzPts val="2312"/>
              <a:buFont typeface="Wingdings" panose="05000000000000000000" pitchFamily="2" charset="2"/>
              <a:buChar char="q"/>
            </a:pPr>
            <a:r>
              <a:rPr lang="cs-CZ" sz="2400" dirty="0">
                <a:latin typeface="Arial"/>
                <a:ea typeface="Arial"/>
                <a:cs typeface="Arial"/>
                <a:sym typeface="Arial"/>
              </a:rPr>
              <a:t>2 x 50 min.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80000"/>
              </a:lnSpc>
              <a:spcBef>
                <a:spcPts val="462"/>
              </a:spcBef>
              <a:spcAft>
                <a:spcPts val="0"/>
              </a:spcAft>
              <a:buSzPts val="2312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základy vyhledávacích technik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80000"/>
              </a:lnSpc>
              <a:spcBef>
                <a:spcPts val="462"/>
              </a:spcBef>
              <a:spcAft>
                <a:spcPts val="0"/>
              </a:spcAft>
              <a:buSzPts val="2312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tvorba rešeršního dotazu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80000"/>
              </a:lnSpc>
              <a:spcBef>
                <a:spcPts val="462"/>
              </a:spcBef>
              <a:spcAft>
                <a:spcPts val="0"/>
              </a:spcAft>
              <a:buSzPts val="2312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praktické vyhledávání v databázích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80000"/>
              </a:lnSpc>
              <a:spcBef>
                <a:spcPts val="462"/>
              </a:spcBef>
              <a:spcAft>
                <a:spcPts val="0"/>
              </a:spcAft>
              <a:buSzPts val="2312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zadání praktického úkolu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457200" lvl="1" indent="0" algn="l" rtl="0">
              <a:lnSpc>
                <a:spcPct val="80000"/>
              </a:lnSpc>
              <a:spcBef>
                <a:spcPts val="462"/>
              </a:spcBef>
              <a:spcAft>
                <a:spcPts val="0"/>
              </a:spcAft>
              <a:buClr>
                <a:schemeClr val="dk1"/>
              </a:buClr>
              <a:buSzPts val="2312"/>
              <a:buFont typeface="Arial"/>
              <a:buNone/>
            </a:pPr>
            <a:endParaRPr i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algn="l" rtl="0">
              <a:lnSpc>
                <a:spcPct val="80000"/>
              </a:lnSpc>
              <a:spcBef>
                <a:spcPts val="462"/>
              </a:spcBef>
              <a:spcAft>
                <a:spcPts val="0"/>
              </a:spcAft>
              <a:buSzPts val="2312"/>
              <a:buFont typeface="Wingdings" panose="05000000000000000000" pitchFamily="2" charset="2"/>
              <a:buChar char="q"/>
            </a:pPr>
            <a:r>
              <a:rPr lang="cs-CZ" sz="2400" dirty="0">
                <a:latin typeface="Arial"/>
                <a:ea typeface="Arial"/>
                <a:cs typeface="Arial"/>
                <a:sym typeface="Arial"/>
              </a:rPr>
              <a:t>2 x 50 min.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80000"/>
              </a:lnSpc>
              <a:spcBef>
                <a:spcPts val="462"/>
              </a:spcBef>
              <a:spcAft>
                <a:spcPts val="0"/>
              </a:spcAft>
              <a:buSzPts val="2312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citace, plagiátorství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138937" algn="l" rtl="0">
              <a:lnSpc>
                <a:spcPct val="80000"/>
              </a:lnSpc>
              <a:spcBef>
                <a:spcPts val="462"/>
              </a:spcBef>
              <a:spcAft>
                <a:spcPts val="0"/>
              </a:spcAft>
              <a:buClr>
                <a:schemeClr val="dk1"/>
              </a:buClr>
              <a:buSzPts val="2312"/>
              <a:buFont typeface="Arial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0" algn="l" rtl="0">
              <a:lnSpc>
                <a:spcPct val="80000"/>
              </a:lnSpc>
              <a:spcBef>
                <a:spcPts val="462"/>
              </a:spcBef>
              <a:spcAft>
                <a:spcPts val="0"/>
              </a:spcAft>
              <a:buSzPts val="2312"/>
              <a:buFont typeface="Wingdings" panose="05000000000000000000" pitchFamily="2" charset="2"/>
              <a:buChar char="q"/>
            </a:pPr>
            <a:r>
              <a:rPr lang="cs-CZ" sz="2400" dirty="0">
                <a:latin typeface="Arial"/>
                <a:ea typeface="Arial"/>
                <a:cs typeface="Arial"/>
                <a:sym typeface="Arial"/>
              </a:rPr>
              <a:t>2 x 50 min. 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80000"/>
              </a:lnSpc>
              <a:spcBef>
                <a:spcPts val="462"/>
              </a:spcBef>
              <a:spcAft>
                <a:spcPts val="0"/>
              </a:spcAft>
              <a:buSzPts val="2312"/>
              <a:buFont typeface="Noto Sans Symbols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kontrola úkolu + diskuse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80000"/>
              </a:lnSpc>
              <a:spcBef>
                <a:spcPts val="462"/>
              </a:spcBef>
              <a:spcAft>
                <a:spcPts val="0"/>
              </a:spcAft>
              <a:buSzPts val="2312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EBSCO </a:t>
            </a:r>
            <a:r>
              <a:rPr lang="cs-CZ" dirty="0" err="1">
                <a:latin typeface="Arial"/>
                <a:ea typeface="Arial"/>
                <a:cs typeface="Arial"/>
                <a:sym typeface="Arial"/>
              </a:rPr>
              <a:t>Discovery</a:t>
            </a:r>
            <a:r>
              <a:rPr lang="cs-CZ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dirty="0" err="1">
                <a:latin typeface="Arial"/>
                <a:ea typeface="Arial"/>
                <a:cs typeface="Arial"/>
                <a:sym typeface="Arial"/>
              </a:rPr>
              <a:t>Service</a:t>
            </a:r>
            <a:r>
              <a:rPr lang="cs-CZ" dirty="0">
                <a:latin typeface="Arial"/>
                <a:ea typeface="Arial"/>
                <a:cs typeface="Arial"/>
                <a:sym typeface="Arial"/>
              </a:rPr>
              <a:t> a další nadstavbové nástroje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80000"/>
              </a:lnSpc>
              <a:spcBef>
                <a:spcPts val="462"/>
              </a:spcBef>
              <a:spcAft>
                <a:spcPts val="0"/>
              </a:spcAft>
              <a:buSzPts val="2312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elektronické knihy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None/>
            </a:pPr>
            <a:endParaRPr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613ab93460_0_66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Strategie Boolovského modelu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g613ab93460_0_66"/>
          <p:cNvSpPr txBox="1"/>
          <p:nvPr/>
        </p:nvSpPr>
        <p:spPr>
          <a:xfrm>
            <a:off x="503275" y="19496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nejrozšířenější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kombinace termínů pomocí logických operátorů AND, OR, NOT</a:t>
            </a:r>
            <a:endParaRPr sz="296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g613ab93460_0_66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8" name="Google Shape;208;g613ab93460_0_66" descr="o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4860" y="4463407"/>
            <a:ext cx="3329996" cy="150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613ab93460_0_66" descr="an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4315" y="3536217"/>
            <a:ext cx="3467888" cy="1505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613ab93460_0_66" descr="not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87054" y="4463412"/>
            <a:ext cx="3366000" cy="1506314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g613ab93460_0_66"/>
          <p:cNvSpPr txBox="1"/>
          <p:nvPr/>
        </p:nvSpPr>
        <p:spPr>
          <a:xfrm>
            <a:off x="1991803" y="6406433"/>
            <a:ext cx="88008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cs-CZ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Zdroj: http://spencerjardine.blogspot.cz/2012/02/boolean-search-strategies-videos.html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613ab93460_0_71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Operátor AND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g613ab93460_0_71"/>
          <p:cNvSpPr txBox="1"/>
          <p:nvPr/>
        </p:nvSpPr>
        <p:spPr>
          <a:xfrm>
            <a:off x="424350" y="15450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součin, průnik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Vyhledání jen těch dokumentů, ve kterých se 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vyskytují obě klíčová slova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průzkumu se 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zužuje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Můžeme jej znázornit jako 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průnik množin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g613ab93460_0_71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g613ab93460_0_71"/>
          <p:cNvSpPr txBox="1"/>
          <p:nvPr/>
        </p:nvSpPr>
        <p:spPr>
          <a:xfrm>
            <a:off x="586850" y="4561626"/>
            <a:ext cx="3763200" cy="1292700"/>
          </a:xfrm>
          <a:prstGeom prst="rect">
            <a:avLst/>
          </a:prstGeom>
          <a:noFill/>
          <a:ln w="9525" cap="flat" cmpd="sng">
            <a:solidFill>
              <a:srgbClr val="33CCCC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cs-CZ" sz="2400" b="1" dirty="0">
                <a:solidFill>
                  <a:srgbClr val="0000DC"/>
                </a:solidFill>
              </a:rPr>
              <a:t>př. diplomacie AND Československo</a:t>
            </a:r>
            <a:endParaRPr sz="2400" b="1" dirty="0">
              <a:solidFill>
                <a:srgbClr val="0000DC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</p:txBody>
      </p:sp>
      <p:pic>
        <p:nvPicPr>
          <p:cNvPr id="221" name="Google Shape;221;g613ab93460_0_71" descr="an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06850" y="4139791"/>
            <a:ext cx="3898900" cy="172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g613ab93460_0_71"/>
          <p:cNvSpPr txBox="1"/>
          <p:nvPr/>
        </p:nvSpPr>
        <p:spPr>
          <a:xfrm>
            <a:off x="4308053" y="5983590"/>
            <a:ext cx="17568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</a:pPr>
            <a:r>
              <a:rPr lang="cs-CZ" sz="2400" dirty="0"/>
              <a:t>diplomacie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g613ab93460_0_71"/>
          <p:cNvSpPr txBox="1"/>
          <p:nvPr/>
        </p:nvSpPr>
        <p:spPr>
          <a:xfrm>
            <a:off x="6169050" y="5983590"/>
            <a:ext cx="2512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</a:pPr>
            <a:r>
              <a:rPr lang="cs-CZ" sz="2400" dirty="0"/>
              <a:t>Československo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</a:pPr>
            <a:endParaRPr sz="27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613ab93460_0_77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Operátor OR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g613ab93460_0_77"/>
          <p:cNvSpPr txBox="1"/>
          <p:nvPr/>
        </p:nvSpPr>
        <p:spPr>
          <a:xfrm>
            <a:off x="424350" y="15450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součet, sjednocení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Vyhledání dokumentů, které obsahují 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alespoň jeden ze zadaných výrazů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průzkumu se 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rozšiřuje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Můžeme jej znázornit jako 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sjednocení množin</a:t>
            </a: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g613ab93460_0_77"/>
          <p:cNvSpPr txBox="1"/>
          <p:nvPr/>
        </p:nvSpPr>
        <p:spPr>
          <a:xfrm>
            <a:off x="204130" y="4379677"/>
            <a:ext cx="4386600" cy="1261800"/>
          </a:xfrm>
          <a:prstGeom prst="rect">
            <a:avLst/>
          </a:prstGeom>
          <a:noFill/>
          <a:ln w="9525" cap="flat" cmpd="sng">
            <a:solidFill>
              <a:srgbClr val="33CC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cs-CZ" sz="2400" i="0" u="none" strike="noStrike" cap="none" dirty="0">
                <a:solidFill>
                  <a:srgbClr val="000000"/>
                </a:solidFill>
              </a:rPr>
              <a:t> </a:t>
            </a:r>
            <a:r>
              <a:rPr lang="cs-CZ" sz="2400" b="1" dirty="0">
                <a:solidFill>
                  <a:srgbClr val="0000DC"/>
                </a:solidFill>
              </a:rPr>
              <a:t>př. Barma OR </a:t>
            </a:r>
            <a:r>
              <a:rPr lang="cs-CZ" sz="2400" b="1" dirty="0" err="1">
                <a:solidFill>
                  <a:srgbClr val="0000DC"/>
                </a:solidFill>
              </a:rPr>
              <a:t>Myanma</a:t>
            </a:r>
            <a:r>
              <a:rPr lang="cs-CZ" sz="2400" b="1" dirty="0">
                <a:solidFill>
                  <a:srgbClr val="0000DC"/>
                </a:solidFill>
              </a:rPr>
              <a:t>?</a:t>
            </a:r>
            <a:endParaRPr sz="2400" b="1" dirty="0">
              <a:solidFill>
                <a:srgbClr val="0000DC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</p:txBody>
      </p:sp>
      <p:pic>
        <p:nvPicPr>
          <p:cNvPr id="232" name="Google Shape;232;g613ab93460_0_77" descr="o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81947" y="3993727"/>
            <a:ext cx="2879725" cy="1436047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g613ab93460_0_77"/>
          <p:cNvSpPr txBox="1"/>
          <p:nvPr/>
        </p:nvSpPr>
        <p:spPr>
          <a:xfrm>
            <a:off x="5014728" y="5269168"/>
            <a:ext cx="1133100" cy="11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Barma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g613ab93460_0_77"/>
          <p:cNvSpPr txBox="1"/>
          <p:nvPr/>
        </p:nvSpPr>
        <p:spPr>
          <a:xfrm>
            <a:off x="6461672" y="5641477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400"/>
            </a:pPr>
            <a:r>
              <a:rPr lang="cs-CZ" sz="2400" dirty="0" err="1">
                <a:solidFill>
                  <a:schemeClr val="tx1"/>
                </a:solidFill>
              </a:rPr>
              <a:t>Myanma</a:t>
            </a:r>
            <a:r>
              <a:rPr lang="cs-CZ" sz="2400" dirty="0">
                <a:solidFill>
                  <a:schemeClr val="tx1"/>
                </a:solidFill>
              </a:rPr>
              <a:t>?</a:t>
            </a:r>
            <a:endParaRPr sz="180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41b513c6b4_0_3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Operátor NOT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g41b513c6b4_0_3"/>
          <p:cNvSpPr txBox="1"/>
          <p:nvPr/>
        </p:nvSpPr>
        <p:spPr>
          <a:xfrm>
            <a:off x="424350" y="15450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Logická negace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Vyloučí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záznamy o dokumentech, 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které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obsahují označené klíčové slovo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Záleží na pořadí klíčových slov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průzkumu se 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zužuje</a:t>
            </a: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g41b513c6b4_0_3"/>
          <p:cNvSpPr txBox="1"/>
          <p:nvPr/>
        </p:nvSpPr>
        <p:spPr>
          <a:xfrm>
            <a:off x="755576" y="4725144"/>
            <a:ext cx="3528300" cy="1292700"/>
          </a:xfrm>
          <a:prstGeom prst="rect">
            <a:avLst/>
          </a:prstGeom>
          <a:noFill/>
          <a:ln w="9525" cap="flat" cmpd="sng">
            <a:solidFill>
              <a:srgbClr val="33CC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cs-CZ" sz="2400" i="0" u="none" strike="noStrike" cap="none" dirty="0">
                <a:solidFill>
                  <a:srgbClr val="000000"/>
                </a:solidFill>
              </a:rPr>
              <a:t> </a:t>
            </a:r>
            <a:r>
              <a:rPr lang="cs-CZ" sz="2400" b="1" dirty="0">
                <a:solidFill>
                  <a:srgbClr val="0000DC"/>
                </a:solidFill>
              </a:rPr>
              <a:t>př. diplomaté NOT "vědečtí diplomaté"</a:t>
            </a:r>
            <a:endParaRPr sz="2400" b="1" dirty="0">
              <a:solidFill>
                <a:srgbClr val="0000DC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</p:txBody>
      </p:sp>
      <p:pic>
        <p:nvPicPr>
          <p:cNvPr id="243" name="Google Shape;243;g41b513c6b4_0_3" descr="no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11323" y="4101613"/>
            <a:ext cx="3168352" cy="1368425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g41b513c6b4_0_3"/>
          <p:cNvSpPr txBox="1"/>
          <p:nvPr/>
        </p:nvSpPr>
        <p:spPr>
          <a:xfrm>
            <a:off x="4490117" y="5514556"/>
            <a:ext cx="22323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None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diplomaté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g41b513c6b4_0_3"/>
          <p:cNvSpPr txBox="1"/>
          <p:nvPr/>
        </p:nvSpPr>
        <p:spPr>
          <a:xfrm>
            <a:off x="6196614" y="5514556"/>
            <a:ext cx="2947386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2700"/>
            </a:pPr>
            <a:r>
              <a:rPr lang="cs-CZ" sz="2400" dirty="0">
                <a:solidFill>
                  <a:schemeClr val="tx1"/>
                </a:solidFill>
              </a:rPr>
              <a:t>"</a:t>
            </a:r>
            <a:r>
              <a:rPr lang="cs-CZ" sz="2400" dirty="0"/>
              <a:t>vědečtí diplomaté</a:t>
            </a:r>
            <a:r>
              <a:rPr lang="cs-CZ" sz="2400" dirty="0">
                <a:solidFill>
                  <a:schemeClr val="tx1"/>
                </a:solidFill>
              </a:rPr>
              <a:t>"</a:t>
            </a:r>
            <a:endParaRPr sz="2400" i="0" u="none" strike="noStrike" cap="none" dirty="0">
              <a:solidFill>
                <a:schemeClr val="tx1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41b513c6b4_0_9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Krácení termínů (</a:t>
            </a:r>
            <a:r>
              <a:rPr lang="cs-CZ" sz="40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truncation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g41b513c6b4_0_9"/>
          <p:cNvSpPr txBox="1"/>
          <p:nvPr/>
        </p:nvSpPr>
        <p:spPr>
          <a:xfrm>
            <a:off x="424350" y="166043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Hledaný termín je zkrácen na kořen slova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Systém dohledá všechny možné tvary podle tohoto 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400" dirty="0"/>
              <a:t>    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kořenu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Přípony nebo koncovky jsou nahrazeny zástupným 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400" dirty="0"/>
              <a:t>    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znakem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Výsledek vyhledávání se rozšiřuje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Pozn. vyhledávací nástroje mohou využívat různé 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400" dirty="0"/>
              <a:t>    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symboly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2857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7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př.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700" b="1" i="1" dirty="0" err="1">
                <a:solidFill>
                  <a:schemeClr val="dk1"/>
                </a:solidFill>
              </a:rPr>
              <a:t>předsed</a:t>
            </a:r>
            <a:r>
              <a:rPr lang="cs-CZ" sz="2700" b="1" i="1" dirty="0">
                <a:solidFill>
                  <a:schemeClr val="dk1"/>
                </a:solidFill>
              </a:rPr>
              <a:t>* - vyhledá předseda, předsedající, předsednictví atd.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Google Shape;257;g613ab93460_0_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g613ab93460_0_83"/>
          <p:cNvSpPr txBox="1">
            <a:spLocks noGrp="1"/>
          </p:cNvSpPr>
          <p:nvPr>
            <p:ph type="title"/>
          </p:nvPr>
        </p:nvSpPr>
        <p:spPr>
          <a:xfrm>
            <a:off x="313600" y="242300"/>
            <a:ext cx="9024600" cy="138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Jak se dostanu k licencovaným zdrojům mimo počítačovou síť MU?</a:t>
            </a:r>
            <a:endParaRPr sz="4000"/>
          </a:p>
        </p:txBody>
      </p:sp>
      <p:sp>
        <p:nvSpPr>
          <p:cNvPr id="259" name="Google Shape;259;g613ab93460_0_83"/>
          <p:cNvSpPr txBox="1"/>
          <p:nvPr/>
        </p:nvSpPr>
        <p:spPr>
          <a:xfrm>
            <a:off x="457300" y="25935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g613ab93460_0_83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1" name="Google Shape;261;g613ab93460_0_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g613ab93460_0_83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Vyhledávání prostřednictvím fráze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g613ab93460_0_83"/>
          <p:cNvSpPr txBox="1"/>
          <p:nvPr/>
        </p:nvSpPr>
        <p:spPr>
          <a:xfrm>
            <a:off x="424350" y="21173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1908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Bližší specifikace dotazu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Slovní spojení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Všechny slova se musí vyskytovat v přesném pořadí a uvedeném tvaru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Nejčastěji se využívají uvozovky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vyhledávání se zužuje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Noto Sans Symbols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2857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př. "</a:t>
            </a:r>
            <a:r>
              <a:rPr lang="cs-CZ" sz="2400" b="1" i="1" dirty="0"/>
              <a:t>mezinárodní vztahy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"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61e93fb437_0_39"/>
          <p:cNvSpPr txBox="1"/>
          <p:nvPr/>
        </p:nvSpPr>
        <p:spPr>
          <a:xfrm>
            <a:off x="457300" y="25935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g61e93fb437_0_39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Příklady</a:t>
            </a:r>
            <a:endParaRPr sz="40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363" name="Google Shape;363;g61e93fb437_0_39"/>
          <p:cNvSpPr txBox="1"/>
          <p:nvPr/>
        </p:nvSpPr>
        <p:spPr>
          <a:xfrm>
            <a:off x="424350" y="1775534"/>
            <a:ext cx="8145492" cy="3686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Trump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Clinton AND 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election</a:t>
            </a:r>
            <a:endParaRPr sz="24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24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4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Složitý dotaz s využitím booleovských operátorů</a:t>
            </a:r>
            <a:endParaRPr sz="24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24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Trump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Clinton AND "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presidential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election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AND 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campaign</a:t>
            </a:r>
            <a:endParaRPr sz="24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24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Trump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Clinton) AND "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presidential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election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AND 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campaign</a:t>
            </a:r>
            <a:endParaRPr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Google Shape;279;g613ab93460_0_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Google Shape;280;g613ab93460_0_91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g41b513c6b4_0_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g41b513c6b4_0_15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5. Technika vyhledávání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g41b513c6b4_0_15"/>
          <p:cNvSpPr txBox="1"/>
          <p:nvPr/>
        </p:nvSpPr>
        <p:spPr>
          <a:xfrm>
            <a:off x="424350" y="21173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Prohlížení (</a:t>
            </a:r>
            <a:r>
              <a:rPr lang="cs-CZ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browsing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Vyhledávání (</a:t>
            </a:r>
            <a:r>
              <a:rPr lang="cs-CZ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searching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jednoduché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pokročilé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g41b513c6b4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g41b513c6b4_0_22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6" name="Google Shape;426;g60a5cf5ecd_0_1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427" name="Google Shape;427;g60a5cf5ecd_0_140"/>
          <p:cNvSpPr txBox="1"/>
          <p:nvPr/>
        </p:nvSpPr>
        <p:spPr>
          <a:xfrm>
            <a:off x="691651" y="2062165"/>
            <a:ext cx="8022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  <a:tabLst/>
              <a:defRPr/>
            </a:pPr>
            <a:r>
              <a:rPr kumimoji="0" lang="cs-CZ" sz="6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Vyhledávání</a:t>
            </a:r>
            <a:endParaRPr kumimoji="0" sz="6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  <a:tabLst/>
              <a:defRPr/>
            </a:pPr>
            <a:endParaRPr kumimoji="0" sz="6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Google Shape;298;g41b513c6b4_0_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g41b513c6b4_0_29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6. Vlastní vyhledávací proces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g41b513c6b4_0_29"/>
          <p:cNvSpPr txBox="1"/>
          <p:nvPr/>
        </p:nvSpPr>
        <p:spPr>
          <a:xfrm>
            <a:off x="424350" y="21173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Málokdy získáte relevantní záznamy po prvním 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</a:pPr>
            <a:r>
              <a:rPr lang="cs-CZ" sz="3000" dirty="0"/>
              <a:t>    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vyhledávání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Vždy je třeba rešeršní dotaz ladit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540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Každý zdroj má vlastní pravidla vyhledávání a je </a:t>
            </a:r>
          </a:p>
          <a:p>
            <a: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</a:pPr>
            <a:r>
              <a:rPr lang="cs-CZ" sz="3000" dirty="0"/>
              <a:t>    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třeba tomu uzpůsobit vyhledávací dotaz</a:t>
            </a: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g41b513c6b4_0_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g41b513c6b4_0_35"/>
          <p:cNvSpPr txBox="1"/>
          <p:nvPr/>
        </p:nvSpPr>
        <p:spPr>
          <a:xfrm>
            <a:off x="424350" y="640900"/>
            <a:ext cx="8565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Máte-li málo výsledků vyhledávání: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g41b513c6b4_0_35"/>
          <p:cNvSpPr txBox="1"/>
          <p:nvPr/>
        </p:nvSpPr>
        <p:spPr>
          <a:xfrm>
            <a:off x="424350" y="21173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Rozšiřte dotaz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přidejte další klíčová slova</a:t>
            </a: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Zrušte omezení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např. typ dokumentu, dílčí databáze, jenom slova </a:t>
            </a:r>
          </a:p>
          <a:p>
            <a:pPr marL="419100" marR="0" lvl="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400" dirty="0"/>
              <a:t>   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 názvu apod.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" name="Google Shape;312;g41b513c6b4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Google Shape;313;g41b513c6b4_0_41"/>
          <p:cNvSpPr txBox="1"/>
          <p:nvPr/>
        </p:nvSpPr>
        <p:spPr>
          <a:xfrm>
            <a:off x="78950" y="640900"/>
            <a:ext cx="9144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Máte-li mnoho výsledků vyhledávání: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g41b513c6b4_0_41"/>
          <p:cNvSpPr txBox="1"/>
          <p:nvPr/>
        </p:nvSpPr>
        <p:spPr>
          <a:xfrm>
            <a:off x="414475" y="155487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Zužte dotaz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konkretizujte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lépe definujte klíčová slova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zaměřte se pouze na nějakou oblast apod.</a:t>
            </a:r>
            <a:endParaRPr sz="2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Přidejte omezení 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např. jenom slova v názvu, konkrétní země, typ dokumentu apod.</a:t>
            </a:r>
            <a:endParaRPr sz="2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9" name="Google Shape;319;g41b513c6b4_0_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20" name="Google Shape;320;g41b513c6b4_0_47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5" name="Google Shape;325;g609c77370a_1_1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Google Shape;326;g609c77370a_1_134"/>
          <p:cNvSpPr txBox="1"/>
          <p:nvPr/>
        </p:nvSpPr>
        <p:spPr>
          <a:xfrm>
            <a:off x="282925" y="571825"/>
            <a:ext cx="9144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7. Hodnocení vyhledaných záznamů: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g609c77370a_1_134"/>
          <p:cNvSpPr txBox="1"/>
          <p:nvPr/>
        </p:nvSpPr>
        <p:spPr>
          <a:xfrm>
            <a:off x="263100" y="1599263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relevance</a:t>
            </a: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důvěryhodnost zdroje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619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jména autorů, instituce, kontakty na správce…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pravidelná aktualizace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odbornost</a:t>
            </a: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" name="Google Shape;332;g609c77370a_1_1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33" name="Google Shape;333;g609c77370a_1_142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" name="Google Shape;338;g609c77370a_1_1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39" name="Google Shape;339;g609c77370a_1_150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Google Shape;340;g609c77370a_1_1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g609c77370a_1_150"/>
          <p:cNvSpPr txBox="1"/>
          <p:nvPr/>
        </p:nvSpPr>
        <p:spPr>
          <a:xfrm>
            <a:off x="282925" y="571825"/>
            <a:ext cx="9144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8. Další operace: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g609c77370a_1_150"/>
          <p:cNvSpPr txBox="1"/>
          <p:nvPr/>
        </p:nvSpPr>
        <p:spPr>
          <a:xfrm>
            <a:off x="414475" y="155487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tisk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uložení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export do citačního manageru (např. </a:t>
            </a:r>
            <a:r>
              <a:rPr lang="cs-CZ" sz="3000" b="0" i="0" u="sng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EndNote Web,</a:t>
            </a:r>
            <a:r>
              <a:rPr lang="cs-CZ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0" i="0" u="sng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Zotero,</a:t>
            </a:r>
            <a:r>
              <a:rPr lang="cs-CZ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0" i="0" u="sng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Citace.com, </a:t>
            </a:r>
            <a:r>
              <a:rPr lang="cs-CZ" sz="3000" u="sng">
                <a:solidFill>
                  <a:srgbClr val="0000FF"/>
                </a:solidFill>
                <a:hlinkClick r:id="rId7"/>
              </a:rPr>
              <a:t>Mendeley</a:t>
            </a:r>
            <a:r>
              <a:rPr lang="cs-CZ" sz="3000" b="0" i="0" u="sng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)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7" name="Google Shape;347;g613ab93460_0_10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3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8" name="Google Shape;348;g613ab93460_0_104"/>
          <p:cNvSpPr txBox="1"/>
          <p:nvPr/>
        </p:nvSpPr>
        <p:spPr>
          <a:xfrm>
            <a:off x="836400" y="2508144"/>
            <a:ext cx="7471200" cy="3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r>
              <a:rPr lang="cs-CZ" sz="531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Praktické vyhledávání  v databázích</a:t>
            </a:r>
            <a:endParaRPr sz="531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3" name="Google Shape;353;g613ab93460_0_10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54" name="Google Shape;354;g613ab93460_0_109"/>
          <p:cNvSpPr txBox="1">
            <a:spLocks noGrp="1"/>
          </p:cNvSpPr>
          <p:nvPr>
            <p:ph type="title"/>
          </p:nvPr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r>
              <a:rPr lang="cs-CZ" sz="3000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Cvičení</a:t>
            </a:r>
            <a:endParaRPr sz="30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endParaRPr sz="18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endParaRPr sz="18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g613ab93460_0_109"/>
          <p:cNvSpPr txBox="1"/>
          <p:nvPr/>
        </p:nvSpPr>
        <p:spPr>
          <a:xfrm>
            <a:off x="424350" y="13946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70"/>
              <a:buFont typeface="Arial"/>
              <a:buNone/>
            </a:pPr>
            <a:r>
              <a:rPr lang="cs-CZ" sz="2970" dirty="0">
                <a:solidFill>
                  <a:schemeClr val="dk1"/>
                </a:solidFill>
              </a:rPr>
              <a:t>Praktické vyhledávání v databázích:</a:t>
            </a:r>
            <a:endParaRPr sz="2805" u="sng" dirty="0">
              <a:solidFill>
                <a:srgbClr val="0000FF"/>
              </a:solidFill>
              <a:hlinkClick r:id="rId4"/>
            </a:endParaRPr>
          </a:p>
          <a:p>
            <a:pPr marL="0" lvl="0" indent="0" algn="l" rtl="0">
              <a:lnSpc>
                <a:spcPct val="80000"/>
              </a:lnSpc>
              <a:spcBef>
                <a:spcPts val="561"/>
              </a:spcBef>
              <a:spcAft>
                <a:spcPts val="0"/>
              </a:spcAft>
              <a:buClr>
                <a:schemeClr val="dk1"/>
              </a:buClr>
              <a:buSzPts val="2805"/>
              <a:buFont typeface="Arial"/>
              <a:buNone/>
            </a:pPr>
            <a:endParaRPr sz="2805" u="sng" dirty="0">
              <a:solidFill>
                <a:srgbClr val="0000FF"/>
              </a:solidFill>
              <a:hlinkClick r:id="rId4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1"/>
              </a:spcBef>
              <a:spcAft>
                <a:spcPts val="0"/>
              </a:spcAft>
              <a:buClr>
                <a:schemeClr val="dk1"/>
              </a:buClr>
              <a:buSzPts val="2805"/>
              <a:buChar char="❑"/>
            </a:pPr>
            <a:r>
              <a:rPr lang="cs-CZ" sz="2805" dirty="0">
                <a:solidFill>
                  <a:schemeClr val="dk1"/>
                </a:solidFill>
              </a:rPr>
              <a:t>  </a:t>
            </a:r>
            <a:r>
              <a:rPr lang="cs-CZ" sz="2805" u="sng" dirty="0" err="1">
                <a:solidFill>
                  <a:srgbClr val="0000FF"/>
                </a:solidFill>
                <a:hlinkClick r:id="rId4"/>
              </a:rPr>
              <a:t>Sage</a:t>
            </a:r>
            <a:r>
              <a:rPr lang="cs-CZ" sz="2805" u="sng" dirty="0">
                <a:solidFill>
                  <a:srgbClr val="0000FF"/>
                </a:solidFill>
                <a:hlinkClick r:id="rId4"/>
              </a:rPr>
              <a:t> </a:t>
            </a:r>
            <a:r>
              <a:rPr lang="cs-CZ" sz="2805" u="sng" dirty="0" err="1">
                <a:solidFill>
                  <a:srgbClr val="0000FF"/>
                </a:solidFill>
                <a:hlinkClick r:id="rId4"/>
              </a:rPr>
              <a:t>Journals</a:t>
            </a:r>
            <a:endParaRPr sz="2805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561"/>
              </a:spcBef>
              <a:spcAft>
                <a:spcPts val="0"/>
              </a:spcAft>
              <a:buClr>
                <a:schemeClr val="dk1"/>
              </a:buClr>
              <a:buSzPts val="2805"/>
              <a:buFont typeface="Arial"/>
              <a:buNone/>
            </a:pPr>
            <a:endParaRPr sz="2805" dirty="0">
              <a:solidFill>
                <a:schemeClr val="dk1"/>
              </a:solidFill>
            </a:endParaRPr>
          </a:p>
          <a:p>
            <a:pPr marL="457200" lvl="0" indent="-457200" algn="l" rtl="0">
              <a:lnSpc>
                <a:spcPct val="80000"/>
              </a:lnSpc>
              <a:spcBef>
                <a:spcPts val="561"/>
              </a:spcBef>
              <a:spcAft>
                <a:spcPts val="0"/>
              </a:spcAft>
              <a:buClr>
                <a:schemeClr val="dk1"/>
              </a:buClr>
              <a:buSzPts val="2805"/>
              <a:buChar char="❑"/>
            </a:pPr>
            <a:r>
              <a:rPr lang="cs-CZ" sz="2805" u="sng" dirty="0" err="1">
                <a:solidFill>
                  <a:srgbClr val="0000FF"/>
                </a:solidFill>
                <a:hlinkClick r:id="rId5"/>
              </a:rPr>
              <a:t>Taylor&amp;Francis</a:t>
            </a:r>
            <a:endParaRPr sz="2805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561"/>
              </a:spcBef>
              <a:spcAft>
                <a:spcPts val="0"/>
              </a:spcAft>
              <a:buClr>
                <a:schemeClr val="dk1"/>
              </a:buClr>
              <a:buSzPts val="2805"/>
              <a:buFont typeface="Arial"/>
              <a:buNone/>
            </a:pPr>
            <a:endParaRPr sz="2805" dirty="0">
              <a:solidFill>
                <a:schemeClr val="dk1"/>
              </a:solidFill>
            </a:endParaRPr>
          </a:p>
          <a:p>
            <a:pPr marL="457200" lvl="0" indent="-457200" algn="l" rtl="0">
              <a:lnSpc>
                <a:spcPct val="80000"/>
              </a:lnSpc>
              <a:spcBef>
                <a:spcPts val="561"/>
              </a:spcBef>
              <a:spcAft>
                <a:spcPts val="0"/>
              </a:spcAft>
              <a:buClr>
                <a:schemeClr val="dk1"/>
              </a:buClr>
              <a:buSzPts val="2805"/>
              <a:buChar char="❑"/>
            </a:pPr>
            <a:r>
              <a:rPr lang="cs-CZ" sz="2805" u="sng" dirty="0" err="1">
                <a:solidFill>
                  <a:schemeClr val="accent1">
                    <a:lumMod val="7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Annual</a:t>
            </a:r>
            <a:r>
              <a:rPr lang="cs-CZ" sz="2805" u="sng" dirty="0">
                <a:solidFill>
                  <a:schemeClr val="accent1">
                    <a:lumMod val="7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2805" u="sng" dirty="0" err="1">
                <a:solidFill>
                  <a:schemeClr val="accent1">
                    <a:lumMod val="7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Reviews</a:t>
            </a:r>
            <a:r>
              <a:rPr lang="cs-CZ" sz="2805" u="sng" dirty="0">
                <a:solidFill>
                  <a:schemeClr val="accent1">
                    <a:lumMod val="75000"/>
                  </a:schemeClr>
                </a:solidFill>
              </a:rPr>
              <a:t> (do roku 2018)</a:t>
            </a:r>
            <a:endParaRPr sz="2805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561"/>
              </a:spcBef>
              <a:spcAft>
                <a:spcPts val="0"/>
              </a:spcAft>
              <a:buClr>
                <a:schemeClr val="dk1"/>
              </a:buClr>
              <a:buSzPts val="2805"/>
              <a:buFont typeface="Arial"/>
              <a:buNone/>
            </a:pPr>
            <a:endParaRPr sz="2805" dirty="0">
              <a:solidFill>
                <a:schemeClr val="dk1"/>
              </a:solidFill>
            </a:endParaRPr>
          </a:p>
          <a:p>
            <a:pPr marL="457200" lvl="0" indent="-457200" algn="l" rtl="0">
              <a:lnSpc>
                <a:spcPct val="80000"/>
              </a:lnSpc>
              <a:spcBef>
                <a:spcPts val="561"/>
              </a:spcBef>
              <a:spcAft>
                <a:spcPts val="0"/>
              </a:spcAft>
              <a:buClr>
                <a:schemeClr val="dk1"/>
              </a:buClr>
              <a:buSzPts val="2805"/>
              <a:buChar char="❑"/>
            </a:pPr>
            <a:r>
              <a:rPr lang="cs-CZ" sz="2805" u="sng" dirty="0" err="1">
                <a:solidFill>
                  <a:srgbClr val="0000FF"/>
                </a:solidFill>
                <a:hlinkClick r:id="rId7"/>
              </a:rPr>
              <a:t>Wiley</a:t>
            </a:r>
            <a:r>
              <a:rPr lang="cs-CZ" sz="2805" u="sng" dirty="0">
                <a:solidFill>
                  <a:srgbClr val="0000FF"/>
                </a:solidFill>
                <a:hlinkClick r:id="rId7"/>
              </a:rPr>
              <a:t> Online </a:t>
            </a:r>
            <a:r>
              <a:rPr lang="cs-CZ" sz="2805" u="sng" dirty="0" err="1">
                <a:solidFill>
                  <a:srgbClr val="0000FF"/>
                </a:solidFill>
                <a:hlinkClick r:id="rId7"/>
              </a:rPr>
              <a:t>Library</a:t>
            </a:r>
            <a:endParaRPr sz="2805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561"/>
              </a:spcBef>
              <a:spcAft>
                <a:spcPts val="0"/>
              </a:spcAft>
              <a:buClr>
                <a:schemeClr val="dk1"/>
              </a:buClr>
              <a:buSzPts val="2805"/>
              <a:buFont typeface="Arial"/>
              <a:buNone/>
            </a:pPr>
            <a:endParaRPr sz="2805" dirty="0">
              <a:solidFill>
                <a:schemeClr val="dk1"/>
              </a:solidFill>
            </a:endParaRPr>
          </a:p>
          <a:p>
            <a:pPr marL="457200" lvl="0" indent="-457200" algn="l" rtl="0">
              <a:lnSpc>
                <a:spcPct val="80000"/>
              </a:lnSpc>
              <a:spcBef>
                <a:spcPts val="528"/>
              </a:spcBef>
              <a:spcAft>
                <a:spcPts val="0"/>
              </a:spcAft>
              <a:buClr>
                <a:schemeClr val="dk1"/>
              </a:buClr>
              <a:buSzPts val="2640"/>
              <a:buChar char="❑"/>
            </a:pPr>
            <a:r>
              <a:rPr lang="cs-CZ" sz="2640" u="sng" dirty="0" err="1">
                <a:solidFill>
                  <a:srgbClr val="0000FF"/>
                </a:solidFill>
                <a:hlinkClick r:id="rId8"/>
              </a:rPr>
              <a:t>ProQuest</a:t>
            </a:r>
            <a:r>
              <a:rPr lang="cs-CZ" sz="2640" u="sng" dirty="0">
                <a:solidFill>
                  <a:srgbClr val="0000FF"/>
                </a:solidFill>
                <a:hlinkClick r:id="rId8"/>
              </a:rPr>
              <a:t> </a:t>
            </a:r>
            <a:r>
              <a:rPr lang="cs-CZ" sz="2640" u="sng" dirty="0" err="1">
                <a:solidFill>
                  <a:srgbClr val="0000FF"/>
                </a:solidFill>
                <a:hlinkClick r:id="rId8"/>
              </a:rPr>
              <a:t>Central</a:t>
            </a:r>
            <a:endParaRPr sz="2640" dirty="0">
              <a:solidFill>
                <a:schemeClr val="dk1"/>
              </a:solidFill>
            </a:endParaRPr>
          </a:p>
          <a:p>
            <a:pPr marL="457200" lvl="0" indent="-279082" algn="l" rtl="0">
              <a:lnSpc>
                <a:spcPct val="80000"/>
              </a:lnSpc>
              <a:spcBef>
                <a:spcPts val="561"/>
              </a:spcBef>
              <a:spcAft>
                <a:spcPts val="0"/>
              </a:spcAft>
              <a:buClr>
                <a:schemeClr val="dk1"/>
              </a:buClr>
              <a:buSzPts val="2805"/>
              <a:buFont typeface="Noto Sans Symbols"/>
              <a:buNone/>
            </a:pPr>
            <a:endParaRPr sz="2805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dirty="0"/>
          </a:p>
        </p:txBody>
      </p:sp>
      <p:sp>
        <p:nvSpPr>
          <p:cNvPr id="356" name="Google Shape;356;g613ab93460_0_109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9" name="Google Shape;369;g6220bfead0_0_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70" name="Google Shape;370;g6220bfead0_0_7"/>
          <p:cNvSpPr txBox="1">
            <a:spLocks noGrp="1"/>
          </p:cNvSpPr>
          <p:nvPr>
            <p:ph type="title"/>
          </p:nvPr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cs-CZ" sz="3200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Export záznamů z databáze </a:t>
            </a:r>
            <a:r>
              <a:rPr lang="cs-CZ" sz="3200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Sage</a:t>
            </a:r>
            <a:r>
              <a:rPr lang="cs-CZ" sz="3200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do citačního software </a:t>
            </a:r>
            <a:r>
              <a:rPr lang="cs-CZ" sz="3200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EndNote</a:t>
            </a:r>
            <a:r>
              <a:rPr lang="cs-CZ" sz="3200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</a:br>
            <a:endParaRPr sz="3200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endParaRPr sz="3000" b="1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endParaRPr sz="1800" b="1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endParaRPr sz="1800" b="1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g6220bfead0_0_7"/>
          <p:cNvSpPr txBox="1"/>
          <p:nvPr/>
        </p:nvSpPr>
        <p:spPr>
          <a:xfrm>
            <a:off x="424350" y="1949600"/>
            <a:ext cx="83253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38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arenR"/>
            </a:pPr>
            <a:r>
              <a:rPr lang="cs-CZ" sz="2400">
                <a:solidFill>
                  <a:schemeClr val="dk1"/>
                </a:solidFill>
              </a:rPr>
              <a:t>Vytvoření účtu v </a:t>
            </a:r>
            <a:r>
              <a:rPr lang="cs-CZ" sz="2400" u="sng">
                <a:solidFill>
                  <a:srgbClr val="0000FF"/>
                </a:solidFill>
                <a:hlinkClick r:id="rId4"/>
              </a:rPr>
              <a:t>EndNote Web</a:t>
            </a:r>
            <a:r>
              <a:rPr lang="cs-CZ" sz="2400">
                <a:solidFill>
                  <a:schemeClr val="dk1"/>
                </a:solidFill>
              </a:rPr>
              <a:t>.</a:t>
            </a:r>
            <a:endParaRPr sz="2400">
              <a:solidFill>
                <a:schemeClr val="dk1"/>
              </a:solidFill>
            </a:endParaRPr>
          </a:p>
          <a:p>
            <a:pPr marL="457200" lvl="0" indent="-2857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</a:pPr>
            <a:endParaRPr sz="2400">
              <a:solidFill>
                <a:schemeClr val="dk1"/>
              </a:solidFill>
            </a:endParaRPr>
          </a:p>
          <a:p>
            <a:pPr marL="457200" lvl="0" indent="-4381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arenR"/>
            </a:pPr>
            <a:r>
              <a:rPr lang="cs-CZ" sz="2400" b="1">
                <a:solidFill>
                  <a:schemeClr val="dk1"/>
                </a:solidFill>
              </a:rPr>
              <a:t>Vyhledání záznamů </a:t>
            </a:r>
            <a:r>
              <a:rPr lang="cs-CZ" sz="2400">
                <a:solidFill>
                  <a:schemeClr val="dk1"/>
                </a:solidFill>
              </a:rPr>
              <a:t>v databázi Sage a jejich výběr       </a:t>
            </a:r>
            <a:r>
              <a:rPr lang="cs-CZ" sz="2400" b="1">
                <a:solidFill>
                  <a:schemeClr val="dk1"/>
                </a:solidFill>
              </a:rPr>
              <a:t>("Download selected citations" </a:t>
            </a:r>
            <a:r>
              <a:rPr lang="cs-CZ" sz="2400">
                <a:solidFill>
                  <a:schemeClr val="dk1"/>
                </a:solidFill>
              </a:rPr>
              <a:t>nahoře pod záznamy).</a:t>
            </a:r>
            <a:endParaRPr sz="2400">
              <a:solidFill>
                <a:schemeClr val="dk1"/>
              </a:solidFill>
            </a:endParaRPr>
          </a:p>
          <a:p>
            <a:pPr marL="457200" lvl="0" indent="-2857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</a:pPr>
            <a:endParaRPr sz="2400">
              <a:solidFill>
                <a:schemeClr val="dk1"/>
              </a:solidFill>
            </a:endParaRPr>
          </a:p>
          <a:p>
            <a:pPr marL="457200" lvl="0" indent="-4381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arenR"/>
            </a:pPr>
            <a:r>
              <a:rPr lang="cs-CZ" sz="2400">
                <a:solidFill>
                  <a:schemeClr val="dk1"/>
                </a:solidFill>
              </a:rPr>
              <a:t>Poté zvolit </a:t>
            </a:r>
            <a:r>
              <a:rPr lang="cs-CZ" sz="2400" b="1">
                <a:solidFill>
                  <a:schemeClr val="dk1"/>
                </a:solidFill>
              </a:rPr>
              <a:t>"Format" - EndNote</a:t>
            </a:r>
            <a:r>
              <a:rPr lang="cs-CZ" sz="2400">
                <a:solidFill>
                  <a:schemeClr val="dk1"/>
                </a:solidFill>
              </a:rPr>
              <a:t> a kliknout na </a:t>
            </a:r>
            <a:r>
              <a:rPr lang="cs-CZ" sz="2400" b="1">
                <a:solidFill>
                  <a:schemeClr val="dk1"/>
                </a:solidFill>
              </a:rPr>
              <a:t>"Download Citation".</a:t>
            </a:r>
            <a:endParaRPr sz="2400" b="1">
              <a:solidFill>
                <a:schemeClr val="dk1"/>
              </a:solidFill>
            </a:endParaRPr>
          </a:p>
          <a:p>
            <a:pPr marL="457200" lvl="0" indent="-2857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</a:pPr>
            <a:endParaRPr sz="2400">
              <a:solidFill>
                <a:schemeClr val="dk1"/>
              </a:solidFill>
            </a:endParaRPr>
          </a:p>
          <a:p>
            <a:pPr marL="457200" lvl="0" indent="-4381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arenR"/>
            </a:pPr>
            <a:r>
              <a:rPr lang="cs-CZ" sz="2400">
                <a:solidFill>
                  <a:schemeClr val="dk1"/>
                </a:solidFill>
              </a:rPr>
              <a:t>Objeví se další stránka s hláškou </a:t>
            </a:r>
            <a:r>
              <a:rPr lang="cs-CZ" sz="2400" b="1">
                <a:solidFill>
                  <a:schemeClr val="dk1"/>
                </a:solidFill>
              </a:rPr>
              <a:t>"Otevíráte soubor"</a:t>
            </a:r>
            <a:r>
              <a:rPr lang="cs-CZ" sz="2400">
                <a:solidFill>
                  <a:schemeClr val="dk1"/>
                </a:solidFill>
              </a:rPr>
              <a:t> – např. sage_dsna9.</a:t>
            </a:r>
            <a:r>
              <a:rPr lang="cs-CZ" sz="2400" b="1">
                <a:solidFill>
                  <a:schemeClr val="dk1"/>
                </a:solidFill>
              </a:rPr>
              <a:t>enw</a:t>
            </a:r>
            <a:r>
              <a:rPr lang="cs-CZ" sz="2400">
                <a:solidFill>
                  <a:schemeClr val="dk1"/>
                </a:solidFill>
              </a:rPr>
              <a:t>. Zvolte </a:t>
            </a:r>
            <a:r>
              <a:rPr lang="cs-CZ" sz="2400" b="1">
                <a:solidFill>
                  <a:schemeClr val="dk1"/>
                </a:solidFill>
              </a:rPr>
              <a:t>"uložit".</a:t>
            </a:r>
            <a:endParaRPr sz="2400" b="1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>
              <a:solidFill>
                <a:schemeClr val="dk1"/>
              </a:solidFill>
            </a:endParaRPr>
          </a:p>
        </p:txBody>
      </p:sp>
      <p:sp>
        <p:nvSpPr>
          <p:cNvPr id="372" name="Google Shape;372;g6220bfead0_0_7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2" name="Google Shape;432;g60a5cf5ecd_0_1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33" name="Google Shape;433;g60a5cf5ecd_0_145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g60a5cf5ecd_0_145"/>
          <p:cNvSpPr txBox="1"/>
          <p:nvPr/>
        </p:nvSpPr>
        <p:spPr>
          <a:xfrm>
            <a:off x="419125" y="8785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Výzkumná otázka a klíčová slova</a:t>
            </a:r>
            <a:endParaRPr kumimoji="0" sz="3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Další specifikace</a:t>
            </a:r>
            <a:endParaRPr kumimoji="0" sz="3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Výběr zdrojů</a:t>
            </a:r>
            <a:endParaRPr kumimoji="0" sz="3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Boolovský model</a:t>
            </a:r>
            <a:endParaRPr kumimoji="0" sz="3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Technika vyhledávání</a:t>
            </a:r>
            <a:endParaRPr kumimoji="0" sz="3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Vlastní vyhledávací proces</a:t>
            </a:r>
            <a:endParaRPr kumimoji="0" sz="3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Hodnocení vyhledaných záznamů</a:t>
            </a:r>
            <a:endParaRPr kumimoji="0" sz="3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Další operace</a:t>
            </a:r>
            <a:endParaRPr kumimoji="0" sz="3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3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Google Shape;377;g6220bfead0_0_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78" name="Google Shape;378;g6220bfead0_0_14"/>
          <p:cNvSpPr txBox="1">
            <a:spLocks noGrp="1"/>
          </p:cNvSpPr>
          <p:nvPr>
            <p:ph type="title"/>
          </p:nvPr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cs-CZ" sz="3200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Export záznamů z databáze Sage do citačního software EndNote Web</a:t>
            </a:r>
            <a:br>
              <a:rPr lang="cs-CZ" sz="3200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</a:br>
            <a:endParaRPr sz="32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endParaRPr sz="30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endParaRPr sz="18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endParaRPr sz="18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g6220bfead0_0_14"/>
          <p:cNvSpPr txBox="1"/>
          <p:nvPr/>
        </p:nvSpPr>
        <p:spPr>
          <a:xfrm>
            <a:off x="424350" y="1949600"/>
            <a:ext cx="83253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lang="cs-CZ" sz="1800">
                <a:solidFill>
                  <a:schemeClr val="dk1"/>
                </a:solidFill>
              </a:rPr>
              <a:t>5) </a:t>
            </a:r>
            <a:r>
              <a:rPr lang="cs-CZ" sz="1800" b="1">
                <a:solidFill>
                  <a:schemeClr val="dk1"/>
                </a:solidFill>
              </a:rPr>
              <a:t>Otevřete si </a:t>
            </a:r>
            <a:r>
              <a:rPr lang="cs-CZ" sz="1800">
                <a:solidFill>
                  <a:schemeClr val="dk1"/>
                </a:solidFill>
              </a:rPr>
              <a:t>citační manager </a:t>
            </a:r>
            <a:r>
              <a:rPr lang="cs-CZ" sz="1800" u="sng">
                <a:solidFill>
                  <a:srgbClr val="0000FF"/>
                </a:solidFill>
                <a:hlinkClick r:id="rId4"/>
              </a:rPr>
              <a:t>EndNote Web</a:t>
            </a:r>
            <a:r>
              <a:rPr lang="cs-CZ" sz="1800">
                <a:solidFill>
                  <a:schemeClr val="dk1"/>
                </a:solidFill>
              </a:rPr>
              <a:t> a přihlaste se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lang="cs-CZ" sz="1800">
                <a:solidFill>
                  <a:schemeClr val="dk1"/>
                </a:solidFill>
              </a:rPr>
              <a:t>     pomocí zvolených přihlašovacích údajů.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lang="cs-CZ" sz="1800">
                <a:solidFill>
                  <a:schemeClr val="dk1"/>
                </a:solidFill>
              </a:rPr>
              <a:t>6) V hlavním menu zvolte </a:t>
            </a:r>
            <a:r>
              <a:rPr lang="cs-CZ" sz="1800" b="1">
                <a:solidFill>
                  <a:schemeClr val="dk1"/>
                </a:solidFill>
              </a:rPr>
              <a:t>"Collect – Import References ". </a:t>
            </a:r>
            <a:r>
              <a:rPr lang="cs-CZ" sz="1800">
                <a:solidFill>
                  <a:schemeClr val="dk1"/>
                </a:solidFill>
              </a:rPr>
              <a:t>Vyberte </a:t>
            </a:r>
            <a:endParaRPr sz="18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lang="cs-CZ" sz="1800">
                <a:solidFill>
                  <a:schemeClr val="dk1"/>
                </a:solidFill>
              </a:rPr>
              <a:t>    v polích: </a:t>
            </a:r>
            <a:r>
              <a:rPr lang="cs-CZ" sz="1800" b="1">
                <a:solidFill>
                  <a:schemeClr val="dk1"/>
                </a:solidFill>
              </a:rPr>
              <a:t>"File" </a:t>
            </a:r>
            <a:r>
              <a:rPr lang="cs-CZ" sz="1800">
                <a:solidFill>
                  <a:schemeClr val="dk1"/>
                </a:solidFill>
              </a:rPr>
              <a:t>(např. sage_dsna9.</a:t>
            </a:r>
            <a:r>
              <a:rPr lang="cs-CZ" sz="1800" u="sng">
                <a:solidFill>
                  <a:schemeClr val="dk1"/>
                </a:solidFill>
              </a:rPr>
              <a:t>enw</a:t>
            </a:r>
            <a:r>
              <a:rPr lang="cs-CZ" sz="1800">
                <a:solidFill>
                  <a:schemeClr val="dk1"/>
                </a:solidFill>
              </a:rPr>
              <a:t>), </a:t>
            </a:r>
            <a:r>
              <a:rPr lang="cs-CZ" sz="1800" b="1">
                <a:solidFill>
                  <a:schemeClr val="dk1"/>
                </a:solidFill>
              </a:rPr>
              <a:t>"Import Option -   </a:t>
            </a:r>
            <a:endParaRPr sz="18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1800" b="1">
                <a:solidFill>
                  <a:schemeClr val="dk1"/>
                </a:solidFill>
              </a:rPr>
              <a:t>    EndNote Import ", </a:t>
            </a:r>
            <a:r>
              <a:rPr lang="cs-CZ" sz="1800">
                <a:solidFill>
                  <a:schemeClr val="dk1"/>
                </a:solidFill>
              </a:rPr>
              <a:t>"</a:t>
            </a:r>
            <a:r>
              <a:rPr lang="cs-CZ" sz="1800" b="1">
                <a:solidFill>
                  <a:schemeClr val="dk1"/>
                </a:solidFill>
              </a:rPr>
              <a:t>To</a:t>
            </a:r>
            <a:r>
              <a:rPr lang="cs-CZ" sz="1800">
                <a:solidFill>
                  <a:schemeClr val="dk1"/>
                </a:solidFill>
              </a:rPr>
              <a:t>" zvolte složku,</a:t>
            </a:r>
            <a:r>
              <a:rPr lang="cs-CZ" sz="1800" b="1">
                <a:solidFill>
                  <a:schemeClr val="dk1"/>
                </a:solidFill>
              </a:rPr>
              <a:t> </a:t>
            </a:r>
            <a:r>
              <a:rPr lang="cs-CZ" sz="1800">
                <a:solidFill>
                  <a:schemeClr val="dk1"/>
                </a:solidFill>
              </a:rPr>
              <a:t>do které chcete záznamy </a:t>
            </a:r>
            <a:endParaRPr sz="18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1800">
                <a:solidFill>
                  <a:schemeClr val="dk1"/>
                </a:solidFill>
              </a:rPr>
              <a:t>    přidat, případně si vytvořte novou (Organize – Manage My Group).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lang="cs-CZ" sz="1800">
                <a:solidFill>
                  <a:schemeClr val="dk1"/>
                </a:solidFill>
              </a:rPr>
              <a:t>7) Objeví se hláška sdělující, kolik záznamů bylo naimportováno 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lang="cs-CZ" sz="1800">
                <a:solidFill>
                  <a:schemeClr val="dk1"/>
                </a:solidFill>
              </a:rPr>
              <a:t>    (např. " references were imported into "Political Science" 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lang="cs-CZ" sz="1800">
                <a:solidFill>
                  <a:schemeClr val="dk1"/>
                </a:solidFill>
              </a:rPr>
              <a:t>    group).</a:t>
            </a:r>
            <a:endParaRPr sz="1800">
              <a:solidFill>
                <a:schemeClr val="dk1"/>
              </a:solidFill>
            </a:endParaRPr>
          </a:p>
          <a:p>
            <a:pPr marL="342900" lvl="0" indent="-1841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180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800">
              <a:solidFill>
                <a:schemeClr val="dk1"/>
              </a:solidFill>
            </a:endParaRPr>
          </a:p>
        </p:txBody>
      </p:sp>
      <p:sp>
        <p:nvSpPr>
          <p:cNvPr id="380" name="Google Shape;380;g6220bfead0_0_14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g609c77370a_1_23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3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g609c77370a_1_235"/>
          <p:cNvSpPr txBox="1"/>
          <p:nvPr/>
        </p:nvSpPr>
        <p:spPr>
          <a:xfrm>
            <a:off x="858525" y="2197425"/>
            <a:ext cx="7471200" cy="3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r>
              <a:rPr lang="cs-CZ" sz="531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Zadání praktického úkolu</a:t>
            </a:r>
            <a:endParaRPr sz="531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1" name="Google Shape;391;g41b513c6b4_0_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49414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92" name="Google Shape;392;g41b513c6b4_0_62"/>
          <p:cNvSpPr txBox="1">
            <a:spLocks noGrp="1"/>
          </p:cNvSpPr>
          <p:nvPr>
            <p:ph type="title"/>
          </p:nvPr>
        </p:nvSpPr>
        <p:spPr>
          <a:xfrm>
            <a:off x="373800" y="758009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Literatura</a:t>
            </a:r>
            <a:endParaRPr sz="3400" dirty="0"/>
          </a:p>
        </p:txBody>
      </p:sp>
      <p:sp>
        <p:nvSpPr>
          <p:cNvPr id="393" name="Google Shape;393;g41b513c6b4_0_62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g41b513c6b4_0_62"/>
          <p:cNvSpPr txBox="1"/>
          <p:nvPr/>
        </p:nvSpPr>
        <p:spPr>
          <a:xfrm>
            <a:off x="373800" y="1929000"/>
            <a:ext cx="8770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STEINEROVÁ, Jela; GREŠKOVÁ, Mirka; ILAVSKÁ, Jana.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Informačné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stratégie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elektronickom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prostredí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1. vyd. Bratislava: Univerzita Komenského v Bratislavě, 2010, 190 s. ISBN 9788022328487.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" name="Google Shape;399;g609c77370a_1_2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00" name="Google Shape;400;g609c77370a_1_242"/>
          <p:cNvSpPr txBox="1"/>
          <p:nvPr/>
        </p:nvSpPr>
        <p:spPr>
          <a:xfrm>
            <a:off x="19825" y="1052925"/>
            <a:ext cx="9144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Děkuji Vám za pozornost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g609c77370a_1_242"/>
          <p:cNvSpPr txBox="1"/>
          <p:nvPr/>
        </p:nvSpPr>
        <p:spPr>
          <a:xfrm>
            <a:off x="-193239" y="1860521"/>
            <a:ext cx="91440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000" b="1" dirty="0"/>
              <a:t>Mgr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D</a:t>
            </a:r>
            <a:r>
              <a:rPr lang="cs-CZ" sz="3000" b="1" dirty="0"/>
              <a:t>ana Mazancová, </a:t>
            </a:r>
            <a:r>
              <a:rPr lang="cs-CZ" sz="3000" b="1" dirty="0" err="1"/>
              <a:t>DiS</a:t>
            </a:r>
            <a:r>
              <a:rPr lang="cs-CZ" sz="3000" b="1" dirty="0"/>
              <a:t>.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000" b="1" dirty="0"/>
              <a:t>mazancov</a:t>
            </a:r>
            <a:r>
              <a:rPr lang="cs-CZ" sz="3000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@fss.muni.cz</a:t>
            </a:r>
            <a:endParaRPr sz="3000" b="1" i="0" u="sng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lang="cs-CZ" sz="3500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infozdroje@fss.muni.cz</a:t>
            </a:r>
            <a:endParaRPr sz="3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9" name="Google Shape;439;g60a5cf5ecd_0_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40" name="Google Shape;440;g60a5cf5ecd_0_152"/>
          <p:cNvSpPr txBox="1">
            <a:spLocks noGrp="1"/>
          </p:cNvSpPr>
          <p:nvPr>
            <p:ph type="title"/>
          </p:nvPr>
        </p:nvSpPr>
        <p:spPr>
          <a:xfrm>
            <a:off x="587375" y="6113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3600"/>
              <a:buFont typeface="Arial"/>
              <a:buAutoNum type="arabicPeriod"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Výzkumná otázka</a:t>
            </a:r>
            <a:endParaRPr sz="3600"/>
          </a:p>
        </p:txBody>
      </p:sp>
      <p:sp>
        <p:nvSpPr>
          <p:cNvPr id="441" name="Google Shape;441;g60a5cf5ecd_0_152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g60a5cf5ecd_0_152"/>
          <p:cNvSpPr txBox="1"/>
          <p:nvPr/>
        </p:nvSpPr>
        <p:spPr>
          <a:xfrm>
            <a:off x="587375" y="22733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1) Zformulujte výzkumnou otázku (téma nebo problém)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857250" marR="0" lvl="1" indent="-4572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zjistěte si dost informací o daném tématu </a:t>
            </a:r>
            <a:endParaRPr kumimoji="0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 (e-knihy, rada kolegů atd.)</a:t>
            </a:r>
            <a:endParaRPr kumimoji="0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443" name="Google Shape;443;g60a5cf5ecd_0_152" descr="žárovka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69200" y="0"/>
            <a:ext cx="1574800" cy="207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60a5cf5ecd_0_160"/>
          <p:cNvSpPr txBox="1">
            <a:spLocks noGrp="1"/>
          </p:cNvSpPr>
          <p:nvPr>
            <p:ph type="title"/>
          </p:nvPr>
        </p:nvSpPr>
        <p:spPr>
          <a:xfrm>
            <a:off x="360150" y="245242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Volba výzkumné otázky</a:t>
            </a:r>
            <a:endParaRPr sz="3600" dirty="0"/>
          </a:p>
        </p:txBody>
      </p:sp>
      <p:sp>
        <p:nvSpPr>
          <p:cNvPr id="450" name="Google Shape;450;g60a5cf5ecd_0_160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g60a5cf5ecd_0_160"/>
          <p:cNvSpPr txBox="1"/>
          <p:nvPr/>
        </p:nvSpPr>
        <p:spPr>
          <a:xfrm>
            <a:off x="251550" y="920084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80"/>
              <a:buFont typeface="Arial"/>
              <a:buNone/>
              <a:tabLst/>
              <a:defRPr/>
            </a:pPr>
            <a:r>
              <a:rPr kumimoji="0" lang="cs-CZ" sz="20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Příliš obecná: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Jaký je vztah mezi státní regulací a energetickou účinností?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Specifická: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 program Zelená úsporám přispívá k energetické účinnosti v městě Brně?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Triviální: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Je Ruská federace vlivným energetickým exportérem?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Netriviální: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  Ruská federace využívá energii v zahraniční politice ve vztahu k pobaltským státům?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384"/>
              </a:spcBef>
              <a:spcAft>
                <a:spcPts val="0"/>
              </a:spcAft>
              <a:buClr>
                <a:srgbClr val="000000"/>
              </a:buClr>
              <a:buSzPts val="1280"/>
              <a:buFont typeface="Arial"/>
              <a:buNone/>
              <a:tabLst/>
              <a:defRPr/>
            </a:pPr>
            <a:endParaRPr kumimoji="0" sz="128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52D55B3-CD3A-43A4-A40A-F16FBCC64FAD}"/>
              </a:ext>
            </a:extLst>
          </p:cNvPr>
          <p:cNvSpPr txBox="1"/>
          <p:nvPr/>
        </p:nvSpPr>
        <p:spPr>
          <a:xfrm>
            <a:off x="4438435" y="6387600"/>
            <a:ext cx="4616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Zdroj: https://is.muni.cz/do/fss/57816/65190270/MVEB_thesis_guidelines.pdf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g6211f007f8_0_51"/>
          <p:cNvSpPr txBox="1">
            <a:spLocks noGrp="1"/>
          </p:cNvSpPr>
          <p:nvPr>
            <p:ph type="title"/>
          </p:nvPr>
        </p:nvSpPr>
        <p:spPr>
          <a:xfrm>
            <a:off x="210275" y="56035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Volba výzkumné otázky II.</a:t>
            </a:r>
            <a:endParaRPr sz="3600"/>
          </a:p>
        </p:txBody>
      </p:sp>
      <p:sp>
        <p:nvSpPr>
          <p:cNvPr id="458" name="Google Shape;458;g6211f007f8_0_51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g6211f007f8_0_51"/>
          <p:cNvSpPr txBox="1"/>
          <p:nvPr/>
        </p:nvSpPr>
        <p:spPr>
          <a:xfrm>
            <a:off x="210275" y="1248541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Nerealizovatelná:</a:t>
            </a:r>
            <a:endParaRPr kumimoji="0" sz="2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Jaké osobní pohnutky vedly  ministra  Kubu  k prosazování prolomení limitů pro těžbu uhlí v severních Čechách?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Realizovatelná:</a:t>
            </a:r>
            <a:endParaRPr kumimoji="0" sz="2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Jaká  jsou  hlavní  témata spojená  s energetikou ve  veřejném diskurzu vlády České republiky?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endParaRPr kumimoji="0" sz="2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08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0468E41-C2F8-464E-A256-069BD2D3A985}"/>
              </a:ext>
            </a:extLst>
          </p:cNvPr>
          <p:cNvSpPr txBox="1"/>
          <p:nvPr/>
        </p:nvSpPr>
        <p:spPr>
          <a:xfrm>
            <a:off x="3092521" y="6267635"/>
            <a:ext cx="5678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Zdroj: https://is.muni.cz/do/fss/57816/65190270/MVEB_thesis_guidelines.pdf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4" name="Google Shape;464;g60a5cf5ecd_0_1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65" name="Google Shape;465;g60a5cf5ecd_0_169"/>
          <p:cNvSpPr txBox="1">
            <a:spLocks noGrp="1"/>
          </p:cNvSpPr>
          <p:nvPr>
            <p:ph type="title"/>
          </p:nvPr>
        </p:nvSpPr>
        <p:spPr>
          <a:xfrm>
            <a:off x="507476" y="3693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Klíčová slova</a:t>
            </a:r>
            <a:endParaRPr sz="3600" dirty="0"/>
          </a:p>
        </p:txBody>
      </p:sp>
      <p:sp>
        <p:nvSpPr>
          <p:cNvPr id="466" name="Google Shape;466;g60a5cf5ecd_0_169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g60a5cf5ecd_0_169"/>
          <p:cNvSpPr txBox="1"/>
          <p:nvPr/>
        </p:nvSpPr>
        <p:spPr>
          <a:xfrm>
            <a:off x="360150" y="1209481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2)</a:t>
            </a: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Vyjádřete výzkumnou otázku ve formě</a:t>
            </a:r>
            <a:r>
              <a:rPr kumimoji="0" lang="cs-CZ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cs-CZ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klíčových slov (hesel) 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2" indent="-4191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❖"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používejte zejména </a:t>
            </a:r>
            <a:r>
              <a:rPr kumimoji="0" lang="cs-CZ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podstatná jména</a:t>
            </a:r>
            <a:r>
              <a:rPr kumimoji="0" lang="cs-CZ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endParaRPr kumimoji="0" sz="22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2" indent="-4191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❖"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příd. jména, </a:t>
            </a:r>
            <a:r>
              <a:rPr kumimoji="0" lang="cs-CZ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zájména</a:t>
            </a: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a slovesa pouze pokud jsou opravdu nezbytné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2" indent="-4191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❖"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vyhýbejte se tzv. stop </a:t>
            </a:r>
            <a:r>
              <a:rPr kumimoji="0" lang="cs-CZ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words</a:t>
            </a: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(předložky, spojky, členy v cizích jazycích)</a:t>
            </a:r>
            <a:endParaRPr kumimoji="0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   př. Rusko (federace); energetika; zahraniční politika; (po)baltské státy/země</a:t>
            </a:r>
            <a:endParaRPr kumimoji="0" sz="2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None/>
              <a:tabLst/>
              <a:defRPr/>
            </a:pPr>
            <a:endParaRPr kumimoji="0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1" indent="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Pozn. v katalozích knihoven můžete nalézt i tzv. </a:t>
            </a:r>
            <a:r>
              <a:rPr kumimoji="0" lang="cs-CZ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předmětová hesla 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</a:t>
            </a:r>
            <a:r>
              <a:rPr kumimoji="0" lang="cs-CZ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př. Rusko (federace) - zahraniční vztahy</a:t>
            </a:r>
            <a:endParaRPr kumimoji="0" sz="2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2" name="Google Shape;472;g6211f007f8_0_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73" name="Google Shape;473;g6211f007f8_0_58"/>
          <p:cNvSpPr txBox="1">
            <a:spLocks noGrp="1"/>
          </p:cNvSpPr>
          <p:nvPr>
            <p:ph type="title"/>
          </p:nvPr>
        </p:nvSpPr>
        <p:spPr>
          <a:xfrm>
            <a:off x="469900" y="767696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Myšlenkové mapy</a:t>
            </a:r>
            <a:endParaRPr sz="3600" dirty="0"/>
          </a:p>
        </p:txBody>
      </p:sp>
      <p:sp>
        <p:nvSpPr>
          <p:cNvPr id="474" name="Google Shape;474;g6211f007f8_0_58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g6211f007f8_0_58"/>
          <p:cNvSpPr txBox="1"/>
          <p:nvPr/>
        </p:nvSpPr>
        <p:spPr>
          <a:xfrm>
            <a:off x="98100" y="2681408"/>
            <a:ext cx="89478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04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❑"/>
              <a:tabLst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Při práci s tématem lze využít tzv. 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myšlenkových map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73050" algn="l" defTabSz="914400" rtl="0" eaLnBrk="1" fontAlgn="auto" latinLnBrk="0" hangingPunct="1">
              <a:lnSpc>
                <a:spcPct val="150000"/>
              </a:lnSpc>
              <a:spcBef>
                <a:spcPts val="7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  <a:tabLst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grafické znázornění tématu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73050" algn="l" defTabSz="914400" rtl="0" eaLnBrk="1" fontAlgn="auto" latinLnBrk="0" hangingPunct="1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  <a:tabLst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aplikace - </a:t>
            </a:r>
            <a:r>
              <a:rPr kumimoji="0" lang="cs-CZ" sz="2400" b="0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cs typeface="Arial"/>
                <a:sym typeface="Arial"/>
                <a:hlinkClick r:id="rId4"/>
              </a:rPr>
              <a:t>Pět nejlepších nástrojů pro tvorbu myšlenkových map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476" name="Google Shape;476;g6211f007f8_0_58" descr="žárovka.jp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69200" y="0"/>
            <a:ext cx="1574800" cy="207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1428</Words>
  <Application>Microsoft Office PowerPoint</Application>
  <PresentationFormat>Předvádění na obrazovce (4:3)</PresentationFormat>
  <Paragraphs>393</Paragraphs>
  <Slides>43</Slides>
  <Notes>43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9" baseType="lpstr">
      <vt:lpstr>Arial</vt:lpstr>
      <vt:lpstr>Calibri</vt:lpstr>
      <vt:lpstr>Noto Sans Symbols</vt:lpstr>
      <vt:lpstr>Tahoma</vt:lpstr>
      <vt:lpstr>Wingdings</vt:lpstr>
      <vt:lpstr>Motiv Office</vt:lpstr>
      <vt:lpstr>Základy práce s informačními zdroji pro bc. studenty MVZ2021</vt:lpstr>
      <vt:lpstr>Prezentace aplikace PowerPoint</vt:lpstr>
      <vt:lpstr>Prezentace aplikace PowerPoint</vt:lpstr>
      <vt:lpstr>Prezentace aplikace PowerPoint</vt:lpstr>
      <vt:lpstr>Výzkumná otázka</vt:lpstr>
      <vt:lpstr>Volba výzkumné otázky</vt:lpstr>
      <vt:lpstr>Volba výzkumné otázky II.</vt:lpstr>
      <vt:lpstr>Klíčová slova</vt:lpstr>
      <vt:lpstr>Myšlenkové mapy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Jak se dostanu k licencovaným zdrojům mimo počítačovou síť MU?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Cvičení  </vt:lpstr>
      <vt:lpstr>Export záznamů z databáze Sage do citačního software EndNote Web    </vt:lpstr>
      <vt:lpstr>Export záznamů z databáze Sage do citačního software EndNote Web    </vt:lpstr>
      <vt:lpstr>Prezentace aplikace PowerPoint</vt:lpstr>
      <vt:lpstr>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práce s informačními zdroji pro bc. studenty MVZ2021</dc:title>
  <dc:creator>Aneta Pilátová</dc:creator>
  <cp:lastModifiedBy>Martina Nedomová</cp:lastModifiedBy>
  <cp:revision>8</cp:revision>
  <cp:lastPrinted>2019-10-11T12:26:00Z</cp:lastPrinted>
  <dcterms:created xsi:type="dcterms:W3CDTF">2019-07-22T10:37:01Z</dcterms:created>
  <dcterms:modified xsi:type="dcterms:W3CDTF">2019-10-16T08:17:59Z</dcterms:modified>
</cp:coreProperties>
</file>