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Proxima Nova"/>
      <p:regular r:id="rId39"/>
      <p:bold r:id="rId40"/>
      <p:italic r:id="rId41"/>
      <p:boldItalic r:id="rId42"/>
    </p:embeddedFont>
    <p:embeddedFont>
      <p:font typeface="Alfa Slab One"/>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20" Type="http://schemas.openxmlformats.org/officeDocument/2006/relationships/slide" Target="slides/slide15.xml"/><Relationship Id="rId42" Type="http://schemas.openxmlformats.org/officeDocument/2006/relationships/font" Target="fonts/ProximaNova-boldItalic.fntdata"/><Relationship Id="rId41" Type="http://schemas.openxmlformats.org/officeDocument/2006/relationships/font" Target="fonts/ProximaNova-italic.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AlfaSlabOne-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76455db3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76455db3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76455db3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76455db3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76455db3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76455db3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76455db36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76455db3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76455db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76455db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76455db3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76455db3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76455db3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76455db3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76455db3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76455db3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76455db36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76455db36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76455db3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76455db3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76455db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76455db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76455db3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76455db3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76455db3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76455db3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76455db36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76455db36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76455db36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76455db3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76455db36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76455db3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76455db36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76455db36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76455db36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76455db36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76455db3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76455db3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76455db36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76455db36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76455db36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76455db36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76455db3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76455db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76455db36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76455db36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76455db36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76455db36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76455db3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76455db3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76455db3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76455db3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76455db3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76455db3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76455db3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76455db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76455db3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76455db3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76455db3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76455db3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76455db3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76455db3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76455db3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76455db3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1" Type="http://schemas.openxmlformats.org/officeDocument/2006/relationships/hyperlink" Target="http://jcpa.org/article/president-truman%E2%80%99s-decision-to-recognize-israel/" TargetMode="External"/><Relationship Id="rId10" Type="http://schemas.openxmlformats.org/officeDocument/2006/relationships/hyperlink" Target="http://www.archives.gov/presidential-libraries/index.html" TargetMode="External"/><Relationship Id="rId12" Type="http://schemas.openxmlformats.org/officeDocument/2006/relationships/hyperlink" Target="http://jcpa.org/article/president-truman%E2%80%99s-decision-to-recognize-israel/" TargetMode="Externa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archives.gov/research/guide-fed-records/groups/059.html" TargetMode="External"/><Relationship Id="rId4" Type="http://schemas.openxmlformats.org/officeDocument/2006/relationships/hyperlink" Target="http://www.archives.gov/research/guide-fed-records/groups/059.html" TargetMode="External"/><Relationship Id="rId9" Type="http://schemas.openxmlformats.org/officeDocument/2006/relationships/hyperlink" Target="http://www.archives.gov/presidential-libraries/index.html" TargetMode="External"/><Relationship Id="rId5" Type="http://schemas.openxmlformats.org/officeDocument/2006/relationships/hyperlink" Target="http://www.archives.gov/education/lessons/us-israel/images/recognition-press-release-l.jpg" TargetMode="External"/><Relationship Id="rId6" Type="http://schemas.openxmlformats.org/officeDocument/2006/relationships/hyperlink" Target="http://www.archives.gov/education/lessons/us-israel/images/recognition-press-release-l.jpg" TargetMode="External"/><Relationship Id="rId7" Type="http://schemas.openxmlformats.org/officeDocument/2006/relationships/hyperlink" Target="http://www.trumanlibrary.org/" TargetMode="External"/><Relationship Id="rId8" Type="http://schemas.openxmlformats.org/officeDocument/2006/relationships/hyperlink" Target="http://www.trumanlibrar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hyperlink" Target="http://fathomjournal.org" TargetMode="External"/><Relationship Id="rId10" Type="http://schemas.openxmlformats.org/officeDocument/2006/relationships/hyperlink" Target="http://www.wsj.com" TargetMode="External"/><Relationship Id="rId13" Type="http://schemas.openxmlformats.org/officeDocument/2006/relationships/hyperlink" Target="http://tabletmag.com" TargetMode="External"/><Relationship Id="rId12" Type="http://schemas.openxmlformats.org/officeDocument/2006/relationships/hyperlink" Target="http://fathomjournal.org"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timesofisrael.com" TargetMode="External"/><Relationship Id="rId4" Type="http://schemas.openxmlformats.org/officeDocument/2006/relationships/hyperlink" Target="http://www.timesofisrael.com" TargetMode="External"/><Relationship Id="rId9" Type="http://schemas.openxmlformats.org/officeDocument/2006/relationships/hyperlink" Target="http://www.wsj.com" TargetMode="External"/><Relationship Id="rId14" Type="http://schemas.openxmlformats.org/officeDocument/2006/relationships/hyperlink" Target="http://tabletmag.com" TargetMode="External"/><Relationship Id="rId5" Type="http://schemas.openxmlformats.org/officeDocument/2006/relationships/hyperlink" Target="http://www.jpost.com" TargetMode="External"/><Relationship Id="rId6" Type="http://schemas.openxmlformats.org/officeDocument/2006/relationships/hyperlink" Target="http://www.jpost.com" TargetMode="External"/><Relationship Id="rId7" Type="http://schemas.openxmlformats.org/officeDocument/2006/relationships/hyperlink" Target="http://www.nytimes.com" TargetMode="External"/><Relationship Id="rId8" Type="http://schemas.openxmlformats.org/officeDocument/2006/relationships/hyperlink" Target="http://www.nytime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U.S. Foreign Policy Towards Israel</a:t>
            </a:r>
            <a:endParaRPr>
              <a:solidFill>
                <a:srgbClr val="FFFFFF"/>
              </a:solidFill>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lang="en">
                <a:solidFill>
                  <a:srgbClr val="000000"/>
                </a:solidFill>
              </a:rPr>
              <a:t>MVZ244</a:t>
            </a:r>
            <a:endParaRPr>
              <a:solidFill>
                <a:srgbClr val="000000"/>
              </a:solidFill>
            </a:endParaRPr>
          </a:p>
          <a:p>
            <a:pPr indent="0" lvl="0" marL="0" rtl="0" algn="ctr">
              <a:spcBef>
                <a:spcPts val="0"/>
              </a:spcBef>
              <a:spcAft>
                <a:spcPts val="0"/>
              </a:spcAft>
              <a:buNone/>
            </a:pPr>
            <a:r>
              <a:rPr lang="en">
                <a:solidFill>
                  <a:srgbClr val="000000"/>
                </a:solidFill>
              </a:rPr>
              <a:t>Dr. Aaron T. Walter</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Theories</a:t>
            </a:r>
            <a:endParaRPr/>
          </a:p>
        </p:txBody>
      </p:sp>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Realist</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Hans Morganthau </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Realism in International Politics</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Political realism. Realism that is objective. Rational.</a:t>
            </a:r>
            <a:endParaRPr sz="1800">
              <a:solidFill>
                <a:srgbClr val="4B413B"/>
              </a:solidFill>
            </a:endParaRPr>
          </a:p>
          <a:p>
            <a:pPr indent="-342900" lvl="3" marL="1828800" rtl="0" algn="l">
              <a:spcBef>
                <a:spcPts val="0"/>
              </a:spcBef>
              <a:spcAft>
                <a:spcPts val="0"/>
              </a:spcAft>
              <a:buClr>
                <a:srgbClr val="4B413B"/>
              </a:buClr>
              <a:buSzPts val="1800"/>
              <a:buChar char="●"/>
            </a:pPr>
            <a:r>
              <a:rPr i="1" lang="en" sz="1800">
                <a:solidFill>
                  <a:srgbClr val="4B413B"/>
                </a:solidFill>
              </a:rPr>
              <a:t>Politics Amongst Nations: Struggle for Power and Peace (1985)</a:t>
            </a:r>
            <a:endParaRPr i="1" sz="1800">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Neorealist</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Waltz, </a:t>
            </a:r>
            <a:r>
              <a:rPr i="1" lang="en" sz="1800">
                <a:solidFill>
                  <a:srgbClr val="4B413B"/>
                </a:solidFill>
              </a:rPr>
              <a:t>Theory of International Politics </a:t>
            </a:r>
            <a:r>
              <a:rPr lang="en" sz="1800">
                <a:solidFill>
                  <a:srgbClr val="4B413B"/>
                </a:solidFill>
              </a:rPr>
              <a:t>(1978)</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Power is most important in International politics</a:t>
            </a:r>
            <a:endParaRPr sz="1800">
              <a:solidFill>
                <a:srgbClr val="4B413B"/>
              </a:solidFill>
            </a:endParaRPr>
          </a:p>
          <a:p>
            <a:pPr indent="0" lvl="0" marL="0" rtl="0" algn="l">
              <a:spcBef>
                <a:spcPts val="1800"/>
              </a:spcBef>
              <a:spcAft>
                <a:spcPts val="0"/>
              </a:spcAft>
              <a:buNone/>
            </a:pPr>
            <a:r>
              <a:t/>
            </a:r>
            <a:endParaRPr sz="11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Theories Cont.</a:t>
            </a:r>
            <a:endParaRPr/>
          </a:p>
        </p:txBody>
      </p:sp>
      <p:sp>
        <p:nvSpPr>
          <p:cNvPr id="117" name="Google Shape;117;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Neoclassical</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Classical realist and neorealist plus defensive realist theories. </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mistrust and perception leads to underexpansion or underbalancing behavior = imbalances within the international system</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Rose  </a:t>
            </a:r>
            <a:r>
              <a:rPr i="1" lang="en" sz="1800">
                <a:solidFill>
                  <a:srgbClr val="4B413B"/>
                </a:solidFill>
              </a:rPr>
              <a:t>World Politics </a:t>
            </a:r>
            <a:r>
              <a:rPr lang="en" sz="1800">
                <a:solidFill>
                  <a:srgbClr val="4B413B"/>
                </a:solidFill>
              </a:rPr>
              <a:t>(1998)</a:t>
            </a:r>
            <a:endParaRPr sz="1800">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Constructivist </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significant aspects of IR are historically and socially constructed, rather than inevitable consequences of human nature or other essential characteristics of world politics</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Wendt (2004), Ruggie</a:t>
            </a:r>
            <a:endParaRPr sz="18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President Wilson Legacy</a:t>
            </a:r>
            <a:endParaRPr/>
          </a:p>
        </p:txBody>
      </p:sp>
      <p:sp>
        <p:nvSpPr>
          <p:cNvPr id="123" name="Google Shape;12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Wilsonian Idealism</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Roosevltian (TR) realism</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Marriage of domestic policy to foreign policy that enables liberal internationalism </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element in the never-ending debate between International Relations theory and practice: the ideological tug-of-war between the Wilsonian and Rooseveltian worldview. liberal internationalism’s “multilaterist” element of Wilsonianism and the “democratization” element, a euphemism for American primacy.  </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A difficult question is raised: what happens if the liberal internationalism and the concept of assertive multilateralism slide into liberal imperialism?</a:t>
            </a:r>
            <a:endParaRPr>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Who Creates Foriegn Policy?</a:t>
            </a:r>
            <a:endParaRPr/>
          </a:p>
        </p:txBody>
      </p:sp>
      <p:sp>
        <p:nvSpPr>
          <p:cNvPr id="129" name="Google Shape;129;p25"/>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rgbClr val="4B413B"/>
              </a:buClr>
              <a:buSzPts val="2400"/>
              <a:buChar char="●"/>
            </a:pPr>
            <a:r>
              <a:rPr lang="en" sz="2400">
                <a:solidFill>
                  <a:srgbClr val="4B413B"/>
                </a:solidFill>
              </a:rPr>
              <a:t>The President</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The Cabinet</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Congress</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Bureaucracy </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Interest Groups</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The Media</a:t>
            </a:r>
            <a:endParaRPr sz="2400">
              <a:solidFill>
                <a:srgbClr val="4B413B"/>
              </a:solidFill>
            </a:endParaRPr>
          </a:p>
          <a:p>
            <a:pPr indent="0" lvl="0" marL="0" rtl="0" algn="l">
              <a:spcBef>
                <a:spcPts val="1200"/>
              </a:spcBef>
              <a:spcAft>
                <a:spcPts val="1600"/>
              </a:spcAft>
              <a:buNone/>
            </a:pPr>
            <a:r>
              <a:t/>
            </a:r>
            <a:endParaRPr/>
          </a:p>
        </p:txBody>
      </p:sp>
      <p:pic>
        <p:nvPicPr>
          <p:cNvPr id="130" name="Google Shape;130;p25"/>
          <p:cNvPicPr preferRelativeResize="0"/>
          <p:nvPr/>
        </p:nvPicPr>
        <p:blipFill>
          <a:blip r:embed="rId3">
            <a:alphaModFix/>
          </a:blip>
          <a:stretch>
            <a:fillRect/>
          </a:stretch>
        </p:blipFill>
        <p:spPr>
          <a:xfrm>
            <a:off x="3185025" y="476575"/>
            <a:ext cx="5719500" cy="381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3250">
                <a:solidFill>
                  <a:srgbClr val="2F2D2B"/>
                </a:solidFill>
              </a:rPr>
              <a:t>Case Study</a:t>
            </a:r>
            <a:r>
              <a:rPr b="1" lang="en" sz="3250">
                <a:solidFill>
                  <a:srgbClr val="2F2D2B"/>
                </a:solidFill>
              </a:rPr>
              <a:t>: </a:t>
            </a:r>
            <a:endParaRPr b="1" sz="3250">
              <a:solidFill>
                <a:srgbClr val="2F2D2B"/>
              </a:solidFill>
            </a:endParaRPr>
          </a:p>
          <a:p>
            <a:pPr indent="0" lvl="0" marL="0" rtl="0" algn="l">
              <a:lnSpc>
                <a:spcPct val="115000"/>
              </a:lnSpc>
              <a:spcBef>
                <a:spcPts val="0"/>
              </a:spcBef>
              <a:spcAft>
                <a:spcPts val="0"/>
              </a:spcAft>
              <a:buClr>
                <a:schemeClr val="dk1"/>
              </a:buClr>
              <a:buSzPts val="1100"/>
              <a:buFont typeface="Arial"/>
              <a:buNone/>
            </a:pPr>
            <a:r>
              <a:rPr b="1" lang="en" sz="3250">
                <a:solidFill>
                  <a:srgbClr val="2F2D2B"/>
                </a:solidFill>
              </a:rPr>
              <a:t>The creation of Foreign Policy towards Israel</a:t>
            </a:r>
            <a:endParaRPr b="1" sz="3250">
              <a:solidFill>
                <a:srgbClr val="2F2D2B"/>
              </a:solidFil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as Superpower</a:t>
            </a:r>
            <a:endParaRPr/>
          </a:p>
        </p:txBody>
      </p:sp>
      <p:sp>
        <p:nvSpPr>
          <p:cNvPr id="141" name="Google Shape;14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7825" lvl="0" marL="457200" rtl="0" algn="l">
              <a:spcBef>
                <a:spcPts val="1200"/>
              </a:spcBef>
              <a:spcAft>
                <a:spcPts val="0"/>
              </a:spcAft>
              <a:buClr>
                <a:srgbClr val="4B413B"/>
              </a:buClr>
              <a:buSzPts val="2350"/>
              <a:buChar char="●"/>
            </a:pPr>
            <a:r>
              <a:rPr lang="en" sz="2350">
                <a:solidFill>
                  <a:srgbClr val="4B413B"/>
                </a:solidFill>
              </a:rPr>
              <a:t>From 1946-1948 rapidly changing geopolitical circumstances</a:t>
            </a:r>
            <a:endParaRPr sz="2350">
              <a:solidFill>
                <a:srgbClr val="4B413B"/>
              </a:solidFill>
            </a:endParaRPr>
          </a:p>
          <a:p>
            <a:pPr indent="-377825" lvl="0" marL="457200" rtl="0" algn="l">
              <a:spcBef>
                <a:spcPts val="0"/>
              </a:spcBef>
              <a:spcAft>
                <a:spcPts val="0"/>
              </a:spcAft>
              <a:buClr>
                <a:srgbClr val="4B413B"/>
              </a:buClr>
              <a:buSzPts val="2350"/>
              <a:buChar char="●"/>
            </a:pPr>
            <a:r>
              <a:rPr lang="en" sz="2350">
                <a:solidFill>
                  <a:srgbClr val="4B413B"/>
                </a:solidFill>
              </a:rPr>
              <a:t>US policy in the Middle East was focused on supporting Arab states' independence; aiding the development of oil-producing countries; preventing Soviet influence from Greece, Turkey and Iran; </a:t>
            </a:r>
            <a:endParaRPr sz="2350">
              <a:solidFill>
                <a:srgbClr val="4B413B"/>
              </a:solidFill>
            </a:endParaRPr>
          </a:p>
          <a:p>
            <a:pPr indent="-377825" lvl="0" marL="457200" rtl="0" algn="l">
              <a:spcBef>
                <a:spcPts val="0"/>
              </a:spcBef>
              <a:spcAft>
                <a:spcPts val="0"/>
              </a:spcAft>
              <a:buClr>
                <a:srgbClr val="4B413B"/>
              </a:buClr>
              <a:buSzPts val="2350"/>
              <a:buChar char="●"/>
            </a:pPr>
            <a:r>
              <a:rPr lang="en" sz="2350">
                <a:solidFill>
                  <a:srgbClr val="4B413B"/>
                </a:solidFill>
              </a:rPr>
              <a:t>Also, attempts were made to prevent an arms race and maintaining a neutral stance in the infant Arab-Israeli conflict.</a:t>
            </a:r>
            <a:endParaRPr sz="23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 Crucible</a:t>
            </a:r>
            <a:endParaRPr/>
          </a:p>
        </p:txBody>
      </p:sp>
      <p:sp>
        <p:nvSpPr>
          <p:cNvPr id="147" name="Google Shape;14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rgbClr val="4B413B"/>
              </a:buClr>
              <a:buSzPts val="2400"/>
              <a:buChar char="●"/>
            </a:pPr>
            <a:r>
              <a:rPr lang="en" sz="2400">
                <a:solidFill>
                  <a:srgbClr val="4B413B"/>
                </a:solidFill>
              </a:rPr>
              <a:t>U.S. relationship with Israel was genesis of national interests in the Middle East both of military and cultural value</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It was also a crucible for U.S. President Harry Truman and early post-WWII foreign policy. </a:t>
            </a:r>
            <a:endParaRPr sz="24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a:t>
            </a:r>
            <a:endParaRPr/>
          </a:p>
        </p:txBody>
      </p:sp>
      <p:sp>
        <p:nvSpPr>
          <p:cNvPr id="153" name="Google Shape;153;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rgbClr val="4B413B"/>
              </a:buClr>
              <a:buSzPts val="2400"/>
              <a:buChar char="●"/>
            </a:pPr>
            <a:r>
              <a:rPr lang="en" sz="2400">
                <a:solidFill>
                  <a:srgbClr val="4B413B"/>
                </a:solidFill>
              </a:rPr>
              <a:t>President Truman had conflicted attitudes toward establishment of the State of Israel.</a:t>
            </a:r>
            <a:endParaRPr sz="2400">
              <a:solidFill>
                <a:srgbClr val="4B413B"/>
              </a:solidFill>
            </a:endParaRPr>
          </a:p>
          <a:p>
            <a:pPr indent="-381000" lvl="1" marL="914400" rtl="0" algn="l">
              <a:spcBef>
                <a:spcPts val="0"/>
              </a:spcBef>
              <a:spcAft>
                <a:spcPts val="0"/>
              </a:spcAft>
              <a:buClr>
                <a:srgbClr val="4B413B"/>
              </a:buClr>
              <a:buSzPts val="2400"/>
              <a:buChar char="●"/>
            </a:pPr>
            <a:r>
              <a:rPr lang="en" sz="2400">
                <a:solidFill>
                  <a:srgbClr val="4B413B"/>
                </a:solidFill>
              </a:rPr>
              <a:t>ethical paradoxes</a:t>
            </a:r>
            <a:endParaRPr sz="2400">
              <a:solidFill>
                <a:srgbClr val="4B413B"/>
              </a:solidFill>
            </a:endParaRPr>
          </a:p>
          <a:p>
            <a:pPr indent="-381000" lvl="1" marL="914400" rtl="0" algn="l">
              <a:spcBef>
                <a:spcPts val="0"/>
              </a:spcBef>
              <a:spcAft>
                <a:spcPts val="0"/>
              </a:spcAft>
              <a:buClr>
                <a:srgbClr val="4B413B"/>
              </a:buClr>
              <a:buSzPts val="2400"/>
              <a:buChar char="●"/>
            </a:pPr>
            <a:r>
              <a:rPr lang="en" sz="2400">
                <a:solidFill>
                  <a:srgbClr val="4B413B"/>
                </a:solidFill>
              </a:rPr>
              <a:t>moral ambiguities</a:t>
            </a:r>
            <a:endParaRPr sz="2400">
              <a:solidFill>
                <a:srgbClr val="4B413B"/>
              </a:solidFill>
            </a:endParaRPr>
          </a:p>
          <a:p>
            <a:pPr indent="-381000" lvl="1" marL="914400" rtl="0" algn="l">
              <a:spcBef>
                <a:spcPts val="0"/>
              </a:spcBef>
              <a:spcAft>
                <a:spcPts val="0"/>
              </a:spcAft>
              <a:buClr>
                <a:srgbClr val="4B413B"/>
              </a:buClr>
              <a:buSzPts val="2400"/>
              <a:buChar char="●"/>
            </a:pPr>
            <a:r>
              <a:rPr lang="en" sz="2400">
                <a:solidFill>
                  <a:srgbClr val="4B413B"/>
                </a:solidFill>
              </a:rPr>
              <a:t>deeply flawed region</a:t>
            </a:r>
            <a:endParaRPr sz="24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a:t>
            </a:r>
            <a:endParaRPr/>
          </a:p>
        </p:txBody>
      </p:sp>
      <p:sp>
        <p:nvSpPr>
          <p:cNvPr id="159" name="Google Shape;159;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The Mandate was a recognition that the number of stateless and endangered Jews in the world at that time far exceeded the number of Arabs living in the backwater of a defeated Ottoman Empire.</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Also, The Mandate indicated belief that self-determination for the Jewish people was not possible without a Jewish state.</a:t>
            </a:r>
            <a:endParaRPr sz="1800">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Truman when he became president had extensive experience in Midwestern machine politics, but was a relative neophyte in the realm of foreign policy.  </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He had been largely excluded the circles of power as Roosevelt’s vice president; had to work against a tremendous information deficit </a:t>
            </a:r>
            <a:endParaRPr sz="18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Crucible</a:t>
            </a:r>
            <a:endParaRPr/>
          </a:p>
        </p:txBody>
      </p:sp>
      <p:sp>
        <p:nvSpPr>
          <p:cNvPr id="165" name="Google Shape;16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1" marL="914400" rtl="0" algn="l">
              <a:spcBef>
                <a:spcPts val="1200"/>
              </a:spcBef>
              <a:spcAft>
                <a:spcPts val="0"/>
              </a:spcAft>
              <a:buClr>
                <a:srgbClr val="4B413B"/>
              </a:buClr>
              <a:buSzPts val="1800"/>
              <a:buChar char="●"/>
            </a:pPr>
            <a:r>
              <a:rPr lang="en" sz="1800">
                <a:solidFill>
                  <a:srgbClr val="4B413B"/>
                </a:solidFill>
              </a:rPr>
              <a:t>Before 1948, sentiment as well as policy was aligned with Arabist mentality</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anti-Zionist U.S. State Department</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The ‘Arabists’ exerted considerable influence both as career diplomats and as bureaucrats within the State Department. But over time, group became insular and headstrong and showing a marked tendency to assert the Arab point of view. Nevertheless this Arabist elite, demonstrated their profound influence on American attitudes toward the Middle East.</a:t>
            </a:r>
            <a:endParaRPr sz="1800">
              <a:solidFill>
                <a:srgbClr val="4B413B"/>
              </a:solidFill>
            </a:endParaRPr>
          </a:p>
          <a:p>
            <a:pPr indent="0" lvl="0" marL="0" rtl="0" algn="l">
              <a:spcBef>
                <a:spcPts val="2100"/>
              </a:spcBef>
              <a:spcAft>
                <a:spcPts val="0"/>
              </a:spcAft>
              <a:buNone/>
            </a:pPr>
            <a:r>
              <a:t/>
            </a:r>
            <a:endParaRPr sz="11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Overview</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1475" lvl="0" marL="457200" rtl="0" algn="l">
              <a:spcBef>
                <a:spcPts val="1200"/>
              </a:spcBef>
              <a:spcAft>
                <a:spcPts val="0"/>
              </a:spcAft>
              <a:buClr>
                <a:srgbClr val="4B413B"/>
              </a:buClr>
              <a:buSzPts val="2250"/>
              <a:buChar char="●"/>
            </a:pPr>
            <a:r>
              <a:rPr lang="en" sz="2250">
                <a:solidFill>
                  <a:srgbClr val="4B413B"/>
                </a:solidFill>
              </a:rPr>
              <a:t>Examine the continuity and change of U.S. foreign relations with Israel</a:t>
            </a:r>
            <a:endParaRPr sz="2250">
              <a:solidFill>
                <a:srgbClr val="4B413B"/>
              </a:solidFill>
            </a:endParaRPr>
          </a:p>
          <a:p>
            <a:pPr indent="-371475" lvl="1" marL="914400" rtl="0" algn="l">
              <a:spcBef>
                <a:spcPts val="0"/>
              </a:spcBef>
              <a:spcAft>
                <a:spcPts val="0"/>
              </a:spcAft>
              <a:buClr>
                <a:srgbClr val="4B413B"/>
              </a:buClr>
              <a:buSzPts val="2250"/>
              <a:buChar char="●"/>
            </a:pPr>
            <a:r>
              <a:rPr lang="en" sz="2250">
                <a:solidFill>
                  <a:srgbClr val="4B413B"/>
                </a:solidFill>
              </a:rPr>
              <a:t>tight bonds with inherent tension</a:t>
            </a:r>
            <a:endParaRPr sz="2250">
              <a:solidFill>
                <a:srgbClr val="4B413B"/>
              </a:solidFill>
            </a:endParaRPr>
          </a:p>
          <a:p>
            <a:pPr indent="-371475" lvl="0" marL="457200" rtl="0" algn="l">
              <a:spcBef>
                <a:spcPts val="0"/>
              </a:spcBef>
              <a:spcAft>
                <a:spcPts val="0"/>
              </a:spcAft>
              <a:buClr>
                <a:srgbClr val="4B413B"/>
              </a:buClr>
              <a:buSzPts val="2250"/>
              <a:buChar char="●"/>
            </a:pPr>
            <a:r>
              <a:rPr lang="en" sz="2250">
                <a:solidFill>
                  <a:srgbClr val="4B413B"/>
                </a:solidFill>
              </a:rPr>
              <a:t>Examine key milestones in the relationship of the two nations</a:t>
            </a:r>
            <a:endParaRPr sz="2250">
              <a:solidFill>
                <a:srgbClr val="4B413B"/>
              </a:solidFill>
            </a:endParaRPr>
          </a:p>
          <a:p>
            <a:pPr indent="-371475" lvl="0" marL="457200" rtl="0" algn="l">
              <a:spcBef>
                <a:spcPts val="0"/>
              </a:spcBef>
              <a:spcAft>
                <a:spcPts val="0"/>
              </a:spcAft>
              <a:buClr>
                <a:srgbClr val="4B413B"/>
              </a:buClr>
              <a:buSzPts val="2250"/>
              <a:buChar char="●"/>
            </a:pPr>
            <a:r>
              <a:rPr lang="en" sz="2250">
                <a:solidFill>
                  <a:srgbClr val="4B413B"/>
                </a:solidFill>
              </a:rPr>
              <a:t>Impact of U.S. presidential decision making on foreign policy</a:t>
            </a:r>
            <a:endParaRPr sz="2250">
              <a:solidFill>
                <a:srgbClr val="4B413B"/>
              </a:solidFill>
            </a:endParaRPr>
          </a:p>
          <a:p>
            <a:pPr indent="-371475" lvl="0" marL="457200" rtl="0" algn="l">
              <a:spcBef>
                <a:spcPts val="0"/>
              </a:spcBef>
              <a:spcAft>
                <a:spcPts val="0"/>
              </a:spcAft>
              <a:buClr>
                <a:srgbClr val="4B413B"/>
              </a:buClr>
              <a:buSzPts val="2250"/>
              <a:buChar char="●"/>
            </a:pPr>
            <a:r>
              <a:rPr lang="en" sz="2250">
                <a:solidFill>
                  <a:srgbClr val="4B413B"/>
                </a:solidFill>
              </a:rPr>
              <a:t>Impact of foreign policy crisis on relationship with Israel</a:t>
            </a:r>
            <a:endParaRPr sz="22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Crucible</a:t>
            </a:r>
            <a:endParaRPr/>
          </a:p>
        </p:txBody>
      </p:sp>
      <p:sp>
        <p:nvSpPr>
          <p:cNvPr id="171" name="Google Shape;171;p32"/>
          <p:cNvSpPr txBox="1"/>
          <p:nvPr>
            <p:ph idx="1" type="body"/>
          </p:nvPr>
        </p:nvSpPr>
        <p:spPr>
          <a:xfrm>
            <a:off x="311700" y="803275"/>
            <a:ext cx="8520600" cy="37656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Pre-1948 existed the “prevailing standards of self-determination” that led to the 1922 League of Nations Mandate, which formally recognized “the historical connection of the Jewish people with Palestine” and endorsed their “reconstituting their national home” in that land. </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offered legitimacy to the Balfour Declaration </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infuriated the Arabs and Arabists (Orientalist's) </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CIA’s pro-Arab operations in the 1940s and 50s by the agency’s three most influential—and colorful—officers in the Middle East. Kermit “Kim” Roosevelt was the grandson of Theodore Roosevelt and the first head of CIA covert action in the region; his cousin, Archie Roosevelt, was a Middle East scholar and chief of the Beirut station and Miles Copeland, a maverick covert operations specialist.</a:t>
            </a:r>
            <a:endParaRPr sz="1800">
              <a:solidFill>
                <a:srgbClr val="4B413B"/>
              </a:solidFill>
            </a:endParaRPr>
          </a:p>
          <a:p>
            <a:pPr indent="0" lvl="0" marL="0" rtl="0" algn="l">
              <a:spcBef>
                <a:spcPts val="23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Crucible</a:t>
            </a:r>
            <a:endParaRPr/>
          </a:p>
        </p:txBody>
      </p:sp>
      <p:sp>
        <p:nvSpPr>
          <p:cNvPr id="177" name="Google Shape;17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The U.S. has been the principle power outside the region since the end of WWII</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Therefore any efforts in the Middle East imposed by outside powers and then enforced until both Jews and Arabs agreed to abide by it.</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British Mandate principle and policy </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The two peoples’ national aims were irreconcilable. </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British gave UN the “problem” of Jews and Arabs</a:t>
            </a:r>
            <a:endParaRPr sz="1800">
              <a:solidFill>
                <a:srgbClr val="4B413B"/>
              </a:solidFill>
            </a:endParaRPr>
          </a:p>
          <a:p>
            <a:pPr indent="-342900" lvl="2" marL="1371600" rtl="0" algn="l">
              <a:spcBef>
                <a:spcPts val="0"/>
              </a:spcBef>
              <a:spcAft>
                <a:spcPts val="0"/>
              </a:spcAft>
              <a:buClr>
                <a:srgbClr val="4B413B"/>
              </a:buClr>
              <a:buSzPts val="1800"/>
              <a:buChar char="●"/>
            </a:pPr>
            <a:r>
              <a:rPr lang="en" sz="1800">
                <a:solidFill>
                  <a:srgbClr val="4B413B"/>
                </a:solidFill>
              </a:rPr>
              <a:t>Anglo-­American Morrison-Grady plan, </a:t>
            </a:r>
            <a:endParaRPr sz="1800">
              <a:solidFill>
                <a:srgbClr val="4B413B"/>
              </a:solidFill>
            </a:endParaRPr>
          </a:p>
          <a:p>
            <a:pPr indent="-342900" lvl="3" marL="1828800" rtl="0" algn="l">
              <a:spcBef>
                <a:spcPts val="0"/>
              </a:spcBef>
              <a:spcAft>
                <a:spcPts val="0"/>
              </a:spcAft>
              <a:buClr>
                <a:srgbClr val="4B413B"/>
              </a:buClr>
              <a:buSzPts val="1800"/>
              <a:buChar char="●"/>
            </a:pPr>
            <a:r>
              <a:rPr lang="en" sz="1800">
                <a:solidFill>
                  <a:srgbClr val="4B413B"/>
                </a:solidFill>
              </a:rPr>
              <a:t>a federated Palestine with autonomous Jewish and Arab provinces</a:t>
            </a:r>
            <a:endParaRPr sz="1800">
              <a:solidFill>
                <a:srgbClr val="4B413B"/>
              </a:solidFill>
            </a:endParaRPr>
          </a:p>
          <a:p>
            <a:pPr indent="0" lvl="0" marL="0" rtl="0" algn="l">
              <a:spcBef>
                <a:spcPts val="2100"/>
              </a:spcBef>
              <a:spcAft>
                <a:spcPts val="0"/>
              </a:spcAft>
              <a:buNone/>
            </a:pPr>
            <a:r>
              <a:t/>
            </a:r>
            <a:endParaRPr sz="11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Origins to U.S. policy</a:t>
            </a:r>
            <a:endParaRPr/>
          </a:p>
        </p:txBody>
      </p:sp>
      <p:sp>
        <p:nvSpPr>
          <p:cNvPr id="183" name="Google Shape;18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rgbClr val="4B413B"/>
              </a:buClr>
              <a:buSzPts val="1400"/>
              <a:buChar char="●"/>
            </a:pPr>
            <a:r>
              <a:rPr lang="en" sz="1400">
                <a:solidFill>
                  <a:srgbClr val="4B413B"/>
                </a:solidFill>
              </a:rPr>
              <a:t>By 1946 (first full year of Truman’s presidency), thousands of Jewish refugees were stranded, caught between an unwillingness to remain in Europe, and displaced otherwise.</a:t>
            </a:r>
            <a:endParaRPr sz="1400">
              <a:solidFill>
                <a:srgbClr val="4B413B"/>
              </a:solidFill>
            </a:endParaRPr>
          </a:p>
          <a:p>
            <a:pPr indent="-317500" lvl="0" marL="457200" rtl="0" algn="l">
              <a:spcBef>
                <a:spcPts val="0"/>
              </a:spcBef>
              <a:spcAft>
                <a:spcPts val="0"/>
              </a:spcAft>
              <a:buClr>
                <a:srgbClr val="4B413B"/>
              </a:buClr>
              <a:buSzPts val="1400"/>
              <a:buChar char="●"/>
            </a:pPr>
            <a:r>
              <a:rPr lang="en" sz="1400">
                <a:solidFill>
                  <a:srgbClr val="4B413B"/>
                </a:solidFill>
              </a:rPr>
              <a:t>Wish to join fellow Jews in British-Mandate Palestine.</a:t>
            </a:r>
            <a:endParaRPr sz="1400">
              <a:solidFill>
                <a:srgbClr val="4B413B"/>
              </a:solidFill>
            </a:endParaRPr>
          </a:p>
          <a:p>
            <a:pPr indent="-317500" lvl="0" marL="457200" rtl="0" algn="l">
              <a:spcBef>
                <a:spcPts val="0"/>
              </a:spcBef>
              <a:spcAft>
                <a:spcPts val="0"/>
              </a:spcAft>
              <a:buClr>
                <a:srgbClr val="4B413B"/>
              </a:buClr>
              <a:buSzPts val="1400"/>
              <a:buChar char="●"/>
            </a:pPr>
            <a:r>
              <a:rPr lang="en" sz="1400">
                <a:solidFill>
                  <a:srgbClr val="4B413B"/>
                </a:solidFill>
              </a:rPr>
              <a:t>To Palestine’s Arab population these Jews represented an enormous threat to their own desire for self-determination. </a:t>
            </a:r>
            <a:endParaRPr sz="1400">
              <a:solidFill>
                <a:srgbClr val="4B413B"/>
              </a:solidFill>
            </a:endParaRPr>
          </a:p>
          <a:p>
            <a:pPr indent="-317500" lvl="0" marL="457200" rtl="0" algn="l">
              <a:spcBef>
                <a:spcPts val="0"/>
              </a:spcBef>
              <a:spcAft>
                <a:spcPts val="0"/>
              </a:spcAft>
              <a:buClr>
                <a:srgbClr val="4B413B"/>
              </a:buClr>
              <a:buSzPts val="1400"/>
              <a:buChar char="●"/>
            </a:pPr>
            <a:r>
              <a:rPr lang="en" sz="1400">
                <a:solidFill>
                  <a:srgbClr val="4B413B"/>
                </a:solidFill>
              </a:rPr>
              <a:t>A huge new influx of Jewish refugees from Europe endangered both their majority and their land.</a:t>
            </a:r>
            <a:endParaRPr sz="1400">
              <a:solidFill>
                <a:srgbClr val="4B413B"/>
              </a:solidFill>
            </a:endParaRPr>
          </a:p>
          <a:p>
            <a:pPr indent="-317500" lvl="0" marL="457200" rtl="0" algn="l">
              <a:spcBef>
                <a:spcPts val="0"/>
              </a:spcBef>
              <a:spcAft>
                <a:spcPts val="0"/>
              </a:spcAft>
              <a:buClr>
                <a:srgbClr val="4B413B"/>
              </a:buClr>
              <a:buSzPts val="1400"/>
              <a:buChar char="●"/>
            </a:pPr>
            <a:r>
              <a:rPr lang="en" sz="1400">
                <a:solidFill>
                  <a:srgbClr val="4B413B"/>
                </a:solidFill>
              </a:rPr>
              <a:t>“There was probably never a time after December 1917” — in the wake of the Balfour Declaration supporting a Jewish homeland in Palestine — “that the Jews and Arabs in Palestine could have agreed on their own to share or divide the country,”</a:t>
            </a:r>
            <a:endParaRPr sz="1400">
              <a:solidFill>
                <a:srgbClr val="4B413B"/>
              </a:solidFill>
            </a:endParaRPr>
          </a:p>
          <a:p>
            <a:pPr indent="0" lvl="0" marL="0" rtl="0" algn="l">
              <a:spcBef>
                <a:spcPts val="2300"/>
              </a:spcBef>
              <a:spcAft>
                <a:spcPts val="0"/>
              </a:spcAft>
              <a:buNone/>
            </a:pPr>
            <a:r>
              <a:t/>
            </a:r>
            <a:endParaRPr sz="1400">
              <a:solidFill>
                <a:srgbClr val="4B413B"/>
              </a:solidFill>
            </a:endParaRPr>
          </a:p>
          <a:p>
            <a:pPr indent="-311150" lvl="0" marL="457200" rtl="0" algn="l">
              <a:spcBef>
                <a:spcPts val="2300"/>
              </a:spcBef>
              <a:spcAft>
                <a:spcPts val="0"/>
              </a:spcAft>
              <a:buClr>
                <a:srgbClr val="4B413B"/>
              </a:buClr>
              <a:buSzPts val="1300"/>
              <a:buChar char="●"/>
            </a:pPr>
            <a:r>
              <a:rPr lang="en" sz="1300">
                <a:solidFill>
                  <a:srgbClr val="4B413B"/>
                </a:solidFill>
              </a:rPr>
              <a:t>-‘</a:t>
            </a:r>
            <a:r>
              <a:rPr i="1" lang="en" sz="1300">
                <a:solidFill>
                  <a:srgbClr val="4B413B"/>
                </a:solidFill>
              </a:rPr>
              <a:t>Genesis: Truman, American Jews, and the Origins of the Arab/Israeli Conflict</a:t>
            </a:r>
            <a:r>
              <a:rPr lang="en" sz="1300">
                <a:solidFill>
                  <a:srgbClr val="4B413B"/>
                </a:solidFill>
              </a:rPr>
              <a:t>,’ by John B. Judis (2014)</a:t>
            </a:r>
            <a:endParaRPr sz="13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Christian Zionism</a:t>
            </a:r>
            <a:endParaRPr/>
          </a:p>
        </p:txBody>
      </p:sp>
      <p:sp>
        <p:nvSpPr>
          <p:cNvPr id="189" name="Google Shape;189;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0675" lvl="0" marL="457200" rtl="0" algn="l">
              <a:spcBef>
                <a:spcPts val="1200"/>
              </a:spcBef>
              <a:spcAft>
                <a:spcPts val="0"/>
              </a:spcAft>
              <a:buClr>
                <a:srgbClr val="4B413B"/>
              </a:buClr>
              <a:buSzPts val="1450"/>
              <a:buChar char="●"/>
            </a:pPr>
            <a:r>
              <a:rPr lang="en" sz="1450">
                <a:solidFill>
                  <a:srgbClr val="4B413B"/>
                </a:solidFill>
              </a:rPr>
              <a:t>Allis and Ronald Radosh in their 2009 book, </a:t>
            </a:r>
            <a:r>
              <a:rPr i="1" lang="en" sz="1450">
                <a:solidFill>
                  <a:srgbClr val="4B413B"/>
                </a:solidFill>
              </a:rPr>
              <a:t>A Safe Haven: Harry S. Truman and the Founding of Israel </a:t>
            </a:r>
            <a:r>
              <a:rPr lang="en" sz="1450">
                <a:solidFill>
                  <a:srgbClr val="4B413B"/>
                </a:solidFill>
              </a:rPr>
              <a:t>offers a most complete blow-by-blow account of what happened in Truman’s recognition of Israel</a:t>
            </a:r>
            <a:endParaRPr sz="1450">
              <a:solidFill>
                <a:srgbClr val="4B413B"/>
              </a:solidFill>
            </a:endParaRPr>
          </a:p>
          <a:p>
            <a:pPr indent="-320675" lvl="1" marL="914400" rtl="0" algn="l">
              <a:spcBef>
                <a:spcPts val="0"/>
              </a:spcBef>
              <a:spcAft>
                <a:spcPts val="0"/>
              </a:spcAft>
              <a:buClr>
                <a:srgbClr val="4B413B"/>
              </a:buClr>
              <a:buSzPts val="1450"/>
              <a:buChar char="●"/>
            </a:pPr>
            <a:r>
              <a:rPr lang="en" sz="1450">
                <a:solidFill>
                  <a:srgbClr val="4B413B"/>
                </a:solidFill>
              </a:rPr>
              <a:t>Key to Radosh is Truman’s Christian Zionism</a:t>
            </a:r>
            <a:endParaRPr sz="1450">
              <a:solidFill>
                <a:srgbClr val="4B413B"/>
              </a:solidFill>
            </a:endParaRPr>
          </a:p>
          <a:p>
            <a:pPr indent="-320675" lvl="2" marL="1371600" rtl="0" algn="l">
              <a:spcBef>
                <a:spcPts val="0"/>
              </a:spcBef>
              <a:spcAft>
                <a:spcPts val="0"/>
              </a:spcAft>
              <a:buClr>
                <a:srgbClr val="4B413B"/>
              </a:buClr>
              <a:buSzPts val="1450"/>
              <a:buChar char="●"/>
            </a:pPr>
            <a:r>
              <a:rPr lang="en" sz="1450">
                <a:solidFill>
                  <a:srgbClr val="4B413B"/>
                </a:solidFill>
              </a:rPr>
              <a:t>coincidentally this is offered as evidence as to earlier support from British Foreign Minister Balfour to U.S. President Wilson.</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Verbal and archival evidence indicates that Truman often quoted Deuteronomy (“Go in and take possession of the land to which the Lord has sworn unto your fathers”) </a:t>
            </a:r>
            <a:endParaRPr sz="1450">
              <a:solidFill>
                <a:srgbClr val="4B413B"/>
              </a:solidFill>
            </a:endParaRPr>
          </a:p>
          <a:p>
            <a:pPr indent="-320675" lvl="1" marL="914400" rtl="0" algn="l">
              <a:spcBef>
                <a:spcPts val="0"/>
              </a:spcBef>
              <a:spcAft>
                <a:spcPts val="0"/>
              </a:spcAft>
              <a:buClr>
                <a:srgbClr val="4B413B"/>
              </a:buClr>
              <a:buSzPts val="1450"/>
              <a:buChar char="●"/>
            </a:pPr>
            <a:r>
              <a:rPr lang="en" sz="1450">
                <a:solidFill>
                  <a:srgbClr val="4B413B"/>
                </a:solidFill>
              </a:rPr>
              <a:t>Alfred Lilienthal, a State Department Arabist, said Truman “was a Biblical fundamentalist who constantly pointed” to those words; </a:t>
            </a:r>
            <a:endParaRPr sz="1450">
              <a:solidFill>
                <a:srgbClr val="4B413B"/>
              </a:solidFill>
            </a:endParaRPr>
          </a:p>
          <a:p>
            <a:pPr indent="-320675" lvl="1" marL="914400" rtl="0" algn="l">
              <a:spcBef>
                <a:spcPts val="0"/>
              </a:spcBef>
              <a:spcAft>
                <a:spcPts val="0"/>
              </a:spcAft>
              <a:buClr>
                <a:srgbClr val="4B413B"/>
              </a:buClr>
              <a:buSzPts val="1450"/>
              <a:buChar char="●"/>
            </a:pPr>
            <a:r>
              <a:rPr lang="en" sz="1450">
                <a:solidFill>
                  <a:srgbClr val="4B413B"/>
                </a:solidFill>
              </a:rPr>
              <a:t>Truman and his chief White House aide, Clark Clifford, exchanged biblical passages on the boundaries of Israel; and </a:t>
            </a:r>
            <a:endParaRPr sz="1450">
              <a:solidFill>
                <a:srgbClr val="4B413B"/>
              </a:solidFill>
            </a:endParaRPr>
          </a:p>
          <a:p>
            <a:pPr indent="-320675" lvl="1" marL="914400" rtl="0" algn="l">
              <a:spcBef>
                <a:spcPts val="0"/>
              </a:spcBef>
              <a:spcAft>
                <a:spcPts val="0"/>
              </a:spcAft>
              <a:buClr>
                <a:srgbClr val="4B413B"/>
              </a:buClr>
              <a:buSzPts val="1450"/>
              <a:buChar char="●"/>
            </a:pPr>
            <a:r>
              <a:rPr lang="en" sz="1450">
                <a:solidFill>
                  <a:srgbClr val="4B413B"/>
                </a:solidFill>
              </a:rPr>
              <a:t>Six months after recognizing Israel, Truman wrote Chaim Weizmann that “[w]hat you have received at the hands of the world has been far less than was your due.”</a:t>
            </a:r>
            <a:endParaRPr sz="14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Truman’s Crucible</a:t>
            </a:r>
            <a:endParaRPr/>
          </a:p>
        </p:txBody>
      </p:sp>
      <p:sp>
        <p:nvSpPr>
          <p:cNvPr id="195" name="Google Shape;195;p36"/>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4B413B"/>
              </a:buClr>
              <a:buSzPts val="1600"/>
              <a:buChar char="●"/>
            </a:pPr>
            <a:r>
              <a:rPr lang="en" sz="1600">
                <a:solidFill>
                  <a:srgbClr val="4B413B"/>
                </a:solidFill>
              </a:rPr>
              <a:t>Relationship with the burgeoning Zionist lobby was strained. </a:t>
            </a:r>
            <a:endParaRPr sz="1600">
              <a:solidFill>
                <a:srgbClr val="4B413B"/>
              </a:solidFill>
            </a:endParaRPr>
          </a:p>
          <a:p>
            <a:pPr indent="-330200" lvl="1" marL="914400" rtl="0" algn="l">
              <a:spcBef>
                <a:spcPts val="0"/>
              </a:spcBef>
              <a:spcAft>
                <a:spcPts val="0"/>
              </a:spcAft>
              <a:buClr>
                <a:srgbClr val="4B413B"/>
              </a:buClr>
              <a:buSzPts val="1600"/>
              <a:buChar char="●"/>
            </a:pPr>
            <a:r>
              <a:rPr lang="en" sz="1600">
                <a:solidFill>
                  <a:srgbClr val="4B413B"/>
                </a:solidFill>
              </a:rPr>
              <a:t>Truman exhibited a casual anti-Semitism that was certainly not out of place in his day, but also counted Jews among his close friends and advisers.</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He felt put-upon by Zionist groups clamoring for his administration’s support and comes across as whiny — the “one constant in his reproaches were the ‘emotional Jews’ of the United States,’</a:t>
            </a:r>
            <a:r>
              <a:rPr b="1" lang="en" sz="1600">
                <a:solidFill>
                  <a:srgbClr val="4B413B"/>
                </a:solidFill>
              </a:rPr>
              <a:t> </a:t>
            </a:r>
            <a:endParaRPr b="1" sz="1600">
              <a:solidFill>
                <a:srgbClr val="4B413B"/>
              </a:solidFill>
            </a:endParaRPr>
          </a:p>
          <a:p>
            <a:pPr indent="-330200" lvl="1" marL="914400" rtl="0" algn="l">
              <a:spcBef>
                <a:spcPts val="0"/>
              </a:spcBef>
              <a:spcAft>
                <a:spcPts val="0"/>
              </a:spcAft>
              <a:buClr>
                <a:srgbClr val="4B413B"/>
              </a:buClr>
              <a:buSzPts val="1600"/>
              <a:buChar char="●"/>
            </a:pPr>
            <a:r>
              <a:rPr lang="en" sz="1600">
                <a:solidFill>
                  <a:srgbClr val="4B413B"/>
                </a:solidFill>
              </a:rPr>
              <a:t>Truman was also aware of the political risks of taking sides.</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On the one hand, to support Israel might be to involve the United States in a new world conflict after having just emerged from World War II.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On the other, domestic political pressure mitigated strongly against remaining neutral. </a:t>
            </a:r>
            <a:endParaRPr sz="1600">
              <a:solidFill>
                <a:srgbClr val="4B413B"/>
              </a:solidFill>
            </a:endParaRPr>
          </a:p>
          <a:p>
            <a:pPr indent="-330200" lvl="1" marL="914400" rtl="0" algn="l">
              <a:spcBef>
                <a:spcPts val="0"/>
              </a:spcBef>
              <a:spcAft>
                <a:spcPts val="0"/>
              </a:spcAft>
              <a:buClr>
                <a:srgbClr val="4B413B"/>
              </a:buClr>
              <a:buSzPts val="1600"/>
              <a:buChar char="●"/>
            </a:pPr>
            <a:r>
              <a:rPr lang="en" sz="1600">
                <a:solidFill>
                  <a:srgbClr val="4B413B"/>
                </a:solidFill>
              </a:rPr>
              <a:t>“I’m sorry, gentlemen,’’ the president said, “but I have to answer to hundreds of thousands who are anxious for the success of Zionism; I do not have hundreds of thousands of Arabs among my constituents.”</a:t>
            </a:r>
            <a:endParaRPr sz="1600">
              <a:solidFill>
                <a:srgbClr val="4B413B"/>
              </a:solidFill>
            </a:endParaRPr>
          </a:p>
          <a:p>
            <a:pPr indent="-314325" lvl="0" marL="457200" rtl="0" algn="l">
              <a:spcBef>
                <a:spcPts val="0"/>
              </a:spcBef>
              <a:spcAft>
                <a:spcPts val="0"/>
              </a:spcAft>
              <a:buClr>
                <a:srgbClr val="4B413B"/>
              </a:buClr>
              <a:buSzPts val="1350"/>
              <a:buChar char="●"/>
            </a:pPr>
            <a:r>
              <a:rPr lang="en" sz="1350">
                <a:solidFill>
                  <a:srgbClr val="4B413B"/>
                </a:solidFill>
              </a:rPr>
              <a:t>-‘Genesis,’ by John B. Judis (2014)</a:t>
            </a:r>
            <a:endParaRPr sz="13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Pre-1948 Statehood</a:t>
            </a:r>
            <a:endParaRPr/>
          </a:p>
        </p:txBody>
      </p:sp>
      <p:sp>
        <p:nvSpPr>
          <p:cNvPr id="201" name="Google Shape;201;p37"/>
          <p:cNvSpPr txBox="1"/>
          <p:nvPr>
            <p:ph idx="1" type="body"/>
          </p:nvPr>
        </p:nvSpPr>
        <p:spPr>
          <a:xfrm>
            <a:off x="311700" y="945775"/>
            <a:ext cx="8520600" cy="36231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Zionist and Palestinian were often unreconcilable during the pre-1948 statehood. </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Important to acknowledge the political realities behind American decision-making that often disregarded Palestinian needs. </a:t>
            </a:r>
            <a:endParaRPr>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Due to the Balfour Declaration, “The British and the Zionists had conspired to screw the Arabs out of a country that by the prevailing standards of self-determination should have been theirs.” (</a:t>
            </a:r>
            <a:r>
              <a:rPr i="1" lang="en">
                <a:solidFill>
                  <a:srgbClr val="4B413B"/>
                </a:solidFill>
              </a:rPr>
              <a:t>Genesis</a:t>
            </a:r>
            <a:r>
              <a:rPr lang="en">
                <a:solidFill>
                  <a:srgbClr val="4B413B"/>
                </a:solidFill>
              </a:rPr>
              <a:t>, p.251)</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view of Arabists in U.S. State Department</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view of T.E. Lawrence (British military commander, author)</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arguably the revisionist view of some contemporary historians and authors</a:t>
            </a:r>
            <a:endParaRPr sz="1800">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However, contemporary policy decisions override past events. </a:t>
            </a:r>
            <a:endParaRPr>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Bi-nationalism</a:t>
            </a:r>
            <a:endParaRPr/>
          </a:p>
        </p:txBody>
      </p:sp>
      <p:sp>
        <p:nvSpPr>
          <p:cNvPr id="207" name="Google Shape;207;p38"/>
          <p:cNvSpPr txBox="1"/>
          <p:nvPr>
            <p:ph idx="1" type="body"/>
          </p:nvPr>
        </p:nvSpPr>
        <p:spPr>
          <a:xfrm>
            <a:off x="311700" y="919875"/>
            <a:ext cx="8520600" cy="36489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Binationalism, the Zionist movement associated with Judah Magnes, Martin Buber, and Henrietta Szold: support a Jewish presence but recognized Arab rights in British Mandate Palestine. </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Important to note that Zionist binationalism, never a potent force.</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When discussing the period 1947–48,  a revised partition plan would have given Palestinians more territory than allotted by the 1947 United Nations (UN) plan. </a:t>
            </a:r>
            <a:endParaRPr sz="1800">
              <a:solidFill>
                <a:srgbClr val="4B413B"/>
              </a:solidFill>
            </a:endParaRPr>
          </a:p>
          <a:p>
            <a:pPr indent="-342900" lvl="0" marL="457200" rtl="0" algn="l">
              <a:spcBef>
                <a:spcPts val="0"/>
              </a:spcBef>
              <a:spcAft>
                <a:spcPts val="0"/>
              </a:spcAft>
              <a:buClr>
                <a:srgbClr val="4B413B"/>
              </a:buClr>
              <a:buSzPts val="1800"/>
              <a:buChar char="●"/>
            </a:pPr>
            <a:r>
              <a:rPr lang="en">
                <a:solidFill>
                  <a:srgbClr val="4B413B"/>
                </a:solidFill>
              </a:rPr>
              <a:t>Although various Arab League countries and some Palestinian leaders were willing to entertain such ideas, Grand Mufti Haj Amin al-Husayni’s influence still prevailed among Palestinians, and Arab leaders mistrusted each other’s intentions; thus they rejected any compromise. </a:t>
            </a:r>
            <a:endParaRPr>
              <a:solidFill>
                <a:srgbClr val="4B413B"/>
              </a:solidFill>
            </a:endParaRPr>
          </a:p>
          <a:p>
            <a:pPr indent="0" lvl="0" marL="457200" rtl="0" algn="l">
              <a:spcBef>
                <a:spcPts val="24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Bi-nationalism cont.</a:t>
            </a:r>
            <a:endParaRPr/>
          </a:p>
        </p:txBody>
      </p:sp>
      <p:sp>
        <p:nvSpPr>
          <p:cNvPr id="213" name="Google Shape;21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4B413B"/>
              </a:buClr>
              <a:buSzPts val="1800"/>
              <a:buChar char="●"/>
            </a:pPr>
            <a:r>
              <a:rPr lang="en">
                <a:solidFill>
                  <a:srgbClr val="4B413B"/>
                </a:solidFill>
              </a:rPr>
              <a:t>Also of importance is to recognize the differences between liberal Zionism, as embodied by Justice Brandeis and Rabbi Stephen Wise, and militant American Zionism, with each varying approaches to the American public and politicians. </a:t>
            </a:r>
            <a:endParaRPr>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Important to note: neither camp considered the Palestinians as having any rights; Palestinians were equivalent to American Indians, inferior peoples whose concerns were minimal when compared to those of whites. </a:t>
            </a:r>
            <a:endParaRPr sz="1800">
              <a:solidFill>
                <a:srgbClr val="4B413B"/>
              </a:solidFill>
            </a:endParaRPr>
          </a:p>
          <a:p>
            <a:pPr indent="-342900" lvl="1" marL="914400" rtl="0" algn="l">
              <a:spcBef>
                <a:spcPts val="0"/>
              </a:spcBef>
              <a:spcAft>
                <a:spcPts val="0"/>
              </a:spcAft>
              <a:buClr>
                <a:srgbClr val="4B413B"/>
              </a:buClr>
              <a:buSzPts val="1800"/>
              <a:buChar char="●"/>
            </a:pPr>
            <a:r>
              <a:rPr lang="en" sz="1800">
                <a:solidFill>
                  <a:srgbClr val="4B413B"/>
                </a:solidFill>
              </a:rPr>
              <a:t>This is an indictment of American liberal Zionists, a double standard, where concern for the less fortunate could apply in Western countries but not to non-Westerners.</a:t>
            </a:r>
            <a:endParaRPr sz="18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Partition + Independence</a:t>
            </a:r>
            <a:endParaRPr/>
          </a:p>
        </p:txBody>
      </p:sp>
      <p:sp>
        <p:nvSpPr>
          <p:cNvPr id="219" name="Google Shape;21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2425" lvl="0" marL="457200" rtl="0" algn="l">
              <a:spcBef>
                <a:spcPts val="1200"/>
              </a:spcBef>
              <a:spcAft>
                <a:spcPts val="0"/>
              </a:spcAft>
              <a:buClr>
                <a:srgbClr val="4B413B"/>
              </a:buClr>
              <a:buSzPts val="1950"/>
              <a:buChar char="●"/>
            </a:pPr>
            <a:r>
              <a:rPr lang="en" sz="1950">
                <a:solidFill>
                  <a:srgbClr val="4B413B"/>
                </a:solidFill>
              </a:rPr>
              <a:t>Britain and the United States, in a joint effort to examine the dilemma, established the "Anglo-American Committee of Inquiry." </a:t>
            </a:r>
            <a:endParaRPr sz="1950">
              <a:solidFill>
                <a:srgbClr val="4B413B"/>
              </a:solidFill>
            </a:endParaRPr>
          </a:p>
          <a:p>
            <a:pPr indent="-352425" lvl="0" marL="457200" rtl="0" algn="l">
              <a:spcBef>
                <a:spcPts val="0"/>
              </a:spcBef>
              <a:spcAft>
                <a:spcPts val="0"/>
              </a:spcAft>
              <a:buClr>
                <a:srgbClr val="4B413B"/>
              </a:buClr>
              <a:buSzPts val="1950"/>
              <a:buChar char="●"/>
            </a:pPr>
            <a:r>
              <a:rPr lang="en" sz="1950">
                <a:solidFill>
                  <a:srgbClr val="4B413B"/>
                </a:solidFill>
              </a:rPr>
              <a:t>In April 1946, the committee submitted ten recommendations covering topics such as "The European Problem," "Refugee Immigration Into Palestine," "Principals of Government," "United Nations Trusteeship," "Equality of Standards," "Land Policy," "Economic Development," "Education," and "The Need for Peace in Palestine.”</a:t>
            </a:r>
            <a:endParaRPr sz="1950">
              <a:solidFill>
                <a:srgbClr val="4B413B"/>
              </a:solidFill>
            </a:endParaRPr>
          </a:p>
          <a:p>
            <a:pPr indent="0" lvl="0" marL="0" rtl="0" algn="l">
              <a:spcBef>
                <a:spcPts val="2700"/>
              </a:spcBef>
              <a:spcAft>
                <a:spcPts val="0"/>
              </a:spcAft>
              <a:buNone/>
            </a:pPr>
            <a:r>
              <a:t/>
            </a:r>
            <a:endParaRPr sz="11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Partition + Independence</a:t>
            </a:r>
            <a:endParaRPr/>
          </a:p>
        </p:txBody>
      </p:sp>
      <p:sp>
        <p:nvSpPr>
          <p:cNvPr id="225" name="Google Shape;225;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2425" lvl="0" marL="457200" rtl="0" algn="l">
              <a:spcBef>
                <a:spcPts val="1200"/>
              </a:spcBef>
              <a:spcAft>
                <a:spcPts val="0"/>
              </a:spcAft>
              <a:buClr>
                <a:srgbClr val="4B413B"/>
              </a:buClr>
              <a:buSzPts val="1950"/>
              <a:buChar char="●"/>
            </a:pPr>
            <a:r>
              <a:rPr lang="en" sz="1950">
                <a:solidFill>
                  <a:srgbClr val="4B413B"/>
                </a:solidFill>
              </a:rPr>
              <a:t>British, Arab, and Jewish reactions to the recommendations were not favorable. Jewish terrorism in Palestine antagonized the British, and by February 1947 Arab-Jewish communications had collapsed. </a:t>
            </a:r>
            <a:endParaRPr sz="1950">
              <a:solidFill>
                <a:srgbClr val="4B413B"/>
              </a:solidFill>
            </a:endParaRPr>
          </a:p>
          <a:p>
            <a:pPr indent="-352425" lvl="0" marL="457200" rtl="0" algn="l">
              <a:spcBef>
                <a:spcPts val="0"/>
              </a:spcBef>
              <a:spcAft>
                <a:spcPts val="0"/>
              </a:spcAft>
              <a:buClr>
                <a:srgbClr val="4B413B"/>
              </a:buClr>
              <a:buSzPts val="1950"/>
              <a:buChar char="●"/>
            </a:pPr>
            <a:r>
              <a:rPr lang="en" sz="1950">
                <a:solidFill>
                  <a:srgbClr val="4B413B"/>
                </a:solidFill>
              </a:rPr>
              <a:t>Britain, anxious to rid itself of the problem, set the United Nations in motion, formally requesting on April 2, 1947, that the U.N. General Assembly set up the Special Committee on Palestine (UNSCOP). </a:t>
            </a:r>
            <a:endParaRPr sz="1950">
              <a:solidFill>
                <a:srgbClr val="4B413B"/>
              </a:solidFill>
            </a:endParaRPr>
          </a:p>
          <a:p>
            <a:pPr indent="-352425" lvl="1" marL="914400" rtl="0" algn="l">
              <a:spcBef>
                <a:spcPts val="0"/>
              </a:spcBef>
              <a:spcAft>
                <a:spcPts val="0"/>
              </a:spcAft>
              <a:buClr>
                <a:srgbClr val="4B413B"/>
              </a:buClr>
              <a:buSzPts val="1950"/>
              <a:buChar char="●"/>
            </a:pPr>
            <a:r>
              <a:rPr lang="en" sz="1950">
                <a:solidFill>
                  <a:srgbClr val="4B413B"/>
                </a:solidFill>
              </a:rPr>
              <a:t>This committee recommended that the British mandate over Palestine be ended and that the territory be partitioned into two</a:t>
            </a:r>
            <a:endParaRPr sz="19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Course Objectives</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4B413B"/>
              </a:buClr>
              <a:buSzPts val="1600"/>
              <a:buChar char="●"/>
            </a:pPr>
            <a:r>
              <a:rPr lang="en" sz="1600">
                <a:solidFill>
                  <a:srgbClr val="4B413B"/>
                </a:solidFill>
              </a:rPr>
              <a:t>Explore major themes, historical events, and personalities in U.S.-Israeli relations </a:t>
            </a:r>
            <a:endParaRPr sz="1600">
              <a:solidFill>
                <a:srgbClr val="4B413B"/>
              </a:solidFill>
            </a:endParaRPr>
          </a:p>
          <a:p>
            <a:pPr indent="-330200" lvl="1" marL="914400" rtl="0" algn="l">
              <a:spcBef>
                <a:spcPts val="0"/>
              </a:spcBef>
              <a:spcAft>
                <a:spcPts val="0"/>
              </a:spcAft>
              <a:buClr>
                <a:srgbClr val="4B413B"/>
              </a:buClr>
              <a:buSzPts val="1600"/>
              <a:buChar char="●"/>
            </a:pPr>
            <a:r>
              <a:rPr lang="en" sz="1600">
                <a:solidFill>
                  <a:srgbClr val="4B413B"/>
                </a:solidFill>
              </a:rPr>
              <a:t>before 1948</a:t>
            </a:r>
            <a:endParaRPr sz="1600">
              <a:solidFill>
                <a:srgbClr val="4B413B"/>
              </a:solidFill>
            </a:endParaRPr>
          </a:p>
          <a:p>
            <a:pPr indent="-330200" lvl="1" marL="914400" rtl="0" algn="l">
              <a:spcBef>
                <a:spcPts val="0"/>
              </a:spcBef>
              <a:spcAft>
                <a:spcPts val="0"/>
              </a:spcAft>
              <a:buClr>
                <a:srgbClr val="4B413B"/>
              </a:buClr>
              <a:buSzPts val="1600"/>
              <a:buChar char="●"/>
            </a:pPr>
            <a:r>
              <a:rPr lang="en" sz="1600">
                <a:solidFill>
                  <a:srgbClr val="4B413B"/>
                </a:solidFill>
              </a:rPr>
              <a:t>after 1948</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Discuss the nature of America’s ‘special’ and ‘strategic’ relationship with Israel</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Role, if any, of lobbies</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Familiarity of key players and issues and complexities of U.S. diplomatic efforts in the Middle East</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Provide critical thinking tools necessary to examine with a critical eye the day-to-day happenings in Israel, the broader Middle East, and America’s relationship within. </a:t>
            </a:r>
            <a:endParaRPr sz="16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Independence</a:t>
            </a:r>
            <a:endParaRPr/>
          </a:p>
        </p:txBody>
      </p:sp>
      <p:sp>
        <p:nvSpPr>
          <p:cNvPr id="231" name="Google Shape;231;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4B413B"/>
              </a:buClr>
              <a:buSzPts val="1600"/>
              <a:buChar char="●"/>
            </a:pPr>
            <a:r>
              <a:rPr lang="en" sz="1600">
                <a:solidFill>
                  <a:srgbClr val="4B413B"/>
                </a:solidFill>
              </a:rPr>
              <a:t>Jewish reaction was mixed--some wanted control of all of Palestine; others realized that partition spelled hope for their dream of a homeland. The Arabs were not at all agreeable to the UNSCOP plan.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In October the Arab League Council directed the governments of its member states to move troops to the Palestine border.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President Truman instructed the State Department to support the U.N. plan, and, with protest it did so.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On November 29, 1947, the partition plan was passed by the U.N. General Assembly.</a:t>
            </a:r>
            <a:endParaRPr sz="16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Independence</a:t>
            </a:r>
            <a:endParaRPr/>
          </a:p>
        </p:txBody>
      </p:sp>
      <p:sp>
        <p:nvSpPr>
          <p:cNvPr id="237" name="Google Shape;237;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4B413B"/>
              </a:buClr>
              <a:buSzPts val="1600"/>
              <a:buChar char="●"/>
            </a:pPr>
            <a:r>
              <a:rPr lang="en" sz="1600">
                <a:solidFill>
                  <a:srgbClr val="4B413B"/>
                </a:solidFill>
              </a:rPr>
              <a:t>At midnight on May 14, 1948, the Provisional Government of Israel proclaimed a new State of Israel.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On that same date, the United States, in the person of President Truman, recognized the provisional Jewish government as </a:t>
            </a:r>
            <a:r>
              <a:rPr i="1" lang="en" sz="1600">
                <a:solidFill>
                  <a:srgbClr val="4B413B"/>
                </a:solidFill>
              </a:rPr>
              <a:t>de facto</a:t>
            </a:r>
            <a:r>
              <a:rPr lang="en" sz="1600">
                <a:solidFill>
                  <a:srgbClr val="4B413B"/>
                </a:solidFill>
              </a:rPr>
              <a:t> authority of the Jewish state (</a:t>
            </a:r>
            <a:r>
              <a:rPr i="1" lang="en" sz="1600">
                <a:solidFill>
                  <a:srgbClr val="4B413B"/>
                </a:solidFill>
              </a:rPr>
              <a:t>de jure</a:t>
            </a:r>
            <a:r>
              <a:rPr lang="en" sz="1600">
                <a:solidFill>
                  <a:srgbClr val="4B413B"/>
                </a:solidFill>
              </a:rPr>
              <a:t> recognition was extended on January 31, 1949).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The U.S. delegates to the U.N. and top-ranking State Department officials were angered that Truman released his recognition statement to the press without notifying them first. </a:t>
            </a:r>
            <a:endParaRPr sz="1600">
              <a:solidFill>
                <a:srgbClr val="4B413B"/>
              </a:solidFill>
            </a:endParaRPr>
          </a:p>
          <a:p>
            <a:pPr indent="-330200" lvl="0" marL="457200" rtl="0" algn="l">
              <a:spcBef>
                <a:spcPts val="0"/>
              </a:spcBef>
              <a:spcAft>
                <a:spcPts val="0"/>
              </a:spcAft>
              <a:buClr>
                <a:srgbClr val="4B413B"/>
              </a:buClr>
              <a:buSzPts val="1600"/>
              <a:buChar char="●"/>
            </a:pPr>
            <a:r>
              <a:rPr lang="en" sz="1600">
                <a:solidFill>
                  <a:srgbClr val="4B413B"/>
                </a:solidFill>
              </a:rPr>
              <a:t>On May 15, 1948, the first day of Israeli Independence and exactly one year after UNSCOP was established, Arab armies invaded Israel and the first Arab-Israeli war began.</a:t>
            </a:r>
            <a:endParaRPr sz="16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For Thought</a:t>
            </a:r>
            <a:endParaRPr/>
          </a:p>
        </p:txBody>
      </p:sp>
      <p:sp>
        <p:nvSpPr>
          <p:cNvPr id="243" name="Google Shape;243;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0675" lvl="0" marL="457200" rtl="0" algn="l">
              <a:spcBef>
                <a:spcPts val="1200"/>
              </a:spcBef>
              <a:spcAft>
                <a:spcPts val="0"/>
              </a:spcAft>
              <a:buClr>
                <a:srgbClr val="4B413B"/>
              </a:buClr>
              <a:buSzPts val="1450"/>
              <a:buChar char="●"/>
            </a:pPr>
            <a:r>
              <a:rPr lang="en" sz="1450">
                <a:solidFill>
                  <a:srgbClr val="4B413B"/>
                </a:solidFill>
              </a:rPr>
              <a:t>Gudrun Kramer, </a:t>
            </a:r>
            <a:r>
              <a:rPr i="1" lang="en" sz="1450">
                <a:solidFill>
                  <a:srgbClr val="4B413B"/>
                </a:solidFill>
              </a:rPr>
              <a:t>A History of Palestine </a:t>
            </a:r>
            <a:r>
              <a:rPr lang="en" sz="1450">
                <a:solidFill>
                  <a:srgbClr val="4B413B"/>
                </a:solidFill>
              </a:rPr>
              <a:t>(New Jersey: Princeton University Press, 2002); </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Ilan Pappe, </a:t>
            </a:r>
            <a:r>
              <a:rPr i="1" lang="en" sz="1450">
                <a:solidFill>
                  <a:srgbClr val="4B413B"/>
                </a:solidFill>
              </a:rPr>
              <a:t>The Forgotten Palestians </a:t>
            </a:r>
            <a:r>
              <a:rPr lang="en" sz="1450">
                <a:solidFill>
                  <a:srgbClr val="4B413B"/>
                </a:solidFill>
              </a:rPr>
              <a:t>(New Haven: Yale University Press, 2011); </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Paul C. Merkley, </a:t>
            </a:r>
            <a:r>
              <a:rPr i="1" lang="en" sz="1450">
                <a:solidFill>
                  <a:srgbClr val="4B413B"/>
                </a:solidFill>
              </a:rPr>
              <a:t>The Politics of Christian Zionism, 1891–1948, </a:t>
            </a:r>
            <a:r>
              <a:rPr lang="en" sz="1450">
                <a:solidFill>
                  <a:srgbClr val="4B413B"/>
                </a:solidFill>
              </a:rPr>
              <a:t>(Portland: Frank Cass Publishers, 1992); </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Lawrence Davidson. “Truman the Politician and the Establishment of Israel,” </a:t>
            </a:r>
            <a:r>
              <a:rPr i="1" lang="en" sz="1450">
                <a:solidFill>
                  <a:srgbClr val="4B413B"/>
                </a:solidFill>
              </a:rPr>
              <a:t>Journal of Palestine Studies </a:t>
            </a:r>
            <a:r>
              <a:rPr lang="en" sz="1450">
                <a:solidFill>
                  <a:srgbClr val="4B413B"/>
                </a:solidFill>
              </a:rPr>
              <a:t>XXXIX, no. 4 (Summer 2010) 29</a:t>
            </a:r>
            <a:r>
              <a:rPr i="1" lang="en" sz="1450">
                <a:solidFill>
                  <a:srgbClr val="4B413B"/>
                </a:solidFill>
              </a:rPr>
              <a:t>–</a:t>
            </a:r>
            <a:r>
              <a:rPr lang="en" sz="1450">
                <a:solidFill>
                  <a:srgbClr val="4B413B"/>
                </a:solidFill>
              </a:rPr>
              <a:t>42; </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Earl D. Huff, “A Study of a Successful Interest Group: The American Zionist Movement,” </a:t>
            </a:r>
            <a:r>
              <a:rPr i="1" lang="en" sz="1450">
                <a:solidFill>
                  <a:srgbClr val="4B413B"/>
                </a:solidFill>
              </a:rPr>
              <a:t>The Western Political Quarterly</a:t>
            </a:r>
            <a:r>
              <a:rPr lang="en" sz="1450">
                <a:solidFill>
                  <a:srgbClr val="4B413B"/>
                </a:solidFill>
              </a:rPr>
              <a:t> 25, no. 1 (March 1972): 109</a:t>
            </a:r>
            <a:r>
              <a:rPr i="1" lang="en" sz="1450">
                <a:solidFill>
                  <a:srgbClr val="4B413B"/>
                </a:solidFill>
              </a:rPr>
              <a:t>–</a:t>
            </a:r>
            <a:r>
              <a:rPr lang="en" sz="1450">
                <a:solidFill>
                  <a:srgbClr val="4B413B"/>
                </a:solidFill>
              </a:rPr>
              <a:t>24; </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Walter Russel Mead, “The New Israel and the Old,” </a:t>
            </a:r>
            <a:r>
              <a:rPr i="1" lang="en" sz="1450">
                <a:solidFill>
                  <a:srgbClr val="4B413B"/>
                </a:solidFill>
              </a:rPr>
              <a:t>Foreign Affairs</a:t>
            </a:r>
            <a:r>
              <a:rPr lang="en" sz="1450">
                <a:solidFill>
                  <a:srgbClr val="4B413B"/>
                </a:solidFill>
              </a:rPr>
              <a:t> 87, no.4 (July 2008): 1</a:t>
            </a:r>
            <a:r>
              <a:rPr i="1" lang="en" sz="1450">
                <a:solidFill>
                  <a:srgbClr val="4B413B"/>
                </a:solidFill>
              </a:rPr>
              <a:t>–</a:t>
            </a:r>
            <a:r>
              <a:rPr lang="en" sz="1450">
                <a:solidFill>
                  <a:srgbClr val="4B413B"/>
                </a:solidFill>
              </a:rPr>
              <a:t>15</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Hugh Wilford, </a:t>
            </a:r>
            <a:r>
              <a:rPr i="1" lang="en" sz="1450">
                <a:solidFill>
                  <a:srgbClr val="4B413B"/>
                </a:solidFill>
              </a:rPr>
              <a:t>America’s Great Game: The CIA’s Secret Arabists and the Shaping of the Modern Middle East </a:t>
            </a:r>
            <a:r>
              <a:rPr lang="en" sz="1450">
                <a:solidFill>
                  <a:srgbClr val="4B413B"/>
                </a:solidFill>
              </a:rPr>
              <a:t>(Basic Books, 2013)</a:t>
            </a:r>
            <a:endParaRPr sz="1450">
              <a:solidFill>
                <a:srgbClr val="4B413B"/>
              </a:solidFill>
            </a:endParaRPr>
          </a:p>
          <a:p>
            <a:pPr indent="-320675" lvl="0" marL="457200" rtl="0" algn="l">
              <a:spcBef>
                <a:spcPts val="0"/>
              </a:spcBef>
              <a:spcAft>
                <a:spcPts val="0"/>
              </a:spcAft>
              <a:buClr>
                <a:srgbClr val="4B413B"/>
              </a:buClr>
              <a:buSzPts val="1450"/>
              <a:buChar char="●"/>
            </a:pPr>
            <a:r>
              <a:rPr lang="en" sz="1450">
                <a:solidFill>
                  <a:srgbClr val="4B413B"/>
                </a:solidFill>
              </a:rPr>
              <a:t>Robert D. Kaplan, </a:t>
            </a:r>
            <a:r>
              <a:rPr i="1" lang="en" sz="1450">
                <a:solidFill>
                  <a:srgbClr val="4B413B"/>
                </a:solidFill>
              </a:rPr>
              <a:t>The Arabists: The Romance of an American Elite</a:t>
            </a:r>
            <a:r>
              <a:rPr lang="en" sz="1450">
                <a:solidFill>
                  <a:srgbClr val="4B413B"/>
                </a:solidFill>
              </a:rPr>
              <a:t> (First Press, 1995)</a:t>
            </a:r>
            <a:endParaRPr sz="14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249" name="Google Shape;249;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8775" lvl="0" marL="457200" rtl="0" algn="l">
              <a:spcBef>
                <a:spcPts val="1200"/>
              </a:spcBef>
              <a:spcAft>
                <a:spcPts val="0"/>
              </a:spcAft>
              <a:buClr>
                <a:srgbClr val="4B413B"/>
              </a:buClr>
              <a:buSzPts val="2050"/>
              <a:buChar char="●"/>
            </a:pPr>
            <a:r>
              <a:rPr lang="en" sz="2050">
                <a:solidFill>
                  <a:srgbClr val="4B413B"/>
                </a:solidFill>
              </a:rPr>
              <a:t>The telegram reproduced here is from decimal file 867n.01/5-1448,</a:t>
            </a:r>
            <a:r>
              <a:rPr lang="en" sz="2050">
                <a:solidFill>
                  <a:srgbClr val="4B413B"/>
                </a:solidFill>
                <a:uFill>
                  <a:noFill/>
                </a:uFill>
                <a:hlinkClick r:id="rId3"/>
              </a:rPr>
              <a:t> </a:t>
            </a:r>
            <a:r>
              <a:rPr lang="en" sz="2050" u="sng">
                <a:solidFill>
                  <a:srgbClr val="0000FF"/>
                </a:solidFill>
                <a:hlinkClick r:id="rId4"/>
              </a:rPr>
              <a:t>Records of the Department of State</a:t>
            </a:r>
            <a:r>
              <a:rPr lang="en" sz="2050">
                <a:solidFill>
                  <a:srgbClr val="4B413B"/>
                </a:solidFill>
              </a:rPr>
              <a:t>, Record Group 59, National Archives and Records Administration, Washington, DC. </a:t>
            </a:r>
            <a:endParaRPr sz="2050">
              <a:solidFill>
                <a:srgbClr val="4B413B"/>
              </a:solidFill>
            </a:endParaRPr>
          </a:p>
          <a:p>
            <a:pPr indent="-358775" lvl="0" marL="457200" rtl="0" algn="l">
              <a:spcBef>
                <a:spcPts val="0"/>
              </a:spcBef>
              <a:spcAft>
                <a:spcPts val="0"/>
              </a:spcAft>
              <a:buClr>
                <a:srgbClr val="4B413B"/>
              </a:buClr>
              <a:buSzPts val="2050"/>
              <a:buChar char="●"/>
            </a:pPr>
            <a:r>
              <a:rPr lang="en" sz="2050">
                <a:solidFill>
                  <a:srgbClr val="4B413B"/>
                </a:solidFill>
              </a:rPr>
              <a:t>The</a:t>
            </a:r>
            <a:r>
              <a:rPr lang="en" sz="2050">
                <a:solidFill>
                  <a:srgbClr val="4B413B"/>
                </a:solidFill>
                <a:uFill>
                  <a:noFill/>
                </a:uFill>
                <a:hlinkClick r:id="rId5"/>
              </a:rPr>
              <a:t> </a:t>
            </a:r>
            <a:r>
              <a:rPr lang="en" sz="2050" u="sng">
                <a:solidFill>
                  <a:srgbClr val="0000FF"/>
                </a:solidFill>
                <a:hlinkClick r:id="rId6"/>
              </a:rPr>
              <a:t>press release</a:t>
            </a:r>
            <a:r>
              <a:rPr lang="en" sz="2050">
                <a:solidFill>
                  <a:srgbClr val="4B413B"/>
                </a:solidFill>
              </a:rPr>
              <a:t> is from the records of Charles G. Ross, Alphabetical File, Handwriting of the President at the</a:t>
            </a:r>
            <a:r>
              <a:rPr lang="en" sz="2050">
                <a:solidFill>
                  <a:srgbClr val="4B413B"/>
                </a:solidFill>
                <a:uFill>
                  <a:noFill/>
                </a:uFill>
                <a:hlinkClick r:id="rId7"/>
              </a:rPr>
              <a:t> </a:t>
            </a:r>
            <a:r>
              <a:rPr lang="en" sz="2050" u="sng">
                <a:solidFill>
                  <a:srgbClr val="0000FF"/>
                </a:solidFill>
                <a:hlinkClick r:id="rId8"/>
              </a:rPr>
              <a:t>Harry S. Truman Presidential Library</a:t>
            </a:r>
            <a:r>
              <a:rPr lang="en" sz="2050">
                <a:solidFill>
                  <a:srgbClr val="4B413B"/>
                </a:solidFill>
              </a:rPr>
              <a:t>, Independence, MO. </a:t>
            </a:r>
            <a:endParaRPr sz="2050">
              <a:solidFill>
                <a:srgbClr val="4B413B"/>
              </a:solidFill>
            </a:endParaRPr>
          </a:p>
          <a:p>
            <a:pPr indent="-358775" lvl="0" marL="457200" rtl="0" algn="l">
              <a:spcBef>
                <a:spcPts val="0"/>
              </a:spcBef>
              <a:spcAft>
                <a:spcPts val="0"/>
              </a:spcAft>
              <a:buClr>
                <a:srgbClr val="4B413B"/>
              </a:buClr>
              <a:buSzPts val="2050"/>
              <a:buChar char="●"/>
            </a:pPr>
            <a:r>
              <a:rPr lang="en" sz="2050">
                <a:solidFill>
                  <a:srgbClr val="4B413B"/>
                </a:solidFill>
              </a:rPr>
              <a:t>The Library is part of the</a:t>
            </a:r>
            <a:r>
              <a:rPr lang="en" sz="2050">
                <a:solidFill>
                  <a:srgbClr val="4B413B"/>
                </a:solidFill>
                <a:uFill>
                  <a:noFill/>
                </a:uFill>
                <a:hlinkClick r:id="rId9"/>
              </a:rPr>
              <a:t> </a:t>
            </a:r>
            <a:r>
              <a:rPr lang="en" sz="2050" u="sng">
                <a:solidFill>
                  <a:srgbClr val="0000FF"/>
                </a:solidFill>
                <a:hlinkClick r:id="rId10"/>
              </a:rPr>
              <a:t>Presidential Libraries</a:t>
            </a:r>
            <a:r>
              <a:rPr lang="en" sz="2050">
                <a:solidFill>
                  <a:srgbClr val="4B413B"/>
                </a:solidFill>
              </a:rPr>
              <a:t> system of the National Archives and Records Administration.</a:t>
            </a:r>
            <a:endParaRPr sz="2050">
              <a:solidFill>
                <a:srgbClr val="4B413B"/>
              </a:solidFill>
            </a:endParaRPr>
          </a:p>
          <a:p>
            <a:pPr indent="-358775" lvl="0" marL="457200" rtl="0" algn="l">
              <a:spcBef>
                <a:spcPts val="0"/>
              </a:spcBef>
              <a:spcAft>
                <a:spcPts val="0"/>
              </a:spcAft>
              <a:buClr>
                <a:srgbClr val="0000FF"/>
              </a:buClr>
              <a:buSzPts val="2050"/>
              <a:buChar char="●"/>
            </a:pPr>
            <a:r>
              <a:rPr lang="en" sz="2050">
                <a:solidFill>
                  <a:srgbClr val="4B413B"/>
                </a:solidFill>
              </a:rPr>
              <a:t>Recognition of Israel.</a:t>
            </a:r>
            <a:r>
              <a:rPr lang="en" sz="2050">
                <a:solidFill>
                  <a:srgbClr val="4B413B"/>
                </a:solidFill>
                <a:uFill>
                  <a:noFill/>
                </a:uFill>
                <a:hlinkClick r:id="rId11"/>
              </a:rPr>
              <a:t> </a:t>
            </a:r>
            <a:r>
              <a:rPr lang="en" sz="2050" u="sng">
                <a:solidFill>
                  <a:srgbClr val="0000FF"/>
                </a:solidFill>
                <a:hlinkClick r:id="rId12"/>
              </a:rPr>
              <a:t>http://jcpa.org/article/president-truman’s-decision-to-recognize-israel/</a:t>
            </a:r>
            <a:endParaRPr sz="2050" u="sng">
              <a:solidFill>
                <a:srgbClr val="0000FF"/>
              </a:solidFill>
            </a:endParaRPr>
          </a:p>
          <a:p>
            <a:pPr indent="0" lvl="0" marL="0" rtl="0" algn="l">
              <a:spcBef>
                <a:spcPts val="12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Structure of Class</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rgbClr val="4B413B"/>
              </a:buClr>
              <a:buSzPts val="2400"/>
              <a:buChar char="●"/>
            </a:pPr>
            <a:r>
              <a:rPr lang="en" sz="2400">
                <a:solidFill>
                  <a:srgbClr val="4B413B"/>
                </a:solidFill>
              </a:rPr>
              <a:t>Overview of topic</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Case study on key episode(s) of U.S.-Israeli relations</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Review and commentary</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Discussion on contemporary aspects, as necessary</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This is NOT a class on the Arab-Israeli conflict</a:t>
            </a:r>
            <a:endParaRPr sz="2400">
              <a:solidFill>
                <a:srgbClr val="4B413B"/>
              </a:solidFill>
            </a:endParaRPr>
          </a:p>
          <a:p>
            <a:pPr indent="-381000" lvl="0" marL="457200" rtl="0" algn="l">
              <a:spcBef>
                <a:spcPts val="0"/>
              </a:spcBef>
              <a:spcAft>
                <a:spcPts val="0"/>
              </a:spcAft>
              <a:buClr>
                <a:srgbClr val="4B413B"/>
              </a:buClr>
              <a:buSzPts val="2400"/>
              <a:buChar char="●"/>
            </a:pPr>
            <a:r>
              <a:rPr lang="en" sz="2400">
                <a:solidFill>
                  <a:srgbClr val="4B413B"/>
                </a:solidFill>
              </a:rPr>
              <a:t>This is NOT a class on the Israeli-Palestinian peace process</a:t>
            </a:r>
            <a:endParaRPr sz="24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Expectations</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7825" lvl="0" marL="457200" rtl="0" algn="l">
              <a:spcBef>
                <a:spcPts val="1200"/>
              </a:spcBef>
              <a:spcAft>
                <a:spcPts val="0"/>
              </a:spcAft>
              <a:buClr>
                <a:srgbClr val="4B413B"/>
              </a:buClr>
              <a:buSzPts val="2350"/>
              <a:buChar char="●"/>
            </a:pPr>
            <a:r>
              <a:rPr lang="en" sz="2350">
                <a:solidFill>
                  <a:srgbClr val="4B413B"/>
                </a:solidFill>
              </a:rPr>
              <a:t>Arrive prepared and ready to participate</a:t>
            </a:r>
            <a:endParaRPr sz="2350">
              <a:solidFill>
                <a:srgbClr val="4B413B"/>
              </a:solidFill>
            </a:endParaRPr>
          </a:p>
          <a:p>
            <a:pPr indent="-377825" lvl="1" marL="914400" rtl="0" algn="l">
              <a:spcBef>
                <a:spcPts val="0"/>
              </a:spcBef>
              <a:spcAft>
                <a:spcPts val="0"/>
              </a:spcAft>
              <a:buClr>
                <a:srgbClr val="4B413B"/>
              </a:buClr>
              <a:buSzPts val="2350"/>
              <a:buChar char="●"/>
            </a:pPr>
            <a:r>
              <a:rPr lang="en" sz="2350">
                <a:solidFill>
                  <a:srgbClr val="4B413B"/>
                </a:solidFill>
              </a:rPr>
              <a:t>weekly readings</a:t>
            </a:r>
            <a:endParaRPr sz="2350">
              <a:solidFill>
                <a:srgbClr val="4B413B"/>
              </a:solidFill>
            </a:endParaRPr>
          </a:p>
          <a:p>
            <a:pPr indent="-377825" lvl="1" marL="914400" rtl="0" algn="l">
              <a:spcBef>
                <a:spcPts val="0"/>
              </a:spcBef>
              <a:spcAft>
                <a:spcPts val="0"/>
              </a:spcAft>
              <a:buClr>
                <a:srgbClr val="4B413B"/>
              </a:buClr>
              <a:buSzPts val="2350"/>
              <a:buChar char="●"/>
            </a:pPr>
            <a:r>
              <a:rPr lang="en" sz="2350">
                <a:solidFill>
                  <a:srgbClr val="4B413B"/>
                </a:solidFill>
              </a:rPr>
              <a:t>awake</a:t>
            </a:r>
            <a:endParaRPr sz="2350">
              <a:solidFill>
                <a:srgbClr val="4B413B"/>
              </a:solidFill>
            </a:endParaRPr>
          </a:p>
          <a:p>
            <a:pPr indent="-377825" lvl="1" marL="914400" rtl="0" algn="l">
              <a:spcBef>
                <a:spcPts val="0"/>
              </a:spcBef>
              <a:spcAft>
                <a:spcPts val="0"/>
              </a:spcAft>
              <a:buClr>
                <a:srgbClr val="4B413B"/>
              </a:buClr>
              <a:buSzPts val="2350"/>
              <a:buChar char="●"/>
            </a:pPr>
            <a:r>
              <a:rPr lang="en" sz="2350">
                <a:solidFill>
                  <a:srgbClr val="4B413B"/>
                </a:solidFill>
              </a:rPr>
              <a:t>not preoccupied</a:t>
            </a:r>
            <a:endParaRPr sz="2350">
              <a:solidFill>
                <a:srgbClr val="4B413B"/>
              </a:solidFill>
            </a:endParaRPr>
          </a:p>
          <a:p>
            <a:pPr indent="-377825" lvl="2" marL="1371600" rtl="0" algn="l">
              <a:spcBef>
                <a:spcPts val="0"/>
              </a:spcBef>
              <a:spcAft>
                <a:spcPts val="0"/>
              </a:spcAft>
              <a:buClr>
                <a:srgbClr val="4B413B"/>
              </a:buClr>
              <a:buSzPts val="2350"/>
              <a:buChar char="●"/>
            </a:pPr>
            <a:r>
              <a:rPr lang="en" sz="2350">
                <a:solidFill>
                  <a:srgbClr val="4B413B"/>
                </a:solidFill>
              </a:rPr>
              <a:t>this is a 90 minute class </a:t>
            </a:r>
            <a:endParaRPr sz="2350">
              <a:solidFill>
                <a:srgbClr val="4B413B"/>
              </a:solidFill>
            </a:endParaRPr>
          </a:p>
          <a:p>
            <a:pPr indent="-377825" lvl="3" marL="1828800" rtl="0" algn="l">
              <a:spcBef>
                <a:spcPts val="0"/>
              </a:spcBef>
              <a:spcAft>
                <a:spcPts val="0"/>
              </a:spcAft>
              <a:buClr>
                <a:srgbClr val="4B413B"/>
              </a:buClr>
              <a:buSzPts val="2350"/>
              <a:buChar char="●"/>
            </a:pPr>
            <a:r>
              <a:rPr lang="en" sz="2350">
                <a:solidFill>
                  <a:srgbClr val="4B413B"/>
                </a:solidFill>
              </a:rPr>
              <a:t>split into two 45min. sections (think football)</a:t>
            </a:r>
            <a:endParaRPr sz="2350">
              <a:solidFill>
                <a:srgbClr val="4B413B"/>
              </a:solidFill>
            </a:endParaRPr>
          </a:p>
          <a:p>
            <a:pPr indent="-377825" lvl="0" marL="457200" rtl="0" algn="l">
              <a:spcBef>
                <a:spcPts val="0"/>
              </a:spcBef>
              <a:spcAft>
                <a:spcPts val="0"/>
              </a:spcAft>
              <a:buClr>
                <a:srgbClr val="4B413B"/>
              </a:buClr>
              <a:buSzPts val="2350"/>
              <a:buChar char="●"/>
            </a:pPr>
            <a:r>
              <a:rPr lang="en" sz="2350">
                <a:solidFill>
                  <a:srgbClr val="4B413B"/>
                </a:solidFill>
              </a:rPr>
              <a:t>Ask questions</a:t>
            </a:r>
            <a:endParaRPr sz="2350">
              <a:solidFill>
                <a:srgbClr val="4B413B"/>
              </a:solidFill>
            </a:endParaRPr>
          </a:p>
          <a:p>
            <a:pPr indent="-377825" lvl="0" marL="457200" rtl="0" algn="l">
              <a:spcBef>
                <a:spcPts val="0"/>
              </a:spcBef>
              <a:spcAft>
                <a:spcPts val="0"/>
              </a:spcAft>
              <a:buClr>
                <a:srgbClr val="4B413B"/>
              </a:buClr>
              <a:buSzPts val="2350"/>
              <a:buChar char="●"/>
            </a:pPr>
            <a:r>
              <a:rPr lang="en" sz="2350">
                <a:solidFill>
                  <a:srgbClr val="4B413B"/>
                </a:solidFill>
              </a:rPr>
              <a:t>Respect for classmates and instructor</a:t>
            </a:r>
            <a:endParaRPr sz="235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 Schedule</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0050" lvl="0" marL="457200" rtl="0" algn="l">
              <a:spcBef>
                <a:spcPts val="1200"/>
              </a:spcBef>
              <a:spcAft>
                <a:spcPts val="0"/>
              </a:spcAft>
              <a:buClr>
                <a:srgbClr val="4B413B"/>
              </a:buClr>
              <a:buSzPts val="2700"/>
              <a:buChar char="●"/>
            </a:pPr>
            <a:r>
              <a:rPr lang="en" sz="2700">
                <a:solidFill>
                  <a:srgbClr val="4B413B"/>
                </a:solidFill>
              </a:rPr>
              <a:t>Midterm Exam </a:t>
            </a:r>
            <a:endParaRPr sz="2700">
              <a:solidFill>
                <a:srgbClr val="4B413B"/>
              </a:solidFill>
            </a:endParaRPr>
          </a:p>
          <a:p>
            <a:pPr indent="-400050" lvl="1" marL="914400" rtl="0" algn="l">
              <a:spcBef>
                <a:spcPts val="0"/>
              </a:spcBef>
              <a:spcAft>
                <a:spcPts val="0"/>
              </a:spcAft>
              <a:buClr>
                <a:srgbClr val="4B413B"/>
              </a:buClr>
              <a:buSzPts val="2700"/>
              <a:buChar char="●"/>
            </a:pPr>
            <a:r>
              <a:rPr lang="en" sz="2700">
                <a:solidFill>
                  <a:srgbClr val="4B413B"/>
                </a:solidFill>
              </a:rPr>
              <a:t>first 5 weeks (Week 6)</a:t>
            </a:r>
            <a:endParaRPr sz="2700">
              <a:solidFill>
                <a:srgbClr val="4B413B"/>
              </a:solidFill>
            </a:endParaRPr>
          </a:p>
          <a:p>
            <a:pPr indent="-400050" lvl="0" marL="457200" rtl="0" algn="l">
              <a:spcBef>
                <a:spcPts val="0"/>
              </a:spcBef>
              <a:spcAft>
                <a:spcPts val="0"/>
              </a:spcAft>
              <a:buClr>
                <a:srgbClr val="4B413B"/>
              </a:buClr>
              <a:buSzPts val="2700"/>
              <a:buChar char="●"/>
            </a:pPr>
            <a:r>
              <a:rPr lang="en" sz="2700">
                <a:solidFill>
                  <a:srgbClr val="4B413B"/>
                </a:solidFill>
              </a:rPr>
              <a:t>Final paper upload to IS (Week 12)</a:t>
            </a:r>
            <a:endParaRPr sz="2700">
              <a:solidFill>
                <a:srgbClr val="4B413B"/>
              </a:solidFill>
            </a:endParaRPr>
          </a:p>
          <a:p>
            <a:pPr indent="-400050" lvl="0" marL="457200" rtl="0" algn="l">
              <a:spcBef>
                <a:spcPts val="0"/>
              </a:spcBef>
              <a:spcAft>
                <a:spcPts val="0"/>
              </a:spcAft>
              <a:buClr>
                <a:srgbClr val="4B413B"/>
              </a:buClr>
              <a:buSzPts val="2700"/>
              <a:buChar char="●"/>
            </a:pPr>
            <a:r>
              <a:rPr lang="en" sz="2700">
                <a:solidFill>
                  <a:srgbClr val="4B413B"/>
                </a:solidFill>
              </a:rPr>
              <a:t>Analysis of case study</a:t>
            </a:r>
            <a:endParaRPr sz="2700">
              <a:solidFill>
                <a:srgbClr val="4B413B"/>
              </a:solidFill>
            </a:endParaRPr>
          </a:p>
          <a:p>
            <a:pPr indent="-400050" lvl="2" marL="1371600" rtl="0" algn="l">
              <a:spcBef>
                <a:spcPts val="0"/>
              </a:spcBef>
              <a:spcAft>
                <a:spcPts val="0"/>
              </a:spcAft>
              <a:buClr>
                <a:srgbClr val="4B413B"/>
              </a:buClr>
              <a:buSzPts val="2700"/>
              <a:buChar char="●"/>
            </a:pPr>
            <a:r>
              <a:rPr lang="en" sz="2700">
                <a:solidFill>
                  <a:srgbClr val="4B413B"/>
                </a:solidFill>
              </a:rPr>
              <a:t>choice of topic by email (Week 2)</a:t>
            </a:r>
            <a:endParaRPr sz="2700">
              <a:solidFill>
                <a:srgbClr val="4B413B"/>
              </a:solidFill>
            </a:endParaRPr>
          </a:p>
          <a:p>
            <a:pPr indent="-400050" lvl="2" marL="1371600" rtl="0" algn="l">
              <a:spcBef>
                <a:spcPts val="0"/>
              </a:spcBef>
              <a:spcAft>
                <a:spcPts val="0"/>
              </a:spcAft>
              <a:buClr>
                <a:srgbClr val="4B413B"/>
              </a:buClr>
              <a:buSzPts val="2700"/>
              <a:buChar char="●"/>
            </a:pPr>
            <a:r>
              <a:rPr lang="en" sz="2700">
                <a:solidFill>
                  <a:srgbClr val="4B413B"/>
                </a:solidFill>
              </a:rPr>
              <a:t>list of topics provided (Week 1)</a:t>
            </a:r>
            <a:endParaRPr sz="27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Grading</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0050" lvl="0" marL="457200" rtl="0" algn="l">
              <a:spcBef>
                <a:spcPts val="1200"/>
              </a:spcBef>
              <a:spcAft>
                <a:spcPts val="0"/>
              </a:spcAft>
              <a:buClr>
                <a:srgbClr val="4B413B"/>
              </a:buClr>
              <a:buSzPts val="2700"/>
              <a:buChar char="●"/>
            </a:pPr>
            <a:r>
              <a:rPr lang="en" sz="2700">
                <a:solidFill>
                  <a:srgbClr val="4B413B"/>
                </a:solidFill>
              </a:rPr>
              <a:t>15 % classroom participation</a:t>
            </a:r>
            <a:endParaRPr sz="2700">
              <a:solidFill>
                <a:srgbClr val="4B413B"/>
              </a:solidFill>
            </a:endParaRPr>
          </a:p>
          <a:p>
            <a:pPr indent="-400050" lvl="0" marL="457200" rtl="0" algn="l">
              <a:spcBef>
                <a:spcPts val="0"/>
              </a:spcBef>
              <a:spcAft>
                <a:spcPts val="0"/>
              </a:spcAft>
              <a:buClr>
                <a:srgbClr val="4B413B"/>
              </a:buClr>
              <a:buSzPts val="2700"/>
              <a:buChar char="●"/>
            </a:pPr>
            <a:r>
              <a:rPr lang="en" sz="2700">
                <a:solidFill>
                  <a:srgbClr val="4B413B"/>
                </a:solidFill>
              </a:rPr>
              <a:t>20 % midterm exam</a:t>
            </a:r>
            <a:endParaRPr sz="2700">
              <a:solidFill>
                <a:srgbClr val="4B413B"/>
              </a:solidFill>
            </a:endParaRPr>
          </a:p>
          <a:p>
            <a:pPr indent="-400050" lvl="0" marL="457200" rtl="0" algn="l">
              <a:spcBef>
                <a:spcPts val="0"/>
              </a:spcBef>
              <a:spcAft>
                <a:spcPts val="0"/>
              </a:spcAft>
              <a:buClr>
                <a:srgbClr val="4B413B"/>
              </a:buClr>
              <a:buSzPts val="2700"/>
              <a:buChar char="●"/>
            </a:pPr>
            <a:r>
              <a:rPr lang="en" sz="2700">
                <a:solidFill>
                  <a:srgbClr val="4B413B"/>
                </a:solidFill>
              </a:rPr>
              <a:t>65 % final paper</a:t>
            </a:r>
            <a:endParaRPr sz="2700">
              <a:solidFill>
                <a:srgbClr val="4B413B"/>
              </a:solidFill>
            </a:endParaRPr>
          </a:p>
          <a:p>
            <a:pPr indent="0" lvl="0" marL="0" rtl="0" algn="l">
              <a:spcBef>
                <a:spcPts val="12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Readings</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700">
                <a:solidFill>
                  <a:srgbClr val="4B413B"/>
                </a:solidFill>
              </a:rPr>
              <a:t>Stay current with relevant online news</a:t>
            </a:r>
            <a:endParaRPr sz="850">
              <a:solidFill>
                <a:schemeClr val="dk1"/>
              </a:solidFill>
            </a:endParaRPr>
          </a:p>
          <a:p>
            <a:pPr indent="342900" lvl="0" marL="0" rtl="0" algn="l">
              <a:spcBef>
                <a:spcPts val="2100"/>
              </a:spcBef>
              <a:spcAft>
                <a:spcPts val="0"/>
              </a:spcAft>
              <a:buClr>
                <a:schemeClr val="dk1"/>
              </a:buClr>
              <a:buSzPts val="1100"/>
              <a:buFont typeface="Arial"/>
              <a:buNone/>
            </a:pPr>
            <a:r>
              <a:rPr lang="en">
                <a:solidFill>
                  <a:schemeClr val="dk1"/>
                </a:solidFill>
              </a:rPr>
              <a:t>Times of Israel:</a:t>
            </a:r>
            <a:r>
              <a:rPr lang="en">
                <a:solidFill>
                  <a:schemeClr val="dk1"/>
                </a:solidFill>
                <a:uFill>
                  <a:noFill/>
                </a:uFill>
                <a:hlinkClick r:id="rId3"/>
              </a:rPr>
              <a:t> </a:t>
            </a:r>
            <a:r>
              <a:rPr lang="en" u="sng">
                <a:solidFill>
                  <a:srgbClr val="0000FF"/>
                </a:solidFill>
                <a:hlinkClick r:id="rId4"/>
              </a:rPr>
              <a:t>http://www.timesofisrael.com</a:t>
            </a:r>
            <a:endParaRPr u="sng">
              <a:solidFill>
                <a:srgbClr val="0000FF"/>
              </a:solidFill>
            </a:endParaRPr>
          </a:p>
          <a:p>
            <a:pPr indent="342900" lvl="0" marL="0" rtl="0" algn="l">
              <a:spcBef>
                <a:spcPts val="900"/>
              </a:spcBef>
              <a:spcAft>
                <a:spcPts val="0"/>
              </a:spcAft>
              <a:buClr>
                <a:schemeClr val="dk1"/>
              </a:buClr>
              <a:buSzPts val="1100"/>
              <a:buFont typeface="Arial"/>
              <a:buNone/>
            </a:pPr>
            <a:r>
              <a:rPr lang="en">
                <a:solidFill>
                  <a:schemeClr val="dk1"/>
                </a:solidFill>
              </a:rPr>
              <a:t>Jerusalem Post:</a:t>
            </a:r>
            <a:r>
              <a:rPr lang="en">
                <a:solidFill>
                  <a:schemeClr val="dk1"/>
                </a:solidFill>
                <a:uFill>
                  <a:noFill/>
                </a:uFill>
                <a:hlinkClick r:id="rId5"/>
              </a:rPr>
              <a:t> </a:t>
            </a:r>
            <a:r>
              <a:rPr lang="en" u="sng">
                <a:solidFill>
                  <a:srgbClr val="0000FF"/>
                </a:solidFill>
                <a:hlinkClick r:id="rId6"/>
              </a:rPr>
              <a:t>http://www.jpost.com</a:t>
            </a:r>
            <a:endParaRPr u="sng">
              <a:solidFill>
                <a:srgbClr val="0000FF"/>
              </a:solidFill>
            </a:endParaRPr>
          </a:p>
          <a:p>
            <a:pPr indent="342900" lvl="0" marL="0" rtl="0" algn="l">
              <a:spcBef>
                <a:spcPts val="900"/>
              </a:spcBef>
              <a:spcAft>
                <a:spcPts val="0"/>
              </a:spcAft>
              <a:buClr>
                <a:schemeClr val="dk1"/>
              </a:buClr>
              <a:buSzPts val="1100"/>
              <a:buFont typeface="Arial"/>
              <a:buNone/>
            </a:pPr>
            <a:r>
              <a:rPr lang="en">
                <a:solidFill>
                  <a:schemeClr val="dk1"/>
                </a:solidFill>
              </a:rPr>
              <a:t>New York Times:</a:t>
            </a:r>
            <a:r>
              <a:rPr lang="en">
                <a:solidFill>
                  <a:schemeClr val="dk1"/>
                </a:solidFill>
                <a:uFill>
                  <a:noFill/>
                </a:uFill>
                <a:hlinkClick r:id="rId7"/>
              </a:rPr>
              <a:t> </a:t>
            </a:r>
            <a:r>
              <a:rPr lang="en" u="sng">
                <a:solidFill>
                  <a:srgbClr val="0000FF"/>
                </a:solidFill>
                <a:hlinkClick r:id="rId8"/>
              </a:rPr>
              <a:t>http://www.nytimes.com</a:t>
            </a:r>
            <a:endParaRPr u="sng">
              <a:solidFill>
                <a:srgbClr val="0000FF"/>
              </a:solidFill>
            </a:endParaRPr>
          </a:p>
          <a:p>
            <a:pPr indent="342900" lvl="0" marL="0" rtl="0" algn="l">
              <a:spcBef>
                <a:spcPts val="900"/>
              </a:spcBef>
              <a:spcAft>
                <a:spcPts val="0"/>
              </a:spcAft>
              <a:buClr>
                <a:schemeClr val="dk1"/>
              </a:buClr>
              <a:buSzPts val="1100"/>
              <a:buFont typeface="Arial"/>
              <a:buNone/>
            </a:pPr>
            <a:r>
              <a:rPr lang="en">
                <a:solidFill>
                  <a:schemeClr val="dk1"/>
                </a:solidFill>
              </a:rPr>
              <a:t>Wall Street Journal:</a:t>
            </a:r>
            <a:r>
              <a:rPr lang="en">
                <a:solidFill>
                  <a:schemeClr val="dk1"/>
                </a:solidFill>
                <a:uFill>
                  <a:noFill/>
                </a:uFill>
                <a:hlinkClick r:id="rId9"/>
              </a:rPr>
              <a:t> </a:t>
            </a:r>
            <a:r>
              <a:rPr lang="en" u="sng">
                <a:solidFill>
                  <a:srgbClr val="0000FF"/>
                </a:solidFill>
                <a:hlinkClick r:id="rId10"/>
              </a:rPr>
              <a:t>http://www.wsj.com</a:t>
            </a:r>
            <a:endParaRPr u="sng">
              <a:solidFill>
                <a:srgbClr val="0000FF"/>
              </a:solidFill>
            </a:endParaRPr>
          </a:p>
          <a:p>
            <a:pPr indent="342900" lvl="0" marL="0" rtl="0" algn="l">
              <a:spcBef>
                <a:spcPts val="900"/>
              </a:spcBef>
              <a:spcAft>
                <a:spcPts val="0"/>
              </a:spcAft>
              <a:buClr>
                <a:schemeClr val="dk1"/>
              </a:buClr>
              <a:buSzPts val="1100"/>
              <a:buFont typeface="Arial"/>
              <a:buNone/>
            </a:pPr>
            <a:r>
              <a:rPr lang="en">
                <a:solidFill>
                  <a:schemeClr val="dk1"/>
                </a:solidFill>
              </a:rPr>
              <a:t>Fathom:</a:t>
            </a:r>
            <a:r>
              <a:rPr lang="en">
                <a:solidFill>
                  <a:schemeClr val="dk1"/>
                </a:solidFill>
                <a:uFill>
                  <a:noFill/>
                </a:uFill>
                <a:hlinkClick r:id="rId11"/>
              </a:rPr>
              <a:t> </a:t>
            </a:r>
            <a:r>
              <a:rPr lang="en" u="sng">
                <a:solidFill>
                  <a:srgbClr val="0000FF"/>
                </a:solidFill>
                <a:hlinkClick r:id="rId12"/>
              </a:rPr>
              <a:t>http://fathomjournal.org</a:t>
            </a:r>
            <a:endParaRPr u="sng">
              <a:solidFill>
                <a:srgbClr val="0000FF"/>
              </a:solidFill>
            </a:endParaRPr>
          </a:p>
          <a:p>
            <a:pPr indent="342900" lvl="0" marL="0" rtl="0" algn="l">
              <a:spcBef>
                <a:spcPts val="900"/>
              </a:spcBef>
              <a:spcAft>
                <a:spcPts val="0"/>
              </a:spcAft>
              <a:buClr>
                <a:schemeClr val="dk1"/>
              </a:buClr>
              <a:buSzPts val="1100"/>
              <a:buFont typeface="Arial"/>
              <a:buNone/>
            </a:pPr>
            <a:r>
              <a:rPr lang="en">
                <a:solidFill>
                  <a:schemeClr val="dk1"/>
                </a:solidFill>
              </a:rPr>
              <a:t>Tablet:</a:t>
            </a:r>
            <a:r>
              <a:rPr lang="en">
                <a:solidFill>
                  <a:schemeClr val="dk1"/>
                </a:solidFill>
                <a:uFill>
                  <a:noFill/>
                </a:uFill>
                <a:hlinkClick r:id="rId13"/>
              </a:rPr>
              <a:t> </a:t>
            </a:r>
            <a:r>
              <a:rPr lang="en" u="sng">
                <a:solidFill>
                  <a:srgbClr val="0000FF"/>
                </a:solidFill>
                <a:hlinkClick r:id="rId14"/>
              </a:rPr>
              <a:t>http://tabletmag.com</a:t>
            </a:r>
            <a:endParaRPr u="sng">
              <a:solidFill>
                <a:srgbClr val="0000FF"/>
              </a:solidFil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Foreign Policy</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rgbClr val="1C1C1C"/>
              </a:buClr>
              <a:buSzPts val="2400"/>
              <a:buChar char="●"/>
            </a:pPr>
            <a:r>
              <a:rPr lang="en" sz="2400">
                <a:solidFill>
                  <a:srgbClr val="1C1C1C"/>
                </a:solidFill>
              </a:rPr>
              <a:t>Self-interest strategies</a:t>
            </a:r>
            <a:endParaRPr sz="2400">
              <a:solidFill>
                <a:srgbClr val="1C1C1C"/>
              </a:solidFill>
            </a:endParaRPr>
          </a:p>
          <a:p>
            <a:pPr indent="-381000" lvl="1" marL="914400" rtl="0" algn="l">
              <a:spcBef>
                <a:spcPts val="0"/>
              </a:spcBef>
              <a:spcAft>
                <a:spcPts val="0"/>
              </a:spcAft>
              <a:buClr>
                <a:srgbClr val="1C1C1C"/>
              </a:buClr>
              <a:buSzPts val="2400"/>
              <a:buChar char="●"/>
            </a:pPr>
            <a:r>
              <a:rPr lang="en" sz="2400">
                <a:solidFill>
                  <a:srgbClr val="1C1C1C"/>
                </a:solidFill>
              </a:rPr>
              <a:t>trade</a:t>
            </a:r>
            <a:endParaRPr sz="2400">
              <a:solidFill>
                <a:srgbClr val="1C1C1C"/>
              </a:solidFill>
            </a:endParaRPr>
          </a:p>
          <a:p>
            <a:pPr indent="-381000" lvl="1" marL="914400" rtl="0" algn="l">
              <a:spcBef>
                <a:spcPts val="0"/>
              </a:spcBef>
              <a:spcAft>
                <a:spcPts val="0"/>
              </a:spcAft>
              <a:buClr>
                <a:srgbClr val="1C1C1C"/>
              </a:buClr>
              <a:buSzPts val="2400"/>
              <a:buChar char="●"/>
            </a:pPr>
            <a:r>
              <a:rPr lang="en" sz="2400">
                <a:solidFill>
                  <a:srgbClr val="1C1C1C"/>
                </a:solidFill>
              </a:rPr>
              <a:t>national security</a:t>
            </a:r>
            <a:endParaRPr sz="2400">
              <a:solidFill>
                <a:srgbClr val="1C1C1C"/>
              </a:solidFill>
            </a:endParaRPr>
          </a:p>
          <a:p>
            <a:pPr indent="-381000" lvl="1" marL="914400" rtl="0" algn="l">
              <a:spcBef>
                <a:spcPts val="0"/>
              </a:spcBef>
              <a:spcAft>
                <a:spcPts val="0"/>
              </a:spcAft>
              <a:buClr>
                <a:srgbClr val="1C1C1C"/>
              </a:buClr>
              <a:buSzPts val="2400"/>
              <a:buChar char="●"/>
            </a:pPr>
            <a:r>
              <a:rPr lang="en" sz="2400">
                <a:solidFill>
                  <a:srgbClr val="1C1C1C"/>
                </a:solidFill>
              </a:rPr>
              <a:t>common or shared “values”</a:t>
            </a:r>
            <a:endParaRPr sz="2400">
              <a:solidFill>
                <a:srgbClr val="1C1C1C"/>
              </a:solidFill>
            </a:endParaRPr>
          </a:p>
          <a:p>
            <a:pPr indent="-381000" lvl="0" marL="457200" rtl="0" algn="l">
              <a:spcBef>
                <a:spcPts val="0"/>
              </a:spcBef>
              <a:spcAft>
                <a:spcPts val="0"/>
              </a:spcAft>
              <a:buClr>
                <a:srgbClr val="1C1C1C"/>
              </a:buClr>
              <a:buSzPts val="2400"/>
              <a:buChar char="●"/>
            </a:pPr>
            <a:r>
              <a:rPr lang="en" sz="2400">
                <a:solidFill>
                  <a:srgbClr val="1C1C1C"/>
                </a:solidFill>
              </a:rPr>
              <a:t>Strategically employed to interact with other countries</a:t>
            </a:r>
            <a:endParaRPr sz="2400">
              <a:solidFill>
                <a:srgbClr val="1C1C1C"/>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