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62" r:id="rId4"/>
    <p:sldId id="257" r:id="rId5"/>
    <p:sldId id="263" r:id="rId6"/>
    <p:sldId id="260" r:id="rId7"/>
    <p:sldId id="266" r:id="rId8"/>
    <p:sldId id="261" r:id="rId9"/>
    <p:sldId id="264" r:id="rId10"/>
    <p:sldId id="265"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3"/>
  </p:normalViewPr>
  <p:slideViewPr>
    <p:cSldViewPr snapToGrid="0" snapToObjects="1">
      <p:cViewPr varScale="1">
        <p:scale>
          <a:sx n="121" d="100"/>
          <a:sy n="121"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9780831-79D4-3341-8010-B4BF99F8B4A4}" type="datetimeFigureOut">
              <a:rPr lang="en-US" smtClean="0"/>
              <a:t>11/21/19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407051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780831-79D4-3341-8010-B4BF99F8B4A4}" type="datetimeFigureOut">
              <a:rPr lang="en-US" smtClean="0"/>
              <a:t>11/21/19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158758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9780831-79D4-3341-8010-B4BF99F8B4A4}"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1948903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9780831-79D4-3341-8010-B4BF99F8B4A4}"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33924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780831-79D4-3341-8010-B4BF99F8B4A4}"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2765986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780831-79D4-3341-8010-B4BF99F8B4A4}" type="datetimeFigureOut">
              <a:rPr lang="en-US" smtClean="0"/>
              <a:t>11/21/19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2837472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780831-79D4-3341-8010-B4BF99F8B4A4}" type="datetimeFigureOut">
              <a:rPr lang="en-US" smtClean="0"/>
              <a:t>11/21/19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107766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9780831-79D4-3341-8010-B4BF99F8B4A4}"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2803962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9780831-79D4-3341-8010-B4BF99F8B4A4}"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397221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780831-79D4-3341-8010-B4BF99F8B4A4}"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415999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780831-79D4-3341-8010-B4BF99F8B4A4}"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414173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780831-79D4-3341-8010-B4BF99F8B4A4}" type="datetimeFigureOut">
              <a:rPr lang="en-US" smtClean="0"/>
              <a:t>11/21/19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107285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780831-79D4-3341-8010-B4BF99F8B4A4}" type="datetimeFigureOut">
              <a:rPr lang="en-US" smtClean="0"/>
              <a:t>11/21/19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313337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780831-79D4-3341-8010-B4BF99F8B4A4}" type="datetimeFigureOut">
              <a:rPr lang="en-US" smtClean="0"/>
              <a:t>11/21/19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54025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80831-79D4-3341-8010-B4BF99F8B4A4}" type="datetimeFigureOut">
              <a:rPr lang="en-US" smtClean="0"/>
              <a:t>11/21/19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420302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780831-79D4-3341-8010-B4BF99F8B4A4}" type="datetimeFigureOut">
              <a:rPr lang="en-US" smtClean="0"/>
              <a:t>11/21/19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147121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780831-79D4-3341-8010-B4BF99F8B4A4}" type="datetimeFigureOut">
              <a:rPr lang="en-US" smtClean="0"/>
              <a:t>11/21/19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A5597AE-E12B-D34A-BD55-43FF9B45E18A}" type="slidenum">
              <a:rPr lang="en-US" smtClean="0"/>
              <a:t>‹#›</a:t>
            </a:fld>
            <a:endParaRPr lang="en-US"/>
          </a:p>
        </p:txBody>
      </p:sp>
    </p:spTree>
    <p:extLst>
      <p:ext uri="{BB962C8B-B14F-4D97-AF65-F5344CB8AC3E}">
        <p14:creationId xmlns:p14="http://schemas.microsoft.com/office/powerpoint/2010/main" val="344124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9780831-79D4-3341-8010-B4BF99F8B4A4}" type="datetimeFigureOut">
              <a:rPr lang="en-US" smtClean="0"/>
              <a:t>11/21/19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A5597AE-E12B-D34A-BD55-43FF9B45E18A}" type="slidenum">
              <a:rPr lang="en-US" smtClean="0"/>
              <a:t>‹#›</a:t>
            </a:fld>
            <a:endParaRPr lang="en-US"/>
          </a:p>
        </p:txBody>
      </p:sp>
    </p:spTree>
    <p:extLst>
      <p:ext uri="{BB962C8B-B14F-4D97-AF65-F5344CB8AC3E}">
        <p14:creationId xmlns:p14="http://schemas.microsoft.com/office/powerpoint/2010/main" val="590856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youtube.com/watch?v=FAhDQxPHvP0" TargetMode="Externa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A0AC-2D50-3044-A313-FCA9CFACEDE1}"/>
              </a:ext>
            </a:extLst>
          </p:cNvPr>
          <p:cNvSpPr>
            <a:spLocks noGrp="1"/>
          </p:cNvSpPr>
          <p:nvPr>
            <p:ph type="ctrTitle"/>
          </p:nvPr>
        </p:nvSpPr>
        <p:spPr/>
        <p:txBody>
          <a:bodyPr/>
          <a:lstStyle/>
          <a:p>
            <a:r>
              <a:rPr lang="en-US" dirty="0"/>
              <a:t>The Rise and Fall of Detente</a:t>
            </a:r>
          </a:p>
        </p:txBody>
      </p:sp>
    </p:spTree>
    <p:extLst>
      <p:ext uri="{BB962C8B-B14F-4D97-AF65-F5344CB8AC3E}">
        <p14:creationId xmlns:p14="http://schemas.microsoft.com/office/powerpoint/2010/main" val="728449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DB07-4622-1A4C-9212-3E44E8AE55E4}"/>
              </a:ext>
            </a:extLst>
          </p:cNvPr>
          <p:cNvSpPr>
            <a:spLocks noGrp="1"/>
          </p:cNvSpPr>
          <p:nvPr>
            <p:ph type="title"/>
          </p:nvPr>
        </p:nvSpPr>
        <p:spPr/>
        <p:txBody>
          <a:bodyPr/>
          <a:lstStyle/>
          <a:p>
            <a:r>
              <a:rPr lang="en-US" dirty="0"/>
              <a:t>Linkage?</a:t>
            </a:r>
          </a:p>
        </p:txBody>
      </p:sp>
      <p:sp>
        <p:nvSpPr>
          <p:cNvPr id="3" name="Content Placeholder 2">
            <a:extLst>
              <a:ext uri="{FF2B5EF4-FFF2-40B4-BE49-F238E27FC236}">
                <a16:creationId xmlns:a16="http://schemas.microsoft.com/office/drawing/2014/main" id="{0F6DA403-87A8-6247-8DE5-506F40C6E569}"/>
              </a:ext>
            </a:extLst>
          </p:cNvPr>
          <p:cNvSpPr>
            <a:spLocks noGrp="1"/>
          </p:cNvSpPr>
          <p:nvPr>
            <p:ph idx="1"/>
          </p:nvPr>
        </p:nvSpPr>
        <p:spPr/>
        <p:txBody>
          <a:bodyPr>
            <a:normAutofit fontScale="62500" lnSpcReduction="20000"/>
          </a:bodyPr>
          <a:lstStyle/>
          <a:p>
            <a:pPr marL="0" indent="0">
              <a:buNone/>
            </a:pPr>
            <a:r>
              <a:rPr lang="en-US" sz="3200" b="1" u="sng" dirty="0"/>
              <a:t>Soviet Union</a:t>
            </a:r>
            <a:r>
              <a:rPr lang="en-US" sz="3200" u="sng" dirty="0"/>
              <a:t> avoids conflicts that might disrupt détente</a:t>
            </a:r>
          </a:p>
          <a:p>
            <a:pPr marL="0" indent="0">
              <a:buNone/>
            </a:pPr>
            <a:r>
              <a:rPr lang="en-US" sz="3200" dirty="0"/>
              <a:t>1972:  US bombs Vietnam just before Nixon visit to Moscow</a:t>
            </a:r>
          </a:p>
          <a:p>
            <a:pPr marL="0" indent="0">
              <a:buNone/>
            </a:pPr>
            <a:r>
              <a:rPr lang="en-US" sz="3200" dirty="0"/>
              <a:t>1973:  Soviets hint to United States that Egypt will attack Israel</a:t>
            </a:r>
          </a:p>
          <a:p>
            <a:pPr marL="0" indent="0">
              <a:buNone/>
            </a:pPr>
            <a:r>
              <a:rPr lang="en-US" sz="3200" dirty="0"/>
              <a:t>	US capitalizes on Yom Kippur War to isolate USSR from Egypt</a:t>
            </a:r>
          </a:p>
          <a:p>
            <a:pPr marL="0" indent="0">
              <a:buNone/>
            </a:pPr>
            <a:r>
              <a:rPr lang="en-US" sz="3200" dirty="0"/>
              <a:t>	Détente continues anyway</a:t>
            </a:r>
            <a:endParaRPr lang="en-US" sz="3200" b="1" u="sng" dirty="0"/>
          </a:p>
          <a:p>
            <a:pPr marL="0" indent="0">
              <a:buNone/>
            </a:pPr>
            <a:r>
              <a:rPr lang="en-US" sz="3200" b="1" u="sng" dirty="0"/>
              <a:t>Human Rights</a:t>
            </a:r>
          </a:p>
          <a:p>
            <a:pPr marL="0" indent="0">
              <a:buNone/>
            </a:pPr>
            <a:r>
              <a:rPr lang="en-US" sz="3200" dirty="0"/>
              <a:t>Soviets quietly increase number of Jews allowed to leave</a:t>
            </a:r>
          </a:p>
          <a:p>
            <a:pPr marL="0" indent="0">
              <a:buNone/>
            </a:pPr>
            <a:r>
              <a:rPr lang="en-US" sz="3200" dirty="0"/>
              <a:t>Soviets send famous dissidents to the West rather than prison or</a:t>
            </a:r>
          </a:p>
          <a:p>
            <a:pPr marL="0" indent="0">
              <a:buNone/>
            </a:pPr>
            <a:r>
              <a:rPr lang="en-US" sz="3200" dirty="0"/>
              <a:t>	 psychiatric wards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4376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9546-8B31-EA42-937E-C398D67EF203}"/>
              </a:ext>
            </a:extLst>
          </p:cNvPr>
          <p:cNvSpPr>
            <a:spLocks noGrp="1"/>
          </p:cNvSpPr>
          <p:nvPr>
            <p:ph type="title"/>
          </p:nvPr>
        </p:nvSpPr>
        <p:spPr/>
        <p:txBody>
          <a:bodyPr/>
          <a:lstStyle/>
          <a:p>
            <a:r>
              <a:rPr lang="en-US" dirty="0"/>
              <a:t>The Conference for Security and Cooperation in Europe,  Helsinki, 1974</a:t>
            </a:r>
          </a:p>
        </p:txBody>
      </p:sp>
      <p:sp>
        <p:nvSpPr>
          <p:cNvPr id="3" name="Content Placeholder 2">
            <a:extLst>
              <a:ext uri="{FF2B5EF4-FFF2-40B4-BE49-F238E27FC236}">
                <a16:creationId xmlns:a16="http://schemas.microsoft.com/office/drawing/2014/main" id="{C501C326-FC52-E54D-9195-204A06A85941}"/>
              </a:ext>
            </a:extLst>
          </p:cNvPr>
          <p:cNvSpPr>
            <a:spLocks noGrp="1"/>
          </p:cNvSpPr>
          <p:nvPr>
            <p:ph idx="1"/>
          </p:nvPr>
        </p:nvSpPr>
        <p:spPr/>
        <p:txBody>
          <a:bodyPr>
            <a:normAutofit fontScale="92500" lnSpcReduction="10000"/>
          </a:bodyPr>
          <a:lstStyle/>
          <a:p>
            <a:pPr marL="0" indent="0">
              <a:buNone/>
            </a:pPr>
            <a:r>
              <a:rPr lang="en-US" dirty="0"/>
              <a:t>FIRST BASKET:  Security arrangements:  </a:t>
            </a:r>
          </a:p>
          <a:p>
            <a:pPr marL="0" indent="0">
              <a:buNone/>
            </a:pPr>
            <a:r>
              <a:rPr lang="en-US" dirty="0"/>
              <a:t>	Renunciation of any change in boundaries by force.</a:t>
            </a:r>
          </a:p>
          <a:p>
            <a:pPr marL="0" indent="0">
              <a:buNone/>
            </a:pPr>
            <a:r>
              <a:rPr lang="en-US" dirty="0"/>
              <a:t>	This is the recognition that Soviets wanted and worked hard to			attain.</a:t>
            </a:r>
          </a:p>
          <a:p>
            <a:pPr marL="0" indent="0">
              <a:buNone/>
            </a:pPr>
            <a:r>
              <a:rPr lang="en-US" dirty="0"/>
              <a:t>SECOND BASKET:  Trade arrangements</a:t>
            </a:r>
          </a:p>
          <a:p>
            <a:pPr marL="0" indent="0">
              <a:buNone/>
            </a:pPr>
            <a:r>
              <a:rPr lang="en-US" dirty="0"/>
              <a:t>THIRD BASKET:   Human Rights</a:t>
            </a:r>
          </a:p>
          <a:p>
            <a:pPr marL="0" indent="0">
              <a:buNone/>
            </a:pPr>
            <a:r>
              <a:rPr lang="en-US" dirty="0"/>
              <a:t>	Agree to Freedom of Speech, Association, Movement</a:t>
            </a:r>
          </a:p>
          <a:p>
            <a:pPr marL="0" indent="0">
              <a:buNone/>
            </a:pPr>
            <a:r>
              <a:rPr lang="en-US" dirty="0"/>
              <a:t>	Soviets assumed they could ignore this part</a:t>
            </a:r>
          </a:p>
          <a:p>
            <a:pPr marL="0" indent="0">
              <a:buNone/>
            </a:pPr>
            <a:r>
              <a:rPr lang="en-US" dirty="0"/>
              <a:t>	But local dissidents use it:  Polish Letter of 69, Charter 77, Helsinki 			Monitoring Group</a:t>
            </a:r>
          </a:p>
          <a:p>
            <a:pPr marL="0" indent="0">
              <a:buNone/>
            </a:pPr>
            <a:endParaRPr lang="en-US" dirty="0"/>
          </a:p>
        </p:txBody>
      </p:sp>
    </p:spTree>
    <p:extLst>
      <p:ext uri="{BB962C8B-B14F-4D97-AF65-F5344CB8AC3E}">
        <p14:creationId xmlns:p14="http://schemas.microsoft.com/office/powerpoint/2010/main" val="346896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3C1F-9BC1-3A48-ABBC-473AEFD11CB8}"/>
              </a:ext>
            </a:extLst>
          </p:cNvPr>
          <p:cNvSpPr>
            <a:spLocks noGrp="1"/>
          </p:cNvSpPr>
          <p:nvPr>
            <p:ph type="title"/>
          </p:nvPr>
        </p:nvSpPr>
        <p:spPr/>
        <p:txBody>
          <a:bodyPr/>
          <a:lstStyle/>
          <a:p>
            <a:r>
              <a:rPr lang="en-US" dirty="0"/>
              <a:t>The Competition Continues</a:t>
            </a:r>
          </a:p>
        </p:txBody>
      </p:sp>
      <p:sp>
        <p:nvSpPr>
          <p:cNvPr id="3" name="Content Placeholder 2">
            <a:extLst>
              <a:ext uri="{FF2B5EF4-FFF2-40B4-BE49-F238E27FC236}">
                <a16:creationId xmlns:a16="http://schemas.microsoft.com/office/drawing/2014/main" id="{92276E80-9BEC-EE48-A8AF-F61DBABAB643}"/>
              </a:ext>
            </a:extLst>
          </p:cNvPr>
          <p:cNvSpPr>
            <a:spLocks noGrp="1"/>
          </p:cNvSpPr>
          <p:nvPr>
            <p:ph idx="1"/>
          </p:nvPr>
        </p:nvSpPr>
        <p:spPr/>
        <p:txBody>
          <a:bodyPr>
            <a:normAutofit lnSpcReduction="10000"/>
          </a:bodyPr>
          <a:lstStyle/>
          <a:p>
            <a:pPr marL="0" indent="0">
              <a:buNone/>
            </a:pPr>
            <a:r>
              <a:rPr lang="en-US" dirty="0"/>
              <a:t>Nixon and Brandt leave office</a:t>
            </a:r>
          </a:p>
          <a:p>
            <a:pPr marL="0" indent="0">
              <a:buNone/>
            </a:pPr>
            <a:r>
              <a:rPr lang="en-US" dirty="0"/>
              <a:t>Two different conceptions of Détente</a:t>
            </a:r>
          </a:p>
          <a:p>
            <a:pPr marL="0" indent="0">
              <a:buNone/>
            </a:pPr>
            <a:r>
              <a:rPr lang="en-US" dirty="0"/>
              <a:t>	US:  A means to moderate Soviet actions in the Third World</a:t>
            </a:r>
          </a:p>
          <a:p>
            <a:pPr marL="0" indent="0">
              <a:buNone/>
            </a:pPr>
            <a:r>
              <a:rPr lang="en-US" dirty="0"/>
              <a:t>		Expected moderation</a:t>
            </a:r>
          </a:p>
          <a:p>
            <a:pPr marL="0" indent="0">
              <a:buNone/>
            </a:pPr>
            <a:r>
              <a:rPr lang="en-US" dirty="0"/>
              <a:t>	USSR:  A reflection of Soviet strength</a:t>
            </a:r>
          </a:p>
          <a:p>
            <a:pPr marL="0" indent="0">
              <a:buNone/>
            </a:pPr>
            <a:r>
              <a:rPr lang="en-US" dirty="0"/>
              <a:t>		Expected expansion, esp. in Africa</a:t>
            </a:r>
          </a:p>
          <a:p>
            <a:pPr marL="0" indent="0">
              <a:buNone/>
            </a:pPr>
            <a:r>
              <a:rPr lang="en-US" dirty="0"/>
              <a:t>Arms race continues despite agreements</a:t>
            </a:r>
          </a:p>
          <a:p>
            <a:pPr marL="0" indent="0">
              <a:buNone/>
            </a:pPr>
            <a:r>
              <a:rPr lang="en-US" dirty="0"/>
              <a:t>	Soviet military want to continue build-up</a:t>
            </a:r>
          </a:p>
          <a:p>
            <a:pPr marL="0" indent="0">
              <a:buNone/>
            </a:pPr>
            <a:r>
              <a:rPr lang="en-US" dirty="0"/>
              <a:t>	US hardliners in Congress want to continue build-up</a:t>
            </a:r>
          </a:p>
          <a:p>
            <a:pPr marL="0" indent="0">
              <a:buNone/>
            </a:pPr>
            <a:endParaRPr lang="en-US" dirty="0"/>
          </a:p>
        </p:txBody>
      </p:sp>
    </p:spTree>
    <p:extLst>
      <p:ext uri="{BB962C8B-B14F-4D97-AF65-F5344CB8AC3E}">
        <p14:creationId xmlns:p14="http://schemas.microsoft.com/office/powerpoint/2010/main" val="314950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2B60-7284-D543-BDA7-6B46FC40A7C6}"/>
              </a:ext>
            </a:extLst>
          </p:cNvPr>
          <p:cNvSpPr>
            <a:spLocks noGrp="1"/>
          </p:cNvSpPr>
          <p:nvPr>
            <p:ph type="title"/>
          </p:nvPr>
        </p:nvSpPr>
        <p:spPr>
          <a:xfrm>
            <a:off x="1154954" y="838200"/>
            <a:ext cx="8761413" cy="1075849"/>
          </a:xfrm>
        </p:spPr>
        <p:txBody>
          <a:bodyPr/>
          <a:lstStyle/>
          <a:p>
            <a:r>
              <a:rPr lang="en-US" dirty="0"/>
              <a:t>US Domestic Politics </a:t>
            </a:r>
            <a:br>
              <a:rPr lang="en-US" dirty="0"/>
            </a:br>
            <a:r>
              <a:rPr lang="en-US" dirty="0"/>
              <a:t>and the Role of Human Rights</a:t>
            </a:r>
          </a:p>
        </p:txBody>
      </p:sp>
      <p:sp>
        <p:nvSpPr>
          <p:cNvPr id="3" name="Content Placeholder 2">
            <a:extLst>
              <a:ext uri="{FF2B5EF4-FFF2-40B4-BE49-F238E27FC236}">
                <a16:creationId xmlns:a16="http://schemas.microsoft.com/office/drawing/2014/main" id="{9C15B705-ACFD-5D40-BA1D-5B1263D3BBB2}"/>
              </a:ext>
            </a:extLst>
          </p:cNvPr>
          <p:cNvSpPr>
            <a:spLocks noGrp="1"/>
          </p:cNvSpPr>
          <p:nvPr>
            <p:ph idx="1"/>
          </p:nvPr>
        </p:nvSpPr>
        <p:spPr/>
        <p:txBody>
          <a:bodyPr>
            <a:normAutofit fontScale="85000" lnSpcReduction="20000"/>
          </a:bodyPr>
          <a:lstStyle/>
          <a:p>
            <a:pPr marL="0" indent="0">
              <a:buNone/>
            </a:pPr>
            <a:r>
              <a:rPr lang="en-US" dirty="0"/>
              <a:t>Nixon and Kissinger are realists:  More interested in détente than human rights</a:t>
            </a:r>
          </a:p>
          <a:p>
            <a:pPr marL="0" indent="0">
              <a:buNone/>
            </a:pPr>
            <a:r>
              <a:rPr lang="en-US" dirty="0"/>
              <a:t>	Still, they get some quiet deals improving human rights</a:t>
            </a:r>
          </a:p>
          <a:p>
            <a:pPr marL="0" indent="0">
              <a:buNone/>
            </a:pPr>
            <a:r>
              <a:rPr lang="en-US" dirty="0"/>
              <a:t>Opponents of détente use human rights to discredit détente</a:t>
            </a:r>
          </a:p>
          <a:p>
            <a:pPr marL="0" indent="0">
              <a:buNone/>
            </a:pPr>
            <a:r>
              <a:rPr lang="en-US" dirty="0"/>
              <a:t>	Why human rights a political winner: Brings liberals, conservatives in</a:t>
            </a:r>
          </a:p>
          <a:p>
            <a:pPr marL="0" indent="0">
              <a:buNone/>
            </a:pPr>
            <a:r>
              <a:rPr lang="en-US" dirty="0"/>
              <a:t>		Conservatives:  Don’t like communism, want to portray it as bad as 						possible</a:t>
            </a:r>
          </a:p>
          <a:p>
            <a:pPr marL="0" indent="0">
              <a:buNone/>
            </a:pPr>
            <a:r>
              <a:rPr lang="en-US" dirty="0"/>
              <a:t>		Liberals:  Like human rights</a:t>
            </a:r>
          </a:p>
          <a:p>
            <a:pPr marL="0" indent="0">
              <a:buNone/>
            </a:pPr>
            <a:r>
              <a:rPr lang="en-US" dirty="0"/>
              <a:t>Jackson-</a:t>
            </a:r>
            <a:r>
              <a:rPr lang="en-US" dirty="0" err="1"/>
              <a:t>Vanik</a:t>
            </a:r>
            <a:r>
              <a:rPr lang="en-US" dirty="0"/>
              <a:t> Amendment:  Henry Jackson looking for way to destroy detente</a:t>
            </a:r>
          </a:p>
          <a:p>
            <a:pPr marL="0" indent="0">
              <a:buNone/>
            </a:pPr>
            <a:r>
              <a:rPr lang="en-US" dirty="0"/>
              <a:t>	Limits trade with USSR unless publicly allows Jews to emigrate</a:t>
            </a:r>
          </a:p>
          <a:p>
            <a:pPr marL="0" indent="0">
              <a:buNone/>
            </a:pPr>
            <a:r>
              <a:rPr lang="en-US" dirty="0"/>
              <a:t>	Soviet Union says no</a:t>
            </a:r>
          </a:p>
          <a:p>
            <a:pPr marL="0" indent="0">
              <a:buNone/>
            </a:pPr>
            <a:r>
              <a:rPr lang="en-US" dirty="0"/>
              <a:t>Negative response to Helsinki Third Act:  Arguments that Soviets not following it</a:t>
            </a:r>
          </a:p>
        </p:txBody>
      </p:sp>
    </p:spTree>
    <p:extLst>
      <p:ext uri="{BB962C8B-B14F-4D97-AF65-F5344CB8AC3E}">
        <p14:creationId xmlns:p14="http://schemas.microsoft.com/office/powerpoint/2010/main" val="3516244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372B-BA0D-5248-A3A4-CE8AADBF1AFD}"/>
              </a:ext>
            </a:extLst>
          </p:cNvPr>
          <p:cNvSpPr>
            <a:spLocks noGrp="1"/>
          </p:cNvSpPr>
          <p:nvPr>
            <p:ph type="title"/>
          </p:nvPr>
        </p:nvSpPr>
        <p:spPr/>
        <p:txBody>
          <a:bodyPr/>
          <a:lstStyle/>
          <a:p>
            <a:r>
              <a:rPr lang="en-US" dirty="0"/>
              <a:t>Third World Struggles</a:t>
            </a:r>
          </a:p>
        </p:txBody>
      </p:sp>
      <p:sp>
        <p:nvSpPr>
          <p:cNvPr id="3" name="Content Placeholder 2">
            <a:extLst>
              <a:ext uri="{FF2B5EF4-FFF2-40B4-BE49-F238E27FC236}">
                <a16:creationId xmlns:a16="http://schemas.microsoft.com/office/drawing/2014/main" id="{EABE0C0E-35A7-2E4A-A059-00B124BAD0CD}"/>
              </a:ext>
            </a:extLst>
          </p:cNvPr>
          <p:cNvSpPr>
            <a:spLocks noGrp="1"/>
          </p:cNvSpPr>
          <p:nvPr>
            <p:ph idx="1"/>
          </p:nvPr>
        </p:nvSpPr>
        <p:spPr/>
        <p:txBody>
          <a:bodyPr/>
          <a:lstStyle/>
          <a:p>
            <a:r>
              <a:rPr lang="en-US" dirty="0"/>
              <a:t>USSR and Cubans—</a:t>
            </a:r>
          </a:p>
          <a:p>
            <a:pPr lvl="1"/>
            <a:r>
              <a:rPr lang="en-US" dirty="0"/>
              <a:t>Angola	</a:t>
            </a:r>
          </a:p>
          <a:p>
            <a:pPr lvl="1"/>
            <a:r>
              <a:rPr lang="en-US" dirty="0"/>
              <a:t>Somalia and Ethiopia</a:t>
            </a:r>
          </a:p>
          <a:p>
            <a:r>
              <a:rPr lang="en-US" dirty="0"/>
              <a:t>Different perceptions</a:t>
            </a:r>
          </a:p>
          <a:p>
            <a:pPr lvl="1"/>
            <a:r>
              <a:rPr lang="en-US" dirty="0"/>
              <a:t>USSR—strength moves competition outside the center</a:t>
            </a:r>
          </a:p>
          <a:p>
            <a:pPr lvl="1"/>
            <a:r>
              <a:rPr lang="en-US" dirty="0"/>
              <a:t>US—détente was supposed to stop such competition</a:t>
            </a:r>
          </a:p>
          <a:p>
            <a:pPr marL="457200" lvl="1" indent="0">
              <a:buNone/>
            </a:pPr>
            <a:endParaRPr lang="en-US" dirty="0"/>
          </a:p>
        </p:txBody>
      </p:sp>
    </p:spTree>
    <p:extLst>
      <p:ext uri="{BB962C8B-B14F-4D97-AF65-F5344CB8AC3E}">
        <p14:creationId xmlns:p14="http://schemas.microsoft.com/office/powerpoint/2010/main" val="330316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BF0F-D01F-1C43-84C8-8284ACA3129A}"/>
              </a:ext>
            </a:extLst>
          </p:cNvPr>
          <p:cNvSpPr>
            <a:spLocks noGrp="1"/>
          </p:cNvSpPr>
          <p:nvPr>
            <p:ph type="title"/>
          </p:nvPr>
        </p:nvSpPr>
        <p:spPr/>
        <p:txBody>
          <a:bodyPr/>
          <a:lstStyle/>
          <a:p>
            <a:r>
              <a:rPr lang="en-US" dirty="0"/>
              <a:t>The Carter Administration</a:t>
            </a:r>
          </a:p>
        </p:txBody>
      </p:sp>
      <p:sp>
        <p:nvSpPr>
          <p:cNvPr id="3" name="Content Placeholder 2">
            <a:extLst>
              <a:ext uri="{FF2B5EF4-FFF2-40B4-BE49-F238E27FC236}">
                <a16:creationId xmlns:a16="http://schemas.microsoft.com/office/drawing/2014/main" id="{AFE5CEF4-CB9E-8F4B-A1B2-A7090E3F55D7}"/>
              </a:ext>
            </a:extLst>
          </p:cNvPr>
          <p:cNvSpPr>
            <a:spLocks noGrp="1"/>
          </p:cNvSpPr>
          <p:nvPr>
            <p:ph idx="1"/>
          </p:nvPr>
        </p:nvSpPr>
        <p:spPr/>
        <p:txBody>
          <a:bodyPr/>
          <a:lstStyle/>
          <a:p>
            <a:r>
              <a:rPr lang="en-US" dirty="0"/>
              <a:t>In the 1976 election, détente is a dirty word</a:t>
            </a:r>
          </a:p>
          <a:p>
            <a:r>
              <a:rPr lang="en-US" dirty="0"/>
              <a:t>The Carter administration says it wants to reduce nuclear weapons</a:t>
            </a:r>
          </a:p>
          <a:p>
            <a:pPr lvl="1"/>
            <a:r>
              <a:rPr lang="en-US" dirty="0"/>
              <a:t>Tears up a proposal for SALT II, offers a new proposal that reduces weapons, but mostly Soviet weapons, and Soviets reject it angrily</a:t>
            </a:r>
          </a:p>
          <a:p>
            <a:r>
              <a:rPr lang="en-US" dirty="0"/>
              <a:t>The Carter Administration says it wants to pursue human rights</a:t>
            </a:r>
          </a:p>
          <a:p>
            <a:pPr lvl="1"/>
            <a:r>
              <a:rPr lang="en-US" dirty="0"/>
              <a:t>But its record is ambivalent:  very good in Latin America; poor in Iran </a:t>
            </a:r>
          </a:p>
          <a:p>
            <a:r>
              <a:rPr lang="en-US" dirty="0"/>
              <a:t>Carter and Afghanistan</a:t>
            </a:r>
          </a:p>
          <a:p>
            <a:pPr marL="0" indent="0">
              <a:buNone/>
            </a:pPr>
            <a:r>
              <a:rPr lang="en-US" dirty="0"/>
              <a:t>	</a:t>
            </a:r>
          </a:p>
        </p:txBody>
      </p:sp>
    </p:spTree>
    <p:extLst>
      <p:ext uri="{BB962C8B-B14F-4D97-AF65-F5344CB8AC3E}">
        <p14:creationId xmlns:p14="http://schemas.microsoft.com/office/powerpoint/2010/main" val="676424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1562-EC25-BE4F-AA5C-D25A21A949A0}"/>
              </a:ext>
            </a:extLst>
          </p:cNvPr>
          <p:cNvSpPr>
            <a:spLocks noGrp="1"/>
          </p:cNvSpPr>
          <p:nvPr>
            <p:ph type="title"/>
          </p:nvPr>
        </p:nvSpPr>
        <p:spPr/>
        <p:txBody>
          <a:bodyPr/>
          <a:lstStyle/>
          <a:p>
            <a:r>
              <a:rPr lang="en-US" dirty="0"/>
              <a:t>The Question:  What caused the rise and the fall of détente?</a:t>
            </a:r>
          </a:p>
        </p:txBody>
      </p:sp>
      <p:sp>
        <p:nvSpPr>
          <p:cNvPr id="3" name="Content Placeholder 2">
            <a:extLst>
              <a:ext uri="{FF2B5EF4-FFF2-40B4-BE49-F238E27FC236}">
                <a16:creationId xmlns:a16="http://schemas.microsoft.com/office/drawing/2014/main" id="{765F8358-975F-FB40-9D41-BAECE0A7DE93}"/>
              </a:ext>
            </a:extLst>
          </p:cNvPr>
          <p:cNvSpPr>
            <a:spLocks noGrp="1"/>
          </p:cNvSpPr>
          <p:nvPr>
            <p:ph idx="1"/>
          </p:nvPr>
        </p:nvSpPr>
        <p:spPr/>
        <p:txBody>
          <a:bodyPr>
            <a:normAutofit/>
          </a:bodyPr>
          <a:lstStyle/>
          <a:p>
            <a:pPr marL="0" indent="0">
              <a:buNone/>
            </a:pPr>
            <a:r>
              <a:rPr lang="en-US" dirty="0"/>
              <a:t>The Background:  Détente was a period in the early 1970s when the United States and the Soviet Union emphasized negotiation over confrontation and sought to find a way to manage the competition without unnecessary confrontation. </a:t>
            </a:r>
          </a:p>
          <a:p>
            <a:pPr marL="0" indent="0">
              <a:buNone/>
            </a:pPr>
            <a:r>
              <a:rPr lang="en-US" dirty="0"/>
              <a:t>One Secondary Source:  Vladislav </a:t>
            </a:r>
            <a:r>
              <a:rPr lang="en-US" dirty="0" err="1"/>
              <a:t>Zubok</a:t>
            </a:r>
            <a:r>
              <a:rPr lang="en-US" dirty="0"/>
              <a:t> that Leonid Brezhnev was crucial to the onset of détente, that he highly valued peace, that he was willing to make substantial concessions to gain peace and that he had the political skill as a mediator within the Soviet leadership to make it happen.  </a:t>
            </a:r>
            <a:r>
              <a:rPr lang="en-US" dirty="0" err="1"/>
              <a:t>Zubok</a:t>
            </a:r>
            <a:r>
              <a:rPr lang="en-US" dirty="0"/>
              <a:t> later says that détente fell because of ideology and domestic politics, that neither side was willing to give up the “bargaining from a position of strength” necessary to make it work</a:t>
            </a:r>
          </a:p>
        </p:txBody>
      </p:sp>
    </p:spTree>
    <p:extLst>
      <p:ext uri="{BB962C8B-B14F-4D97-AF65-F5344CB8AC3E}">
        <p14:creationId xmlns:p14="http://schemas.microsoft.com/office/powerpoint/2010/main" val="391813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165E-FA3A-C14C-8A99-36509480E457}"/>
              </a:ext>
            </a:extLst>
          </p:cNvPr>
          <p:cNvSpPr>
            <a:spLocks noGrp="1"/>
          </p:cNvSpPr>
          <p:nvPr>
            <p:ph type="title"/>
          </p:nvPr>
        </p:nvSpPr>
        <p:spPr/>
        <p:txBody>
          <a:bodyPr/>
          <a:lstStyle/>
          <a:p>
            <a:r>
              <a:rPr lang="en-US" dirty="0"/>
              <a:t>MY ARGUMENT</a:t>
            </a:r>
          </a:p>
        </p:txBody>
      </p:sp>
      <p:sp>
        <p:nvSpPr>
          <p:cNvPr id="3" name="Content Placeholder 2">
            <a:extLst>
              <a:ext uri="{FF2B5EF4-FFF2-40B4-BE49-F238E27FC236}">
                <a16:creationId xmlns:a16="http://schemas.microsoft.com/office/drawing/2014/main" id="{84E46ECD-7EFA-344D-82CE-AA1609784732}"/>
              </a:ext>
            </a:extLst>
          </p:cNvPr>
          <p:cNvSpPr>
            <a:spLocks noGrp="1"/>
          </p:cNvSpPr>
          <p:nvPr>
            <p:ph idx="1"/>
          </p:nvPr>
        </p:nvSpPr>
        <p:spPr/>
        <p:txBody>
          <a:bodyPr>
            <a:normAutofit/>
          </a:bodyPr>
          <a:lstStyle/>
          <a:p>
            <a:pPr marL="0" indent="0">
              <a:buNone/>
            </a:pPr>
            <a:r>
              <a:rPr lang="en-US" dirty="0"/>
              <a:t>I believe a balance of power theory offers a better explanation for the rise of détente.  Once both sides had an assured retaliatory capability and the fundamental sites of tension between the two sides had been rendered less critical, it was in the interests of both sides to look to other to stabilize the status quo and minimize the costs and risks of the competition.  The two sides were able to solve some of the remaining issues separating the two, but the competition remained.  Meanwhile, domestic interests on both sides of the cold war interested in maintaining a strategy of “peace through strength” used the remaining differences between the two powers in order to undermine détente, </a:t>
            </a:r>
          </a:p>
        </p:txBody>
      </p:sp>
    </p:spTree>
    <p:extLst>
      <p:ext uri="{BB962C8B-B14F-4D97-AF65-F5344CB8AC3E}">
        <p14:creationId xmlns:p14="http://schemas.microsoft.com/office/powerpoint/2010/main" val="266077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C11E-9CF5-8A43-B77F-FF0D5D48C941}"/>
              </a:ext>
            </a:extLst>
          </p:cNvPr>
          <p:cNvSpPr>
            <a:spLocks noGrp="1"/>
          </p:cNvSpPr>
          <p:nvPr>
            <p:ph type="title"/>
          </p:nvPr>
        </p:nvSpPr>
        <p:spPr/>
        <p:txBody>
          <a:bodyPr/>
          <a:lstStyle/>
          <a:p>
            <a:r>
              <a:rPr lang="en-US" dirty="0"/>
              <a:t>Review: The Soviets in1968</a:t>
            </a:r>
          </a:p>
        </p:txBody>
      </p:sp>
      <p:sp>
        <p:nvSpPr>
          <p:cNvPr id="3" name="Content Placeholder 2">
            <a:extLst>
              <a:ext uri="{FF2B5EF4-FFF2-40B4-BE49-F238E27FC236}">
                <a16:creationId xmlns:a16="http://schemas.microsoft.com/office/drawing/2014/main" id="{21119B6C-8213-A246-BB5E-F0615EA0E58D}"/>
              </a:ext>
            </a:extLst>
          </p:cNvPr>
          <p:cNvSpPr>
            <a:spLocks noGrp="1"/>
          </p:cNvSpPr>
          <p:nvPr>
            <p:ph idx="1"/>
          </p:nvPr>
        </p:nvSpPr>
        <p:spPr/>
        <p:txBody>
          <a:bodyPr>
            <a:normAutofit fontScale="92500" lnSpcReduction="10000"/>
          </a:bodyPr>
          <a:lstStyle/>
          <a:p>
            <a:pPr marL="0" indent="0">
              <a:buNone/>
            </a:pPr>
            <a:r>
              <a:rPr lang="en-US" dirty="0"/>
              <a:t>The Soviets build up nuclear weapons to have an assured retaliatory strike, 	and pursuing an expensive strategy to fight war in Europe</a:t>
            </a:r>
          </a:p>
          <a:p>
            <a:pPr marL="0" indent="0">
              <a:buNone/>
            </a:pPr>
            <a:r>
              <a:rPr lang="en-US" dirty="0"/>
              <a:t>Brezhnev had been worried NATO would intervene in Czechoslovakia	</a:t>
            </a:r>
          </a:p>
          <a:p>
            <a:pPr marL="0" indent="0">
              <a:buNone/>
            </a:pPr>
            <a:r>
              <a:rPr lang="en-US" dirty="0"/>
              <a:t>	Becomes more confident both in own abilities and in firmness of 			spheres of influence</a:t>
            </a:r>
          </a:p>
          <a:p>
            <a:pPr marL="0" indent="0">
              <a:buNone/>
            </a:pPr>
            <a:r>
              <a:rPr lang="en-US" dirty="0"/>
              <a:t>Soviet concerns about the revolutionary policies of China that might 	destabilize the system</a:t>
            </a:r>
          </a:p>
          <a:p>
            <a:pPr marL="0" indent="0">
              <a:buNone/>
            </a:pPr>
            <a:r>
              <a:rPr lang="en-US" dirty="0"/>
              <a:t>Soviet concerns about the economy, about the cost of the arms race and		about  the possibilities of trade with West</a:t>
            </a:r>
          </a:p>
          <a:p>
            <a:pPr marL="0" indent="0">
              <a:buNone/>
            </a:pPr>
            <a:r>
              <a:rPr lang="en-US" dirty="0"/>
              <a:t>Soviets want recognition of East Germany and the implied recognition of 	equality as a great power</a:t>
            </a:r>
          </a:p>
          <a:p>
            <a:pPr marL="0" indent="0">
              <a:buNone/>
            </a:pPr>
            <a:endParaRPr lang="en-US" dirty="0"/>
          </a:p>
        </p:txBody>
      </p:sp>
      <p:pic>
        <p:nvPicPr>
          <p:cNvPr id="4" name="Picture 3">
            <a:extLst>
              <a:ext uri="{FF2B5EF4-FFF2-40B4-BE49-F238E27FC236}">
                <a16:creationId xmlns:a16="http://schemas.microsoft.com/office/drawing/2014/main" id="{2BE9B59D-D595-8341-9F41-5BC125FE27E7}"/>
              </a:ext>
            </a:extLst>
          </p:cNvPr>
          <p:cNvPicPr>
            <a:picLocks noChangeAspect="1"/>
          </p:cNvPicPr>
          <p:nvPr/>
        </p:nvPicPr>
        <p:blipFill>
          <a:blip r:embed="rId2"/>
          <a:stretch>
            <a:fillRect/>
          </a:stretch>
        </p:blipFill>
        <p:spPr>
          <a:xfrm>
            <a:off x="7268779" y="131175"/>
            <a:ext cx="1270000" cy="1600200"/>
          </a:xfrm>
          <a:prstGeom prst="rect">
            <a:avLst/>
          </a:prstGeom>
        </p:spPr>
      </p:pic>
      <p:pic>
        <p:nvPicPr>
          <p:cNvPr id="5" name="Picture 4">
            <a:extLst>
              <a:ext uri="{FF2B5EF4-FFF2-40B4-BE49-F238E27FC236}">
                <a16:creationId xmlns:a16="http://schemas.microsoft.com/office/drawing/2014/main" id="{AACC16CC-E760-E241-9593-D438CB8100E7}"/>
              </a:ext>
            </a:extLst>
          </p:cNvPr>
          <p:cNvPicPr>
            <a:picLocks noChangeAspect="1"/>
          </p:cNvPicPr>
          <p:nvPr/>
        </p:nvPicPr>
        <p:blipFill>
          <a:blip r:embed="rId3"/>
          <a:stretch>
            <a:fillRect/>
          </a:stretch>
        </p:blipFill>
        <p:spPr>
          <a:xfrm>
            <a:off x="8864600" y="131175"/>
            <a:ext cx="1231900" cy="1638300"/>
          </a:xfrm>
          <a:prstGeom prst="rect">
            <a:avLst/>
          </a:prstGeom>
        </p:spPr>
      </p:pic>
      <p:pic>
        <p:nvPicPr>
          <p:cNvPr id="6" name="Picture 5">
            <a:extLst>
              <a:ext uri="{FF2B5EF4-FFF2-40B4-BE49-F238E27FC236}">
                <a16:creationId xmlns:a16="http://schemas.microsoft.com/office/drawing/2014/main" id="{9B1B70F3-20BC-1541-9C96-91C3EC488E7C}"/>
              </a:ext>
            </a:extLst>
          </p:cNvPr>
          <p:cNvPicPr>
            <a:picLocks noChangeAspect="1"/>
          </p:cNvPicPr>
          <p:nvPr/>
        </p:nvPicPr>
        <p:blipFill>
          <a:blip r:embed="rId4"/>
          <a:stretch>
            <a:fillRect/>
          </a:stretch>
        </p:blipFill>
        <p:spPr>
          <a:xfrm>
            <a:off x="10291598" y="113124"/>
            <a:ext cx="1257300" cy="1600200"/>
          </a:xfrm>
          <a:prstGeom prst="rect">
            <a:avLst/>
          </a:prstGeom>
        </p:spPr>
      </p:pic>
    </p:spTree>
    <p:extLst>
      <p:ext uri="{BB962C8B-B14F-4D97-AF65-F5344CB8AC3E}">
        <p14:creationId xmlns:p14="http://schemas.microsoft.com/office/powerpoint/2010/main" val="119149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8CC1-9037-D445-B62E-D91054EBC317}"/>
              </a:ext>
            </a:extLst>
          </p:cNvPr>
          <p:cNvSpPr>
            <a:spLocks noGrp="1"/>
          </p:cNvSpPr>
          <p:nvPr>
            <p:ph type="title"/>
          </p:nvPr>
        </p:nvSpPr>
        <p:spPr/>
        <p:txBody>
          <a:bodyPr/>
          <a:lstStyle/>
          <a:p>
            <a:r>
              <a:rPr lang="en-US" dirty="0"/>
              <a:t>Review: The United States in 1968</a:t>
            </a:r>
          </a:p>
        </p:txBody>
      </p:sp>
      <p:sp>
        <p:nvSpPr>
          <p:cNvPr id="3" name="Content Placeholder 2">
            <a:extLst>
              <a:ext uri="{FF2B5EF4-FFF2-40B4-BE49-F238E27FC236}">
                <a16:creationId xmlns:a16="http://schemas.microsoft.com/office/drawing/2014/main" id="{A9815190-FC6C-6341-9999-866AD646671C}"/>
              </a:ext>
            </a:extLst>
          </p:cNvPr>
          <p:cNvSpPr>
            <a:spLocks noGrp="1"/>
          </p:cNvSpPr>
          <p:nvPr>
            <p:ph idx="1"/>
          </p:nvPr>
        </p:nvSpPr>
        <p:spPr>
          <a:xfrm>
            <a:off x="838200" y="2301438"/>
            <a:ext cx="10515600" cy="4667250"/>
          </a:xfrm>
        </p:spPr>
        <p:txBody>
          <a:bodyPr>
            <a:normAutofit/>
          </a:bodyPr>
          <a:lstStyle/>
          <a:p>
            <a:pPr marL="0" indent="0">
              <a:buNone/>
            </a:pPr>
            <a:r>
              <a:rPr lang="en-US" dirty="0"/>
              <a:t>Richard Nixon and Henry Kissinger pride themselves on realist vision</a:t>
            </a:r>
          </a:p>
          <a:p>
            <a:pPr marL="0" indent="0">
              <a:buNone/>
            </a:pPr>
            <a:r>
              <a:rPr lang="en-US" dirty="0"/>
              <a:t>The US recognizes the Soviet Union has an assured retaliatory 	capability, and is pushing an expensive strategy to be able to 	fight a 	war in Europe</a:t>
            </a:r>
          </a:p>
          <a:p>
            <a:pPr marL="0" indent="0">
              <a:buNone/>
            </a:pPr>
            <a:r>
              <a:rPr lang="en-US" dirty="0"/>
              <a:t>The US accepts Soviet domination of Eastern Europe as, for the </a:t>
            </a:r>
            <a:r>
              <a:rPr lang="en-US"/>
              <a:t>moment,</a:t>
            </a:r>
            <a:r>
              <a:rPr lang="en-US" dirty="0"/>
              <a:t> </a:t>
            </a:r>
            <a:r>
              <a:rPr lang="en-US"/>
              <a:t>irreversible</a:t>
            </a:r>
            <a:r>
              <a:rPr lang="en-US" dirty="0"/>
              <a:t>, but not ready to declare this publicly because of </a:t>
            </a:r>
            <a:r>
              <a:rPr lang="en-US"/>
              <a:t>German allies</a:t>
            </a:r>
            <a:endParaRPr lang="en-US" dirty="0"/>
          </a:p>
          <a:p>
            <a:pPr marL="0" indent="0">
              <a:buNone/>
            </a:pPr>
            <a:r>
              <a:rPr lang="en-US" dirty="0"/>
              <a:t>The US is bogged down in an unwinnable war in Vietnam</a:t>
            </a:r>
          </a:p>
          <a:p>
            <a:pPr marL="0" indent="0">
              <a:buNone/>
            </a:pPr>
            <a:r>
              <a:rPr lang="en-US" dirty="0"/>
              <a:t>The breakdown of the US popular consensus for containment 	reduces US						 ability to respond to crises elsewhere</a:t>
            </a:r>
          </a:p>
          <a:p>
            <a:pPr marL="0" indent="0">
              <a:buNone/>
            </a:pPr>
            <a:r>
              <a:rPr lang="en-US" dirty="0"/>
              <a:t>US concerned that revolutionary politics in China might destabilize the 				system</a:t>
            </a:r>
          </a:p>
          <a:p>
            <a:pPr marL="0" indent="0">
              <a:buNone/>
            </a:pPr>
            <a:r>
              <a:rPr lang="en-US" dirty="0"/>
              <a:t>LINKAGE POLITICS  </a:t>
            </a:r>
            <a:r>
              <a:rPr lang="en-US" dirty="0">
                <a:hlinkClick r:id="rId2"/>
              </a:rPr>
              <a:t>https://www.youtube.com/watch?v=FAhDQxPHvP0</a:t>
            </a:r>
            <a:endParaRPr lang="en-US" dirty="0"/>
          </a:p>
          <a:p>
            <a:pPr marL="0" indent="0">
              <a:buNone/>
            </a:pPr>
            <a:endParaRPr lang="en-US" dirty="0"/>
          </a:p>
        </p:txBody>
      </p:sp>
      <p:pic>
        <p:nvPicPr>
          <p:cNvPr id="6" name="Picture 5">
            <a:extLst>
              <a:ext uri="{FF2B5EF4-FFF2-40B4-BE49-F238E27FC236}">
                <a16:creationId xmlns:a16="http://schemas.microsoft.com/office/drawing/2014/main" id="{053CEC8B-F927-404C-9690-DCC488532D88}"/>
              </a:ext>
            </a:extLst>
          </p:cNvPr>
          <p:cNvPicPr>
            <a:picLocks noChangeAspect="1"/>
          </p:cNvPicPr>
          <p:nvPr/>
        </p:nvPicPr>
        <p:blipFill>
          <a:blip r:embed="rId3"/>
          <a:stretch>
            <a:fillRect/>
          </a:stretch>
        </p:blipFill>
        <p:spPr>
          <a:xfrm>
            <a:off x="9189983" y="230188"/>
            <a:ext cx="2518541" cy="1410383"/>
          </a:xfrm>
          <a:prstGeom prst="rect">
            <a:avLst/>
          </a:prstGeom>
        </p:spPr>
      </p:pic>
      <p:pic>
        <p:nvPicPr>
          <p:cNvPr id="7" name="Picture 6">
            <a:extLst>
              <a:ext uri="{FF2B5EF4-FFF2-40B4-BE49-F238E27FC236}">
                <a16:creationId xmlns:a16="http://schemas.microsoft.com/office/drawing/2014/main" id="{F19FB305-115A-7347-8BCF-B06EFE7BE48F}"/>
              </a:ext>
            </a:extLst>
          </p:cNvPr>
          <p:cNvPicPr>
            <a:picLocks noChangeAspect="1"/>
          </p:cNvPicPr>
          <p:nvPr/>
        </p:nvPicPr>
        <p:blipFill>
          <a:blip r:embed="rId4"/>
          <a:stretch>
            <a:fillRect/>
          </a:stretch>
        </p:blipFill>
        <p:spPr>
          <a:xfrm>
            <a:off x="9273717" y="4435366"/>
            <a:ext cx="2592462" cy="2057509"/>
          </a:xfrm>
          <a:prstGeom prst="rect">
            <a:avLst/>
          </a:prstGeom>
        </p:spPr>
      </p:pic>
    </p:spTree>
    <p:extLst>
      <p:ext uri="{BB962C8B-B14F-4D97-AF65-F5344CB8AC3E}">
        <p14:creationId xmlns:p14="http://schemas.microsoft.com/office/powerpoint/2010/main" val="182778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BDA1F-81C5-AC4C-A262-C07F481228FE}"/>
              </a:ext>
            </a:extLst>
          </p:cNvPr>
          <p:cNvSpPr>
            <a:spLocks noGrp="1"/>
          </p:cNvSpPr>
          <p:nvPr>
            <p:ph type="title"/>
          </p:nvPr>
        </p:nvSpPr>
        <p:spPr/>
        <p:txBody>
          <a:bodyPr/>
          <a:lstStyle/>
          <a:p>
            <a:r>
              <a:rPr lang="en-US" dirty="0"/>
              <a:t>West Germany helps make it possible</a:t>
            </a:r>
          </a:p>
        </p:txBody>
      </p:sp>
      <p:sp>
        <p:nvSpPr>
          <p:cNvPr id="3" name="Content Placeholder 2">
            <a:extLst>
              <a:ext uri="{FF2B5EF4-FFF2-40B4-BE49-F238E27FC236}">
                <a16:creationId xmlns:a16="http://schemas.microsoft.com/office/drawing/2014/main" id="{4432B8B6-D0A2-734C-B07A-3491ED55FA80}"/>
              </a:ext>
            </a:extLst>
          </p:cNvPr>
          <p:cNvSpPr>
            <a:spLocks noGrp="1"/>
          </p:cNvSpPr>
          <p:nvPr>
            <p:ph idx="1"/>
          </p:nvPr>
        </p:nvSpPr>
        <p:spPr/>
        <p:txBody>
          <a:bodyPr>
            <a:normAutofit lnSpcReduction="10000"/>
          </a:bodyPr>
          <a:lstStyle/>
          <a:p>
            <a:pPr marL="0" indent="0">
              <a:buNone/>
            </a:pPr>
            <a:r>
              <a:rPr lang="en-US" dirty="0"/>
              <a:t>Willy Brandt—former Mayor of Berlin</a:t>
            </a:r>
          </a:p>
          <a:p>
            <a:pPr marL="0" indent="0">
              <a:buNone/>
            </a:pPr>
            <a:r>
              <a:rPr lang="en-US" dirty="0"/>
              <a:t>Understands a position of strength won’t bring Germans</a:t>
            </a:r>
          </a:p>
          <a:p>
            <a:pPr marL="0" indent="0">
              <a:buNone/>
            </a:pPr>
            <a:r>
              <a:rPr lang="en-US" dirty="0"/>
              <a:t>	together</a:t>
            </a:r>
          </a:p>
          <a:p>
            <a:pPr marL="0" indent="0">
              <a:buNone/>
            </a:pPr>
            <a:r>
              <a:rPr lang="en-US" dirty="0"/>
              <a:t>Hopes to do it through negotiation</a:t>
            </a:r>
          </a:p>
          <a:p>
            <a:pPr marL="0" indent="0">
              <a:buNone/>
            </a:pPr>
            <a:r>
              <a:rPr lang="en-US" dirty="0"/>
              <a:t>	Wiling to make concessions</a:t>
            </a:r>
          </a:p>
          <a:p>
            <a:pPr marL="0" indent="0">
              <a:buNone/>
            </a:pPr>
            <a:r>
              <a:rPr lang="en-US" dirty="0"/>
              <a:t>		Accepts Polish boundaries to German</a:t>
            </a:r>
          </a:p>
          <a:p>
            <a:pPr marL="0" indent="0">
              <a:buNone/>
            </a:pPr>
            <a:r>
              <a:rPr lang="en-US" dirty="0"/>
              <a:t>		Accepts that West Berlin not a part of West </a:t>
            </a:r>
          </a:p>
          <a:p>
            <a:pPr marL="0" indent="0">
              <a:buNone/>
            </a:pPr>
            <a:r>
              <a:rPr lang="en-US" dirty="0"/>
              <a:t>			Germany</a:t>
            </a:r>
          </a:p>
          <a:p>
            <a:pPr marL="0" indent="0">
              <a:buNone/>
            </a:pPr>
            <a:r>
              <a:rPr lang="en-US" dirty="0"/>
              <a:t>This opens the way for both Soviet Union and the US to move further</a:t>
            </a:r>
          </a:p>
        </p:txBody>
      </p:sp>
      <p:pic>
        <p:nvPicPr>
          <p:cNvPr id="4" name="Picture 3">
            <a:extLst>
              <a:ext uri="{FF2B5EF4-FFF2-40B4-BE49-F238E27FC236}">
                <a16:creationId xmlns:a16="http://schemas.microsoft.com/office/drawing/2014/main" id="{58E02A11-2E19-3343-BADC-C3413A8A7DFA}"/>
              </a:ext>
            </a:extLst>
          </p:cNvPr>
          <p:cNvPicPr>
            <a:picLocks noChangeAspect="1"/>
          </p:cNvPicPr>
          <p:nvPr/>
        </p:nvPicPr>
        <p:blipFill>
          <a:blip r:embed="rId2"/>
          <a:stretch>
            <a:fillRect/>
          </a:stretch>
        </p:blipFill>
        <p:spPr>
          <a:xfrm>
            <a:off x="9891264" y="2220555"/>
            <a:ext cx="1765749" cy="2592745"/>
          </a:xfrm>
          <a:prstGeom prst="rect">
            <a:avLst/>
          </a:prstGeom>
        </p:spPr>
      </p:pic>
      <p:pic>
        <p:nvPicPr>
          <p:cNvPr id="5" name="Picture 4">
            <a:extLst>
              <a:ext uri="{FF2B5EF4-FFF2-40B4-BE49-F238E27FC236}">
                <a16:creationId xmlns:a16="http://schemas.microsoft.com/office/drawing/2014/main" id="{576E4188-76E0-0C40-9047-01FB1386EBF4}"/>
              </a:ext>
            </a:extLst>
          </p:cNvPr>
          <p:cNvPicPr>
            <a:picLocks noChangeAspect="1"/>
          </p:cNvPicPr>
          <p:nvPr/>
        </p:nvPicPr>
        <p:blipFill>
          <a:blip r:embed="rId3"/>
          <a:stretch>
            <a:fillRect/>
          </a:stretch>
        </p:blipFill>
        <p:spPr>
          <a:xfrm>
            <a:off x="9980613" y="5196245"/>
            <a:ext cx="1676400" cy="1206500"/>
          </a:xfrm>
          <a:prstGeom prst="rect">
            <a:avLst/>
          </a:prstGeom>
        </p:spPr>
      </p:pic>
    </p:spTree>
    <p:extLst>
      <p:ext uri="{BB962C8B-B14F-4D97-AF65-F5344CB8AC3E}">
        <p14:creationId xmlns:p14="http://schemas.microsoft.com/office/powerpoint/2010/main" val="98076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CCEC-9FED-FE42-910D-88E55BBB95C3}"/>
              </a:ext>
            </a:extLst>
          </p:cNvPr>
          <p:cNvSpPr>
            <a:spLocks noGrp="1"/>
          </p:cNvSpPr>
          <p:nvPr>
            <p:ph type="title"/>
          </p:nvPr>
        </p:nvSpPr>
        <p:spPr/>
        <p:txBody>
          <a:bodyPr/>
          <a:lstStyle/>
          <a:p>
            <a:r>
              <a:rPr lang="en-US" dirty="0"/>
              <a:t>China:  Nixon’s Strategic Triangle</a:t>
            </a:r>
          </a:p>
        </p:txBody>
      </p:sp>
      <p:sp>
        <p:nvSpPr>
          <p:cNvPr id="3" name="Content Placeholder 2">
            <a:extLst>
              <a:ext uri="{FF2B5EF4-FFF2-40B4-BE49-F238E27FC236}">
                <a16:creationId xmlns:a16="http://schemas.microsoft.com/office/drawing/2014/main" id="{9BEB6E06-9497-FC40-9A0F-458B273D0617}"/>
              </a:ext>
            </a:extLst>
          </p:cNvPr>
          <p:cNvSpPr>
            <a:spLocks noGrp="1"/>
          </p:cNvSpPr>
          <p:nvPr>
            <p:ph idx="1"/>
          </p:nvPr>
        </p:nvSpPr>
        <p:spPr/>
        <p:txBody>
          <a:bodyPr>
            <a:normAutofit fontScale="92500" lnSpcReduction="20000"/>
          </a:bodyPr>
          <a:lstStyle/>
          <a:p>
            <a:pPr marL="0" indent="0">
              <a:buNone/>
            </a:pPr>
            <a:r>
              <a:rPr lang="en-US" dirty="0"/>
              <a:t>Mao begins the Cultural Revolution-1966</a:t>
            </a:r>
          </a:p>
          <a:p>
            <a:pPr marL="0" indent="0">
              <a:buNone/>
            </a:pPr>
            <a:r>
              <a:rPr lang="en-US" dirty="0"/>
              <a:t>	An attack on Chinese party and state institutions</a:t>
            </a:r>
          </a:p>
          <a:p>
            <a:pPr marL="0" indent="0">
              <a:buNone/>
            </a:pPr>
            <a:r>
              <a:rPr lang="en-US" dirty="0"/>
              <a:t>Chinese Soviet relations deteriorate		</a:t>
            </a:r>
          </a:p>
          <a:p>
            <a:pPr marL="0" indent="0">
              <a:buNone/>
            </a:pPr>
            <a:r>
              <a:rPr lang="en-US" dirty="0"/>
              <a:t>	Ideological:  </a:t>
            </a:r>
            <a:r>
              <a:rPr lang="en-US" dirty="0" err="1"/>
              <a:t>Hyperrevolution</a:t>
            </a:r>
            <a:r>
              <a:rPr lang="en-US" dirty="0"/>
              <a:t> </a:t>
            </a:r>
            <a:r>
              <a:rPr lang="en-US" dirty="0" err="1"/>
              <a:t>vrs</a:t>
            </a:r>
            <a:r>
              <a:rPr lang="en-US" dirty="0"/>
              <a:t>. Mature Stalinism</a:t>
            </a:r>
          </a:p>
          <a:p>
            <a:pPr marL="0" indent="0">
              <a:buNone/>
            </a:pPr>
            <a:r>
              <a:rPr lang="en-US" dirty="0"/>
              <a:t>	Debates about “illegal treaties” and territorial disputes</a:t>
            </a:r>
          </a:p>
          <a:p>
            <a:pPr marL="0" indent="0">
              <a:buNone/>
            </a:pPr>
            <a:r>
              <a:rPr lang="en-US" dirty="0"/>
              <a:t>	Huge Soviet build-up of conventional forces on the border</a:t>
            </a:r>
          </a:p>
          <a:p>
            <a:pPr marL="0" indent="0">
              <a:buNone/>
            </a:pPr>
            <a:r>
              <a:rPr lang="en-US" dirty="0"/>
              <a:t>	Skirmishes on an island in the Amur -1969</a:t>
            </a:r>
          </a:p>
          <a:p>
            <a:pPr marL="0" indent="0">
              <a:buNone/>
            </a:pPr>
            <a:r>
              <a:rPr lang="en-US" dirty="0"/>
              <a:t>Both China and the Soviet Union seek assurances from the United States</a:t>
            </a:r>
          </a:p>
          <a:p>
            <a:pPr marL="0" indent="0">
              <a:buNone/>
            </a:pPr>
            <a:r>
              <a:rPr lang="en-US" dirty="0"/>
              <a:t>	Nixon-Surprise visit to China in 1972</a:t>
            </a:r>
          </a:p>
          <a:p>
            <a:pPr marL="0" indent="0">
              <a:buNone/>
            </a:pPr>
            <a:r>
              <a:rPr lang="en-US" dirty="0"/>
              <a:t>	Nixon also asks China on help to Vietnam</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9856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5889-EC79-4F48-B04B-7C302BCC44DB}"/>
              </a:ext>
            </a:extLst>
          </p:cNvPr>
          <p:cNvSpPr>
            <a:spLocks noGrp="1"/>
          </p:cNvSpPr>
          <p:nvPr>
            <p:ph type="title"/>
          </p:nvPr>
        </p:nvSpPr>
        <p:spPr/>
        <p:txBody>
          <a:bodyPr/>
          <a:lstStyle/>
          <a:p>
            <a:r>
              <a:rPr lang="en-US" dirty="0"/>
              <a:t>Vietnam under Nixon</a:t>
            </a:r>
            <a:br>
              <a:rPr lang="en-US" dirty="0"/>
            </a:br>
            <a:endParaRPr lang="en-US" dirty="0"/>
          </a:p>
        </p:txBody>
      </p:sp>
      <p:sp>
        <p:nvSpPr>
          <p:cNvPr id="3" name="Content Placeholder 2">
            <a:extLst>
              <a:ext uri="{FF2B5EF4-FFF2-40B4-BE49-F238E27FC236}">
                <a16:creationId xmlns:a16="http://schemas.microsoft.com/office/drawing/2014/main" id="{0402ED14-0AA6-2344-A653-DE8EBB7E425E}"/>
              </a:ext>
            </a:extLst>
          </p:cNvPr>
          <p:cNvSpPr>
            <a:spLocks noGrp="1"/>
          </p:cNvSpPr>
          <p:nvPr>
            <p:ph idx="1"/>
          </p:nvPr>
        </p:nvSpPr>
        <p:spPr/>
        <p:txBody>
          <a:bodyPr>
            <a:normAutofit/>
          </a:bodyPr>
          <a:lstStyle/>
          <a:p>
            <a:pPr marL="0" indent="0">
              <a:buNone/>
            </a:pPr>
            <a:r>
              <a:rPr lang="en-US" dirty="0"/>
              <a:t>	Wants a ”Decent Interval” to assure credibility</a:t>
            </a:r>
          </a:p>
          <a:p>
            <a:pPr marL="0" indent="0">
              <a:buNone/>
            </a:pPr>
            <a:r>
              <a:rPr lang="en-US" dirty="0"/>
              <a:t>	“Vietnamization”:  troops down to 39,000 by 1973</a:t>
            </a:r>
          </a:p>
          <a:p>
            <a:pPr marL="0" indent="0">
              <a:buNone/>
            </a:pPr>
            <a:r>
              <a:rPr lang="en-US" dirty="0"/>
              <a:t>	Increases pressure:  heavy bombing, invasion of Cambodia</a:t>
            </a:r>
          </a:p>
          <a:p>
            <a:pPr marL="0" indent="0">
              <a:buNone/>
            </a:pPr>
            <a:r>
              <a:rPr lang="en-US" dirty="0"/>
              <a:t>	Soviets agree to help, though not clear how much influence they 		had</a:t>
            </a:r>
          </a:p>
          <a:p>
            <a:pPr marL="0" indent="0">
              <a:buNone/>
            </a:pPr>
            <a:r>
              <a:rPr lang="en-US" dirty="0"/>
              <a:t>	1973:  US withdraws</a:t>
            </a:r>
          </a:p>
          <a:p>
            <a:pPr marL="0" indent="0">
              <a:buNone/>
            </a:pPr>
            <a:r>
              <a:rPr lang="en-US" dirty="0"/>
              <a:t>	1975:  North Vietnam overruns South Vietnam</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68616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7BE5-0F41-3041-B61C-6F8FA311CC66}"/>
              </a:ext>
            </a:extLst>
          </p:cNvPr>
          <p:cNvSpPr>
            <a:spLocks noGrp="1"/>
          </p:cNvSpPr>
          <p:nvPr>
            <p:ph type="title"/>
          </p:nvPr>
        </p:nvSpPr>
        <p:spPr/>
        <p:txBody>
          <a:bodyPr/>
          <a:lstStyle/>
          <a:p>
            <a:r>
              <a:rPr lang="en-US" dirty="0"/>
              <a:t>The Fruits of Detente</a:t>
            </a:r>
          </a:p>
        </p:txBody>
      </p:sp>
      <p:sp>
        <p:nvSpPr>
          <p:cNvPr id="3" name="Content Placeholder 2">
            <a:extLst>
              <a:ext uri="{FF2B5EF4-FFF2-40B4-BE49-F238E27FC236}">
                <a16:creationId xmlns:a16="http://schemas.microsoft.com/office/drawing/2014/main" id="{2B33C413-E2A2-8542-A54F-0D5BB06C7DF5}"/>
              </a:ext>
            </a:extLst>
          </p:cNvPr>
          <p:cNvSpPr>
            <a:spLocks noGrp="1"/>
          </p:cNvSpPr>
          <p:nvPr>
            <p:ph idx="1"/>
          </p:nvPr>
        </p:nvSpPr>
        <p:spPr>
          <a:xfrm>
            <a:off x="838200" y="2333297"/>
            <a:ext cx="10515600" cy="4361792"/>
          </a:xfrm>
        </p:spPr>
        <p:txBody>
          <a:bodyPr>
            <a:normAutofit/>
          </a:bodyPr>
          <a:lstStyle/>
          <a:p>
            <a:pPr marL="0" indent="0">
              <a:buNone/>
            </a:pPr>
            <a:r>
              <a:rPr lang="en-US" sz="3000" b="1" u="sng" dirty="0"/>
              <a:t>ARMS CONTROL</a:t>
            </a:r>
          </a:p>
          <a:p>
            <a:pPr marL="0" indent="0">
              <a:buNone/>
            </a:pPr>
            <a:r>
              <a:rPr lang="en-US" dirty="0"/>
              <a:t>Non-Proliferation Treaty (NPT) 1968 (Johnson)</a:t>
            </a:r>
          </a:p>
          <a:p>
            <a:pPr marL="0" indent="0">
              <a:buNone/>
            </a:pPr>
            <a:r>
              <a:rPr lang="en-US" dirty="0"/>
              <a:t>Strategic Arms Limitations Treaty (SALT I). 1972</a:t>
            </a:r>
          </a:p>
          <a:p>
            <a:pPr marL="0" indent="0">
              <a:buNone/>
            </a:pPr>
            <a:r>
              <a:rPr lang="en-US" dirty="0"/>
              <a:t>Anti-Ballistic Missile Treaty (ABM) 1972</a:t>
            </a:r>
            <a:endParaRPr lang="en-US" sz="1600" dirty="0"/>
          </a:p>
          <a:p>
            <a:pPr marL="0" indent="0">
              <a:buNone/>
            </a:pPr>
            <a:r>
              <a:rPr lang="en-US" sz="3000" b="1" u="sng" dirty="0"/>
              <a:t>TRADE</a:t>
            </a:r>
          </a:p>
          <a:p>
            <a:pPr marL="0" indent="0">
              <a:buNone/>
            </a:pPr>
            <a:r>
              <a:rPr lang="en-US" dirty="0"/>
              <a:t>US increases sales of technology, grain to USSR</a:t>
            </a:r>
          </a:p>
          <a:p>
            <a:pPr marL="0" indent="0">
              <a:buNone/>
            </a:pPr>
            <a:r>
              <a:rPr lang="en-US" sz="3000" b="1" u="sng" dirty="0"/>
              <a:t>SYMBOLIC BENEFITS:  The Basic Principles</a:t>
            </a:r>
          </a:p>
          <a:p>
            <a:pPr marL="0" indent="0">
              <a:buNone/>
            </a:pPr>
            <a:r>
              <a:rPr lang="en-US" dirty="0"/>
              <a:t>Nixon and Kissinger tell the Soviets that they have no interest in changing the Soviet system, and support Brandt in recognizing East Germany.</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26789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{C4C5813D-1D7F-5D4D-991F-5BB74A833BE2}tf10001076</Template>
  <TotalTime>1384</TotalTime>
  <Words>1290</Words>
  <Application>Microsoft Macintosh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 Boardroom</vt:lpstr>
      <vt:lpstr>The Rise and Fall of Detente</vt:lpstr>
      <vt:lpstr>The Question:  What caused the rise and the fall of détente?</vt:lpstr>
      <vt:lpstr>MY ARGUMENT</vt:lpstr>
      <vt:lpstr>Review: The Soviets in1968</vt:lpstr>
      <vt:lpstr>Review: The United States in 1968</vt:lpstr>
      <vt:lpstr>West Germany helps make it possible</vt:lpstr>
      <vt:lpstr>China:  Nixon’s Strategic Triangle</vt:lpstr>
      <vt:lpstr>Vietnam under Nixon </vt:lpstr>
      <vt:lpstr>The Fruits of Detente</vt:lpstr>
      <vt:lpstr>Linkage?</vt:lpstr>
      <vt:lpstr>The Conference for Security and Cooperation in Europe,  Helsinki, 1974</vt:lpstr>
      <vt:lpstr>The Competition Continues</vt:lpstr>
      <vt:lpstr>US Domestic Politics  and the Role of Human Rights</vt:lpstr>
      <vt:lpstr>Third World Struggles</vt:lpstr>
      <vt:lpstr>The Carter Administration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and Fall of Detente</dc:title>
  <dc:creator>Microsoft Office User</dc:creator>
  <cp:lastModifiedBy>Microsoft Office User</cp:lastModifiedBy>
  <cp:revision>27</cp:revision>
  <dcterms:created xsi:type="dcterms:W3CDTF">2019-11-18T16:17:44Z</dcterms:created>
  <dcterms:modified xsi:type="dcterms:W3CDTF">2019-11-21T08:32:23Z</dcterms:modified>
</cp:coreProperties>
</file>