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70" r:id="rId12"/>
    <p:sldId id="271" r:id="rId13"/>
    <p:sldId id="266" r:id="rId14"/>
    <p:sldId id="272" r:id="rId15"/>
    <p:sldId id="273" r:id="rId16"/>
    <p:sldId id="267" r:id="rId17"/>
    <p:sldId id="274" r:id="rId18"/>
    <p:sldId id="268" r:id="rId19"/>
    <p:sldId id="26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86401"/>
  </p:normalViewPr>
  <p:slideViewPr>
    <p:cSldViewPr snapToGrid="0" snapToObjects="1">
      <p:cViewPr varScale="1">
        <p:scale>
          <a:sx n="111" d="100"/>
          <a:sy n="111" d="100"/>
        </p:scale>
        <p:origin x="632" y="192"/>
      </p:cViewPr>
      <p:guideLst/>
    </p:cSldViewPr>
  </p:slideViewPr>
  <p:outlineViewPr>
    <p:cViewPr>
      <p:scale>
        <a:sx n="33" d="100"/>
        <a:sy n="33" d="100"/>
      </p:scale>
      <p:origin x="0" y="-1427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2721E7-3E43-A848-A81D-0C728606B437}" type="datetimeFigureOut">
              <a:rPr lang="en-US" smtClean="0"/>
              <a:t>11/14/19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2EA46-14BD-A34F-A054-871C7EC20C4F}" type="slidenum">
              <a:rPr lang="en-US" smtClean="0"/>
              <a:t>‹#›</a:t>
            </a:fld>
            <a:endParaRPr lang="en-US"/>
          </a:p>
        </p:txBody>
      </p:sp>
    </p:spTree>
    <p:extLst>
      <p:ext uri="{BB962C8B-B14F-4D97-AF65-F5344CB8AC3E}">
        <p14:creationId xmlns:p14="http://schemas.microsoft.com/office/powerpoint/2010/main" val="4232102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2721E7-3E43-A848-A81D-0C728606B437}" type="datetimeFigureOut">
              <a:rPr lang="en-US" smtClean="0"/>
              <a:t>11/14/19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2EA46-14BD-A34F-A054-871C7EC20C4F}" type="slidenum">
              <a:rPr lang="en-US" smtClean="0"/>
              <a:t>‹#›</a:t>
            </a:fld>
            <a:endParaRPr lang="en-US"/>
          </a:p>
        </p:txBody>
      </p:sp>
    </p:spTree>
    <p:extLst>
      <p:ext uri="{BB962C8B-B14F-4D97-AF65-F5344CB8AC3E}">
        <p14:creationId xmlns:p14="http://schemas.microsoft.com/office/powerpoint/2010/main" val="398948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2721E7-3E43-A848-A81D-0C728606B437}" type="datetimeFigureOut">
              <a:rPr lang="en-US" smtClean="0"/>
              <a:t>11/14/19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2EA46-14BD-A34F-A054-871C7EC20C4F}" type="slidenum">
              <a:rPr lang="en-US" smtClean="0"/>
              <a:t>‹#›</a:t>
            </a:fld>
            <a:endParaRPr lang="en-US"/>
          </a:p>
        </p:txBody>
      </p:sp>
    </p:spTree>
    <p:extLst>
      <p:ext uri="{BB962C8B-B14F-4D97-AF65-F5344CB8AC3E}">
        <p14:creationId xmlns:p14="http://schemas.microsoft.com/office/powerpoint/2010/main" val="207241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2721E7-3E43-A848-A81D-0C728606B437}" type="datetimeFigureOut">
              <a:rPr lang="en-US" smtClean="0"/>
              <a:t>11/14/19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2EA46-14BD-A34F-A054-871C7EC20C4F}" type="slidenum">
              <a:rPr lang="en-US" smtClean="0"/>
              <a:t>‹#›</a:t>
            </a:fld>
            <a:endParaRPr lang="en-US"/>
          </a:p>
        </p:txBody>
      </p:sp>
    </p:spTree>
    <p:extLst>
      <p:ext uri="{BB962C8B-B14F-4D97-AF65-F5344CB8AC3E}">
        <p14:creationId xmlns:p14="http://schemas.microsoft.com/office/powerpoint/2010/main" val="1813797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2721E7-3E43-A848-A81D-0C728606B437}" type="datetimeFigureOut">
              <a:rPr lang="en-US" smtClean="0"/>
              <a:t>11/14/19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42EA46-14BD-A34F-A054-871C7EC20C4F}" type="slidenum">
              <a:rPr lang="en-US" smtClean="0"/>
              <a:t>‹#›</a:t>
            </a:fld>
            <a:endParaRPr lang="en-US"/>
          </a:p>
        </p:txBody>
      </p:sp>
    </p:spTree>
    <p:extLst>
      <p:ext uri="{BB962C8B-B14F-4D97-AF65-F5344CB8AC3E}">
        <p14:creationId xmlns:p14="http://schemas.microsoft.com/office/powerpoint/2010/main" val="4258213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2721E7-3E43-A848-A81D-0C728606B437}" type="datetimeFigureOut">
              <a:rPr lang="en-US" smtClean="0"/>
              <a:t>11/14/19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2EA46-14BD-A34F-A054-871C7EC20C4F}" type="slidenum">
              <a:rPr lang="en-US" smtClean="0"/>
              <a:t>‹#›</a:t>
            </a:fld>
            <a:endParaRPr lang="en-US"/>
          </a:p>
        </p:txBody>
      </p:sp>
    </p:spTree>
    <p:extLst>
      <p:ext uri="{BB962C8B-B14F-4D97-AF65-F5344CB8AC3E}">
        <p14:creationId xmlns:p14="http://schemas.microsoft.com/office/powerpoint/2010/main" val="4029509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2721E7-3E43-A848-A81D-0C728606B437}" type="datetimeFigureOut">
              <a:rPr lang="en-US" smtClean="0"/>
              <a:t>11/14/19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42EA46-14BD-A34F-A054-871C7EC20C4F}" type="slidenum">
              <a:rPr lang="en-US" smtClean="0"/>
              <a:t>‹#›</a:t>
            </a:fld>
            <a:endParaRPr lang="en-US"/>
          </a:p>
        </p:txBody>
      </p:sp>
    </p:spTree>
    <p:extLst>
      <p:ext uri="{BB962C8B-B14F-4D97-AF65-F5344CB8AC3E}">
        <p14:creationId xmlns:p14="http://schemas.microsoft.com/office/powerpoint/2010/main" val="1070103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2721E7-3E43-A848-A81D-0C728606B437}" type="datetimeFigureOut">
              <a:rPr lang="en-US" smtClean="0"/>
              <a:t>11/14/19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42EA46-14BD-A34F-A054-871C7EC20C4F}" type="slidenum">
              <a:rPr lang="en-US" smtClean="0"/>
              <a:t>‹#›</a:t>
            </a:fld>
            <a:endParaRPr lang="en-US"/>
          </a:p>
        </p:txBody>
      </p:sp>
    </p:spTree>
    <p:extLst>
      <p:ext uri="{BB962C8B-B14F-4D97-AF65-F5344CB8AC3E}">
        <p14:creationId xmlns:p14="http://schemas.microsoft.com/office/powerpoint/2010/main" val="110054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2721E7-3E43-A848-A81D-0C728606B437}" type="datetimeFigureOut">
              <a:rPr lang="en-US" smtClean="0"/>
              <a:t>11/14/19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42EA46-14BD-A34F-A054-871C7EC20C4F}" type="slidenum">
              <a:rPr lang="en-US" smtClean="0"/>
              <a:t>‹#›</a:t>
            </a:fld>
            <a:endParaRPr lang="en-US"/>
          </a:p>
        </p:txBody>
      </p:sp>
    </p:spTree>
    <p:extLst>
      <p:ext uri="{BB962C8B-B14F-4D97-AF65-F5344CB8AC3E}">
        <p14:creationId xmlns:p14="http://schemas.microsoft.com/office/powerpoint/2010/main" val="633808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2721E7-3E43-A848-A81D-0C728606B437}" type="datetimeFigureOut">
              <a:rPr lang="en-US" smtClean="0"/>
              <a:t>11/14/19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2EA46-14BD-A34F-A054-871C7EC20C4F}" type="slidenum">
              <a:rPr lang="en-US" smtClean="0"/>
              <a:t>‹#›</a:t>
            </a:fld>
            <a:endParaRPr lang="en-US"/>
          </a:p>
        </p:txBody>
      </p:sp>
    </p:spTree>
    <p:extLst>
      <p:ext uri="{BB962C8B-B14F-4D97-AF65-F5344CB8AC3E}">
        <p14:creationId xmlns:p14="http://schemas.microsoft.com/office/powerpoint/2010/main" val="3347728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2721E7-3E43-A848-A81D-0C728606B437}" type="datetimeFigureOut">
              <a:rPr lang="en-US" smtClean="0"/>
              <a:t>11/14/19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42EA46-14BD-A34F-A054-871C7EC20C4F}" type="slidenum">
              <a:rPr lang="en-US" smtClean="0"/>
              <a:t>‹#›</a:t>
            </a:fld>
            <a:endParaRPr lang="en-US"/>
          </a:p>
        </p:txBody>
      </p:sp>
    </p:spTree>
    <p:extLst>
      <p:ext uri="{BB962C8B-B14F-4D97-AF65-F5344CB8AC3E}">
        <p14:creationId xmlns:p14="http://schemas.microsoft.com/office/powerpoint/2010/main" val="3229033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2721E7-3E43-A848-A81D-0C728606B437}" type="datetimeFigureOut">
              <a:rPr lang="en-US" smtClean="0"/>
              <a:t>11/14/19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42EA46-14BD-A34F-A054-871C7EC20C4F}" type="slidenum">
              <a:rPr lang="en-US" smtClean="0"/>
              <a:t>‹#›</a:t>
            </a:fld>
            <a:endParaRPr lang="en-US"/>
          </a:p>
        </p:txBody>
      </p:sp>
    </p:spTree>
    <p:extLst>
      <p:ext uri="{BB962C8B-B14F-4D97-AF65-F5344CB8AC3E}">
        <p14:creationId xmlns:p14="http://schemas.microsoft.com/office/powerpoint/2010/main" val="151763126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span.org/video/?322009-1/1964-universal-newsreel-khrushchev-resign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95B71-117B-3A4A-9337-BCD24831ADB7}"/>
              </a:ext>
            </a:extLst>
          </p:cNvPr>
          <p:cNvSpPr>
            <a:spLocks noGrp="1"/>
          </p:cNvSpPr>
          <p:nvPr>
            <p:ph type="ctrTitle"/>
          </p:nvPr>
        </p:nvSpPr>
        <p:spPr/>
        <p:txBody>
          <a:bodyPr/>
          <a:lstStyle/>
          <a:p>
            <a:r>
              <a:rPr lang="en-US" dirty="0"/>
              <a:t>The Soviet Union After Khrushchev</a:t>
            </a:r>
          </a:p>
        </p:txBody>
      </p:sp>
      <p:sp>
        <p:nvSpPr>
          <p:cNvPr id="3" name="Subtitle 2">
            <a:extLst>
              <a:ext uri="{FF2B5EF4-FFF2-40B4-BE49-F238E27FC236}">
                <a16:creationId xmlns:a16="http://schemas.microsoft.com/office/drawing/2014/main" id="{64443507-725D-B24F-93D9-1396FE8FAD36}"/>
              </a:ext>
            </a:extLst>
          </p:cNvPr>
          <p:cNvSpPr>
            <a:spLocks noGrp="1"/>
          </p:cNvSpPr>
          <p:nvPr>
            <p:ph type="subTitle" idx="1"/>
          </p:nvPr>
        </p:nvSpPr>
        <p:spPr/>
        <p:txBody>
          <a:bodyPr>
            <a:normAutofit/>
          </a:bodyPr>
          <a:lstStyle/>
          <a:p>
            <a:r>
              <a:rPr lang="en-US" sz="4400" dirty="0"/>
              <a:t>The Prague Spring and the Brezhnev Doctrine</a:t>
            </a:r>
          </a:p>
        </p:txBody>
      </p:sp>
    </p:spTree>
    <p:extLst>
      <p:ext uri="{BB962C8B-B14F-4D97-AF65-F5344CB8AC3E}">
        <p14:creationId xmlns:p14="http://schemas.microsoft.com/office/powerpoint/2010/main" val="475171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A0842-E61C-7847-A111-D0E687B1D94D}"/>
              </a:ext>
            </a:extLst>
          </p:cNvPr>
          <p:cNvSpPr>
            <a:spLocks noGrp="1"/>
          </p:cNvSpPr>
          <p:nvPr>
            <p:ph type="title"/>
          </p:nvPr>
        </p:nvSpPr>
        <p:spPr/>
        <p:txBody>
          <a:bodyPr/>
          <a:lstStyle/>
          <a:p>
            <a:r>
              <a:rPr lang="en-US" dirty="0"/>
              <a:t>The Prague Spring</a:t>
            </a:r>
          </a:p>
        </p:txBody>
      </p:sp>
      <p:sp>
        <p:nvSpPr>
          <p:cNvPr id="3" name="Content Placeholder 2">
            <a:extLst>
              <a:ext uri="{FF2B5EF4-FFF2-40B4-BE49-F238E27FC236}">
                <a16:creationId xmlns:a16="http://schemas.microsoft.com/office/drawing/2014/main" id="{3F0FCC3E-9594-0D4E-91C8-C4CECD7163DD}"/>
              </a:ext>
            </a:extLst>
          </p:cNvPr>
          <p:cNvSpPr>
            <a:spLocks noGrp="1"/>
          </p:cNvSpPr>
          <p:nvPr>
            <p:ph idx="1"/>
          </p:nvPr>
        </p:nvSpPr>
        <p:spPr>
          <a:xfrm>
            <a:off x="838200" y="1825625"/>
            <a:ext cx="10515600" cy="4494152"/>
          </a:xfrm>
        </p:spPr>
        <p:txBody>
          <a:bodyPr/>
          <a:lstStyle/>
          <a:p>
            <a:pPr marL="0" indent="0">
              <a:buNone/>
            </a:pPr>
            <a:r>
              <a:rPr lang="en-US" dirty="0" err="1"/>
              <a:t>Dubček</a:t>
            </a:r>
            <a:r>
              <a:rPr lang="en-US" dirty="0"/>
              <a:t> replaces </a:t>
            </a:r>
            <a:r>
              <a:rPr lang="en-US" dirty="0" err="1"/>
              <a:t>Novotný</a:t>
            </a:r>
            <a:r>
              <a:rPr lang="en-US" dirty="0"/>
              <a:t> in January, 1968</a:t>
            </a:r>
          </a:p>
          <a:p>
            <a:pPr marL="0" indent="0">
              <a:buNone/>
            </a:pPr>
            <a:r>
              <a:rPr lang="en-US" dirty="0" err="1"/>
              <a:t>Dubček</a:t>
            </a:r>
            <a:r>
              <a:rPr lang="en-US" dirty="0"/>
              <a:t> attempts to gain public trust, abolishes censorship in March</a:t>
            </a:r>
          </a:p>
          <a:p>
            <a:pPr marL="0" indent="0">
              <a:buNone/>
            </a:pPr>
            <a:r>
              <a:rPr lang="en-US" dirty="0"/>
              <a:t>Communist Party’s Action Program of April, 1968</a:t>
            </a:r>
          </a:p>
          <a:p>
            <a:pPr marL="0" indent="0">
              <a:buNone/>
            </a:pPr>
            <a:r>
              <a:rPr lang="en-US" dirty="0"/>
              <a:t>	Freedom Speech, Movement and Association</a:t>
            </a:r>
          </a:p>
          <a:p>
            <a:pPr marL="0" indent="0">
              <a:buNone/>
            </a:pPr>
            <a:r>
              <a:rPr lang="en-US" dirty="0"/>
              <a:t>	Economic reform:  more consumer goods, some market activity</a:t>
            </a:r>
          </a:p>
          <a:p>
            <a:pPr marL="0" indent="0">
              <a:buNone/>
            </a:pPr>
            <a:r>
              <a:rPr lang="en-US" dirty="0"/>
              <a:t>	Federalization of Czech and Slovak parts</a:t>
            </a:r>
          </a:p>
          <a:p>
            <a:pPr marL="0" indent="0">
              <a:buNone/>
            </a:pPr>
            <a:r>
              <a:rPr lang="en-US" dirty="0"/>
              <a:t>	Foreign Policy:  Loyalty to Moscow, But openness to talks with </a:t>
            </a:r>
          </a:p>
          <a:p>
            <a:pPr marL="0" indent="0">
              <a:buNone/>
            </a:pPr>
            <a:r>
              <a:rPr lang="en-US" dirty="0"/>
              <a:t>			Germany</a:t>
            </a:r>
          </a:p>
          <a:p>
            <a:pPr marL="0" indent="0">
              <a:buNone/>
            </a:pPr>
            <a:r>
              <a:rPr lang="en-US" dirty="0"/>
              <a:t>	Congress of KSČ set in September to institutionalize</a:t>
            </a:r>
          </a:p>
          <a:p>
            <a:pPr marL="0" indent="0">
              <a:buNone/>
            </a:pPr>
            <a:endParaRPr lang="en-US" dirty="0"/>
          </a:p>
        </p:txBody>
      </p:sp>
    </p:spTree>
    <p:extLst>
      <p:ext uri="{BB962C8B-B14F-4D97-AF65-F5344CB8AC3E}">
        <p14:creationId xmlns:p14="http://schemas.microsoft.com/office/powerpoint/2010/main" val="2388330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86BEF-CA8A-1A45-A4E7-18404E133AEA}"/>
              </a:ext>
            </a:extLst>
          </p:cNvPr>
          <p:cNvSpPr>
            <a:spLocks noGrp="1"/>
          </p:cNvSpPr>
          <p:nvPr>
            <p:ph type="title"/>
          </p:nvPr>
        </p:nvSpPr>
        <p:spPr/>
        <p:txBody>
          <a:bodyPr/>
          <a:lstStyle/>
          <a:p>
            <a:r>
              <a:rPr lang="en-US" dirty="0"/>
              <a:t>The Prague Spring Moves Beyond the Party</a:t>
            </a:r>
          </a:p>
        </p:txBody>
      </p:sp>
      <p:sp>
        <p:nvSpPr>
          <p:cNvPr id="3" name="Content Placeholder 2">
            <a:extLst>
              <a:ext uri="{FF2B5EF4-FFF2-40B4-BE49-F238E27FC236}">
                <a16:creationId xmlns:a16="http://schemas.microsoft.com/office/drawing/2014/main" id="{B23D4633-6041-1C4E-A7E2-8663C0913DA5}"/>
              </a:ext>
            </a:extLst>
          </p:cNvPr>
          <p:cNvSpPr>
            <a:spLocks noGrp="1"/>
          </p:cNvSpPr>
          <p:nvPr>
            <p:ph idx="1"/>
          </p:nvPr>
        </p:nvSpPr>
        <p:spPr/>
        <p:txBody>
          <a:bodyPr/>
          <a:lstStyle/>
          <a:p>
            <a:pPr marL="0" indent="0">
              <a:buNone/>
            </a:pPr>
            <a:r>
              <a:rPr lang="en-US" dirty="0"/>
              <a:t>TWO THOUSAND WORDS—June, 1968</a:t>
            </a:r>
          </a:p>
          <a:p>
            <a:pPr marL="0" indent="0">
              <a:buNone/>
            </a:pPr>
            <a:r>
              <a:rPr lang="en-US" dirty="0"/>
              <a:t>	Over 60 cultural figures and athletes ask people to push further</a:t>
            </a:r>
          </a:p>
          <a:p>
            <a:pPr marL="0" indent="0">
              <a:buNone/>
            </a:pPr>
            <a:r>
              <a:rPr lang="en-US" sz="2000" dirty="0"/>
              <a:t>  “The leaders' mistaken policies transformed a political party and an alliance based on ideas into an organization for exerting power, one that proved highly attractive to power-hungry individuals eager to wield authority, to cowards who took the safe and easy route, and to people with bad conscience.”</a:t>
            </a:r>
          </a:p>
          <a:p>
            <a:pPr marL="0" indent="0">
              <a:buNone/>
            </a:pPr>
            <a:r>
              <a:rPr lang="en-US" sz="2000" dirty="0"/>
              <a:t>   “The chief sin and deception of these rulers was to have explained their own whims as the "will of the workers". Were we to accept this pretense, we would have to blame the workers today for the decline of our economy, for crimes committed against the innocent, and for the introduction of censorship to prevent anyone writing about these things.</a:t>
            </a:r>
          </a:p>
          <a:p>
            <a:pPr marL="0" indent="0">
              <a:buNone/>
            </a:pPr>
            <a:r>
              <a:rPr lang="en-US" sz="2000" dirty="0"/>
              <a:t>  “…our dear adversaries will not give themselves a summer break; they will rally everyone who is under any obligation to them and are taking steps, even now, to secure themselves a quiet Christmas!”</a:t>
            </a:r>
          </a:p>
          <a:p>
            <a:pPr marL="0" indent="0">
              <a:buNone/>
            </a:pPr>
            <a:endParaRPr lang="en-US" sz="2000" dirty="0"/>
          </a:p>
          <a:p>
            <a:pPr marL="0" indent="0">
              <a:buNone/>
            </a:pPr>
            <a:endParaRPr lang="en-US" sz="2000" dirty="0"/>
          </a:p>
          <a:p>
            <a:endParaRPr lang="en-US" dirty="0"/>
          </a:p>
          <a:p>
            <a:pPr marL="0" indent="0">
              <a:buNone/>
            </a:pPr>
            <a:r>
              <a:rPr lang="en-US" dirty="0"/>
              <a:t>“</a:t>
            </a:r>
          </a:p>
        </p:txBody>
      </p:sp>
    </p:spTree>
    <p:extLst>
      <p:ext uri="{BB962C8B-B14F-4D97-AF65-F5344CB8AC3E}">
        <p14:creationId xmlns:p14="http://schemas.microsoft.com/office/powerpoint/2010/main" val="4204227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BE5AC-D92C-3947-9D88-98AB6C5255D4}"/>
              </a:ext>
            </a:extLst>
          </p:cNvPr>
          <p:cNvSpPr>
            <a:spLocks noGrp="1"/>
          </p:cNvSpPr>
          <p:nvPr>
            <p:ph type="title"/>
          </p:nvPr>
        </p:nvSpPr>
        <p:spPr/>
        <p:txBody>
          <a:bodyPr/>
          <a:lstStyle/>
          <a:p>
            <a:r>
              <a:rPr lang="en-US" dirty="0"/>
              <a:t>Two Thousand Words:  Continued</a:t>
            </a:r>
          </a:p>
        </p:txBody>
      </p:sp>
      <p:sp>
        <p:nvSpPr>
          <p:cNvPr id="3" name="Content Placeholder 2">
            <a:extLst>
              <a:ext uri="{FF2B5EF4-FFF2-40B4-BE49-F238E27FC236}">
                <a16:creationId xmlns:a16="http://schemas.microsoft.com/office/drawing/2014/main" id="{F6202AC1-E2FA-5E46-B2EF-D58D6ADE1E9A}"/>
              </a:ext>
            </a:extLst>
          </p:cNvPr>
          <p:cNvSpPr>
            <a:spLocks noGrp="1"/>
          </p:cNvSpPr>
          <p:nvPr>
            <p:ph idx="1"/>
          </p:nvPr>
        </p:nvSpPr>
        <p:spPr>
          <a:xfrm>
            <a:off x="838200" y="1528642"/>
            <a:ext cx="10515600" cy="4802187"/>
          </a:xfrm>
        </p:spPr>
        <p:txBody>
          <a:bodyPr/>
          <a:lstStyle/>
          <a:p>
            <a:pPr marL="0" indent="0">
              <a:buNone/>
            </a:pPr>
            <a:r>
              <a:rPr lang="en-US" sz="2000" dirty="0"/>
              <a:t>“To begin with we will oppose the view, sometimes voiced, that a democratic revival can be achieved without the communists, or even in opposition to them. …The communists already have their organizations in place, and in these we must support the progressive wing. They have their experienced officials, and they still have in their hands, after all, the crucial levers and buttons.”</a:t>
            </a:r>
          </a:p>
          <a:p>
            <a:pPr marL="0" indent="0">
              <a:buNone/>
            </a:pPr>
            <a:r>
              <a:rPr lang="en-US" sz="2000" dirty="0"/>
              <a:t> “The Czechoslovak Communist Party is preparing for its congress, where it will elect its new Central Committee. Let us demand that it be a better committee than the present one.”</a:t>
            </a:r>
          </a:p>
          <a:p>
            <a:pPr marL="0" indent="0">
              <a:buNone/>
            </a:pPr>
            <a:r>
              <a:rPr lang="en-US" sz="2000" dirty="0"/>
              <a:t>“Although at present one cannot expect more of the central political bodies, it is vital to achieve more at district and community level. Let us demand the departure of people who abused their power, damaged public property, and acted dishonorably or brutally. Ways must be found to compel them to resign…. But we should reject any illegal, indecent, or boorish </a:t>
            </a:r>
            <a:r>
              <a:rPr lang="en-US" sz="2000" dirty="0" err="1"/>
              <a:t>methods,which</a:t>
            </a:r>
            <a:r>
              <a:rPr lang="en-US" sz="2000" dirty="0"/>
              <a:t> they would exploit to bring influence to bear on Alexander </a:t>
            </a:r>
            <a:r>
              <a:rPr lang="en-US" sz="2000" dirty="0" err="1"/>
              <a:t>Dubček</a:t>
            </a:r>
            <a:r>
              <a:rPr lang="en-US" sz="2000" dirty="0"/>
              <a:t>.”</a:t>
            </a:r>
          </a:p>
          <a:p>
            <a:pPr marL="0" indent="0">
              <a:buNone/>
            </a:pPr>
            <a:r>
              <a:rPr lang="en-US" sz="2000" dirty="0"/>
              <a:t>“There has been great alarm recently over the possibility that foreign forces will intervene in our development. Whatever superior forces may face us, all we can do is stick to our </a:t>
            </a:r>
            <a:r>
              <a:rPr lang="en-US" sz="2000" dirty="0" err="1"/>
              <a:t>ownpositions</a:t>
            </a:r>
            <a:r>
              <a:rPr lang="en-US" sz="2000" dirty="0"/>
              <a:t>, behave decently, and initiate nothing ourselves. We can show our government that </a:t>
            </a:r>
            <a:r>
              <a:rPr lang="en-US" sz="2000" dirty="0" err="1"/>
              <a:t>wewill</a:t>
            </a:r>
            <a:r>
              <a:rPr lang="en-US" sz="2000" dirty="0"/>
              <a:t> stand by it, with weapons if need be,</a:t>
            </a:r>
          </a:p>
          <a:p>
            <a:pPr marL="0" indent="0">
              <a:buNone/>
            </a:pPr>
            <a:endParaRPr lang="en-US" sz="2000" dirty="0"/>
          </a:p>
          <a:p>
            <a:pPr marL="0" indent="0">
              <a:buNone/>
            </a:pPr>
            <a:endParaRPr lang="en-US" sz="2000" dirty="0"/>
          </a:p>
          <a:p>
            <a:pPr marL="0" indent="0">
              <a:buNone/>
            </a:pPr>
            <a:endParaRPr lang="en-US" dirty="0"/>
          </a:p>
        </p:txBody>
      </p:sp>
    </p:spTree>
    <p:extLst>
      <p:ext uri="{BB962C8B-B14F-4D97-AF65-F5344CB8AC3E}">
        <p14:creationId xmlns:p14="http://schemas.microsoft.com/office/powerpoint/2010/main" val="598355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76FDA-B475-BA48-9058-74E383BC6D93}"/>
              </a:ext>
            </a:extLst>
          </p:cNvPr>
          <p:cNvSpPr>
            <a:spLocks noGrp="1"/>
          </p:cNvSpPr>
          <p:nvPr>
            <p:ph type="title"/>
          </p:nvPr>
        </p:nvSpPr>
        <p:spPr/>
        <p:txBody>
          <a:bodyPr/>
          <a:lstStyle/>
          <a:p>
            <a:r>
              <a:rPr lang="en-US" dirty="0"/>
              <a:t>The Soviet Decision</a:t>
            </a:r>
          </a:p>
        </p:txBody>
      </p:sp>
      <p:sp>
        <p:nvSpPr>
          <p:cNvPr id="3" name="Content Placeholder 2">
            <a:extLst>
              <a:ext uri="{FF2B5EF4-FFF2-40B4-BE49-F238E27FC236}">
                <a16:creationId xmlns:a16="http://schemas.microsoft.com/office/drawing/2014/main" id="{79A33884-025C-8248-A6C6-A5AB835178A6}"/>
              </a:ext>
            </a:extLst>
          </p:cNvPr>
          <p:cNvSpPr>
            <a:spLocks noGrp="1"/>
          </p:cNvSpPr>
          <p:nvPr>
            <p:ph idx="1"/>
          </p:nvPr>
        </p:nvSpPr>
        <p:spPr>
          <a:xfrm>
            <a:off x="838200" y="1435261"/>
            <a:ext cx="10515600" cy="4741702"/>
          </a:xfrm>
        </p:spPr>
        <p:txBody>
          <a:bodyPr>
            <a:normAutofit fontScale="92500" lnSpcReduction="10000"/>
          </a:bodyPr>
          <a:lstStyle/>
          <a:p>
            <a:pPr marL="0" indent="0">
              <a:buNone/>
            </a:pPr>
            <a:r>
              <a:rPr lang="en-US" dirty="0" err="1"/>
              <a:t>Mastny</a:t>
            </a:r>
            <a:r>
              <a:rPr lang="en-US" dirty="0"/>
              <a:t>:  Soviet leadership focused on other things until early April, 1968</a:t>
            </a:r>
          </a:p>
          <a:p>
            <a:pPr marL="0" indent="0">
              <a:buNone/>
            </a:pPr>
            <a:r>
              <a:rPr lang="en-US" dirty="0"/>
              <a:t>Other 	Communist leaders in Poland (Gomulka), East Germany (Ulbricht) see 		great dangers.		</a:t>
            </a:r>
          </a:p>
          <a:p>
            <a:pPr marL="0" indent="0">
              <a:buNone/>
            </a:pPr>
            <a:r>
              <a:rPr lang="en-US" dirty="0"/>
              <a:t>June, 1968: Military maneuvers in Czechoslovakia designed to warn </a:t>
            </a:r>
            <a:r>
              <a:rPr lang="en-US" dirty="0" err="1"/>
              <a:t>Dubček</a:t>
            </a:r>
            <a:r>
              <a:rPr lang="en-US" dirty="0"/>
              <a:t> 	to get 	things in order</a:t>
            </a:r>
          </a:p>
          <a:p>
            <a:pPr marL="0" indent="0">
              <a:buNone/>
            </a:pPr>
            <a:r>
              <a:rPr lang="en-US" dirty="0"/>
              <a:t>Mid-July of Warsaw Pact countries:  invite KSČ, who don’t come. </a:t>
            </a:r>
          </a:p>
          <a:p>
            <a:pPr marL="0" indent="0">
              <a:buNone/>
            </a:pPr>
            <a:r>
              <a:rPr lang="en-US" dirty="0"/>
              <a:t>	Warsaw Pact sends the letter. </a:t>
            </a:r>
          </a:p>
          <a:p>
            <a:pPr marL="0" indent="0">
              <a:buNone/>
            </a:pPr>
            <a:r>
              <a:rPr lang="en-US" dirty="0"/>
              <a:t>	</a:t>
            </a:r>
          </a:p>
          <a:p>
            <a:pPr marL="0" indent="0">
              <a:buNone/>
            </a:pPr>
            <a:r>
              <a:rPr lang="en-US" dirty="0"/>
              <a:t>  </a:t>
            </a:r>
          </a:p>
        </p:txBody>
      </p:sp>
    </p:spTree>
    <p:extLst>
      <p:ext uri="{BB962C8B-B14F-4D97-AF65-F5344CB8AC3E}">
        <p14:creationId xmlns:p14="http://schemas.microsoft.com/office/powerpoint/2010/main" val="3681421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22EF4-20AB-1940-8FEB-89F9B5713109}"/>
              </a:ext>
            </a:extLst>
          </p:cNvPr>
          <p:cNvSpPr>
            <a:spLocks noGrp="1"/>
          </p:cNvSpPr>
          <p:nvPr>
            <p:ph type="title"/>
          </p:nvPr>
        </p:nvSpPr>
        <p:spPr/>
        <p:txBody>
          <a:bodyPr/>
          <a:lstStyle/>
          <a:p>
            <a:r>
              <a:rPr lang="en-US" dirty="0"/>
              <a:t>The Warsaw Pact Letter, July 14-15</a:t>
            </a:r>
          </a:p>
        </p:txBody>
      </p:sp>
      <p:sp>
        <p:nvSpPr>
          <p:cNvPr id="3" name="Content Placeholder 2">
            <a:extLst>
              <a:ext uri="{FF2B5EF4-FFF2-40B4-BE49-F238E27FC236}">
                <a16:creationId xmlns:a16="http://schemas.microsoft.com/office/drawing/2014/main" id="{DABC5C19-BACF-B44F-8DFC-CD0A21C12241}"/>
              </a:ext>
            </a:extLst>
          </p:cNvPr>
          <p:cNvSpPr>
            <a:spLocks noGrp="1"/>
          </p:cNvSpPr>
          <p:nvPr>
            <p:ph idx="1"/>
          </p:nvPr>
        </p:nvSpPr>
        <p:spPr>
          <a:xfrm>
            <a:off x="838200" y="1825625"/>
            <a:ext cx="10515600" cy="4899266"/>
          </a:xfrm>
        </p:spPr>
        <p:txBody>
          <a:bodyPr>
            <a:normAutofit/>
          </a:bodyPr>
          <a:lstStyle/>
          <a:p>
            <a:pPr marL="0" indent="0">
              <a:buNone/>
            </a:pPr>
            <a:r>
              <a:rPr lang="en-US" sz="2000" dirty="0"/>
              <a:t>“…we cannot agree that hostile forces should push your country off the socialist path and threaten to detach Czechoslovakia from the socialist community.”</a:t>
            </a:r>
          </a:p>
          <a:p>
            <a:pPr marL="0" indent="0">
              <a:buNone/>
            </a:pPr>
            <a:r>
              <a:rPr lang="en-US" sz="2000" dirty="0"/>
              <a:t>   ”Policies that undermine the leading role of the communist party will lead to the destruction of socialist democracy and of the socialist system. Thus, the foundations of our ties and the security of the community of our countries will be placed in danger.”</a:t>
            </a:r>
          </a:p>
          <a:p>
            <a:pPr marL="0" indent="0">
              <a:buNone/>
            </a:pPr>
            <a:r>
              <a:rPr lang="en-US" sz="2000" dirty="0"/>
              <a:t> “You know that the fraternal parties reacted to the decisions of the </a:t>
            </a:r>
            <a:r>
              <a:rPr lang="en-US" sz="2000" dirty="0" err="1"/>
              <a:t>CPCz</a:t>
            </a:r>
            <a:r>
              <a:rPr lang="en-US" sz="2000" dirty="0"/>
              <a:t> CC' s January plenum with understanding, believing that your party, with a firm grip on all levers of power, would direct the entire process to serve the interest of socialism….”</a:t>
            </a:r>
          </a:p>
          <a:p>
            <a:pPr marL="0" indent="0">
              <a:buNone/>
            </a:pPr>
            <a:r>
              <a:rPr lang="en-US" sz="2000" dirty="0"/>
              <a:t>”The political organizations and clubs that have recently emerged outside the National Front have essentially become staffs for the reactionary forces. The social democrats are arduously seeking to ensure that their party is formally established. “</a:t>
            </a:r>
          </a:p>
          <a:p>
            <a:pPr marL="0" indent="0">
              <a:buNone/>
            </a:pPr>
            <a:r>
              <a:rPr lang="en-US" sz="2000" dirty="0"/>
              <a:t>“The entire course of events in your country during recent months demonstrates that the forces of counterrevolution, backed by imperialist centers, have launched a comprehensive assault on the socialist system and have not been rebuffed or opposed by the party and the people's regime.”</a:t>
            </a:r>
          </a:p>
          <a:p>
            <a:pPr marL="0" indent="0">
              <a:buNone/>
            </a:pPr>
            <a:endParaRPr lang="en-US"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4271985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28F9E-DDB7-7540-873F-EA5967E9D905}"/>
              </a:ext>
            </a:extLst>
          </p:cNvPr>
          <p:cNvSpPr>
            <a:spLocks noGrp="1"/>
          </p:cNvSpPr>
          <p:nvPr>
            <p:ph type="title"/>
          </p:nvPr>
        </p:nvSpPr>
        <p:spPr/>
        <p:txBody>
          <a:bodyPr/>
          <a:lstStyle/>
          <a:p>
            <a:r>
              <a:rPr lang="en-US" dirty="0"/>
              <a:t>The KSČ Responds, July 16-17</a:t>
            </a:r>
          </a:p>
        </p:txBody>
      </p:sp>
      <p:sp>
        <p:nvSpPr>
          <p:cNvPr id="3" name="Content Placeholder 2">
            <a:extLst>
              <a:ext uri="{FF2B5EF4-FFF2-40B4-BE49-F238E27FC236}">
                <a16:creationId xmlns:a16="http://schemas.microsoft.com/office/drawing/2014/main" id="{7B40E2DF-0D03-0349-AFCC-76637AA7CD32}"/>
              </a:ext>
            </a:extLst>
          </p:cNvPr>
          <p:cNvSpPr>
            <a:spLocks noGrp="1"/>
          </p:cNvSpPr>
          <p:nvPr>
            <p:ph idx="1"/>
          </p:nvPr>
        </p:nvSpPr>
        <p:spPr>
          <a:xfrm>
            <a:off x="838200" y="1825624"/>
            <a:ext cx="10515600" cy="4771945"/>
          </a:xfrm>
        </p:spPr>
        <p:txBody>
          <a:bodyPr/>
          <a:lstStyle/>
          <a:p>
            <a:pPr marL="0" indent="0">
              <a:buNone/>
            </a:pPr>
            <a:r>
              <a:rPr lang="en-US" sz="2000" dirty="0"/>
              <a:t>”In other words, we were fully aware of this threat We understand that the fraternal parties in the socialist countries cannot remain indifferent. However, we see no objective reason to justify either the assertion that our current situation is counterrevolutionary or the allegation of an imminent threat to the foundations of the socialist system.”</a:t>
            </a:r>
          </a:p>
          <a:p>
            <a:pPr marL="0" indent="0">
              <a:buNone/>
            </a:pPr>
            <a:r>
              <a:rPr lang="en-US" sz="2000" dirty="0"/>
              <a:t>“The overriding orientation of Czechoslovakia's foreign policy was born and endorsed in the course of the national liberation struggle and during the socialist transformation of our country. It is alliance and cooperation with the Soviet Union and the other socialist states.”</a:t>
            </a:r>
          </a:p>
          <a:p>
            <a:pPr marL="0" indent="0">
              <a:buNone/>
            </a:pPr>
            <a:r>
              <a:rPr lang="en-US" sz="2000" dirty="0"/>
              <a:t>“The communist party relies on the voluntary support of the people; it does not apply its </a:t>
            </a:r>
            <a:r>
              <a:rPr lang="en-US" sz="2000" dirty="0" err="1"/>
              <a:t>leadino</a:t>
            </a:r>
            <a:r>
              <a:rPr lang="en-US" sz="2000" dirty="0"/>
              <a:t> role by ruling society but by dedicated service to free, progressive and socialist </a:t>
            </a:r>
            <a:r>
              <a:rPr lang="en-US" sz="2000" dirty="0" err="1"/>
              <a:t>developmen</a:t>
            </a:r>
            <a:r>
              <a:rPr lang="en-US" sz="2000" dirty="0"/>
              <a:t>;!he party cannot enforce its authority; it must constantly gain it by its actions. It cannot impose its policy by decrees, but by the work of its members and by the integrity of its ideals.”</a:t>
            </a:r>
          </a:p>
          <a:p>
            <a:pPr marL="0" indent="0">
              <a:buNone/>
            </a:pPr>
            <a:r>
              <a:rPr lang="en-US" sz="2000" dirty="0"/>
              <a:t>‘We are now at a point where we must wage a political battle for the policy laid down by the </a:t>
            </a:r>
            <a:r>
              <a:rPr lang="en-US" sz="2000" dirty="0" err="1"/>
              <a:t>CPCz</a:t>
            </a:r>
            <a:r>
              <a:rPr lang="en-US" sz="2000" dirty="0"/>
              <a:t> CC's May plenum. IL is a genuine battle; that is why there are not only victories but also setbacks. Yet the results of individual battles arc not sufficient to permit a correct assessment of the outcome of the struggle as a whole.”</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dirty="0"/>
          </a:p>
        </p:txBody>
      </p:sp>
    </p:spTree>
    <p:extLst>
      <p:ext uri="{BB962C8B-B14F-4D97-AF65-F5344CB8AC3E}">
        <p14:creationId xmlns:p14="http://schemas.microsoft.com/office/powerpoint/2010/main" val="322306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6F65F-F819-E442-9E62-30C3E8994447}"/>
              </a:ext>
            </a:extLst>
          </p:cNvPr>
          <p:cNvSpPr>
            <a:spLocks noGrp="1"/>
          </p:cNvSpPr>
          <p:nvPr>
            <p:ph type="title"/>
          </p:nvPr>
        </p:nvSpPr>
        <p:spPr/>
        <p:txBody>
          <a:bodyPr/>
          <a:lstStyle/>
          <a:p>
            <a:r>
              <a:rPr lang="en-US" dirty="0"/>
              <a:t>The Invasion</a:t>
            </a:r>
          </a:p>
        </p:txBody>
      </p:sp>
      <p:sp>
        <p:nvSpPr>
          <p:cNvPr id="3" name="Content Placeholder 2">
            <a:extLst>
              <a:ext uri="{FF2B5EF4-FFF2-40B4-BE49-F238E27FC236}">
                <a16:creationId xmlns:a16="http://schemas.microsoft.com/office/drawing/2014/main" id="{9C863FA2-1510-B743-B88A-5F40B676F70B}"/>
              </a:ext>
            </a:extLst>
          </p:cNvPr>
          <p:cNvSpPr>
            <a:spLocks noGrp="1"/>
          </p:cNvSpPr>
          <p:nvPr>
            <p:ph idx="1"/>
          </p:nvPr>
        </p:nvSpPr>
        <p:spPr/>
        <p:txBody>
          <a:bodyPr/>
          <a:lstStyle/>
          <a:p>
            <a:pPr marL="0" indent="0">
              <a:buNone/>
            </a:pPr>
            <a:r>
              <a:rPr lang="en-US" dirty="0"/>
              <a:t>Mostly Russians</a:t>
            </a:r>
          </a:p>
          <a:p>
            <a:pPr marL="0" indent="0">
              <a:buNone/>
            </a:pPr>
            <a:r>
              <a:rPr lang="en-US" dirty="0"/>
              <a:t>		Very poorly run</a:t>
            </a:r>
          </a:p>
          <a:p>
            <a:pPr marL="0" indent="0">
              <a:buNone/>
            </a:pPr>
            <a:r>
              <a:rPr lang="en-US" dirty="0"/>
              <a:t>Very afraid NATO would come in, possibly ready to accept partition</a:t>
            </a:r>
          </a:p>
          <a:p>
            <a:pPr marL="0" indent="0">
              <a:buNone/>
            </a:pPr>
            <a:endParaRPr lang="en-US" dirty="0"/>
          </a:p>
          <a:p>
            <a:pPr marL="0" indent="0">
              <a:buNone/>
            </a:pPr>
            <a:r>
              <a:rPr lang="en-US" dirty="0"/>
              <a:t>Brezhnev Doctrine</a:t>
            </a:r>
          </a:p>
          <a:p>
            <a:pPr marL="0" indent="0">
              <a:buNone/>
            </a:pPr>
            <a:endParaRPr lang="en-US" dirty="0"/>
          </a:p>
        </p:txBody>
      </p:sp>
    </p:spTree>
    <p:extLst>
      <p:ext uri="{BB962C8B-B14F-4D97-AF65-F5344CB8AC3E}">
        <p14:creationId xmlns:p14="http://schemas.microsoft.com/office/powerpoint/2010/main" val="3860758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38ECF-39DB-7C49-AE94-CE20D594A937}"/>
              </a:ext>
            </a:extLst>
          </p:cNvPr>
          <p:cNvSpPr>
            <a:spLocks noGrp="1"/>
          </p:cNvSpPr>
          <p:nvPr>
            <p:ph type="title"/>
          </p:nvPr>
        </p:nvSpPr>
        <p:spPr/>
        <p:txBody>
          <a:bodyPr/>
          <a:lstStyle/>
          <a:p>
            <a:r>
              <a:rPr lang="en-US" dirty="0"/>
              <a:t>The Decision</a:t>
            </a:r>
          </a:p>
        </p:txBody>
      </p:sp>
      <p:sp>
        <p:nvSpPr>
          <p:cNvPr id="3" name="Content Placeholder 2">
            <a:extLst>
              <a:ext uri="{FF2B5EF4-FFF2-40B4-BE49-F238E27FC236}">
                <a16:creationId xmlns:a16="http://schemas.microsoft.com/office/drawing/2014/main" id="{3E4A329D-11B2-3E42-AF9F-C1BD68B562C4}"/>
              </a:ext>
            </a:extLst>
          </p:cNvPr>
          <p:cNvSpPr>
            <a:spLocks noGrp="1"/>
          </p:cNvSpPr>
          <p:nvPr>
            <p:ph idx="1"/>
          </p:nvPr>
        </p:nvSpPr>
        <p:spPr>
          <a:xfrm>
            <a:off x="838200" y="1354238"/>
            <a:ext cx="10515600" cy="5138637"/>
          </a:xfrm>
        </p:spPr>
        <p:txBody>
          <a:bodyPr/>
          <a:lstStyle/>
          <a:p>
            <a:pPr marL="0" indent="0">
              <a:buNone/>
            </a:pPr>
            <a:r>
              <a:rPr lang="en-US" dirty="0"/>
              <a:t>Politburo Meeting July 26-27:  </a:t>
            </a:r>
          </a:p>
          <a:p>
            <a:pPr marL="0" indent="0">
              <a:buNone/>
            </a:pPr>
            <a:r>
              <a:rPr lang="en-US" dirty="0"/>
              <a:t>	Disagreement about what to do.  </a:t>
            </a:r>
          </a:p>
          <a:p>
            <a:pPr marL="0" indent="0">
              <a:buNone/>
            </a:pPr>
            <a:r>
              <a:rPr lang="en-US" dirty="0"/>
              <a:t>	No clear decision, continue with political pressure</a:t>
            </a:r>
          </a:p>
          <a:p>
            <a:pPr marL="0" indent="0">
              <a:buNone/>
            </a:pPr>
            <a:r>
              <a:rPr lang="en-US" dirty="0"/>
              <a:t>Soviet leaders meet with KSČ leaders July 29-August 1</a:t>
            </a:r>
          </a:p>
          <a:p>
            <a:pPr marL="0" indent="0">
              <a:buNone/>
            </a:pPr>
            <a:r>
              <a:rPr lang="en-US" dirty="0"/>
              <a:t>Decision to move toward invasion on August 6 .</a:t>
            </a:r>
          </a:p>
          <a:p>
            <a:pPr marL="0" indent="0">
              <a:buNone/>
            </a:pPr>
            <a:endParaRPr lang="en-US" dirty="0"/>
          </a:p>
          <a:p>
            <a:pPr marL="0" indent="0">
              <a:buNone/>
            </a:pPr>
            <a:r>
              <a:rPr lang="en-US" dirty="0"/>
              <a:t>THE INVASION</a:t>
            </a:r>
          </a:p>
          <a:p>
            <a:pPr marL="0" indent="0">
              <a:buNone/>
            </a:pPr>
            <a:r>
              <a:rPr lang="en-US" dirty="0"/>
              <a:t>	Soviets concerned, apparently not willing to fight NATO</a:t>
            </a:r>
          </a:p>
          <a:p>
            <a:pPr marL="0" indent="0">
              <a:buNone/>
            </a:pPr>
            <a:r>
              <a:rPr lang="en-US" dirty="0"/>
              <a:t>	NATO has no intention of fighting Warsaw Pact</a:t>
            </a:r>
          </a:p>
          <a:p>
            <a:pPr marL="0" indent="0">
              <a:buNone/>
            </a:pPr>
            <a:r>
              <a:rPr lang="en-US" dirty="0"/>
              <a:t>	Soviet military does not perform well</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88309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2C9CB-2A91-004D-A7C3-62A87D0EFF11}"/>
              </a:ext>
            </a:extLst>
          </p:cNvPr>
          <p:cNvSpPr>
            <a:spLocks noGrp="1"/>
          </p:cNvSpPr>
          <p:nvPr>
            <p:ph type="title"/>
          </p:nvPr>
        </p:nvSpPr>
        <p:spPr>
          <a:xfrm>
            <a:off x="838200" y="365125"/>
            <a:ext cx="10515600" cy="919665"/>
          </a:xfrm>
        </p:spPr>
        <p:txBody>
          <a:bodyPr/>
          <a:lstStyle/>
          <a:p>
            <a:br>
              <a:rPr lang="en-US" dirty="0"/>
            </a:br>
            <a:r>
              <a:rPr lang="en-US" dirty="0"/>
              <a:t>The Impact</a:t>
            </a:r>
          </a:p>
        </p:txBody>
      </p:sp>
      <p:sp>
        <p:nvSpPr>
          <p:cNvPr id="3" name="Content Placeholder 2">
            <a:extLst>
              <a:ext uri="{FF2B5EF4-FFF2-40B4-BE49-F238E27FC236}">
                <a16:creationId xmlns:a16="http://schemas.microsoft.com/office/drawing/2014/main" id="{81094D03-3B5F-5D4D-9AAF-CC70859EF47C}"/>
              </a:ext>
            </a:extLst>
          </p:cNvPr>
          <p:cNvSpPr>
            <a:spLocks noGrp="1"/>
          </p:cNvSpPr>
          <p:nvPr>
            <p:ph idx="1"/>
          </p:nvPr>
        </p:nvSpPr>
        <p:spPr>
          <a:xfrm>
            <a:off x="838200" y="1554403"/>
            <a:ext cx="10515600" cy="4938472"/>
          </a:xfrm>
        </p:spPr>
        <p:txBody>
          <a:bodyPr>
            <a:normAutofit fontScale="92500" lnSpcReduction="10000"/>
          </a:bodyPr>
          <a:lstStyle/>
          <a:p>
            <a:pPr marL="0" indent="0">
              <a:buNone/>
            </a:pPr>
            <a:r>
              <a:rPr lang="en-US" dirty="0"/>
              <a:t>“A Blip on the path </a:t>
            </a:r>
            <a:r>
              <a:rPr lang="en-US"/>
              <a:t>to detente”?</a:t>
            </a:r>
            <a:endParaRPr lang="en-US" dirty="0"/>
          </a:p>
          <a:p>
            <a:pPr marL="0" indent="0">
              <a:buNone/>
            </a:pPr>
            <a:r>
              <a:rPr lang="en-US" dirty="0"/>
              <a:t>Arms control negotiations postponed, but continue later</a:t>
            </a:r>
          </a:p>
          <a:p>
            <a:pPr marL="0" indent="0">
              <a:buNone/>
            </a:pPr>
            <a:r>
              <a:rPr lang="en-US" dirty="0" err="1"/>
              <a:t>Mastny</a:t>
            </a:r>
            <a:r>
              <a:rPr lang="en-US" dirty="0"/>
              <a:t> suggests shows that conventional war in Europe not </a:t>
            </a:r>
            <a:r>
              <a:rPr lang="en-US" dirty="0" err="1"/>
              <a:t>ikely</a:t>
            </a:r>
            <a:endParaRPr lang="en-US" dirty="0"/>
          </a:p>
          <a:p>
            <a:pPr marL="0" indent="0">
              <a:buNone/>
            </a:pPr>
            <a:r>
              <a:rPr lang="en-US" dirty="0"/>
              <a:t>	NATO exaggerates Soviet threat</a:t>
            </a:r>
          </a:p>
          <a:p>
            <a:pPr marL="0" indent="0">
              <a:buNone/>
            </a:pPr>
            <a:r>
              <a:rPr lang="en-US" dirty="0"/>
              <a:t>	Soviets understand that likely to lose a conventional war</a:t>
            </a:r>
          </a:p>
          <a:p>
            <a:pPr marL="0" indent="0">
              <a:buNone/>
            </a:pPr>
            <a:r>
              <a:rPr lang="en-US" dirty="0"/>
              <a:t>	No real threat left of war in Europe after 1968</a:t>
            </a:r>
          </a:p>
          <a:p>
            <a:pPr marL="0" indent="0">
              <a:buNone/>
            </a:pPr>
            <a:r>
              <a:rPr lang="en-US" dirty="0"/>
              <a:t>The “Brezhnev Doctrine”</a:t>
            </a:r>
          </a:p>
          <a:p>
            <a:pPr marL="0" indent="0">
              <a:buNone/>
            </a:pPr>
            <a:r>
              <a:rPr lang="en-US" dirty="0" err="1"/>
              <a:t>Zubok</a:t>
            </a:r>
            <a:r>
              <a:rPr lang="en-US" dirty="0"/>
              <a:t> talks about its impact on Communist countries</a:t>
            </a:r>
          </a:p>
          <a:p>
            <a:pPr marL="0" indent="0">
              <a:buNone/>
            </a:pPr>
            <a:r>
              <a:rPr lang="en-US" dirty="0"/>
              <a:t>	In Eastern Europe:  Feeling that reform not possible</a:t>
            </a:r>
          </a:p>
          <a:p>
            <a:pPr marL="0" indent="0">
              <a:buNone/>
            </a:pPr>
            <a:r>
              <a:rPr lang="en-US" dirty="0"/>
              <a:t>	In Soviet Union, sense among many that ideology no longer has</a:t>
            </a:r>
          </a:p>
          <a:p>
            <a:pPr marL="0" indent="0">
              <a:buNone/>
            </a:pPr>
            <a:r>
              <a:rPr lang="en-US" dirty="0"/>
              <a:t>		 meaning</a:t>
            </a:r>
          </a:p>
        </p:txBody>
      </p:sp>
    </p:spTree>
    <p:extLst>
      <p:ext uri="{BB962C8B-B14F-4D97-AF65-F5344CB8AC3E}">
        <p14:creationId xmlns:p14="http://schemas.microsoft.com/office/powerpoint/2010/main" val="3157908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0434-9A53-ED41-B7F4-E3581E6CB83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73AE209-59CD-F64E-B0B2-7D3F476D10D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46429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51154-DC80-A448-855C-7726E880DFBB}"/>
              </a:ext>
            </a:extLst>
          </p:cNvPr>
          <p:cNvSpPr>
            <a:spLocks noGrp="1"/>
          </p:cNvSpPr>
          <p:nvPr>
            <p:ph type="title"/>
          </p:nvPr>
        </p:nvSpPr>
        <p:spPr/>
        <p:txBody>
          <a:bodyPr/>
          <a:lstStyle/>
          <a:p>
            <a:r>
              <a:rPr lang="en-US" dirty="0"/>
              <a:t>HOUSEKEEPING</a:t>
            </a:r>
          </a:p>
        </p:txBody>
      </p:sp>
      <p:sp>
        <p:nvSpPr>
          <p:cNvPr id="3" name="Content Placeholder 2">
            <a:extLst>
              <a:ext uri="{FF2B5EF4-FFF2-40B4-BE49-F238E27FC236}">
                <a16:creationId xmlns:a16="http://schemas.microsoft.com/office/drawing/2014/main" id="{E648349D-90FF-4747-BE75-EFEE574D6553}"/>
              </a:ext>
            </a:extLst>
          </p:cNvPr>
          <p:cNvSpPr>
            <a:spLocks noGrp="1"/>
          </p:cNvSpPr>
          <p:nvPr>
            <p:ph idx="1"/>
          </p:nvPr>
        </p:nvSpPr>
        <p:spPr/>
        <p:txBody>
          <a:bodyPr/>
          <a:lstStyle/>
          <a:p>
            <a:r>
              <a:rPr lang="en-US" dirty="0"/>
              <a:t>QUIZ NEXT WEEK</a:t>
            </a:r>
          </a:p>
          <a:p>
            <a:r>
              <a:rPr lang="en-US" dirty="0"/>
              <a:t>RESEARCH PAPER</a:t>
            </a:r>
          </a:p>
        </p:txBody>
      </p:sp>
    </p:spTree>
    <p:extLst>
      <p:ext uri="{BB962C8B-B14F-4D97-AF65-F5344CB8AC3E}">
        <p14:creationId xmlns:p14="http://schemas.microsoft.com/office/powerpoint/2010/main" val="8143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48377-CA34-3947-8A72-C85C110AB6AA}"/>
              </a:ext>
            </a:extLst>
          </p:cNvPr>
          <p:cNvSpPr>
            <a:spLocks noGrp="1"/>
          </p:cNvSpPr>
          <p:nvPr>
            <p:ph type="title"/>
          </p:nvPr>
        </p:nvSpPr>
        <p:spPr/>
        <p:txBody>
          <a:bodyPr/>
          <a:lstStyle/>
          <a:p>
            <a:r>
              <a:rPr lang="en-US" dirty="0"/>
              <a:t>KEY POINTS THIS WEEK</a:t>
            </a:r>
          </a:p>
        </p:txBody>
      </p:sp>
      <p:sp>
        <p:nvSpPr>
          <p:cNvPr id="3" name="Content Placeholder 2">
            <a:extLst>
              <a:ext uri="{FF2B5EF4-FFF2-40B4-BE49-F238E27FC236}">
                <a16:creationId xmlns:a16="http://schemas.microsoft.com/office/drawing/2014/main" id="{7E056CC0-ABEF-B147-A64A-A3A1FBAAB1FD}"/>
              </a:ext>
            </a:extLst>
          </p:cNvPr>
          <p:cNvSpPr>
            <a:spLocks noGrp="1"/>
          </p:cNvSpPr>
          <p:nvPr>
            <p:ph idx="1"/>
          </p:nvPr>
        </p:nvSpPr>
        <p:spPr/>
        <p:txBody>
          <a:bodyPr>
            <a:normAutofit lnSpcReduction="10000"/>
          </a:bodyPr>
          <a:lstStyle/>
          <a:p>
            <a:pPr marL="0" indent="0">
              <a:buNone/>
            </a:pPr>
            <a:r>
              <a:rPr lang="en-US" dirty="0"/>
              <a:t>THE OUSTER OF KHRUSHCHEV AND ITS IMPACT ON THE COLD WAR</a:t>
            </a:r>
          </a:p>
          <a:p>
            <a:pPr marL="0" indent="0">
              <a:buNone/>
            </a:pPr>
            <a:r>
              <a:rPr lang="en-US" dirty="0"/>
              <a:t>THE IMPACT OF VIETNAM ON SOVIET FOREIGN POLICY DEBATES</a:t>
            </a:r>
          </a:p>
          <a:p>
            <a:pPr marL="0" indent="0">
              <a:buNone/>
            </a:pPr>
            <a:r>
              <a:rPr lang="en-US" dirty="0"/>
              <a:t>MOVEMENTS TOWARDS DETENTE</a:t>
            </a:r>
          </a:p>
          <a:p>
            <a:pPr marL="0" indent="0">
              <a:buNone/>
            </a:pPr>
            <a:r>
              <a:rPr lang="en-US" dirty="0"/>
              <a:t>THE PRAGUE SPRING:  Czechoslovakia Before 1968</a:t>
            </a:r>
          </a:p>
          <a:p>
            <a:pPr marL="0" indent="0">
              <a:buNone/>
            </a:pPr>
            <a:r>
              <a:rPr lang="en-US" dirty="0"/>
              <a:t>			Motives for reform</a:t>
            </a:r>
          </a:p>
          <a:p>
            <a:pPr marL="0" indent="0">
              <a:buNone/>
            </a:pPr>
            <a:r>
              <a:rPr lang="en-US" dirty="0"/>
              <a:t>			The Action Program</a:t>
            </a:r>
          </a:p>
          <a:p>
            <a:pPr marL="0" indent="0">
              <a:buNone/>
            </a:pPr>
            <a:r>
              <a:rPr lang="en-US" dirty="0"/>
              <a:t>			The Societal Response:  Two Thousand Words</a:t>
            </a:r>
          </a:p>
          <a:p>
            <a:pPr marL="0" indent="0">
              <a:buNone/>
            </a:pPr>
            <a:r>
              <a:rPr lang="en-US" dirty="0"/>
              <a:t>SOVIET DECISION-MAKING</a:t>
            </a:r>
          </a:p>
          <a:p>
            <a:pPr marL="0" indent="0">
              <a:buNone/>
            </a:pPr>
            <a:r>
              <a:rPr lang="en-US" dirty="0"/>
              <a:t>THE IMPACT OF THE PRAGUE SPRING</a:t>
            </a:r>
          </a:p>
        </p:txBody>
      </p:sp>
    </p:spTree>
    <p:extLst>
      <p:ext uri="{BB962C8B-B14F-4D97-AF65-F5344CB8AC3E}">
        <p14:creationId xmlns:p14="http://schemas.microsoft.com/office/powerpoint/2010/main" val="75862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9E6AC-8EC8-FE4F-BC40-22C8477B983E}"/>
              </a:ext>
            </a:extLst>
          </p:cNvPr>
          <p:cNvSpPr>
            <a:spLocks noGrp="1"/>
          </p:cNvSpPr>
          <p:nvPr>
            <p:ph type="title"/>
          </p:nvPr>
        </p:nvSpPr>
        <p:spPr/>
        <p:txBody>
          <a:bodyPr>
            <a:normAutofit fontScale="90000"/>
          </a:bodyPr>
          <a:lstStyle/>
          <a:p>
            <a:r>
              <a:rPr lang="en-US" dirty="0"/>
              <a:t>The Ouster of Nikita Khrushchev </a:t>
            </a:r>
            <a:br>
              <a:rPr lang="en-US" dirty="0"/>
            </a:br>
            <a:r>
              <a:rPr lang="en-US" sz="3100" dirty="0">
                <a:hlinkClick r:id="rId2"/>
              </a:rPr>
              <a:t>https://www.c-span.org/video/?322009-1/1964-universal-newsreel-khrushchev-resignation</a:t>
            </a:r>
            <a:endParaRPr lang="en-US" sz="3100" dirty="0"/>
          </a:p>
        </p:txBody>
      </p:sp>
      <p:sp>
        <p:nvSpPr>
          <p:cNvPr id="3" name="Content Placeholder 2">
            <a:extLst>
              <a:ext uri="{FF2B5EF4-FFF2-40B4-BE49-F238E27FC236}">
                <a16:creationId xmlns:a16="http://schemas.microsoft.com/office/drawing/2014/main" id="{41CA4C5D-A94D-1647-BDE0-17EF3AB54BBF}"/>
              </a:ext>
            </a:extLst>
          </p:cNvPr>
          <p:cNvSpPr>
            <a:spLocks noGrp="1"/>
          </p:cNvSpPr>
          <p:nvPr>
            <p:ph idx="1"/>
          </p:nvPr>
        </p:nvSpPr>
        <p:spPr/>
        <p:txBody>
          <a:bodyPr>
            <a:normAutofit fontScale="92500" lnSpcReduction="20000"/>
          </a:bodyPr>
          <a:lstStyle/>
          <a:p>
            <a:pPr marL="0" indent="0">
              <a:buNone/>
            </a:pPr>
            <a:r>
              <a:rPr lang="en-US" dirty="0"/>
              <a:t>The Reasons:</a:t>
            </a:r>
          </a:p>
          <a:p>
            <a:pPr marL="0" indent="0">
              <a:buNone/>
            </a:pPr>
            <a:r>
              <a:rPr lang="en-US" dirty="0"/>
              <a:t>	1.  His attack on the party elite:  </a:t>
            </a:r>
          </a:p>
          <a:p>
            <a:pPr marL="0" indent="0">
              <a:buNone/>
            </a:pPr>
            <a:r>
              <a:rPr lang="en-US" dirty="0"/>
              <a:t>		Rotation of Central Committee</a:t>
            </a:r>
          </a:p>
          <a:p>
            <a:pPr marL="0" indent="0">
              <a:buNone/>
            </a:pPr>
            <a:r>
              <a:rPr lang="en-US" dirty="0"/>
              <a:t>		Other reorganizations</a:t>
            </a:r>
          </a:p>
          <a:p>
            <a:pPr marL="0" indent="0">
              <a:buNone/>
            </a:pPr>
            <a:r>
              <a:rPr lang="en-US" dirty="0"/>
              <a:t>	2.   His Domestic Failures</a:t>
            </a:r>
          </a:p>
          <a:p>
            <a:pPr marL="0" indent="0">
              <a:buNone/>
            </a:pPr>
            <a:r>
              <a:rPr lang="en-US" dirty="0"/>
              <a:t>		Agriculture</a:t>
            </a:r>
          </a:p>
          <a:p>
            <a:pPr marL="0" indent="0">
              <a:buNone/>
            </a:pPr>
            <a:r>
              <a:rPr lang="en-US" dirty="0"/>
              <a:t>	3.  Foreign Policy</a:t>
            </a:r>
          </a:p>
          <a:p>
            <a:pPr marL="0" indent="0">
              <a:buNone/>
            </a:pPr>
            <a:r>
              <a:rPr lang="en-US" dirty="0"/>
              <a:t>		Failed Brinksmanship, esp. in Cuba</a:t>
            </a:r>
          </a:p>
          <a:p>
            <a:pPr marL="0" indent="0">
              <a:buNone/>
            </a:pPr>
            <a:r>
              <a:rPr lang="en-US" dirty="0"/>
              <a:t>		Problems with China</a:t>
            </a:r>
          </a:p>
          <a:p>
            <a:pPr marL="0" indent="0">
              <a:buNone/>
            </a:pPr>
            <a:r>
              <a:rPr lang="en-US" dirty="0"/>
              <a:t>		Reduction of Defense Spending</a:t>
            </a:r>
          </a:p>
        </p:txBody>
      </p:sp>
    </p:spTree>
    <p:extLst>
      <p:ext uri="{BB962C8B-B14F-4D97-AF65-F5344CB8AC3E}">
        <p14:creationId xmlns:p14="http://schemas.microsoft.com/office/powerpoint/2010/main" val="2789124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C3FF7-01BE-CC4C-8D45-F07484555806}"/>
              </a:ext>
            </a:extLst>
          </p:cNvPr>
          <p:cNvSpPr>
            <a:spLocks noGrp="1"/>
          </p:cNvSpPr>
          <p:nvPr>
            <p:ph type="title"/>
          </p:nvPr>
        </p:nvSpPr>
        <p:spPr/>
        <p:txBody>
          <a:bodyPr/>
          <a:lstStyle/>
          <a:p>
            <a:r>
              <a:rPr lang="en-US" dirty="0"/>
              <a:t>The New Collective Leadership</a:t>
            </a:r>
          </a:p>
        </p:txBody>
      </p:sp>
      <p:sp>
        <p:nvSpPr>
          <p:cNvPr id="3" name="Content Placeholder 2">
            <a:extLst>
              <a:ext uri="{FF2B5EF4-FFF2-40B4-BE49-F238E27FC236}">
                <a16:creationId xmlns:a16="http://schemas.microsoft.com/office/drawing/2014/main" id="{1B72B651-0B35-1F45-A2D4-C76DBC1792DA}"/>
              </a:ext>
            </a:extLst>
          </p:cNvPr>
          <p:cNvSpPr>
            <a:spLocks noGrp="1"/>
          </p:cNvSpPr>
          <p:nvPr>
            <p:ph idx="1"/>
          </p:nvPr>
        </p:nvSpPr>
        <p:spPr/>
        <p:txBody>
          <a:bodyPr>
            <a:normAutofit/>
          </a:bodyPr>
          <a:lstStyle/>
          <a:p>
            <a:pPr marL="0" indent="0">
              <a:buNone/>
            </a:pPr>
            <a:r>
              <a:rPr lang="en-US" dirty="0"/>
              <a:t>Brezhnev:  General Secretary of Party</a:t>
            </a:r>
          </a:p>
          <a:p>
            <a:pPr marL="0" indent="0">
              <a:buNone/>
            </a:pPr>
            <a:r>
              <a:rPr lang="en-US" dirty="0"/>
              <a:t>Kosygin:  Chairman of Council of Ministers</a:t>
            </a:r>
          </a:p>
          <a:p>
            <a:pPr marL="0" indent="0">
              <a:buNone/>
            </a:pPr>
            <a:r>
              <a:rPr lang="en-US" dirty="0"/>
              <a:t>Domestic Issues:  Mature Socialism:  No transformations, slow change</a:t>
            </a:r>
          </a:p>
          <a:p>
            <a:pPr marL="0" indent="0">
              <a:buNone/>
            </a:pPr>
            <a:r>
              <a:rPr lang="en-US" dirty="0"/>
              <a:t>		Continuing pressure to reform, but no one strong 					enough to overcome bureaucratic resistance</a:t>
            </a:r>
          </a:p>
          <a:p>
            <a:pPr marL="0" indent="0">
              <a:buNone/>
            </a:pPr>
            <a:r>
              <a:rPr lang="en-US" dirty="0"/>
              <a:t>		End to destalinization, but not return to Stalinism</a:t>
            </a:r>
          </a:p>
          <a:p>
            <a:pPr marL="0" indent="0">
              <a:buNone/>
            </a:pPr>
            <a:r>
              <a:rPr lang="en-US" dirty="0"/>
              <a:t>			Crackdown on dissidence in USSR</a:t>
            </a:r>
          </a:p>
          <a:p>
            <a:pPr marL="0" indent="0">
              <a:buNone/>
            </a:pPr>
            <a:r>
              <a:rPr lang="en-US" dirty="0"/>
              <a:t>		Barely disguised Russian nationalism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42447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3EB0B-2268-004E-896E-B63E6DAB5222}"/>
              </a:ext>
            </a:extLst>
          </p:cNvPr>
          <p:cNvSpPr>
            <a:spLocks noGrp="1"/>
          </p:cNvSpPr>
          <p:nvPr>
            <p:ph type="title"/>
          </p:nvPr>
        </p:nvSpPr>
        <p:spPr/>
        <p:txBody>
          <a:bodyPr/>
          <a:lstStyle/>
          <a:p>
            <a:r>
              <a:rPr lang="en-US" dirty="0"/>
              <a:t>The New Leadership’s Foreign Policy</a:t>
            </a:r>
          </a:p>
        </p:txBody>
      </p:sp>
      <p:sp>
        <p:nvSpPr>
          <p:cNvPr id="3" name="Content Placeholder 2">
            <a:extLst>
              <a:ext uri="{FF2B5EF4-FFF2-40B4-BE49-F238E27FC236}">
                <a16:creationId xmlns:a16="http://schemas.microsoft.com/office/drawing/2014/main" id="{9C0F6AEF-7E97-604D-90BC-34769D484C42}"/>
              </a:ext>
            </a:extLst>
          </p:cNvPr>
          <p:cNvSpPr>
            <a:spLocks noGrp="1"/>
          </p:cNvSpPr>
          <p:nvPr>
            <p:ph idx="1"/>
          </p:nvPr>
        </p:nvSpPr>
        <p:spPr/>
        <p:txBody>
          <a:bodyPr>
            <a:normAutofit fontScale="25000" lnSpcReduction="20000"/>
          </a:bodyPr>
          <a:lstStyle/>
          <a:p>
            <a:pPr marL="0" indent="0">
              <a:buNone/>
            </a:pPr>
            <a:r>
              <a:rPr lang="en-US" sz="11200" dirty="0"/>
              <a:t>Great Power Politics</a:t>
            </a:r>
          </a:p>
          <a:p>
            <a:pPr marL="0" indent="0">
              <a:buNone/>
            </a:pPr>
            <a:r>
              <a:rPr lang="en-US" sz="11200" dirty="0"/>
              <a:t>	Massive buildup of nuclear and conventional weapons</a:t>
            </a:r>
          </a:p>
          <a:p>
            <a:pPr marL="0" indent="0">
              <a:buNone/>
            </a:pPr>
            <a:r>
              <a:rPr lang="en-US" sz="11200" dirty="0"/>
              <a:t>		Doctrine of </a:t>
            </a:r>
            <a:r>
              <a:rPr lang="en-US" sz="11200" dirty="0" err="1"/>
              <a:t>war-fighting:how</a:t>
            </a:r>
            <a:r>
              <a:rPr lang="en-US" sz="11200" dirty="0"/>
              <a:t> do Europeans feel about 			this?</a:t>
            </a:r>
          </a:p>
          <a:p>
            <a:pPr marL="0" indent="0">
              <a:buNone/>
            </a:pPr>
            <a:r>
              <a:rPr lang="en-US" sz="11200" dirty="0"/>
              <a:t>	Attempt to improve relations with China—Fails</a:t>
            </a:r>
          </a:p>
          <a:p>
            <a:pPr marL="0" indent="0">
              <a:buNone/>
            </a:pPr>
            <a:r>
              <a:rPr lang="en-US" sz="11200" dirty="0"/>
              <a:t>		1969 actual limited military combat</a:t>
            </a:r>
          </a:p>
          <a:p>
            <a:pPr marL="0" indent="0">
              <a:buNone/>
            </a:pPr>
            <a:r>
              <a:rPr lang="en-US" sz="11200" dirty="0"/>
              <a:t>	Recognition of East German State still a priority</a:t>
            </a:r>
          </a:p>
          <a:p>
            <a:pPr marL="0" indent="0">
              <a:buNone/>
            </a:pPr>
            <a:r>
              <a:rPr lang="en-US" sz="11200" dirty="0"/>
              <a:t>	Additional support for national liberation movements</a:t>
            </a:r>
          </a:p>
          <a:p>
            <a:pPr marL="0" indent="0">
              <a:buNone/>
            </a:pPr>
            <a:r>
              <a:rPr lang="en-US" sz="11200" dirty="0"/>
              <a:t>Also still interest in avoiding war, maintaining stable relations with US</a:t>
            </a:r>
          </a:p>
          <a:p>
            <a:pPr marL="0" indent="0">
              <a:buNone/>
            </a:pPr>
            <a:r>
              <a:rPr lang="en-US" sz="11200" dirty="0"/>
              <a:t>	Kosygin mediates India and Pakistan conflict</a:t>
            </a:r>
          </a:p>
          <a:p>
            <a:pPr marL="0" indent="0">
              <a:buNone/>
            </a:pPr>
            <a:endParaRPr lang="en-US" sz="11200" dirty="0"/>
          </a:p>
          <a:p>
            <a:pPr marL="0" indent="0">
              <a:buNone/>
            </a:pPr>
            <a:r>
              <a:rPr lang="en-US" sz="11200" dirty="0"/>
              <a:t>Question:  how far to go?</a:t>
            </a:r>
          </a:p>
          <a:p>
            <a:pPr marL="0" indent="0">
              <a:buNone/>
            </a:pPr>
            <a:r>
              <a:rPr lang="en-US" sz="11200" dirty="0"/>
              <a:t>	</a:t>
            </a:r>
          </a:p>
          <a:p>
            <a:pPr marL="0" indent="0">
              <a:buNone/>
            </a:pPr>
            <a:r>
              <a:rPr lang="en-US" sz="11200" dirty="0"/>
              <a:t>	</a:t>
            </a:r>
          </a:p>
          <a:p>
            <a:pPr marL="0" indent="0">
              <a:buNone/>
            </a:pPr>
            <a:r>
              <a:rPr lang="en-US" dirty="0"/>
              <a:t>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p>
          <a:p>
            <a:pPr marL="0" indent="0">
              <a:buNone/>
            </a:pPr>
            <a:r>
              <a:rPr lang="en-US" dirty="0"/>
              <a:t>	</a:t>
            </a:r>
          </a:p>
        </p:txBody>
      </p:sp>
    </p:spTree>
    <p:extLst>
      <p:ext uri="{BB962C8B-B14F-4D97-AF65-F5344CB8AC3E}">
        <p14:creationId xmlns:p14="http://schemas.microsoft.com/office/powerpoint/2010/main" val="1616111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E8F9A-A097-274E-A693-396BF0DDEE79}"/>
              </a:ext>
            </a:extLst>
          </p:cNvPr>
          <p:cNvSpPr>
            <a:spLocks noGrp="1"/>
          </p:cNvSpPr>
          <p:nvPr>
            <p:ph type="title"/>
          </p:nvPr>
        </p:nvSpPr>
        <p:spPr/>
        <p:txBody>
          <a:bodyPr/>
          <a:lstStyle/>
          <a:p>
            <a:r>
              <a:rPr lang="en-US" dirty="0"/>
              <a:t>Impact of Vietnam in 1965</a:t>
            </a:r>
          </a:p>
        </p:txBody>
      </p:sp>
      <p:sp>
        <p:nvSpPr>
          <p:cNvPr id="3" name="Content Placeholder 2">
            <a:extLst>
              <a:ext uri="{FF2B5EF4-FFF2-40B4-BE49-F238E27FC236}">
                <a16:creationId xmlns:a16="http://schemas.microsoft.com/office/drawing/2014/main" id="{384D0056-6F98-CE49-B7FF-DDD1F6193269}"/>
              </a:ext>
            </a:extLst>
          </p:cNvPr>
          <p:cNvSpPr>
            <a:spLocks noGrp="1"/>
          </p:cNvSpPr>
          <p:nvPr>
            <p:ph idx="1"/>
          </p:nvPr>
        </p:nvSpPr>
        <p:spPr/>
        <p:txBody>
          <a:bodyPr>
            <a:normAutofit lnSpcReduction="10000"/>
          </a:bodyPr>
          <a:lstStyle/>
          <a:p>
            <a:pPr marL="0" indent="0">
              <a:buNone/>
            </a:pPr>
            <a:r>
              <a:rPr lang="en-US" dirty="0"/>
              <a:t>Moves towards confrontation</a:t>
            </a:r>
          </a:p>
          <a:p>
            <a:pPr marL="0" indent="0">
              <a:buNone/>
            </a:pPr>
            <a:r>
              <a:rPr lang="en-US" dirty="0"/>
              <a:t>	More support for national liberation</a:t>
            </a:r>
          </a:p>
          <a:p>
            <a:pPr marL="0" indent="0">
              <a:buNone/>
            </a:pPr>
            <a:r>
              <a:rPr lang="en-US" dirty="0"/>
              <a:t>	Less willingness to talk with United States</a:t>
            </a:r>
          </a:p>
          <a:p>
            <a:pPr marL="0" indent="0">
              <a:buNone/>
            </a:pPr>
            <a:endParaRPr lang="en-US" dirty="0"/>
          </a:p>
          <a:p>
            <a:pPr marL="0" indent="0">
              <a:buNone/>
            </a:pPr>
            <a:r>
              <a:rPr lang="en-US" dirty="0"/>
              <a:t>By 1967, though:  USSR and US parity in nuclear weapons</a:t>
            </a:r>
          </a:p>
          <a:p>
            <a:pPr marL="0" indent="0">
              <a:buNone/>
            </a:pPr>
            <a:r>
              <a:rPr lang="en-US" dirty="0"/>
              <a:t>	Vietnam ongoing, but not seen as threat to USSR</a:t>
            </a:r>
          </a:p>
          <a:p>
            <a:pPr marL="0" indent="0">
              <a:buNone/>
            </a:pPr>
            <a:r>
              <a:rPr lang="en-US" dirty="0"/>
              <a:t>	Continuing Problems with China</a:t>
            </a:r>
          </a:p>
          <a:p>
            <a:pPr marL="0" indent="0">
              <a:buNone/>
            </a:pPr>
            <a:r>
              <a:rPr lang="en-US" dirty="0"/>
              <a:t>Return to offers to negotiate</a:t>
            </a:r>
          </a:p>
          <a:p>
            <a:pPr marL="0" indent="0">
              <a:buNone/>
            </a:pPr>
            <a:r>
              <a:rPr lang="en-US" dirty="0"/>
              <a:t>	Johnson-–Kosygin meeting in Glassboro, New Jersey, 1967</a:t>
            </a:r>
          </a:p>
        </p:txBody>
      </p:sp>
    </p:spTree>
    <p:extLst>
      <p:ext uri="{BB962C8B-B14F-4D97-AF65-F5344CB8AC3E}">
        <p14:creationId xmlns:p14="http://schemas.microsoft.com/office/powerpoint/2010/main" val="1983615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8C3AF-8B56-7240-A440-50300792458F}"/>
              </a:ext>
            </a:extLst>
          </p:cNvPr>
          <p:cNvSpPr>
            <a:spLocks noGrp="1"/>
          </p:cNvSpPr>
          <p:nvPr>
            <p:ph type="title"/>
          </p:nvPr>
        </p:nvSpPr>
        <p:spPr/>
        <p:txBody>
          <a:bodyPr/>
          <a:lstStyle/>
          <a:p>
            <a:r>
              <a:rPr lang="en-US" dirty="0"/>
              <a:t>Prague Spring, 1968</a:t>
            </a:r>
          </a:p>
        </p:txBody>
      </p:sp>
      <p:sp>
        <p:nvSpPr>
          <p:cNvPr id="3" name="Content Placeholder 2">
            <a:extLst>
              <a:ext uri="{FF2B5EF4-FFF2-40B4-BE49-F238E27FC236}">
                <a16:creationId xmlns:a16="http://schemas.microsoft.com/office/drawing/2014/main" id="{B1B158A2-61CF-DA40-8D6D-E285B0187A97}"/>
              </a:ext>
            </a:extLst>
          </p:cNvPr>
          <p:cNvSpPr>
            <a:spLocks noGrp="1"/>
          </p:cNvSpPr>
          <p:nvPr>
            <p:ph idx="1"/>
          </p:nvPr>
        </p:nvSpPr>
        <p:spPr/>
        <p:txBody>
          <a:bodyPr/>
          <a:lstStyle/>
          <a:p>
            <a:pPr marL="0" indent="0">
              <a:buNone/>
            </a:pPr>
            <a:r>
              <a:rPr lang="en-US" dirty="0"/>
              <a:t>How much did you learn about this in school?</a:t>
            </a:r>
          </a:p>
          <a:p>
            <a:pPr marL="0" indent="0">
              <a:buNone/>
            </a:pPr>
            <a:r>
              <a:rPr lang="en-US" dirty="0"/>
              <a:t>How was it represented?</a:t>
            </a:r>
          </a:p>
          <a:p>
            <a:pPr marL="0" indent="0">
              <a:buNone/>
            </a:pPr>
            <a:endParaRPr lang="en-US" dirty="0"/>
          </a:p>
          <a:p>
            <a:pPr marL="0" indent="0">
              <a:buNone/>
            </a:pPr>
            <a:r>
              <a:rPr lang="en-US" dirty="0"/>
              <a:t>Why no Czechoslovak 1956?</a:t>
            </a:r>
          </a:p>
          <a:p>
            <a:pPr marL="0" indent="0">
              <a:buNone/>
            </a:pPr>
            <a:endParaRPr lang="en-US" dirty="0"/>
          </a:p>
        </p:txBody>
      </p:sp>
    </p:spTree>
    <p:extLst>
      <p:ext uri="{BB962C8B-B14F-4D97-AF65-F5344CB8AC3E}">
        <p14:creationId xmlns:p14="http://schemas.microsoft.com/office/powerpoint/2010/main" val="4215774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1B2DE-7D36-D04E-A6FE-1F10B1C625B1}"/>
              </a:ext>
            </a:extLst>
          </p:cNvPr>
          <p:cNvSpPr>
            <a:spLocks noGrp="1"/>
          </p:cNvSpPr>
          <p:nvPr>
            <p:ph type="title"/>
          </p:nvPr>
        </p:nvSpPr>
        <p:spPr/>
        <p:txBody>
          <a:bodyPr/>
          <a:lstStyle/>
          <a:p>
            <a:r>
              <a:rPr lang="en-US" dirty="0"/>
              <a:t>A Brief History Before 1968 </a:t>
            </a:r>
          </a:p>
        </p:txBody>
      </p:sp>
      <p:sp>
        <p:nvSpPr>
          <p:cNvPr id="3" name="Content Placeholder 2">
            <a:extLst>
              <a:ext uri="{FF2B5EF4-FFF2-40B4-BE49-F238E27FC236}">
                <a16:creationId xmlns:a16="http://schemas.microsoft.com/office/drawing/2014/main" id="{A4954E3E-04C4-AA46-8A3C-426B7F928BFD}"/>
              </a:ext>
            </a:extLst>
          </p:cNvPr>
          <p:cNvSpPr>
            <a:spLocks noGrp="1"/>
          </p:cNvSpPr>
          <p:nvPr>
            <p:ph idx="1"/>
          </p:nvPr>
        </p:nvSpPr>
        <p:spPr>
          <a:xfrm>
            <a:off x="838200" y="1355834"/>
            <a:ext cx="10515600" cy="5334333"/>
          </a:xfrm>
        </p:spPr>
        <p:txBody>
          <a:bodyPr>
            <a:normAutofit fontScale="92500" lnSpcReduction="10000"/>
          </a:bodyPr>
          <a:lstStyle/>
          <a:p>
            <a:pPr marL="0" indent="0">
              <a:buNone/>
            </a:pPr>
            <a:r>
              <a:rPr lang="en-US" dirty="0"/>
              <a:t>Why no Czechoslovak 1956?   MY GUESS</a:t>
            </a:r>
          </a:p>
          <a:p>
            <a:pPr marL="0" indent="0">
              <a:buNone/>
            </a:pPr>
            <a:r>
              <a:rPr lang="en-US" dirty="0"/>
              <a:t>	Gottwald dies less than two weeks after Stalin in March 1953</a:t>
            </a:r>
          </a:p>
          <a:p>
            <a:pPr marL="0" indent="0">
              <a:buNone/>
            </a:pPr>
            <a:r>
              <a:rPr lang="en-US" dirty="0"/>
              <a:t>		</a:t>
            </a:r>
            <a:r>
              <a:rPr lang="en-US" dirty="0" err="1"/>
              <a:t>Novotný</a:t>
            </a:r>
            <a:r>
              <a:rPr lang="en-US" dirty="0"/>
              <a:t> not as closely linked with Stalin as </a:t>
            </a:r>
            <a:r>
              <a:rPr lang="en-US" dirty="0" err="1"/>
              <a:t>Rákosi</a:t>
            </a:r>
            <a:r>
              <a:rPr lang="en-US" dirty="0"/>
              <a:t> in 				Hungary</a:t>
            </a:r>
          </a:p>
          <a:p>
            <a:pPr marL="0" indent="0">
              <a:buNone/>
            </a:pPr>
            <a:r>
              <a:rPr lang="en-US" dirty="0"/>
              <a:t>		Novotny makes small changes after Stalin dies</a:t>
            </a:r>
          </a:p>
          <a:p>
            <a:pPr marL="0" indent="0">
              <a:buNone/>
            </a:pPr>
            <a:r>
              <a:rPr lang="en-US" dirty="0"/>
              <a:t>		No real split in Communist party ranks in 1956 as in Poland</a:t>
            </a:r>
          </a:p>
          <a:p>
            <a:pPr marL="0" indent="0">
              <a:buNone/>
            </a:pPr>
            <a:r>
              <a:rPr lang="en-US" dirty="0"/>
              <a:t>	Move towards reform in early 1960s, when Khrushchev in charge</a:t>
            </a:r>
          </a:p>
          <a:p>
            <a:pPr marL="0" indent="0">
              <a:buNone/>
            </a:pPr>
            <a:r>
              <a:rPr lang="en-US" dirty="0"/>
              <a:t>		Economy suffering, and reformists begin to enter Party</a:t>
            </a:r>
          </a:p>
          <a:p>
            <a:pPr marL="0" indent="0">
              <a:buNone/>
            </a:pPr>
            <a:r>
              <a:rPr lang="en-US" dirty="0"/>
              <a:t>		Some movement on cultural front </a:t>
            </a:r>
          </a:p>
          <a:p>
            <a:pPr marL="0" indent="0">
              <a:buNone/>
            </a:pPr>
            <a:r>
              <a:rPr lang="en-US" dirty="0"/>
              <a:t>	Reformists in KSČ continue to gather strength after Khrushchev’s	 		ouster as Moscow preoccupied with other issues</a:t>
            </a:r>
          </a:p>
          <a:p>
            <a:pPr marL="0" indent="0">
              <a:buNone/>
            </a:pPr>
            <a:r>
              <a:rPr lang="en-US" dirty="0"/>
              <a:t>	Late 1967, reformists confront </a:t>
            </a:r>
            <a:r>
              <a:rPr lang="en-US" dirty="0" err="1"/>
              <a:t>Novotný</a:t>
            </a:r>
            <a:r>
              <a:rPr lang="en-US" dirty="0"/>
              <a:t>; Brezhnev approves removal</a:t>
            </a:r>
          </a:p>
          <a:p>
            <a:pPr marL="0" indent="0">
              <a:buNone/>
            </a:pPr>
            <a:endParaRPr lang="en-US" dirty="0"/>
          </a:p>
        </p:txBody>
      </p:sp>
    </p:spTree>
    <p:extLst>
      <p:ext uri="{BB962C8B-B14F-4D97-AF65-F5344CB8AC3E}">
        <p14:creationId xmlns:p14="http://schemas.microsoft.com/office/powerpoint/2010/main" val="10271885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278</TotalTime>
  <Words>1804</Words>
  <Application>Microsoft Macintosh PowerPoint</Application>
  <PresentationFormat>Widescreen</PresentationFormat>
  <Paragraphs>227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The Soviet Union After Khrushchev</vt:lpstr>
      <vt:lpstr>HOUSEKEEPING</vt:lpstr>
      <vt:lpstr>KEY POINTS THIS WEEK</vt:lpstr>
      <vt:lpstr>The Ouster of Nikita Khrushchev  https://www.c-span.org/video/?322009-1/1964-universal-newsreel-khrushchev-resignation</vt:lpstr>
      <vt:lpstr>The New Collective Leadership</vt:lpstr>
      <vt:lpstr>The New Leadership’s Foreign Policy</vt:lpstr>
      <vt:lpstr>Impact of Vietnam in 1965</vt:lpstr>
      <vt:lpstr>Prague Spring, 1968</vt:lpstr>
      <vt:lpstr>A Brief History Before 1968 </vt:lpstr>
      <vt:lpstr>The Prague Spring</vt:lpstr>
      <vt:lpstr>The Prague Spring Moves Beyond the Party</vt:lpstr>
      <vt:lpstr>Two Thousand Words:  Continued</vt:lpstr>
      <vt:lpstr>The Soviet Decision</vt:lpstr>
      <vt:lpstr>The Warsaw Pact Letter, July 14-15</vt:lpstr>
      <vt:lpstr>The KSČ Responds, July 16-17</vt:lpstr>
      <vt:lpstr>The Invasion</vt:lpstr>
      <vt:lpstr>The Decision</vt:lpstr>
      <vt:lpstr> The Impact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21</cp:revision>
  <dcterms:created xsi:type="dcterms:W3CDTF">2019-11-13T12:53:55Z</dcterms:created>
  <dcterms:modified xsi:type="dcterms:W3CDTF">2019-11-14T08:46:25Z</dcterms:modified>
</cp:coreProperties>
</file>