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58" r:id="rId4"/>
    <p:sldId id="259" r:id="rId5"/>
    <p:sldId id="270" r:id="rId6"/>
    <p:sldId id="271" r:id="rId7"/>
    <p:sldId id="272" r:id="rId8"/>
    <p:sldId id="266" r:id="rId9"/>
    <p:sldId id="268" r:id="rId10"/>
    <p:sldId id="267" r:id="rId11"/>
    <p:sldId id="261" r:id="rId12"/>
    <p:sldId id="284" r:id="rId13"/>
    <p:sldId id="277" r:id="rId14"/>
    <p:sldId id="262" r:id="rId15"/>
    <p:sldId id="273" r:id="rId16"/>
    <p:sldId id="278" r:id="rId17"/>
    <p:sldId id="279" r:id="rId18"/>
    <p:sldId id="286" r:id="rId19"/>
    <p:sldId id="274" r:id="rId20"/>
    <p:sldId id="280" r:id="rId21"/>
    <p:sldId id="287" r:id="rId22"/>
    <p:sldId id="275" r:id="rId23"/>
    <p:sldId id="281" r:id="rId24"/>
    <p:sldId id="276" r:id="rId25"/>
    <p:sldId id="282" r:id="rId26"/>
    <p:sldId id="283" r:id="rId27"/>
    <p:sldId id="264"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351850-5A8D-064A-BB13-387697217F02}" type="datetimeFigureOut">
              <a:rPr lang="en-US" smtClean="0"/>
              <a:t>9/26/19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305300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51850-5A8D-064A-BB13-387697217F02}" type="datetimeFigureOut">
              <a:rPr lang="en-US" smtClean="0"/>
              <a:t>9/26/19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151830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51850-5A8D-064A-BB13-387697217F02}" type="datetimeFigureOut">
              <a:rPr lang="en-US" smtClean="0"/>
              <a:t>9/26/19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1328204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51850-5A8D-064A-BB13-387697217F02}" type="datetimeFigureOut">
              <a:rPr lang="en-US" smtClean="0"/>
              <a:t>9/26/19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93411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51850-5A8D-064A-BB13-387697217F02}" type="datetimeFigureOut">
              <a:rPr lang="en-US" smtClean="0"/>
              <a:t>9/26/19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382702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351850-5A8D-064A-BB13-387697217F02}" type="datetimeFigureOut">
              <a:rPr lang="en-US" smtClean="0"/>
              <a:t>9/26/19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184614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351850-5A8D-064A-BB13-387697217F02}" type="datetimeFigureOut">
              <a:rPr lang="en-US" smtClean="0"/>
              <a:t>9/26/19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2710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351850-5A8D-064A-BB13-387697217F02}" type="datetimeFigureOut">
              <a:rPr lang="en-US" smtClean="0"/>
              <a:t>9/26/19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74629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51850-5A8D-064A-BB13-387697217F02}" type="datetimeFigureOut">
              <a:rPr lang="en-US" smtClean="0"/>
              <a:t>9/26/19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707719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351850-5A8D-064A-BB13-387697217F02}" type="datetimeFigureOut">
              <a:rPr lang="en-US" smtClean="0"/>
              <a:t>9/26/19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229908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351850-5A8D-064A-BB13-387697217F02}" type="datetimeFigureOut">
              <a:rPr lang="en-US" smtClean="0"/>
              <a:t>9/26/19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C163-A831-AB4F-99B2-01BA0ED98E4E}" type="slidenum">
              <a:rPr lang="en-US" smtClean="0"/>
              <a:t>‹#›</a:t>
            </a:fld>
            <a:endParaRPr lang="en-US"/>
          </a:p>
        </p:txBody>
      </p:sp>
    </p:spTree>
    <p:extLst>
      <p:ext uri="{BB962C8B-B14F-4D97-AF65-F5344CB8AC3E}">
        <p14:creationId xmlns:p14="http://schemas.microsoft.com/office/powerpoint/2010/main" val="259656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51850-5A8D-064A-BB13-387697217F02}" type="datetimeFigureOut">
              <a:rPr lang="en-US" smtClean="0"/>
              <a:t>9/26/19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EC163-A831-AB4F-99B2-01BA0ED98E4E}" type="slidenum">
              <a:rPr lang="en-US" smtClean="0"/>
              <a:t>‹#›</a:t>
            </a:fld>
            <a:endParaRPr lang="en-US"/>
          </a:p>
        </p:txBody>
      </p:sp>
    </p:spTree>
    <p:extLst>
      <p:ext uri="{BB962C8B-B14F-4D97-AF65-F5344CB8AC3E}">
        <p14:creationId xmlns:p14="http://schemas.microsoft.com/office/powerpoint/2010/main" val="2351250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69D54-A6E0-CC4C-BA38-3BB49EA5D155}"/>
              </a:ext>
            </a:extLst>
          </p:cNvPr>
          <p:cNvSpPr>
            <a:spLocks noGrp="1"/>
          </p:cNvSpPr>
          <p:nvPr>
            <p:ph type="ctrTitle"/>
          </p:nvPr>
        </p:nvSpPr>
        <p:spPr/>
        <p:txBody>
          <a:bodyPr/>
          <a:lstStyle/>
          <a:p>
            <a:r>
              <a:rPr lang="en-US" dirty="0"/>
              <a:t>THE ORIGINS OF THE COLD WAR</a:t>
            </a:r>
          </a:p>
        </p:txBody>
      </p:sp>
      <p:sp>
        <p:nvSpPr>
          <p:cNvPr id="3" name="Subtitle 2">
            <a:extLst>
              <a:ext uri="{FF2B5EF4-FFF2-40B4-BE49-F238E27FC236}">
                <a16:creationId xmlns:a16="http://schemas.microsoft.com/office/drawing/2014/main" id="{44A030C4-7FDF-2B48-8497-39636C978B30}"/>
              </a:ext>
            </a:extLst>
          </p:cNvPr>
          <p:cNvSpPr>
            <a:spLocks noGrp="1"/>
          </p:cNvSpPr>
          <p:nvPr>
            <p:ph type="subTitle" idx="1"/>
          </p:nvPr>
        </p:nvSpPr>
        <p:spPr>
          <a:xfrm>
            <a:off x="1524000" y="3602038"/>
            <a:ext cx="9144000" cy="1358845"/>
          </a:xfrm>
        </p:spPr>
        <p:txBody>
          <a:bodyPr>
            <a:normAutofit/>
          </a:bodyPr>
          <a:lstStyle/>
          <a:p>
            <a:r>
              <a:rPr lang="en-US" sz="4800" dirty="0"/>
              <a:t>1917-1948</a:t>
            </a:r>
          </a:p>
        </p:txBody>
      </p:sp>
    </p:spTree>
    <p:extLst>
      <p:ext uri="{BB962C8B-B14F-4D97-AF65-F5344CB8AC3E}">
        <p14:creationId xmlns:p14="http://schemas.microsoft.com/office/powerpoint/2010/main" val="2046453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3EA2-D718-1C4A-8894-5B46B00028B6}"/>
              </a:ext>
            </a:extLst>
          </p:cNvPr>
          <p:cNvSpPr>
            <a:spLocks noGrp="1"/>
          </p:cNvSpPr>
          <p:nvPr>
            <p:ph type="title"/>
          </p:nvPr>
        </p:nvSpPr>
        <p:spPr/>
        <p:txBody>
          <a:bodyPr/>
          <a:lstStyle/>
          <a:p>
            <a:r>
              <a:rPr lang="en-US" dirty="0"/>
              <a:t>The Post-War Settlement: Initial Issues</a:t>
            </a:r>
          </a:p>
        </p:txBody>
      </p:sp>
      <p:sp>
        <p:nvSpPr>
          <p:cNvPr id="3" name="Content Placeholder 2">
            <a:extLst>
              <a:ext uri="{FF2B5EF4-FFF2-40B4-BE49-F238E27FC236}">
                <a16:creationId xmlns:a16="http://schemas.microsoft.com/office/drawing/2014/main" id="{7485A7CB-9212-6E4B-BAD4-84908BCA1338}"/>
              </a:ext>
            </a:extLst>
          </p:cNvPr>
          <p:cNvSpPr>
            <a:spLocks noGrp="1"/>
          </p:cNvSpPr>
          <p:nvPr>
            <p:ph idx="1"/>
          </p:nvPr>
        </p:nvSpPr>
        <p:spPr/>
        <p:txBody>
          <a:bodyPr/>
          <a:lstStyle/>
          <a:p>
            <a:r>
              <a:rPr lang="en-US" dirty="0"/>
              <a:t>The Occupation of Germany, Austria</a:t>
            </a:r>
          </a:p>
          <a:p>
            <a:r>
              <a:rPr lang="en-US" dirty="0"/>
              <a:t>The Nature of Governments under Soviet occupation</a:t>
            </a:r>
          </a:p>
          <a:p>
            <a:r>
              <a:rPr lang="en-US" dirty="0"/>
              <a:t>Reparations</a:t>
            </a:r>
          </a:p>
          <a:p>
            <a:r>
              <a:rPr lang="en-US" dirty="0"/>
              <a:t>The Role of the United Nations </a:t>
            </a:r>
          </a:p>
          <a:p>
            <a:r>
              <a:rPr lang="en-US" dirty="0"/>
              <a:t>Japan</a:t>
            </a:r>
          </a:p>
          <a:p>
            <a:r>
              <a:rPr lang="en-US" dirty="0"/>
              <a:t>China </a:t>
            </a:r>
          </a:p>
          <a:p>
            <a:r>
              <a:rPr lang="en-US" dirty="0"/>
              <a:t>Turkey</a:t>
            </a:r>
          </a:p>
          <a:p>
            <a:r>
              <a:rPr lang="en-US" dirty="0"/>
              <a:t>Iran</a:t>
            </a:r>
          </a:p>
          <a:p>
            <a:endParaRPr lang="en-US" dirty="0"/>
          </a:p>
          <a:p>
            <a:endParaRPr lang="en-US" dirty="0"/>
          </a:p>
        </p:txBody>
      </p:sp>
    </p:spTree>
    <p:extLst>
      <p:ext uri="{BB962C8B-B14F-4D97-AF65-F5344CB8AC3E}">
        <p14:creationId xmlns:p14="http://schemas.microsoft.com/office/powerpoint/2010/main" val="2287904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BEC2-3592-0B46-A009-0D9815EFC441}"/>
              </a:ext>
            </a:extLst>
          </p:cNvPr>
          <p:cNvSpPr>
            <a:spLocks noGrp="1"/>
          </p:cNvSpPr>
          <p:nvPr>
            <p:ph type="title"/>
          </p:nvPr>
        </p:nvSpPr>
        <p:spPr/>
        <p:txBody>
          <a:bodyPr/>
          <a:lstStyle/>
          <a:p>
            <a:r>
              <a:rPr lang="en-US" dirty="0"/>
              <a:t>Negotiations:  The Summits</a:t>
            </a:r>
          </a:p>
        </p:txBody>
      </p:sp>
      <p:sp>
        <p:nvSpPr>
          <p:cNvPr id="3" name="Content Placeholder 2">
            <a:extLst>
              <a:ext uri="{FF2B5EF4-FFF2-40B4-BE49-F238E27FC236}">
                <a16:creationId xmlns:a16="http://schemas.microsoft.com/office/drawing/2014/main" id="{49080BC5-590B-7543-A2AE-DB52A5028311}"/>
              </a:ext>
            </a:extLst>
          </p:cNvPr>
          <p:cNvSpPr>
            <a:spLocks noGrp="1"/>
          </p:cNvSpPr>
          <p:nvPr>
            <p:ph idx="1"/>
          </p:nvPr>
        </p:nvSpPr>
        <p:spPr/>
        <p:txBody>
          <a:bodyPr>
            <a:normAutofit fontScale="92500" lnSpcReduction="20000"/>
          </a:bodyPr>
          <a:lstStyle/>
          <a:p>
            <a:r>
              <a:rPr lang="en-US" dirty="0"/>
              <a:t>Tehran, Late November 1943</a:t>
            </a:r>
          </a:p>
          <a:p>
            <a:r>
              <a:rPr lang="en-US" dirty="0"/>
              <a:t>Yalta, February, 1945</a:t>
            </a:r>
          </a:p>
          <a:p>
            <a:r>
              <a:rPr lang="en-US" dirty="0"/>
              <a:t>Potsdam, July, 1945</a:t>
            </a:r>
          </a:p>
          <a:p>
            <a:pPr lvl="1"/>
            <a:r>
              <a:rPr lang="en-US" dirty="0"/>
              <a:t>US and Britain commit to invasion in France in May, 1944(Tehran)</a:t>
            </a:r>
          </a:p>
          <a:p>
            <a:pPr lvl="1"/>
            <a:r>
              <a:rPr lang="en-US" dirty="0"/>
              <a:t>Germany divided into four parts, including France (Yalta)</a:t>
            </a:r>
          </a:p>
          <a:p>
            <a:pPr lvl="1"/>
            <a:r>
              <a:rPr lang="en-US" dirty="0"/>
              <a:t>Recognition of Soviet annexation of Baltics (Tehran, Yalta) </a:t>
            </a:r>
          </a:p>
          <a:p>
            <a:pPr lvl="1"/>
            <a:r>
              <a:rPr lang="en-US" dirty="0"/>
              <a:t>Recognition of new Polish boundaries. (all three)</a:t>
            </a:r>
          </a:p>
          <a:p>
            <a:pPr lvl="1"/>
            <a:r>
              <a:rPr lang="en-US" dirty="0"/>
              <a:t>Recognition of Soviet-installed government in Poland, provided it is opened to members of opposition</a:t>
            </a:r>
          </a:p>
          <a:p>
            <a:pPr lvl="1"/>
            <a:r>
              <a:rPr lang="en-US" dirty="0"/>
              <a:t>Free elections in Soviet occupied countries. </a:t>
            </a:r>
          </a:p>
          <a:p>
            <a:pPr lvl="1"/>
            <a:r>
              <a:rPr lang="en-US" dirty="0"/>
              <a:t>“Orderly and Humane” Transfers/Expulsions of Germans from Poland, </a:t>
            </a:r>
            <a:r>
              <a:rPr lang="en-US"/>
              <a:t>Czech lands(Y)</a:t>
            </a:r>
            <a:endParaRPr lang="en-US" dirty="0"/>
          </a:p>
          <a:p>
            <a:pPr lvl="1"/>
            <a:r>
              <a:rPr lang="en-US" dirty="0"/>
              <a:t>Soviet agreement to participate in UN (Yalta)</a:t>
            </a:r>
          </a:p>
          <a:p>
            <a:pPr lvl="1"/>
            <a:r>
              <a:rPr lang="en-US" dirty="0"/>
              <a:t>Reparations (including Soviet ability to gain reparations from Western Germany)</a:t>
            </a:r>
          </a:p>
          <a:p>
            <a:endParaRPr lang="en-US" dirty="0"/>
          </a:p>
        </p:txBody>
      </p:sp>
      <p:pic>
        <p:nvPicPr>
          <p:cNvPr id="4" name="Picture 3">
            <a:extLst>
              <a:ext uri="{FF2B5EF4-FFF2-40B4-BE49-F238E27FC236}">
                <a16:creationId xmlns:a16="http://schemas.microsoft.com/office/drawing/2014/main" id="{43A6F5AA-D671-7A46-97EF-B1D17DAE503B}"/>
              </a:ext>
            </a:extLst>
          </p:cNvPr>
          <p:cNvPicPr>
            <a:picLocks noChangeAspect="1"/>
          </p:cNvPicPr>
          <p:nvPr/>
        </p:nvPicPr>
        <p:blipFill>
          <a:blip r:embed="rId2"/>
          <a:stretch>
            <a:fillRect/>
          </a:stretch>
        </p:blipFill>
        <p:spPr>
          <a:xfrm>
            <a:off x="5593912" y="1303283"/>
            <a:ext cx="2178542" cy="1447061"/>
          </a:xfrm>
          <a:prstGeom prst="rect">
            <a:avLst/>
          </a:prstGeom>
        </p:spPr>
      </p:pic>
      <p:pic>
        <p:nvPicPr>
          <p:cNvPr id="5" name="Picture 4">
            <a:extLst>
              <a:ext uri="{FF2B5EF4-FFF2-40B4-BE49-F238E27FC236}">
                <a16:creationId xmlns:a16="http://schemas.microsoft.com/office/drawing/2014/main" id="{99A948A6-A5AC-FA4B-99EB-62B8666F1EE9}"/>
              </a:ext>
            </a:extLst>
          </p:cNvPr>
          <p:cNvPicPr>
            <a:picLocks noChangeAspect="1"/>
          </p:cNvPicPr>
          <p:nvPr/>
        </p:nvPicPr>
        <p:blipFill>
          <a:blip r:embed="rId3"/>
          <a:stretch>
            <a:fillRect/>
          </a:stretch>
        </p:blipFill>
        <p:spPr>
          <a:xfrm>
            <a:off x="8292662" y="1303283"/>
            <a:ext cx="1883874" cy="1507099"/>
          </a:xfrm>
          <a:prstGeom prst="rect">
            <a:avLst/>
          </a:prstGeom>
        </p:spPr>
      </p:pic>
    </p:spTree>
    <p:extLst>
      <p:ext uri="{BB962C8B-B14F-4D97-AF65-F5344CB8AC3E}">
        <p14:creationId xmlns:p14="http://schemas.microsoft.com/office/powerpoint/2010/main" val="14706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B4AA-94E2-1246-ACEB-958936A4235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93807EE-F877-B447-A3DF-7D2913808016}"/>
              </a:ext>
            </a:extLst>
          </p:cNvPr>
          <p:cNvSpPr>
            <a:spLocks noGrp="1"/>
          </p:cNvSpPr>
          <p:nvPr>
            <p:ph idx="1"/>
          </p:nvPr>
        </p:nvSpPr>
        <p:spPr/>
        <p:txBody>
          <a:bodyPr/>
          <a:lstStyle/>
          <a:p>
            <a:r>
              <a:rPr lang="en-US" dirty="0"/>
              <a:t>What are most popular attitudes towards the Yalta Conference in the Czech Republic today?</a:t>
            </a:r>
          </a:p>
          <a:p>
            <a:endParaRPr lang="en-US" dirty="0"/>
          </a:p>
          <a:p>
            <a:r>
              <a:rPr lang="en-US" dirty="0"/>
              <a:t>Do you think Roosevelt should have bargained harder for more open governments in Eastern Europe?</a:t>
            </a:r>
          </a:p>
          <a:p>
            <a:endParaRPr lang="en-US" dirty="0"/>
          </a:p>
          <a:p>
            <a:r>
              <a:rPr lang="en-US" dirty="0"/>
              <a:t>What are most popular attitudes regarding transfer of German population in the Czech Republic today?  Has that been changing?</a:t>
            </a:r>
          </a:p>
        </p:txBody>
      </p:sp>
    </p:spTree>
    <p:extLst>
      <p:ext uri="{BB962C8B-B14F-4D97-AF65-F5344CB8AC3E}">
        <p14:creationId xmlns:p14="http://schemas.microsoft.com/office/powerpoint/2010/main" val="2980309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DBFBD-CE62-5244-A699-0803AD9A5E3C}"/>
              </a:ext>
            </a:extLst>
          </p:cNvPr>
          <p:cNvSpPr>
            <a:spLocks noGrp="1"/>
          </p:cNvSpPr>
          <p:nvPr>
            <p:ph type="title"/>
          </p:nvPr>
        </p:nvSpPr>
        <p:spPr/>
        <p:txBody>
          <a:bodyPr/>
          <a:lstStyle/>
          <a:p>
            <a:r>
              <a:rPr lang="en-US" dirty="0"/>
              <a:t>Deteriorating Relations</a:t>
            </a:r>
          </a:p>
        </p:txBody>
      </p:sp>
      <p:sp>
        <p:nvSpPr>
          <p:cNvPr id="3" name="Content Placeholder 2">
            <a:extLst>
              <a:ext uri="{FF2B5EF4-FFF2-40B4-BE49-F238E27FC236}">
                <a16:creationId xmlns:a16="http://schemas.microsoft.com/office/drawing/2014/main" id="{649C6923-8CA8-FB43-A20F-0843D97DF833}"/>
              </a:ext>
            </a:extLst>
          </p:cNvPr>
          <p:cNvSpPr>
            <a:spLocks noGrp="1"/>
          </p:cNvSpPr>
          <p:nvPr>
            <p:ph idx="1"/>
          </p:nvPr>
        </p:nvSpPr>
        <p:spPr/>
        <p:txBody>
          <a:bodyPr>
            <a:normAutofit fontScale="92500" lnSpcReduction="20000"/>
          </a:bodyPr>
          <a:lstStyle/>
          <a:p>
            <a:r>
              <a:rPr lang="en-US" dirty="0"/>
              <a:t>Spring 1945:  Soviet treatment of Poland, others raises suspicions</a:t>
            </a:r>
          </a:p>
          <a:p>
            <a:r>
              <a:rPr lang="en-US" dirty="0"/>
              <a:t>April, 1945:  Franklin Roosevelt dies; Truman more confrontational</a:t>
            </a:r>
          </a:p>
          <a:p>
            <a:r>
              <a:rPr lang="en-US" dirty="0"/>
              <a:t>April 1945:  US suspends Lend-Lease aid, then restores it</a:t>
            </a:r>
          </a:p>
          <a:p>
            <a:r>
              <a:rPr lang="en-US" dirty="0"/>
              <a:t>July, 1945:  US tests Atomic Bomb</a:t>
            </a:r>
          </a:p>
          <a:p>
            <a:r>
              <a:rPr lang="en-US" dirty="0"/>
              <a:t>August 1945:  At Potsdam, US revokes promise on Kuriles</a:t>
            </a:r>
          </a:p>
          <a:p>
            <a:r>
              <a:rPr lang="en-US" dirty="0"/>
              <a:t>August 1945:  US, Britain refuse to recognize governments in Bulgaria, 	Rumania, Stalin suspects atomic diplomacy</a:t>
            </a:r>
          </a:p>
          <a:p>
            <a:r>
              <a:rPr lang="en-US" dirty="0"/>
              <a:t>October 1945:  Moscow Conference ends with failure</a:t>
            </a:r>
          </a:p>
          <a:p>
            <a:r>
              <a:rPr lang="en-US" dirty="0"/>
              <a:t>December, 1945:  USSR withdraws from US economic structure</a:t>
            </a:r>
          </a:p>
          <a:p>
            <a:r>
              <a:rPr lang="en-US" dirty="0"/>
              <a:t>Continuing frustrations about Soviet efforts in Eastern Europe, Iran, Turkey, etc.</a:t>
            </a:r>
          </a:p>
          <a:p>
            <a:endParaRPr lang="en-US" dirty="0"/>
          </a:p>
        </p:txBody>
      </p:sp>
    </p:spTree>
    <p:extLst>
      <p:ext uri="{BB962C8B-B14F-4D97-AF65-F5344CB8AC3E}">
        <p14:creationId xmlns:p14="http://schemas.microsoft.com/office/powerpoint/2010/main" val="3826084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69BA4-987E-C84D-B78F-B5B9B84BB7B3}"/>
              </a:ext>
            </a:extLst>
          </p:cNvPr>
          <p:cNvSpPr>
            <a:spLocks noGrp="1"/>
          </p:cNvSpPr>
          <p:nvPr>
            <p:ph type="title"/>
          </p:nvPr>
        </p:nvSpPr>
        <p:spPr/>
        <p:txBody>
          <a:bodyPr/>
          <a:lstStyle/>
          <a:p>
            <a:r>
              <a:rPr lang="en-US" dirty="0"/>
              <a:t>Stalin’s Election Speech, February, 1946</a:t>
            </a:r>
          </a:p>
        </p:txBody>
      </p:sp>
      <p:sp>
        <p:nvSpPr>
          <p:cNvPr id="3" name="Content Placeholder 2">
            <a:extLst>
              <a:ext uri="{FF2B5EF4-FFF2-40B4-BE49-F238E27FC236}">
                <a16:creationId xmlns:a16="http://schemas.microsoft.com/office/drawing/2014/main" id="{A8241C8F-746C-1449-BAF7-24E50053FA5A}"/>
              </a:ext>
            </a:extLst>
          </p:cNvPr>
          <p:cNvSpPr>
            <a:spLocks noGrp="1"/>
          </p:cNvSpPr>
          <p:nvPr>
            <p:ph idx="1"/>
          </p:nvPr>
        </p:nvSpPr>
        <p:spPr/>
        <p:txBody>
          <a:bodyPr/>
          <a:lstStyle/>
          <a:p>
            <a:pPr lvl="1"/>
            <a:r>
              <a:rPr lang="en-US" dirty="0"/>
              <a:t>Mostly usual ideology, says USSR must have three more five-year plans</a:t>
            </a:r>
          </a:p>
          <a:p>
            <a:pPr lvl="1"/>
            <a:r>
              <a:rPr lang="en-US" dirty="0"/>
              <a:t>Dashes hopes of an easier life after the war</a:t>
            </a:r>
          </a:p>
          <a:p>
            <a:pPr lvl="1"/>
            <a:r>
              <a:rPr lang="en-US" dirty="0"/>
              <a:t>The perception in the US, however, very different</a:t>
            </a:r>
          </a:p>
          <a:p>
            <a:pPr lvl="2"/>
            <a:r>
              <a:rPr lang="en-US" dirty="0"/>
              <a:t>Seen in the midst of growing anxiety that cannot deal with Soviet</a:t>
            </a:r>
          </a:p>
          <a:p>
            <a:pPr lvl="2"/>
            <a:r>
              <a:rPr lang="en-US" dirty="0"/>
              <a:t>Said relatively little in favor of allies</a:t>
            </a:r>
          </a:p>
          <a:p>
            <a:pPr lvl="2"/>
            <a:r>
              <a:rPr lang="en-US" dirty="0"/>
              <a:t>Seemed to say that Soviet Union again preparing for war</a:t>
            </a:r>
          </a:p>
          <a:p>
            <a:pPr lvl="1"/>
            <a:r>
              <a:rPr lang="en-US" dirty="0"/>
              <a:t>Request for Kennan to offer his opinion</a:t>
            </a:r>
          </a:p>
          <a:p>
            <a:pPr marL="914400" lvl="2" indent="0">
              <a:buNone/>
            </a:pPr>
            <a:endParaRPr lang="en-US" dirty="0"/>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501738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3C8E2-C2DA-C34F-A70E-A6CEAED6FB0C}"/>
              </a:ext>
            </a:extLst>
          </p:cNvPr>
          <p:cNvSpPr>
            <a:spLocks noGrp="1"/>
          </p:cNvSpPr>
          <p:nvPr>
            <p:ph type="title"/>
          </p:nvPr>
        </p:nvSpPr>
        <p:spPr/>
        <p:txBody>
          <a:bodyPr/>
          <a:lstStyle/>
          <a:p>
            <a:r>
              <a:rPr lang="en-US" dirty="0"/>
              <a:t>Kennan Long Telegram: CONTAINMENT</a:t>
            </a:r>
          </a:p>
        </p:txBody>
      </p:sp>
      <p:sp>
        <p:nvSpPr>
          <p:cNvPr id="3" name="Content Placeholder 2">
            <a:extLst>
              <a:ext uri="{FF2B5EF4-FFF2-40B4-BE49-F238E27FC236}">
                <a16:creationId xmlns:a16="http://schemas.microsoft.com/office/drawing/2014/main" id="{BED2C1C7-2A40-FA45-B9B5-55BBDC31569F}"/>
              </a:ext>
            </a:extLst>
          </p:cNvPr>
          <p:cNvSpPr>
            <a:spLocks noGrp="1"/>
          </p:cNvSpPr>
          <p:nvPr>
            <p:ph idx="1"/>
          </p:nvPr>
        </p:nvSpPr>
        <p:spPr/>
        <p:txBody>
          <a:bodyPr/>
          <a:lstStyle/>
          <a:p>
            <a:r>
              <a:rPr lang="en-US" dirty="0"/>
              <a:t>Kennan was one of the best experts on Russia in US State Department</a:t>
            </a:r>
          </a:p>
          <a:p>
            <a:pPr lvl="1"/>
            <a:r>
              <a:rPr lang="en-US" dirty="0"/>
              <a:t>Had worked in Russia since 1930s, and read much more</a:t>
            </a:r>
          </a:p>
          <a:p>
            <a:pPr lvl="1"/>
            <a:r>
              <a:rPr lang="en-US" dirty="0"/>
              <a:t>Thought Stalin did not believe negotiation was possible</a:t>
            </a:r>
          </a:p>
          <a:p>
            <a:pPr lvl="1"/>
            <a:r>
              <a:rPr lang="en-US" dirty="0"/>
              <a:t>Thought Stalin always pressing for advantage</a:t>
            </a:r>
          </a:p>
          <a:p>
            <a:pPr lvl="1"/>
            <a:r>
              <a:rPr lang="en-US" dirty="0"/>
              <a:t>Thought Stalin understood only strength</a:t>
            </a:r>
          </a:p>
          <a:p>
            <a:pPr lvl="1"/>
            <a:r>
              <a:rPr lang="en-US" dirty="0"/>
              <a:t>Frustrated with Roosevelt’s efforts to persuade Stalin</a:t>
            </a:r>
          </a:p>
          <a:p>
            <a:pPr lvl="1"/>
            <a:r>
              <a:rPr lang="en-US" dirty="0"/>
              <a:t>Felt Roosevelt could have been tougher</a:t>
            </a:r>
          </a:p>
          <a:p>
            <a:pPr lvl="1"/>
            <a:r>
              <a:rPr lang="en-US" dirty="0"/>
              <a:t>By 1946, thought spheres of influence were locked in, must accept them</a:t>
            </a:r>
          </a:p>
          <a:p>
            <a:pPr lvl="1"/>
            <a:r>
              <a:rPr lang="en-US" dirty="0"/>
              <a:t>But must contain Soviet expansion in matters of importance</a:t>
            </a:r>
          </a:p>
          <a:p>
            <a:pPr lvl="1"/>
            <a:endParaRPr lang="en-US" dirty="0"/>
          </a:p>
          <a:p>
            <a:pPr marL="457200" lvl="1" indent="0">
              <a:buNone/>
            </a:pPr>
            <a:endParaRPr lang="en-US" dirty="0"/>
          </a:p>
        </p:txBody>
      </p:sp>
      <p:pic>
        <p:nvPicPr>
          <p:cNvPr id="4" name="Picture 3">
            <a:extLst>
              <a:ext uri="{FF2B5EF4-FFF2-40B4-BE49-F238E27FC236}">
                <a16:creationId xmlns:a16="http://schemas.microsoft.com/office/drawing/2014/main" id="{B6CDB5D7-B79D-5C46-ADBA-108F868640AE}"/>
              </a:ext>
            </a:extLst>
          </p:cNvPr>
          <p:cNvPicPr>
            <a:picLocks noChangeAspect="1"/>
          </p:cNvPicPr>
          <p:nvPr/>
        </p:nvPicPr>
        <p:blipFill>
          <a:blip r:embed="rId2"/>
          <a:stretch>
            <a:fillRect/>
          </a:stretch>
        </p:blipFill>
        <p:spPr>
          <a:xfrm>
            <a:off x="10110951" y="2241111"/>
            <a:ext cx="1839311" cy="2375777"/>
          </a:xfrm>
          <a:prstGeom prst="rect">
            <a:avLst/>
          </a:prstGeom>
        </p:spPr>
      </p:pic>
    </p:spTree>
    <p:extLst>
      <p:ext uri="{BB962C8B-B14F-4D97-AF65-F5344CB8AC3E}">
        <p14:creationId xmlns:p14="http://schemas.microsoft.com/office/powerpoint/2010/main" val="3044915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5E8D-2E5B-0C49-8903-853DF360E761}"/>
              </a:ext>
            </a:extLst>
          </p:cNvPr>
          <p:cNvSpPr>
            <a:spLocks noGrp="1"/>
          </p:cNvSpPr>
          <p:nvPr>
            <p:ph type="title"/>
          </p:nvPr>
        </p:nvSpPr>
        <p:spPr/>
        <p:txBody>
          <a:bodyPr/>
          <a:lstStyle/>
          <a:p>
            <a:r>
              <a:rPr lang="en-US" dirty="0"/>
              <a:t>Kennan Quotes</a:t>
            </a:r>
          </a:p>
        </p:txBody>
      </p:sp>
      <p:sp>
        <p:nvSpPr>
          <p:cNvPr id="3" name="Content Placeholder 2">
            <a:extLst>
              <a:ext uri="{FF2B5EF4-FFF2-40B4-BE49-F238E27FC236}">
                <a16:creationId xmlns:a16="http://schemas.microsoft.com/office/drawing/2014/main" id="{68D84E16-693D-FF46-AF79-8FB9E82C527F}"/>
              </a:ext>
            </a:extLst>
          </p:cNvPr>
          <p:cNvSpPr>
            <a:spLocks noGrp="1"/>
          </p:cNvSpPr>
          <p:nvPr>
            <p:ph idx="1"/>
          </p:nvPr>
        </p:nvSpPr>
        <p:spPr>
          <a:xfrm>
            <a:off x="838199" y="1408386"/>
            <a:ext cx="10964917" cy="4768577"/>
          </a:xfrm>
        </p:spPr>
        <p:txBody>
          <a:bodyPr>
            <a:normAutofit fontScale="55000" lnSpcReduction="20000"/>
          </a:bodyPr>
          <a:lstStyle/>
          <a:p>
            <a:pPr marL="0" indent="0">
              <a:buNone/>
            </a:pPr>
            <a:endParaRPr lang="en-US" dirty="0"/>
          </a:p>
          <a:p>
            <a:pPr marL="0" indent="0">
              <a:buNone/>
            </a:pPr>
            <a:r>
              <a:rPr lang="en-US" sz="3800" dirty="0"/>
              <a:t>Why does Soviet Union accept such an ideology? </a:t>
            </a:r>
          </a:p>
          <a:p>
            <a:pPr marL="457200" lvl="1" indent="0">
              <a:buNone/>
            </a:pPr>
            <a:endParaRPr lang="en-US" dirty="0"/>
          </a:p>
          <a:p>
            <a:pPr marL="457200" lvl="1" indent="0">
              <a:buNone/>
            </a:pPr>
            <a:r>
              <a:rPr lang="en-US" sz="3200" dirty="0"/>
              <a:t>First, ideological language does not reflect Russian people:</a:t>
            </a:r>
          </a:p>
          <a:p>
            <a:pPr marL="457200" lvl="1" indent="0">
              <a:buNone/>
            </a:pPr>
            <a:r>
              <a:rPr lang="en-US" sz="3200" dirty="0"/>
              <a:t>“it does not represent natural outlook of Russian people. Latter are, by and large, friendly to outside world, eager for experience of it, eager to measure against it talents they are conscious of possessing, eager above all to live in peace and enjoy fruits of their own labor. ... But party line is binding for outlook and conduct of people who make up apparatus of power--party, secret police and Government--and it is exclusively with these that we have to deal.</a:t>
            </a:r>
          </a:p>
          <a:p>
            <a:pPr marL="0" indent="0">
              <a:buNone/>
            </a:pPr>
            <a:r>
              <a:rPr lang="en-US" sz="3800" dirty="0"/>
              <a:t>Why does leadership propagate such a line?  Arises from Ancient Roots of Russian system</a:t>
            </a:r>
          </a:p>
          <a:p>
            <a:pPr marL="0" indent="0">
              <a:buNone/>
            </a:pPr>
            <a:r>
              <a:rPr lang="en-US" sz="3300" dirty="0"/>
              <a:t>	At bottom of Kremlin's neurotic view of world affairs is traditional and instinctive Russian sense of 	insecurity. Originally, this was insecurity of a peaceful agricultural people trying to live on vast exposed 	plain in neighborhood of fierce nomadic peoples. To this was added, as Russia came into contact with 	economically advanced West, fear of more competent, more powerful, more highly organized societies in 	that area. But this latter type of insecurity was one which afflicted rather Russian rulers 	than Russian 	people; for Russian rulers have invariably sensed that their rule </a:t>
            </a:r>
            <a:r>
              <a:rPr lang="en-US" sz="3300" dirty="0" err="1"/>
              <a:t>wasrelatively</a:t>
            </a:r>
            <a:r>
              <a:rPr lang="en-US" sz="3300" dirty="0"/>
              <a:t> archaic in form fragile and 	artificial in its psychological foundation, unable to </a:t>
            </a:r>
            <a:r>
              <a:rPr lang="en-US" sz="3300" dirty="0" err="1"/>
              <a:t>standcomparison</a:t>
            </a:r>
            <a:r>
              <a:rPr lang="en-US" sz="3300" dirty="0"/>
              <a:t> or contact with political systems of 	Western countries.</a:t>
            </a:r>
          </a:p>
          <a:p>
            <a:pPr marL="457200" lvl="1" indent="0">
              <a:buNone/>
            </a:pPr>
            <a:r>
              <a:rPr lang="en-US" dirty="0"/>
              <a:t>.</a:t>
            </a:r>
          </a:p>
          <a:p>
            <a:pPr marL="0" indent="0">
              <a:buNone/>
            </a:pPr>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4251918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4179D-1028-654F-9035-8F931CC9FD10}"/>
              </a:ext>
            </a:extLst>
          </p:cNvPr>
          <p:cNvSpPr>
            <a:spLocks noGrp="1"/>
          </p:cNvSpPr>
          <p:nvPr>
            <p:ph type="title"/>
          </p:nvPr>
        </p:nvSpPr>
        <p:spPr/>
        <p:txBody>
          <a:bodyPr/>
          <a:lstStyle/>
          <a:p>
            <a:r>
              <a:rPr lang="en-US" dirty="0"/>
              <a:t>Kennan, February 22, 1946</a:t>
            </a:r>
          </a:p>
        </p:txBody>
      </p:sp>
      <p:sp>
        <p:nvSpPr>
          <p:cNvPr id="3" name="Content Placeholder 2">
            <a:extLst>
              <a:ext uri="{FF2B5EF4-FFF2-40B4-BE49-F238E27FC236}">
                <a16:creationId xmlns:a16="http://schemas.microsoft.com/office/drawing/2014/main" id="{37517E25-6C53-AD45-B20F-394FC063E581}"/>
              </a:ext>
            </a:extLst>
          </p:cNvPr>
          <p:cNvSpPr>
            <a:spLocks noGrp="1"/>
          </p:cNvSpPr>
          <p:nvPr>
            <p:ph idx="1"/>
          </p:nvPr>
        </p:nvSpPr>
        <p:spPr/>
        <p:txBody>
          <a:bodyPr>
            <a:normAutofit fontScale="92500" lnSpcReduction="20000"/>
          </a:bodyPr>
          <a:lstStyle/>
          <a:p>
            <a:pPr marL="0" indent="0">
              <a:buNone/>
            </a:pPr>
            <a:r>
              <a:rPr lang="en-US" dirty="0"/>
              <a:t>Why not abandon ideology?</a:t>
            </a:r>
          </a:p>
          <a:p>
            <a:pPr marL="0" indent="0">
              <a:buNone/>
            </a:pPr>
            <a:r>
              <a:rPr lang="en-US" dirty="0"/>
              <a:t>In the name of Marxism they sacrificed every single </a:t>
            </a:r>
            <a:r>
              <a:rPr lang="en-US" dirty="0" err="1"/>
              <a:t>ethicalvalue</a:t>
            </a:r>
            <a:r>
              <a:rPr lang="en-US" dirty="0"/>
              <a:t> in their methods and tactics. Today they cannot dispense with it. It is fig leaf of their </a:t>
            </a:r>
            <a:r>
              <a:rPr lang="en-US" dirty="0" err="1"/>
              <a:t>moraland</a:t>
            </a:r>
            <a:r>
              <a:rPr lang="en-US" dirty="0"/>
              <a:t> intellectual respectability. Without it they would stand before history, at best, as only the last </a:t>
            </a:r>
            <a:r>
              <a:rPr lang="en-US" dirty="0" err="1"/>
              <a:t>ofthat</a:t>
            </a:r>
            <a:r>
              <a:rPr lang="en-US" dirty="0"/>
              <a:t> long succession of cruel and wasteful Russian rulers who have relentlessly forced country onto ever new heights of military power in order to guarantee external security of their internally weak regimes.</a:t>
            </a:r>
          </a:p>
          <a:p>
            <a:pPr marL="0" indent="0">
              <a:buNone/>
            </a:pPr>
            <a:r>
              <a:rPr lang="en-US" dirty="0"/>
              <a:t>[Marxism] provides justification for that increase of military and police power of Russian state, for that isolation </a:t>
            </a:r>
            <a:r>
              <a:rPr lang="en-US" dirty="0" err="1"/>
              <a:t>ofRussian</a:t>
            </a:r>
            <a:r>
              <a:rPr lang="en-US" dirty="0"/>
              <a:t> population from outside world, and for that fluid and constant pressure to extend limits </a:t>
            </a:r>
            <a:r>
              <a:rPr lang="en-US" dirty="0" err="1"/>
              <a:t>ofRussian</a:t>
            </a:r>
            <a:r>
              <a:rPr lang="en-US" dirty="0"/>
              <a:t> police power which are together the natural and instinctive urges of Russian rulers.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75522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FCAB-849A-C745-9EEB-A90FA298EB11}"/>
              </a:ext>
            </a:extLst>
          </p:cNvPr>
          <p:cNvSpPr>
            <a:spLocks noGrp="1"/>
          </p:cNvSpPr>
          <p:nvPr>
            <p:ph type="title"/>
          </p:nvPr>
        </p:nvSpPr>
        <p:spPr/>
        <p:txBody>
          <a:bodyPr/>
          <a:lstStyle/>
          <a:p>
            <a:r>
              <a:rPr lang="en-US" dirty="0"/>
              <a:t>Containment in Action:  Events of 1946</a:t>
            </a:r>
          </a:p>
        </p:txBody>
      </p:sp>
      <p:sp>
        <p:nvSpPr>
          <p:cNvPr id="3" name="Content Placeholder 2">
            <a:extLst>
              <a:ext uri="{FF2B5EF4-FFF2-40B4-BE49-F238E27FC236}">
                <a16:creationId xmlns:a16="http://schemas.microsoft.com/office/drawing/2014/main" id="{6EA020FA-BC84-994F-BD97-28651D447AFF}"/>
              </a:ext>
            </a:extLst>
          </p:cNvPr>
          <p:cNvSpPr>
            <a:spLocks noGrp="1"/>
          </p:cNvSpPr>
          <p:nvPr>
            <p:ph idx="1"/>
          </p:nvPr>
        </p:nvSpPr>
        <p:spPr/>
        <p:txBody>
          <a:bodyPr>
            <a:normAutofit fontScale="92500" lnSpcReduction="20000"/>
          </a:bodyPr>
          <a:lstStyle/>
          <a:p>
            <a:pPr marL="0" indent="0">
              <a:buNone/>
            </a:pPr>
            <a:r>
              <a:rPr lang="en-US" dirty="0"/>
              <a:t>Iran, March 1946</a:t>
            </a:r>
          </a:p>
          <a:p>
            <a:pPr marL="0" indent="0">
              <a:buNone/>
            </a:pPr>
            <a:r>
              <a:rPr lang="en-US" dirty="0"/>
              <a:t>	Soviets do not comply with agreed withdrawal date</a:t>
            </a:r>
          </a:p>
          <a:p>
            <a:pPr marL="0" indent="0">
              <a:buNone/>
            </a:pPr>
            <a:r>
              <a:rPr lang="en-US" dirty="0"/>
              <a:t>	US and Britain react strongly in complaint, </a:t>
            </a:r>
          </a:p>
          <a:p>
            <a:pPr marL="0" indent="0">
              <a:buNone/>
            </a:pPr>
            <a:r>
              <a:rPr lang="en-US" dirty="0"/>
              <a:t>	USSR withdraws</a:t>
            </a:r>
          </a:p>
          <a:p>
            <a:pPr marL="0" indent="0">
              <a:buNone/>
            </a:pPr>
            <a:r>
              <a:rPr lang="en-US" dirty="0"/>
              <a:t>Turkey, August, 1946</a:t>
            </a:r>
          </a:p>
          <a:p>
            <a:pPr marL="0" indent="0">
              <a:buNone/>
            </a:pPr>
            <a:r>
              <a:rPr lang="en-US" dirty="0"/>
              <a:t>	USSR seeks to intimidate Turkey to have more say in </a:t>
            </a:r>
            <a:r>
              <a:rPr lang="en-US" dirty="0" err="1"/>
              <a:t>Bosphorous</a:t>
            </a:r>
            <a:endParaRPr lang="en-US" dirty="0"/>
          </a:p>
          <a:p>
            <a:pPr marL="0" indent="0">
              <a:buNone/>
            </a:pPr>
            <a:r>
              <a:rPr lang="en-US" dirty="0"/>
              <a:t>	US naval exercises and USSR backs down</a:t>
            </a:r>
          </a:p>
          <a:p>
            <a:pPr marL="0" indent="0">
              <a:buNone/>
            </a:pPr>
            <a:r>
              <a:rPr lang="en-US" dirty="0"/>
              <a:t>Germany</a:t>
            </a:r>
          </a:p>
          <a:p>
            <a:pPr marL="0" indent="0">
              <a:buNone/>
            </a:pPr>
            <a:r>
              <a:rPr lang="en-US" dirty="0"/>
              <a:t>	May, 1946:  US suspends reparation payments from West to USSR</a:t>
            </a:r>
          </a:p>
          <a:p>
            <a:pPr marL="0" indent="0">
              <a:buNone/>
            </a:pPr>
            <a:r>
              <a:rPr lang="en-US" dirty="0"/>
              <a:t>	September, 1946:  US says will not leave Europe, announces </a:t>
            </a:r>
            <a:r>
              <a:rPr lang="en-US" dirty="0" err="1"/>
              <a:t>Bizonia</a:t>
            </a:r>
            <a:endParaRPr lang="en-US" dirty="0"/>
          </a:p>
        </p:txBody>
      </p:sp>
    </p:spTree>
    <p:extLst>
      <p:ext uri="{BB962C8B-B14F-4D97-AF65-F5344CB8AC3E}">
        <p14:creationId xmlns:p14="http://schemas.microsoft.com/office/powerpoint/2010/main" val="2475974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27345-6146-5E4E-8827-FF093CB85EF0}"/>
              </a:ext>
            </a:extLst>
          </p:cNvPr>
          <p:cNvSpPr>
            <a:spLocks noGrp="1"/>
          </p:cNvSpPr>
          <p:nvPr>
            <p:ph type="title"/>
          </p:nvPr>
        </p:nvSpPr>
        <p:spPr/>
        <p:txBody>
          <a:bodyPr/>
          <a:lstStyle/>
          <a:p>
            <a:r>
              <a:rPr lang="en-US" dirty="0"/>
              <a:t>Novikov Telegram, September 1946:</a:t>
            </a:r>
            <a:br>
              <a:rPr lang="en-US" dirty="0"/>
            </a:br>
            <a:r>
              <a:rPr lang="en-US" dirty="0"/>
              <a:t>A Response to Kennan</a:t>
            </a:r>
          </a:p>
        </p:txBody>
      </p:sp>
      <p:sp>
        <p:nvSpPr>
          <p:cNvPr id="3" name="Content Placeholder 2">
            <a:extLst>
              <a:ext uri="{FF2B5EF4-FFF2-40B4-BE49-F238E27FC236}">
                <a16:creationId xmlns:a16="http://schemas.microsoft.com/office/drawing/2014/main" id="{48C38A04-A627-C64A-A745-2A17069DDF0F}"/>
              </a:ext>
            </a:extLst>
          </p:cNvPr>
          <p:cNvSpPr>
            <a:spLocks noGrp="1"/>
          </p:cNvSpPr>
          <p:nvPr>
            <p:ph idx="1"/>
          </p:nvPr>
        </p:nvSpPr>
        <p:spPr/>
        <p:txBody>
          <a:bodyPr>
            <a:normAutofit fontScale="92500" lnSpcReduction="20000"/>
          </a:bodyPr>
          <a:lstStyle/>
          <a:p>
            <a:pPr marL="0" indent="0">
              <a:buNone/>
            </a:pPr>
            <a:r>
              <a:rPr lang="en-US" dirty="0"/>
              <a:t>“For this purpose broad plans for expansion have been developed and are being implemented through diplomacy and the establishment of a system of naval and air bases stretching far beyond the boundaries of the United States, through the arms race, and through the creation of ever newer types of weapons.”</a:t>
            </a:r>
          </a:p>
          <a:p>
            <a:pPr marL="0" indent="0">
              <a:buNone/>
            </a:pPr>
            <a:endParaRPr lang="en-US" dirty="0"/>
          </a:p>
          <a:p>
            <a:pPr marL="0" indent="0">
              <a:buNone/>
            </a:pPr>
            <a:r>
              <a:rPr lang="en-US" dirty="0"/>
              <a:t>“All of the countries of Europe and Asia are experiencing a colossal need for consumer goods, industrial and transportation equipment, etc. Such a situation provides American monopolistic capital with prospects for enormous shipments of goods and the importation of capital into these countries -- a circumstance that would permit it to infiltrate their national economies. Such a development would mean a serious strengthening of the economic position of the United States in the whole world and would be a stage on the road to world domination by the United States.”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1074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D6D62-9947-314C-B841-E29562D21389}"/>
              </a:ext>
            </a:extLst>
          </p:cNvPr>
          <p:cNvSpPr>
            <a:spLocks noGrp="1"/>
          </p:cNvSpPr>
          <p:nvPr>
            <p:ph type="title"/>
          </p:nvPr>
        </p:nvSpPr>
        <p:spPr/>
        <p:txBody>
          <a:bodyPr/>
          <a:lstStyle/>
          <a:p>
            <a:r>
              <a:rPr lang="en-US" dirty="0"/>
              <a:t>Housekeeping</a:t>
            </a:r>
          </a:p>
        </p:txBody>
      </p:sp>
      <p:sp>
        <p:nvSpPr>
          <p:cNvPr id="3" name="Content Placeholder 2">
            <a:extLst>
              <a:ext uri="{FF2B5EF4-FFF2-40B4-BE49-F238E27FC236}">
                <a16:creationId xmlns:a16="http://schemas.microsoft.com/office/drawing/2014/main" id="{F0970C9F-1F8A-984D-BCC8-B798566695EE}"/>
              </a:ext>
            </a:extLst>
          </p:cNvPr>
          <p:cNvSpPr>
            <a:spLocks noGrp="1"/>
          </p:cNvSpPr>
          <p:nvPr>
            <p:ph idx="1"/>
          </p:nvPr>
        </p:nvSpPr>
        <p:spPr/>
        <p:txBody>
          <a:bodyPr/>
          <a:lstStyle/>
          <a:p>
            <a:r>
              <a:rPr lang="en-US" dirty="0"/>
              <a:t>The First Quiz</a:t>
            </a:r>
          </a:p>
          <a:p>
            <a:r>
              <a:rPr lang="en-US" dirty="0"/>
              <a:t>Reading Issues</a:t>
            </a:r>
          </a:p>
          <a:p>
            <a:pPr marL="0" indent="0">
              <a:buNone/>
            </a:pPr>
            <a:r>
              <a:rPr lang="en-US" dirty="0"/>
              <a:t> </a:t>
            </a:r>
          </a:p>
        </p:txBody>
      </p:sp>
    </p:spTree>
    <p:extLst>
      <p:ext uri="{BB962C8B-B14F-4D97-AF65-F5344CB8AC3E}">
        <p14:creationId xmlns:p14="http://schemas.microsoft.com/office/powerpoint/2010/main" val="3810042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C457-8D7B-A049-B87B-3A209537159E}"/>
              </a:ext>
            </a:extLst>
          </p:cNvPr>
          <p:cNvSpPr>
            <a:spLocks noGrp="1"/>
          </p:cNvSpPr>
          <p:nvPr>
            <p:ph type="title"/>
          </p:nvPr>
        </p:nvSpPr>
        <p:spPr/>
        <p:txBody>
          <a:bodyPr/>
          <a:lstStyle/>
          <a:p>
            <a:r>
              <a:rPr lang="en-US" dirty="0"/>
              <a:t>Novikov:</a:t>
            </a:r>
          </a:p>
        </p:txBody>
      </p:sp>
      <p:sp>
        <p:nvSpPr>
          <p:cNvPr id="3" name="Content Placeholder 2">
            <a:extLst>
              <a:ext uri="{FF2B5EF4-FFF2-40B4-BE49-F238E27FC236}">
                <a16:creationId xmlns:a16="http://schemas.microsoft.com/office/drawing/2014/main" id="{1E66C567-5A82-8943-AC65-1D2358D8A0AE}"/>
              </a:ext>
            </a:extLst>
          </p:cNvPr>
          <p:cNvSpPr>
            <a:spLocks noGrp="1"/>
          </p:cNvSpPr>
          <p:nvPr>
            <p:ph idx="1"/>
          </p:nvPr>
        </p:nvSpPr>
        <p:spPr/>
        <p:txBody>
          <a:bodyPr>
            <a:normAutofit fontScale="92500"/>
          </a:bodyPr>
          <a:lstStyle/>
          <a:p>
            <a:pPr marL="0" indent="0">
              <a:buNone/>
            </a:pPr>
            <a:r>
              <a:rPr lang="en-US" dirty="0"/>
              <a:t>“The foreign policy of the United States is not determined at present by the circles that strive to strengthen cooperation. The ascendance to power of President Truman, a politically unstable person but with certain conservative tendencies, and the subsequent appointment of (James) Byrnes as Secretary of State meant a strengthening of the influence of U.S. foreign policy of the most reactionary circles of the Democratic party. “</a:t>
            </a:r>
          </a:p>
          <a:p>
            <a:pPr marL="0" indent="0">
              <a:buNone/>
            </a:pPr>
            <a:r>
              <a:rPr lang="en-US" dirty="0"/>
              <a:t>“ Obvious indications of the U.S. effort to establish world dominance are also to be found in the increase in military potential in peacetime and in the establishment of a large number of naval and air bases both in the United States and beyond its borders.”</a:t>
            </a:r>
          </a:p>
          <a:p>
            <a:pPr marL="0" indent="0">
              <a:buNone/>
            </a:pPr>
            <a:r>
              <a:rPr lang="en-US" dirty="0"/>
              <a:t> </a:t>
            </a:r>
          </a:p>
          <a:p>
            <a:endParaRPr lang="en-US" dirty="0"/>
          </a:p>
        </p:txBody>
      </p:sp>
    </p:spTree>
    <p:extLst>
      <p:ext uri="{BB962C8B-B14F-4D97-AF65-F5344CB8AC3E}">
        <p14:creationId xmlns:p14="http://schemas.microsoft.com/office/powerpoint/2010/main" val="3496632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D8E0-7216-7047-A36F-3C003C37696E}"/>
              </a:ext>
            </a:extLst>
          </p:cNvPr>
          <p:cNvSpPr>
            <a:spLocks noGrp="1"/>
          </p:cNvSpPr>
          <p:nvPr>
            <p:ph type="title"/>
          </p:nvPr>
        </p:nvSpPr>
        <p:spPr/>
        <p:txBody>
          <a:bodyPr/>
          <a:lstStyle/>
          <a:p>
            <a:r>
              <a:rPr lang="en-US" dirty="0"/>
              <a:t>Questions:</a:t>
            </a:r>
            <a:br>
              <a:rPr lang="en-US" dirty="0"/>
            </a:br>
            <a:endParaRPr lang="en-US" dirty="0"/>
          </a:p>
        </p:txBody>
      </p:sp>
      <p:sp>
        <p:nvSpPr>
          <p:cNvPr id="3" name="Content Placeholder 2">
            <a:extLst>
              <a:ext uri="{FF2B5EF4-FFF2-40B4-BE49-F238E27FC236}">
                <a16:creationId xmlns:a16="http://schemas.microsoft.com/office/drawing/2014/main" id="{621796F7-F415-2E4C-9782-2A4B18198F64}"/>
              </a:ext>
            </a:extLst>
          </p:cNvPr>
          <p:cNvSpPr>
            <a:spLocks noGrp="1"/>
          </p:cNvSpPr>
          <p:nvPr>
            <p:ph idx="1"/>
          </p:nvPr>
        </p:nvSpPr>
        <p:spPr/>
        <p:txBody>
          <a:bodyPr/>
          <a:lstStyle/>
          <a:p>
            <a:r>
              <a:rPr lang="en-US" dirty="0"/>
              <a:t>What is role of ideology in creation of the cold war?</a:t>
            </a:r>
          </a:p>
          <a:p>
            <a:endParaRPr lang="en-US" dirty="0"/>
          </a:p>
          <a:p>
            <a:r>
              <a:rPr lang="en-US" dirty="0"/>
              <a:t>What is role of personalities?</a:t>
            </a:r>
          </a:p>
          <a:p>
            <a:pPr lvl="1"/>
            <a:r>
              <a:rPr lang="en-US" dirty="0"/>
              <a:t>If Stalin had died in 1946, would things have been different?</a:t>
            </a:r>
          </a:p>
          <a:p>
            <a:pPr lvl="1"/>
            <a:r>
              <a:rPr lang="en-US" dirty="0"/>
              <a:t>If Roosevelt had lived until 1948, would things have been different?</a:t>
            </a:r>
          </a:p>
        </p:txBody>
      </p:sp>
    </p:spTree>
    <p:extLst>
      <p:ext uri="{BB962C8B-B14F-4D97-AF65-F5344CB8AC3E}">
        <p14:creationId xmlns:p14="http://schemas.microsoft.com/office/powerpoint/2010/main" val="17361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77013-DFD2-3743-B8F4-091342B0DC6B}"/>
              </a:ext>
            </a:extLst>
          </p:cNvPr>
          <p:cNvSpPr>
            <a:spLocks noGrp="1"/>
          </p:cNvSpPr>
          <p:nvPr>
            <p:ph type="title"/>
          </p:nvPr>
        </p:nvSpPr>
        <p:spPr/>
        <p:txBody>
          <a:bodyPr/>
          <a:lstStyle/>
          <a:p>
            <a:r>
              <a:rPr lang="en-US" dirty="0"/>
              <a:t>The Truman Doctrine, March 12, 1947</a:t>
            </a:r>
          </a:p>
        </p:txBody>
      </p:sp>
      <p:sp>
        <p:nvSpPr>
          <p:cNvPr id="3" name="Content Placeholder 2">
            <a:extLst>
              <a:ext uri="{FF2B5EF4-FFF2-40B4-BE49-F238E27FC236}">
                <a16:creationId xmlns:a16="http://schemas.microsoft.com/office/drawing/2014/main" id="{D72169CA-3648-D24D-9251-19438DE0AE9F}"/>
              </a:ext>
            </a:extLst>
          </p:cNvPr>
          <p:cNvSpPr>
            <a:spLocks noGrp="1"/>
          </p:cNvSpPr>
          <p:nvPr>
            <p:ph idx="1"/>
          </p:nvPr>
        </p:nvSpPr>
        <p:spPr/>
        <p:txBody>
          <a:bodyPr>
            <a:normAutofit fontScale="92500" lnSpcReduction="20000"/>
          </a:bodyPr>
          <a:lstStyle/>
          <a:p>
            <a:pPr marL="0" indent="0">
              <a:buNone/>
            </a:pPr>
            <a:r>
              <a:rPr lang="en-US" dirty="0"/>
              <a:t>Containment as the strategy</a:t>
            </a:r>
          </a:p>
          <a:p>
            <a:pPr marL="0" indent="0">
              <a:buNone/>
            </a:pPr>
            <a:r>
              <a:rPr lang="en-US" dirty="0"/>
              <a:t>	Do not allow Soviet expansion in areas of strategic importance</a:t>
            </a:r>
          </a:p>
          <a:p>
            <a:pPr marL="0" indent="0">
              <a:buNone/>
            </a:pPr>
            <a:r>
              <a:rPr lang="en-US" dirty="0"/>
              <a:t>	Not anti-communism, but directed against a great power</a:t>
            </a:r>
          </a:p>
          <a:p>
            <a:pPr marL="0" indent="0">
              <a:buNone/>
            </a:pPr>
            <a:r>
              <a:rPr lang="en-US" dirty="0"/>
              <a:t>	Keep firm, steady policy</a:t>
            </a:r>
          </a:p>
          <a:p>
            <a:pPr marL="0" indent="0">
              <a:buNone/>
            </a:pPr>
            <a:r>
              <a:rPr lang="en-US" dirty="0"/>
              <a:t>	Mostly economic</a:t>
            </a:r>
          </a:p>
          <a:p>
            <a:pPr marL="0" indent="0">
              <a:buNone/>
            </a:pPr>
            <a:r>
              <a:rPr lang="en-US" dirty="0"/>
              <a:t>Turkey and Greece:</a:t>
            </a:r>
          </a:p>
          <a:p>
            <a:pPr marL="0" indent="0">
              <a:buNone/>
            </a:pPr>
            <a:r>
              <a:rPr lang="en-US" dirty="0"/>
              <a:t>	Both in economic need</a:t>
            </a:r>
          </a:p>
          <a:p>
            <a:pPr marL="0" indent="0">
              <a:buNone/>
            </a:pPr>
            <a:r>
              <a:rPr lang="en-US" dirty="0"/>
              <a:t>	Face Economic Press</a:t>
            </a:r>
          </a:p>
          <a:p>
            <a:pPr marL="0" indent="0">
              <a:buNone/>
            </a:pPr>
            <a:r>
              <a:rPr lang="en-US" dirty="0"/>
              <a:t>	Key areas in Mediterranean</a:t>
            </a:r>
          </a:p>
          <a:p>
            <a:pPr marL="0" indent="0">
              <a:buNone/>
            </a:pPr>
            <a:r>
              <a:rPr lang="en-US" dirty="0"/>
              <a:t>	Britain can no longer support:  A Key Moment</a:t>
            </a:r>
          </a:p>
          <a:p>
            <a:pPr lvl="1"/>
            <a:endParaRPr lang="en-US" dirty="0"/>
          </a:p>
        </p:txBody>
      </p:sp>
    </p:spTree>
    <p:extLst>
      <p:ext uri="{BB962C8B-B14F-4D97-AF65-F5344CB8AC3E}">
        <p14:creationId xmlns:p14="http://schemas.microsoft.com/office/powerpoint/2010/main" val="1636701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182A3-8E97-F84F-B80E-50920A6BD5CE}"/>
              </a:ext>
            </a:extLst>
          </p:cNvPr>
          <p:cNvSpPr>
            <a:spLocks noGrp="1"/>
          </p:cNvSpPr>
          <p:nvPr>
            <p:ph type="title"/>
          </p:nvPr>
        </p:nvSpPr>
        <p:spPr/>
        <p:txBody>
          <a:bodyPr/>
          <a:lstStyle/>
          <a:p>
            <a:r>
              <a:rPr lang="en-US" dirty="0"/>
              <a:t>Truman Doctrine</a:t>
            </a:r>
          </a:p>
        </p:txBody>
      </p:sp>
      <p:sp>
        <p:nvSpPr>
          <p:cNvPr id="3" name="Content Placeholder 2">
            <a:extLst>
              <a:ext uri="{FF2B5EF4-FFF2-40B4-BE49-F238E27FC236}">
                <a16:creationId xmlns:a16="http://schemas.microsoft.com/office/drawing/2014/main" id="{74231DEA-BDAA-D347-9AAC-04661CE0B8CA}"/>
              </a:ext>
            </a:extLst>
          </p:cNvPr>
          <p:cNvSpPr>
            <a:spLocks noGrp="1"/>
          </p:cNvSpPr>
          <p:nvPr>
            <p:ph idx="1"/>
          </p:nvPr>
        </p:nvSpPr>
        <p:spPr/>
        <p:txBody>
          <a:bodyPr>
            <a:normAutofit fontScale="92500" lnSpcReduction="10000"/>
          </a:bodyPr>
          <a:lstStyle/>
          <a:p>
            <a:pPr marL="0" indent="0">
              <a:buNone/>
            </a:pPr>
            <a:r>
              <a:rPr lang="en-US" dirty="0"/>
              <a:t>Still an isolationist group in Congress, might not be willing to give the money</a:t>
            </a:r>
          </a:p>
          <a:p>
            <a:pPr marL="0" indent="0">
              <a:buNone/>
            </a:pPr>
            <a:r>
              <a:rPr lang="en-US" dirty="0"/>
              <a:t>Truman needs to persuade:  He will “Scare the Hell out of them”</a:t>
            </a:r>
          </a:p>
          <a:p>
            <a:pPr marL="0" indent="0">
              <a:buNone/>
            </a:pPr>
            <a:r>
              <a:rPr lang="en-US" dirty="0"/>
              <a:t>Not Soviet Union, but communism is a risk to security:</a:t>
            </a:r>
          </a:p>
          <a:p>
            <a:pPr marL="0" indent="0">
              <a:buNone/>
            </a:pPr>
            <a:r>
              <a:rPr lang="en-US" dirty="0"/>
              <a:t>	“The United Nations is designed to make possible lasting freedom and 	independence for all its members. We shall not realize our objectives, 	however, unless we are willing to help free peoples to maintain their 	free institutions and their national integrity against aggressive 	movements that seek to impose upon them totalitarian regimes. This 	is no more than a frank recognition that totalitarian regimes imposed 	on free peoples, by direct or indirect aggression, undermine the 	foundations of international peace and hence the security of the 	United States.</a:t>
            </a:r>
          </a:p>
          <a:p>
            <a:pPr lvl="1"/>
            <a:endParaRPr lang="en-US" dirty="0"/>
          </a:p>
        </p:txBody>
      </p:sp>
    </p:spTree>
    <p:extLst>
      <p:ext uri="{BB962C8B-B14F-4D97-AF65-F5344CB8AC3E}">
        <p14:creationId xmlns:p14="http://schemas.microsoft.com/office/powerpoint/2010/main" val="2942020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724C3-DD6C-1643-8F18-85EF0B676412}"/>
              </a:ext>
            </a:extLst>
          </p:cNvPr>
          <p:cNvSpPr>
            <a:spLocks noGrp="1"/>
          </p:cNvSpPr>
          <p:nvPr>
            <p:ph type="title"/>
          </p:nvPr>
        </p:nvSpPr>
        <p:spPr/>
        <p:txBody>
          <a:bodyPr/>
          <a:lstStyle/>
          <a:p>
            <a:r>
              <a:rPr lang="en-US" dirty="0"/>
              <a:t>Truman Doctrine</a:t>
            </a:r>
          </a:p>
        </p:txBody>
      </p:sp>
      <p:sp>
        <p:nvSpPr>
          <p:cNvPr id="3" name="Content Placeholder 2">
            <a:extLst>
              <a:ext uri="{FF2B5EF4-FFF2-40B4-BE49-F238E27FC236}">
                <a16:creationId xmlns:a16="http://schemas.microsoft.com/office/drawing/2014/main" id="{8F1F6078-B13B-B44A-911D-4ADBBECEBE51}"/>
              </a:ext>
            </a:extLst>
          </p:cNvPr>
          <p:cNvSpPr>
            <a:spLocks noGrp="1"/>
          </p:cNvSpPr>
          <p:nvPr>
            <p:ph idx="1"/>
          </p:nvPr>
        </p:nvSpPr>
        <p:spPr/>
        <p:txBody>
          <a:bodyPr>
            <a:normAutofit fontScale="92500" lnSpcReduction="10000"/>
          </a:bodyPr>
          <a:lstStyle/>
          <a:p>
            <a:pPr marL="0" indent="0">
              <a:buNone/>
            </a:pPr>
            <a:r>
              <a:rPr lang="en-US" dirty="0"/>
              <a:t>A Simple View of the Ideological Struggle:</a:t>
            </a:r>
          </a:p>
          <a:p>
            <a:pPr marL="0" indent="0">
              <a:buNone/>
            </a:pPr>
            <a:endParaRPr lang="en-US" dirty="0"/>
          </a:p>
          <a:p>
            <a:pPr marL="0" indent="0">
              <a:buNone/>
            </a:pPr>
            <a:r>
              <a:rPr lang="en-US" dirty="0"/>
              <a:t>“At the present moment in world history nearly every nation must choose between alternative ways of life. The choice is too often not a free one.</a:t>
            </a:r>
          </a:p>
          <a:p>
            <a:pPr marL="0" indent="0">
              <a:buNone/>
            </a:pPr>
            <a:r>
              <a:rPr lang="en-US" dirty="0"/>
              <a:t>One way of life is based upon the will of the majority, and is distinguished by free institutions, representative government, free elections, guarantees of individual liberty, freedom of speech and religion, and freedom from political oppression.</a:t>
            </a:r>
          </a:p>
          <a:p>
            <a:pPr marL="0" indent="0">
              <a:buNone/>
            </a:pPr>
            <a:r>
              <a:rPr lang="en-US" dirty="0"/>
              <a:t>The second way of life is based upon the will of a minority forcibly imposed upon the majority. It relies upon terror and oppression, a controlled press and radio; fixed elections, and the suppression of personal freedoms.</a:t>
            </a:r>
          </a:p>
          <a:p>
            <a:pPr marL="0" indent="0">
              <a:buNone/>
            </a:pPr>
            <a:endParaRPr lang="en-US" dirty="0"/>
          </a:p>
        </p:txBody>
      </p:sp>
    </p:spTree>
    <p:extLst>
      <p:ext uri="{BB962C8B-B14F-4D97-AF65-F5344CB8AC3E}">
        <p14:creationId xmlns:p14="http://schemas.microsoft.com/office/powerpoint/2010/main" val="3236806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7608E-E95F-2742-BF2E-5BC4E74B3855}"/>
              </a:ext>
            </a:extLst>
          </p:cNvPr>
          <p:cNvSpPr>
            <a:spLocks noGrp="1"/>
          </p:cNvSpPr>
          <p:nvPr>
            <p:ph type="title"/>
          </p:nvPr>
        </p:nvSpPr>
        <p:spPr/>
        <p:txBody>
          <a:bodyPr/>
          <a:lstStyle/>
          <a:p>
            <a:r>
              <a:rPr lang="en-US" dirty="0"/>
              <a:t>Truman Doctrine:  The US Mission</a:t>
            </a:r>
          </a:p>
        </p:txBody>
      </p:sp>
      <p:sp>
        <p:nvSpPr>
          <p:cNvPr id="3" name="Content Placeholder 2">
            <a:extLst>
              <a:ext uri="{FF2B5EF4-FFF2-40B4-BE49-F238E27FC236}">
                <a16:creationId xmlns:a16="http://schemas.microsoft.com/office/drawing/2014/main" id="{5FDC054A-3FE4-FF42-B6E2-F7CBA92F89B7}"/>
              </a:ext>
            </a:extLst>
          </p:cNvPr>
          <p:cNvSpPr>
            <a:spLocks noGrp="1"/>
          </p:cNvSpPr>
          <p:nvPr>
            <p:ph idx="1"/>
          </p:nvPr>
        </p:nvSpPr>
        <p:spPr/>
        <p:txBody>
          <a:bodyPr>
            <a:normAutofit/>
          </a:bodyPr>
          <a:lstStyle/>
          <a:p>
            <a:pPr marL="0" indent="0">
              <a:buNone/>
            </a:pPr>
            <a:r>
              <a:rPr lang="en-US" dirty="0"/>
              <a:t>The free peoples of the world look to us for support in maintaining their freedoms. If we falter in our leadership, we may endanger the peace of the world -- and we shall </a:t>
            </a:r>
            <a:r>
              <a:rPr lang="en-US" dirty="0" err="1"/>
              <a:t>surelyendanger</a:t>
            </a:r>
            <a:r>
              <a:rPr lang="en-US" dirty="0"/>
              <a:t> the welfare of our own nation.</a:t>
            </a:r>
          </a:p>
          <a:p>
            <a:pPr marL="0" indent="0">
              <a:buNone/>
            </a:pPr>
            <a:r>
              <a:rPr lang="en-US" dirty="0"/>
              <a:t>…</a:t>
            </a:r>
          </a:p>
          <a:p>
            <a:pPr marL="0" indent="0">
              <a:buNone/>
            </a:pPr>
            <a:r>
              <a:rPr lang="en-US" dirty="0"/>
              <a:t>I believe that it must be the policy of the United States to support free peoples who are resisting attempted subjugation by armed minorities or by outside pressures. I believe that we must assist free peoples to w </a:t>
            </a:r>
            <a:r>
              <a:rPr lang="en-US" dirty="0" err="1"/>
              <a:t>ork</a:t>
            </a:r>
            <a:r>
              <a:rPr lang="en-US" dirty="0"/>
              <a:t> out their own destinies in their own way.</a:t>
            </a:r>
          </a:p>
          <a:p>
            <a:pPr marL="0" indent="0">
              <a:buNone/>
            </a:pPr>
            <a:endParaRPr lang="en-US" dirty="0"/>
          </a:p>
          <a:p>
            <a:endParaRPr lang="en-US" dirty="0"/>
          </a:p>
        </p:txBody>
      </p:sp>
    </p:spTree>
    <p:extLst>
      <p:ext uri="{BB962C8B-B14F-4D97-AF65-F5344CB8AC3E}">
        <p14:creationId xmlns:p14="http://schemas.microsoft.com/office/powerpoint/2010/main" val="835600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D4A06-F1A2-1A48-BBD2-22EAECA9F73E}"/>
              </a:ext>
            </a:extLst>
          </p:cNvPr>
          <p:cNvSpPr>
            <a:spLocks noGrp="1"/>
          </p:cNvSpPr>
          <p:nvPr>
            <p:ph type="title"/>
          </p:nvPr>
        </p:nvSpPr>
        <p:spPr/>
        <p:txBody>
          <a:bodyPr/>
          <a:lstStyle/>
          <a:p>
            <a:r>
              <a:rPr lang="en-US" dirty="0"/>
              <a:t>But Economic Means</a:t>
            </a:r>
          </a:p>
        </p:txBody>
      </p:sp>
      <p:sp>
        <p:nvSpPr>
          <p:cNvPr id="3" name="Content Placeholder 2">
            <a:extLst>
              <a:ext uri="{FF2B5EF4-FFF2-40B4-BE49-F238E27FC236}">
                <a16:creationId xmlns:a16="http://schemas.microsoft.com/office/drawing/2014/main" id="{940BCA4E-C995-BC4D-BBFF-077024623948}"/>
              </a:ext>
            </a:extLst>
          </p:cNvPr>
          <p:cNvSpPr>
            <a:spLocks noGrp="1"/>
          </p:cNvSpPr>
          <p:nvPr>
            <p:ph idx="1"/>
          </p:nvPr>
        </p:nvSpPr>
        <p:spPr/>
        <p:txBody>
          <a:bodyPr>
            <a:normAutofit/>
          </a:bodyPr>
          <a:lstStyle/>
          <a:p>
            <a:pPr marL="0" indent="0">
              <a:buNone/>
            </a:pPr>
            <a:r>
              <a:rPr lang="en-US" dirty="0"/>
              <a:t>“I believe that our help should be primarily through economic and financial aid which is essential to economic stability and orderly political processes.”</a:t>
            </a:r>
          </a:p>
          <a:p>
            <a:pPr marL="0" indent="0">
              <a:buNone/>
            </a:pPr>
            <a:r>
              <a:rPr lang="en-US" dirty="0"/>
              <a:t>…</a:t>
            </a:r>
          </a:p>
          <a:p>
            <a:pPr marL="0" indent="0">
              <a:buNone/>
            </a:pPr>
            <a:r>
              <a:rPr lang="en-US" dirty="0"/>
              <a:t>The seeds of totalitarian regimes are nurtured by misery and want. They spread and grow in the evil soil of poverty and strife. They reach their full growth when the hope of a people for a better </a:t>
            </a:r>
            <a:r>
              <a:rPr lang="en-US" dirty="0" err="1"/>
              <a:t>lifehas</a:t>
            </a:r>
            <a:r>
              <a:rPr lang="en-US" dirty="0"/>
              <a:t> died. We must keep that hope </a:t>
            </a:r>
            <a:r>
              <a:rPr lang="en-US" dirty="0" err="1"/>
              <a:t>alive.The</a:t>
            </a:r>
            <a:r>
              <a:rPr lang="en-US" dirty="0"/>
              <a:t> free peoples of the world look to us for support in maintaining their freedoms.</a:t>
            </a:r>
          </a:p>
          <a:p>
            <a:pPr marL="0" indent="0">
              <a:buNone/>
            </a:pPr>
            <a:endParaRPr lang="en-US" dirty="0"/>
          </a:p>
          <a:p>
            <a:endParaRPr lang="en-US" dirty="0"/>
          </a:p>
        </p:txBody>
      </p:sp>
    </p:spTree>
    <p:extLst>
      <p:ext uri="{BB962C8B-B14F-4D97-AF65-F5344CB8AC3E}">
        <p14:creationId xmlns:p14="http://schemas.microsoft.com/office/powerpoint/2010/main" val="1913038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B7388-2E74-9747-9F95-0C82F56FD230}"/>
              </a:ext>
            </a:extLst>
          </p:cNvPr>
          <p:cNvSpPr>
            <a:spLocks noGrp="1"/>
          </p:cNvSpPr>
          <p:nvPr>
            <p:ph type="title"/>
          </p:nvPr>
        </p:nvSpPr>
        <p:spPr/>
        <p:txBody>
          <a:bodyPr/>
          <a:lstStyle/>
          <a:p>
            <a:r>
              <a:rPr lang="en-US" dirty="0"/>
              <a:t>What are the differences between the Truman Doctrine and the Long Telegram?</a:t>
            </a:r>
          </a:p>
        </p:txBody>
      </p:sp>
      <p:sp>
        <p:nvSpPr>
          <p:cNvPr id="3" name="Content Placeholder 2">
            <a:extLst>
              <a:ext uri="{FF2B5EF4-FFF2-40B4-BE49-F238E27FC236}">
                <a16:creationId xmlns:a16="http://schemas.microsoft.com/office/drawing/2014/main" id="{643BB40D-9E68-E244-93D5-796BB2ED4DD3}"/>
              </a:ext>
            </a:extLst>
          </p:cNvPr>
          <p:cNvSpPr>
            <a:spLocks noGrp="1"/>
          </p:cNvSpPr>
          <p:nvPr>
            <p:ph idx="1"/>
          </p:nvPr>
        </p:nvSpPr>
        <p:spPr/>
        <p:txBody>
          <a:bodyPr/>
          <a:lstStyle/>
          <a:p>
            <a:pPr marL="0" indent="0">
              <a:buNone/>
            </a:pPr>
            <a:r>
              <a:rPr lang="en-US" dirty="0"/>
              <a:t>Who is the enemy?</a:t>
            </a:r>
          </a:p>
          <a:p>
            <a:pPr marL="0" indent="0">
              <a:buNone/>
            </a:pPr>
            <a:r>
              <a:rPr lang="en-US" dirty="0"/>
              <a:t>Where should US challenge communism?</a:t>
            </a:r>
          </a:p>
          <a:p>
            <a:pPr marL="0" indent="0">
              <a:buNone/>
            </a:pPr>
            <a:r>
              <a:rPr lang="en-US" dirty="0"/>
              <a:t>What is the motivation to engage in struggle?</a:t>
            </a:r>
          </a:p>
          <a:p>
            <a:pPr marL="0" indent="0">
              <a:buNone/>
            </a:pPr>
            <a:endParaRPr lang="en-US" dirty="0"/>
          </a:p>
          <a:p>
            <a:pPr marL="0" indent="0">
              <a:buNone/>
            </a:pPr>
            <a:r>
              <a:rPr lang="en-US" dirty="0"/>
              <a:t>What role does domestic politics play in the cold war?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4129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D0999-5948-A84D-A5B9-231F7CB6A6F7}"/>
              </a:ext>
            </a:extLst>
          </p:cNvPr>
          <p:cNvSpPr>
            <a:spLocks noGrp="1"/>
          </p:cNvSpPr>
          <p:nvPr>
            <p:ph type="title"/>
          </p:nvPr>
        </p:nvSpPr>
        <p:spPr/>
        <p:txBody>
          <a:bodyPr/>
          <a:lstStyle/>
          <a:p>
            <a:r>
              <a:rPr lang="en-US" dirty="0"/>
              <a:t>The Marshall Plan, June 1947</a:t>
            </a:r>
          </a:p>
        </p:txBody>
      </p:sp>
      <p:sp>
        <p:nvSpPr>
          <p:cNvPr id="3" name="Content Placeholder 2">
            <a:extLst>
              <a:ext uri="{FF2B5EF4-FFF2-40B4-BE49-F238E27FC236}">
                <a16:creationId xmlns:a16="http://schemas.microsoft.com/office/drawing/2014/main" id="{8515DA2F-7444-834C-8B6F-5476D5A147C7}"/>
              </a:ext>
            </a:extLst>
          </p:cNvPr>
          <p:cNvSpPr>
            <a:spLocks noGrp="1"/>
          </p:cNvSpPr>
          <p:nvPr>
            <p:ph idx="1"/>
          </p:nvPr>
        </p:nvSpPr>
        <p:spPr/>
        <p:txBody>
          <a:bodyPr>
            <a:normAutofit fontScale="92500" lnSpcReduction="10000"/>
          </a:bodyPr>
          <a:lstStyle/>
          <a:p>
            <a:pPr marL="0" indent="0">
              <a:buNone/>
            </a:pPr>
            <a:r>
              <a:rPr lang="en-US" dirty="0"/>
              <a:t>The need to strengthen European countries, particularly Germany</a:t>
            </a:r>
          </a:p>
          <a:p>
            <a:pPr marL="0" indent="0">
              <a:buNone/>
            </a:pPr>
            <a:r>
              <a:rPr lang="en-US" dirty="0"/>
              <a:t>Offers over $20 million in aid; enables local governments freedom to</a:t>
            </a:r>
          </a:p>
          <a:p>
            <a:pPr marL="0" indent="0">
              <a:buNone/>
            </a:pPr>
            <a:r>
              <a:rPr lang="en-US" dirty="0"/>
              <a:t>	 allocate </a:t>
            </a:r>
          </a:p>
          <a:p>
            <a:pPr marL="0" indent="0">
              <a:buNone/>
            </a:pPr>
            <a:r>
              <a:rPr lang="en-US" dirty="0"/>
              <a:t>Some strings attached:  must allow US corporate investment</a:t>
            </a:r>
          </a:p>
          <a:p>
            <a:pPr marL="0" indent="0">
              <a:buNone/>
            </a:pPr>
            <a:r>
              <a:rPr lang="en-US" dirty="0"/>
              <a:t>All European countries invited, included USSR and other occupied </a:t>
            </a:r>
            <a:r>
              <a:rPr lang="en-US" dirty="0" err="1"/>
              <a:t>countres</a:t>
            </a:r>
            <a:endParaRPr lang="en-US" dirty="0"/>
          </a:p>
          <a:p>
            <a:pPr marL="0" indent="0">
              <a:buNone/>
            </a:pPr>
            <a:r>
              <a:rPr lang="en-US" dirty="0"/>
              <a:t>USSR goes to initial meetings, Molotov briefly interested, Czechoslovakia very interested</a:t>
            </a:r>
          </a:p>
          <a:p>
            <a:pPr marL="0" indent="0">
              <a:buNone/>
            </a:pPr>
            <a:r>
              <a:rPr lang="en-US" dirty="0"/>
              <a:t>	Stalin rejects Marshall plan, forces occupied countries to leave as well</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151233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27977-0F13-5C4D-998E-6F6EBF0BD056}"/>
              </a:ext>
            </a:extLst>
          </p:cNvPr>
          <p:cNvSpPr>
            <a:spLocks noGrp="1"/>
          </p:cNvSpPr>
          <p:nvPr>
            <p:ph type="title"/>
          </p:nvPr>
        </p:nvSpPr>
        <p:spPr/>
        <p:txBody>
          <a:bodyPr/>
          <a:lstStyle/>
          <a:p>
            <a:r>
              <a:rPr lang="en-US" dirty="0"/>
              <a:t>Today’s Lecture</a:t>
            </a:r>
          </a:p>
        </p:txBody>
      </p:sp>
      <p:sp>
        <p:nvSpPr>
          <p:cNvPr id="3" name="Content Placeholder 2">
            <a:extLst>
              <a:ext uri="{FF2B5EF4-FFF2-40B4-BE49-F238E27FC236}">
                <a16:creationId xmlns:a16="http://schemas.microsoft.com/office/drawing/2014/main" id="{051037DE-144D-8341-A223-D0FB670A87C9}"/>
              </a:ext>
            </a:extLst>
          </p:cNvPr>
          <p:cNvSpPr>
            <a:spLocks noGrp="1"/>
          </p:cNvSpPr>
          <p:nvPr>
            <p:ph idx="1"/>
          </p:nvPr>
        </p:nvSpPr>
        <p:spPr/>
        <p:txBody>
          <a:bodyPr/>
          <a:lstStyle/>
          <a:p>
            <a:r>
              <a:rPr lang="en-US" dirty="0"/>
              <a:t>The Two Protagonists</a:t>
            </a:r>
          </a:p>
          <a:p>
            <a:r>
              <a:rPr lang="en-US" dirty="0"/>
              <a:t>The Interests of the Two Powers</a:t>
            </a:r>
          </a:p>
          <a:p>
            <a:r>
              <a:rPr lang="en-US" dirty="0"/>
              <a:t>An Uneasy Alliance During the War</a:t>
            </a:r>
          </a:p>
          <a:p>
            <a:r>
              <a:rPr lang="en-US" dirty="0"/>
              <a:t>The Immediate Post-War Situation</a:t>
            </a:r>
          </a:p>
          <a:p>
            <a:r>
              <a:rPr lang="en-US" dirty="0"/>
              <a:t>Failed Negotiations:  Tehran, </a:t>
            </a:r>
            <a:r>
              <a:rPr lang="en-US" err="1"/>
              <a:t>Yalta</a:t>
            </a:r>
            <a:r>
              <a:rPr lang="en-US"/>
              <a:t>, Potsdam</a:t>
            </a:r>
            <a:r>
              <a:rPr lang="en-US" dirty="0"/>
              <a:t>, London</a:t>
            </a:r>
          </a:p>
          <a:p>
            <a:r>
              <a:rPr lang="en-US" dirty="0"/>
              <a:t>Four Proclamations</a:t>
            </a:r>
          </a:p>
          <a:p>
            <a:r>
              <a:rPr lang="en-US" dirty="0"/>
              <a:t>The Marshall Plan</a:t>
            </a:r>
          </a:p>
          <a:p>
            <a:pPr marL="457200" lvl="1" indent="0">
              <a:buNone/>
            </a:pPr>
            <a:endParaRPr lang="en-US" dirty="0"/>
          </a:p>
        </p:txBody>
      </p:sp>
    </p:spTree>
    <p:extLst>
      <p:ext uri="{BB962C8B-B14F-4D97-AF65-F5344CB8AC3E}">
        <p14:creationId xmlns:p14="http://schemas.microsoft.com/office/powerpoint/2010/main" val="6410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ECE31-ED9B-3D48-B669-2125836F3FEE}"/>
              </a:ext>
            </a:extLst>
          </p:cNvPr>
          <p:cNvSpPr>
            <a:spLocks noGrp="1"/>
          </p:cNvSpPr>
          <p:nvPr>
            <p:ph type="title"/>
          </p:nvPr>
        </p:nvSpPr>
        <p:spPr/>
        <p:txBody>
          <a:bodyPr/>
          <a:lstStyle/>
          <a:p>
            <a:r>
              <a:rPr lang="en-US" dirty="0"/>
              <a:t>The Two Protagonists</a:t>
            </a:r>
          </a:p>
        </p:txBody>
      </p:sp>
      <p:sp>
        <p:nvSpPr>
          <p:cNvPr id="3" name="Content Placeholder 2">
            <a:extLst>
              <a:ext uri="{FF2B5EF4-FFF2-40B4-BE49-F238E27FC236}">
                <a16:creationId xmlns:a16="http://schemas.microsoft.com/office/drawing/2014/main" id="{9380FE48-2C95-CD4E-8205-E4F1B4620C04}"/>
              </a:ext>
            </a:extLst>
          </p:cNvPr>
          <p:cNvSpPr>
            <a:spLocks noGrp="1"/>
          </p:cNvSpPr>
          <p:nvPr>
            <p:ph idx="1"/>
          </p:nvPr>
        </p:nvSpPr>
        <p:spPr/>
        <p:txBody>
          <a:bodyPr>
            <a:normAutofit/>
          </a:bodyPr>
          <a:lstStyle/>
          <a:p>
            <a:r>
              <a:rPr lang="en-US" dirty="0"/>
              <a:t>Both universal ideas</a:t>
            </a:r>
          </a:p>
          <a:p>
            <a:r>
              <a:rPr lang="en-US" dirty="0"/>
              <a:t>Both seek to remake the international system after WWI</a:t>
            </a:r>
          </a:p>
          <a:p>
            <a:r>
              <a:rPr lang="en-US" dirty="0"/>
              <a:t>Both retreat after they fail</a:t>
            </a:r>
          </a:p>
          <a:p>
            <a:pPr lvl="1"/>
            <a:r>
              <a:rPr lang="en-US" dirty="0"/>
              <a:t>US isolationism—Communism particularly great threat</a:t>
            </a:r>
          </a:p>
          <a:p>
            <a:pPr lvl="2"/>
            <a:r>
              <a:rPr lang="en-US" dirty="0"/>
              <a:t>But some nongovernmental actions</a:t>
            </a:r>
          </a:p>
          <a:p>
            <a:pPr lvl="1"/>
            <a:r>
              <a:rPr lang="en-US" dirty="0"/>
              <a:t>Russia into besieged fortress, sees enemies</a:t>
            </a:r>
          </a:p>
          <a:p>
            <a:pPr lvl="2"/>
            <a:r>
              <a:rPr lang="en-US" dirty="0"/>
              <a:t>Five-Year Plans:  Behind the Urals</a:t>
            </a:r>
          </a:p>
          <a:p>
            <a:pPr lvl="2"/>
            <a:r>
              <a:rPr lang="en-US" dirty="0"/>
              <a:t>But USSR also admired US</a:t>
            </a:r>
          </a:p>
          <a:p>
            <a:r>
              <a:rPr lang="en-US" dirty="0"/>
              <a:t>Very different domestic systems</a:t>
            </a:r>
          </a:p>
        </p:txBody>
      </p:sp>
      <p:pic>
        <p:nvPicPr>
          <p:cNvPr id="4" name="Picture 3">
            <a:extLst>
              <a:ext uri="{FF2B5EF4-FFF2-40B4-BE49-F238E27FC236}">
                <a16:creationId xmlns:a16="http://schemas.microsoft.com/office/drawing/2014/main" id="{F5357269-5E15-0F4F-935B-F28652B6A9BC}"/>
              </a:ext>
            </a:extLst>
          </p:cNvPr>
          <p:cNvPicPr>
            <a:picLocks noChangeAspect="1"/>
          </p:cNvPicPr>
          <p:nvPr/>
        </p:nvPicPr>
        <p:blipFill>
          <a:blip r:embed="rId2"/>
          <a:stretch>
            <a:fillRect/>
          </a:stretch>
        </p:blipFill>
        <p:spPr>
          <a:xfrm>
            <a:off x="7562869" y="3836275"/>
            <a:ext cx="2169710" cy="1767263"/>
          </a:xfrm>
          <a:prstGeom prst="rect">
            <a:avLst/>
          </a:prstGeom>
        </p:spPr>
      </p:pic>
    </p:spTree>
    <p:extLst>
      <p:ext uri="{BB962C8B-B14F-4D97-AF65-F5344CB8AC3E}">
        <p14:creationId xmlns:p14="http://schemas.microsoft.com/office/powerpoint/2010/main" val="3126666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91D28-3F50-7848-9289-F9E349EB2F7B}"/>
              </a:ext>
            </a:extLst>
          </p:cNvPr>
          <p:cNvSpPr>
            <a:spLocks noGrp="1"/>
          </p:cNvSpPr>
          <p:nvPr>
            <p:ph type="title"/>
          </p:nvPr>
        </p:nvSpPr>
        <p:spPr/>
        <p:txBody>
          <a:bodyPr/>
          <a:lstStyle/>
          <a:p>
            <a:r>
              <a:rPr lang="en-US" dirty="0"/>
              <a:t>The Soviet Union.  (Kennan gets it right here)</a:t>
            </a:r>
          </a:p>
        </p:txBody>
      </p:sp>
      <p:sp>
        <p:nvSpPr>
          <p:cNvPr id="3" name="Content Placeholder 2">
            <a:extLst>
              <a:ext uri="{FF2B5EF4-FFF2-40B4-BE49-F238E27FC236}">
                <a16:creationId xmlns:a16="http://schemas.microsoft.com/office/drawing/2014/main" id="{72358756-1465-3F43-89D5-5472D991FE0D}"/>
              </a:ext>
            </a:extLst>
          </p:cNvPr>
          <p:cNvSpPr>
            <a:spLocks noGrp="1"/>
          </p:cNvSpPr>
          <p:nvPr>
            <p:ph idx="1"/>
          </p:nvPr>
        </p:nvSpPr>
        <p:spPr>
          <a:xfrm>
            <a:off x="838200" y="1408386"/>
            <a:ext cx="10515600" cy="4768577"/>
          </a:xfrm>
        </p:spPr>
        <p:txBody>
          <a:bodyPr>
            <a:normAutofit fontScale="70000" lnSpcReduction="20000"/>
          </a:bodyPr>
          <a:lstStyle/>
          <a:p>
            <a:pPr marL="0" indent="0">
              <a:buNone/>
            </a:pPr>
            <a:r>
              <a:rPr lang="en-US" dirty="0"/>
              <a:t>Ideology--Marxist-Leninism-Stalinism</a:t>
            </a:r>
          </a:p>
          <a:p>
            <a:pPr marL="0" indent="0">
              <a:buNone/>
            </a:pPr>
            <a:r>
              <a:rPr lang="en-US" dirty="0"/>
              <a:t>	Two Camps:  Socialism </a:t>
            </a:r>
            <a:r>
              <a:rPr lang="en-US" dirty="0" err="1"/>
              <a:t>vrs</a:t>
            </a:r>
            <a:r>
              <a:rPr lang="en-US" dirty="0"/>
              <a:t>. Capitalism</a:t>
            </a:r>
          </a:p>
          <a:p>
            <a:pPr marL="0" indent="0">
              <a:buNone/>
            </a:pPr>
            <a:r>
              <a:rPr lang="en-US" dirty="0"/>
              <a:t>			Socialist Camp led by USSR</a:t>
            </a:r>
          </a:p>
          <a:p>
            <a:pPr marL="0" indent="0">
              <a:buNone/>
            </a:pPr>
            <a:r>
              <a:rPr lang="en-US" dirty="0"/>
              <a:t>				Interests of Socialism = Interests of USSR</a:t>
            </a:r>
          </a:p>
          <a:p>
            <a:pPr marL="0" indent="0">
              <a:buNone/>
            </a:pPr>
            <a:r>
              <a:rPr lang="en-US" dirty="0"/>
              <a:t>	Inexorable Conflict:  Socialism will win, but must be prepared</a:t>
            </a:r>
          </a:p>
          <a:p>
            <a:pPr marL="0" indent="0">
              <a:buNone/>
            </a:pPr>
            <a:r>
              <a:rPr lang="en-US" dirty="0"/>
              <a:t>	Imperialist Contradictions:  War among imperialist countries at least as likely as war 	between two camps</a:t>
            </a:r>
          </a:p>
          <a:p>
            <a:pPr marL="0" indent="0">
              <a:buNone/>
            </a:pPr>
            <a:r>
              <a:rPr lang="en-US" dirty="0"/>
              <a:t>Practical Interests of USSR</a:t>
            </a:r>
          </a:p>
          <a:p>
            <a:pPr marL="0" indent="0">
              <a:buNone/>
            </a:pPr>
            <a:r>
              <a:rPr lang="en-US" dirty="0"/>
              <a:t>	Build up Soviet military strength—more industrialization</a:t>
            </a:r>
          </a:p>
          <a:p>
            <a:pPr marL="0" indent="0">
              <a:buNone/>
            </a:pPr>
            <a:r>
              <a:rPr lang="en-US" dirty="0"/>
              <a:t>	Use opportunities cautiously to gain territory:  </a:t>
            </a:r>
            <a:r>
              <a:rPr lang="en-US" dirty="0" err="1"/>
              <a:t>Zubok</a:t>
            </a:r>
            <a:r>
              <a:rPr lang="en-US" dirty="0"/>
              <a:t>: Sphere of influence mentality</a:t>
            </a:r>
          </a:p>
          <a:p>
            <a:pPr marL="0" indent="0">
              <a:buNone/>
            </a:pPr>
            <a:r>
              <a:rPr lang="en-US" dirty="0"/>
              <a:t>		Litvinov (from </a:t>
            </a:r>
            <a:r>
              <a:rPr lang="en-US" dirty="0" err="1"/>
              <a:t>Zubok</a:t>
            </a:r>
            <a:r>
              <a:rPr lang="en-US" dirty="0"/>
              <a:t>):  Outmoded vision</a:t>
            </a:r>
          </a:p>
          <a:p>
            <a:pPr marL="0" indent="0">
              <a:buNone/>
            </a:pPr>
            <a:r>
              <a:rPr lang="en-US" dirty="0"/>
              <a:t>			More territory = more safety</a:t>
            </a:r>
          </a:p>
          <a:p>
            <a:pPr marL="0" indent="0">
              <a:buNone/>
            </a:pPr>
            <a:r>
              <a:rPr lang="en-US" dirty="0"/>
              <a:t>		Stalin: Both sides will occupy as far as troops reach </a:t>
            </a:r>
          </a:p>
          <a:p>
            <a:pPr marL="0" indent="0">
              <a:buNone/>
            </a:pPr>
            <a:r>
              <a:rPr lang="en-US" dirty="0"/>
              <a:t>	Divide imperialists-Increase contradictions</a:t>
            </a:r>
          </a:p>
          <a:p>
            <a:pPr marL="0" indent="0">
              <a:buNone/>
            </a:pPr>
            <a:endParaRPr lang="en-US" dirty="0"/>
          </a:p>
        </p:txBody>
      </p:sp>
    </p:spTree>
    <p:extLst>
      <p:ext uri="{BB962C8B-B14F-4D97-AF65-F5344CB8AC3E}">
        <p14:creationId xmlns:p14="http://schemas.microsoft.com/office/powerpoint/2010/main" val="4083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EF2F-F61D-D34D-B156-57DEF6578F17}"/>
              </a:ext>
            </a:extLst>
          </p:cNvPr>
          <p:cNvSpPr>
            <a:spLocks noGrp="1"/>
          </p:cNvSpPr>
          <p:nvPr>
            <p:ph type="title"/>
          </p:nvPr>
        </p:nvSpPr>
        <p:spPr/>
        <p:txBody>
          <a:bodyPr/>
          <a:lstStyle/>
          <a:p>
            <a:r>
              <a:rPr lang="en-US" dirty="0"/>
              <a:t>The United States</a:t>
            </a:r>
          </a:p>
        </p:txBody>
      </p:sp>
      <p:sp>
        <p:nvSpPr>
          <p:cNvPr id="3" name="Content Placeholder 2">
            <a:extLst>
              <a:ext uri="{FF2B5EF4-FFF2-40B4-BE49-F238E27FC236}">
                <a16:creationId xmlns:a16="http://schemas.microsoft.com/office/drawing/2014/main" id="{1E171E53-6ADE-9443-9E18-A70E8F842340}"/>
              </a:ext>
            </a:extLst>
          </p:cNvPr>
          <p:cNvSpPr>
            <a:spLocks noGrp="1"/>
          </p:cNvSpPr>
          <p:nvPr>
            <p:ph idx="1"/>
          </p:nvPr>
        </p:nvSpPr>
        <p:spPr>
          <a:xfrm>
            <a:off x="838200" y="1334814"/>
            <a:ext cx="10515600" cy="4842149"/>
          </a:xfrm>
        </p:spPr>
        <p:txBody>
          <a:bodyPr>
            <a:normAutofit lnSpcReduction="10000"/>
          </a:bodyPr>
          <a:lstStyle/>
          <a:p>
            <a:pPr marL="0" indent="0">
              <a:buNone/>
            </a:pPr>
            <a:r>
              <a:rPr lang="en-US" dirty="0"/>
              <a:t>The Roosevelt Administration</a:t>
            </a:r>
          </a:p>
          <a:p>
            <a:pPr marL="457200" lvl="1" indent="0">
              <a:buNone/>
            </a:pPr>
            <a:r>
              <a:rPr lang="en-US" dirty="0"/>
              <a:t>US Engagement in global politics and economics</a:t>
            </a:r>
          </a:p>
          <a:p>
            <a:pPr marL="457200" lvl="1" indent="0">
              <a:buNone/>
            </a:pPr>
            <a:r>
              <a:rPr lang="en-US" dirty="0"/>
              <a:t>Response to costs of isolationism in interwar period</a:t>
            </a:r>
          </a:p>
          <a:p>
            <a:pPr marL="457200" lvl="1" indent="0">
              <a:buNone/>
            </a:pPr>
            <a:r>
              <a:rPr lang="en-US" sz="2000" dirty="0"/>
              <a:t>	US had become global financial center after WWI</a:t>
            </a:r>
          </a:p>
          <a:p>
            <a:pPr marL="914400" lvl="2" indent="0">
              <a:buNone/>
            </a:pPr>
            <a:r>
              <a:rPr lang="en-US" dirty="0"/>
              <a:t>Private banks had arranged system for European stability</a:t>
            </a:r>
          </a:p>
          <a:p>
            <a:pPr marL="914400" lvl="2" indent="0">
              <a:buNone/>
            </a:pPr>
            <a:r>
              <a:rPr lang="en-US" dirty="0"/>
              <a:t>US Government did not do anything to manage	</a:t>
            </a:r>
          </a:p>
          <a:p>
            <a:pPr marL="914400" lvl="2" indent="0">
              <a:buNone/>
            </a:pPr>
            <a:r>
              <a:rPr lang="en-US" dirty="0"/>
              <a:t>When crisis hit in 1929, banks collapsed, arrangement failed,  depression, protectionism</a:t>
            </a:r>
          </a:p>
          <a:p>
            <a:pPr marL="914400" lvl="2" indent="0">
              <a:buNone/>
            </a:pPr>
            <a:r>
              <a:rPr lang="en-US" dirty="0"/>
              <a:t>Depression also endangered democracy at home</a:t>
            </a:r>
          </a:p>
          <a:p>
            <a:pPr marL="457200" lvl="1" indent="0">
              <a:buNone/>
            </a:pPr>
            <a:r>
              <a:rPr lang="en-US" dirty="0"/>
              <a:t>Additional Fears</a:t>
            </a:r>
          </a:p>
          <a:p>
            <a:pPr marL="457200" lvl="1" indent="0">
              <a:buNone/>
            </a:pPr>
            <a:r>
              <a:rPr lang="en-US" dirty="0"/>
              <a:t>	</a:t>
            </a:r>
            <a:r>
              <a:rPr lang="en-US" sz="2000" dirty="0"/>
              <a:t>Wartime production had ended depression</a:t>
            </a:r>
          </a:p>
          <a:p>
            <a:pPr marL="457200" lvl="1" indent="0">
              <a:buNone/>
            </a:pPr>
            <a:r>
              <a:rPr lang="en-US" sz="2000" dirty="0"/>
              <a:t>	Fears that end of war would decrease demand again</a:t>
            </a:r>
          </a:p>
          <a:p>
            <a:pPr marL="457200" lvl="1" indent="0">
              <a:buNone/>
            </a:pPr>
            <a:r>
              <a:rPr lang="en-US" dirty="0"/>
              <a:t>	</a:t>
            </a:r>
            <a:r>
              <a:rPr lang="en-US" sz="2000" dirty="0"/>
              <a:t>Returning soldiers</a:t>
            </a:r>
          </a:p>
          <a:p>
            <a:pPr marL="457200" lvl="1" indent="0">
              <a:buNone/>
            </a:pPr>
            <a:r>
              <a:rPr lang="en-US" sz="2000" dirty="0"/>
              <a:t>	Isolationist sentiment still strong</a:t>
            </a:r>
          </a:p>
          <a:p>
            <a:pPr marL="457200" lvl="1" indent="0">
              <a:buNone/>
            </a:pPr>
            <a:r>
              <a:rPr lang="en-US" dirty="0"/>
              <a:t>	</a:t>
            </a:r>
          </a:p>
        </p:txBody>
      </p:sp>
    </p:spTree>
    <p:extLst>
      <p:ext uri="{BB962C8B-B14F-4D97-AF65-F5344CB8AC3E}">
        <p14:creationId xmlns:p14="http://schemas.microsoft.com/office/powerpoint/2010/main" val="24281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E6A7-B8CB-3040-9949-0A677C8D33D6}"/>
              </a:ext>
            </a:extLst>
          </p:cNvPr>
          <p:cNvSpPr>
            <a:spLocks noGrp="1"/>
          </p:cNvSpPr>
          <p:nvPr>
            <p:ph type="title"/>
          </p:nvPr>
        </p:nvSpPr>
        <p:spPr/>
        <p:txBody>
          <a:bodyPr/>
          <a:lstStyle/>
          <a:p>
            <a:r>
              <a:rPr lang="en-US" dirty="0"/>
              <a:t>US Interests</a:t>
            </a:r>
          </a:p>
        </p:txBody>
      </p:sp>
      <p:sp>
        <p:nvSpPr>
          <p:cNvPr id="3" name="Content Placeholder 2">
            <a:extLst>
              <a:ext uri="{FF2B5EF4-FFF2-40B4-BE49-F238E27FC236}">
                <a16:creationId xmlns:a16="http://schemas.microsoft.com/office/drawing/2014/main" id="{EFF10FA3-E7CD-C74D-BA2E-73789911D3FF}"/>
              </a:ext>
            </a:extLst>
          </p:cNvPr>
          <p:cNvSpPr>
            <a:spLocks noGrp="1"/>
          </p:cNvSpPr>
          <p:nvPr>
            <p:ph idx="1"/>
          </p:nvPr>
        </p:nvSpPr>
        <p:spPr/>
        <p:txBody>
          <a:bodyPr/>
          <a:lstStyle/>
          <a:p>
            <a:r>
              <a:rPr lang="en-US" dirty="0"/>
              <a:t>Create global economic order that would support US economy and, by extension, support US democracy</a:t>
            </a:r>
          </a:p>
          <a:p>
            <a:r>
              <a:rPr lang="en-US" dirty="0"/>
              <a:t>Prevent war:  Four International Policemen</a:t>
            </a:r>
          </a:p>
          <a:p>
            <a:r>
              <a:rPr lang="en-US" dirty="0"/>
              <a:t>Stable global capitalist order</a:t>
            </a:r>
          </a:p>
          <a:p>
            <a:pPr lvl="1"/>
            <a:r>
              <a:rPr lang="en-US" dirty="0"/>
              <a:t>Strong Industrial Powers to trade with (Britain, Europe, Japan)</a:t>
            </a:r>
          </a:p>
          <a:p>
            <a:pPr lvl="1"/>
            <a:r>
              <a:rPr lang="en-US" dirty="0"/>
              <a:t>Free Trade (now the World Trade Organization)</a:t>
            </a:r>
          </a:p>
          <a:p>
            <a:pPr lvl="1"/>
            <a:r>
              <a:rPr lang="en-US" dirty="0"/>
              <a:t>Stable Monetary and Financial </a:t>
            </a:r>
            <a:r>
              <a:rPr lang="en-US" dirty="0" err="1"/>
              <a:t>Sytem</a:t>
            </a:r>
            <a:r>
              <a:rPr lang="en-US" dirty="0"/>
              <a:t> (IMF) </a:t>
            </a:r>
          </a:p>
          <a:p>
            <a:r>
              <a:rPr lang="en-US" dirty="0"/>
              <a:t>Presented in way that would gain domestic support</a:t>
            </a:r>
          </a:p>
          <a:p>
            <a:pPr lvl="1"/>
            <a:r>
              <a:rPr lang="en-US" dirty="0"/>
              <a:t>Remnants of </a:t>
            </a:r>
            <a:r>
              <a:rPr lang="en-US" dirty="0" err="1"/>
              <a:t>Wilsoniamism</a:t>
            </a:r>
            <a:r>
              <a:rPr lang="en-US" dirty="0"/>
              <a:t>--UN</a:t>
            </a:r>
          </a:p>
          <a:p>
            <a:pPr lvl="1"/>
            <a:endParaRPr lang="en-US" dirty="0"/>
          </a:p>
        </p:txBody>
      </p:sp>
    </p:spTree>
    <p:extLst>
      <p:ext uri="{BB962C8B-B14F-4D97-AF65-F5344CB8AC3E}">
        <p14:creationId xmlns:p14="http://schemas.microsoft.com/office/powerpoint/2010/main" val="779395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7E21-B531-5844-8010-0E3FD1627894}"/>
              </a:ext>
            </a:extLst>
          </p:cNvPr>
          <p:cNvSpPr>
            <a:spLocks noGrp="1"/>
          </p:cNvSpPr>
          <p:nvPr>
            <p:ph type="title"/>
          </p:nvPr>
        </p:nvSpPr>
        <p:spPr/>
        <p:txBody>
          <a:bodyPr/>
          <a:lstStyle/>
          <a:p>
            <a:r>
              <a:rPr lang="en-US" dirty="0"/>
              <a:t>The Uneasy Alliance:  The Sources of Tension</a:t>
            </a:r>
          </a:p>
        </p:txBody>
      </p:sp>
      <p:sp>
        <p:nvSpPr>
          <p:cNvPr id="3" name="Content Placeholder 2">
            <a:extLst>
              <a:ext uri="{FF2B5EF4-FFF2-40B4-BE49-F238E27FC236}">
                <a16:creationId xmlns:a16="http://schemas.microsoft.com/office/drawing/2014/main" id="{E94CCFB6-09E3-4742-A991-318F754136D1}"/>
              </a:ext>
            </a:extLst>
          </p:cNvPr>
          <p:cNvSpPr>
            <a:spLocks noGrp="1"/>
          </p:cNvSpPr>
          <p:nvPr>
            <p:ph idx="1"/>
          </p:nvPr>
        </p:nvSpPr>
        <p:spPr>
          <a:xfrm>
            <a:off x="838200" y="1303283"/>
            <a:ext cx="10515600" cy="4873680"/>
          </a:xfrm>
        </p:spPr>
        <p:txBody>
          <a:bodyPr>
            <a:normAutofit fontScale="92500" lnSpcReduction="10000"/>
          </a:bodyPr>
          <a:lstStyle/>
          <a:p>
            <a:r>
              <a:rPr lang="en-US" dirty="0"/>
              <a:t>Soviet Gains from Molotov-Ribbentrop</a:t>
            </a:r>
          </a:p>
          <a:p>
            <a:pPr lvl="1"/>
            <a:r>
              <a:rPr lang="en-US" dirty="0"/>
              <a:t>The Baltics,  Western Poland, Bukovina, Ruthenia</a:t>
            </a:r>
          </a:p>
          <a:p>
            <a:r>
              <a:rPr lang="en-US" dirty="0"/>
              <a:t>The Casualties of War</a:t>
            </a:r>
          </a:p>
          <a:p>
            <a:pPr lvl="1"/>
            <a:r>
              <a:rPr lang="en-US" dirty="0"/>
              <a:t>USSR took brunt of European War</a:t>
            </a:r>
          </a:p>
          <a:p>
            <a:pPr lvl="2"/>
            <a:r>
              <a:rPr lang="en-US" dirty="0"/>
              <a:t>(But part of it Stalin’s fault)</a:t>
            </a:r>
          </a:p>
          <a:p>
            <a:pPr lvl="1"/>
            <a:r>
              <a:rPr lang="en-US" dirty="0"/>
              <a:t>Roosevelt had a political strategy of minimizing casualties</a:t>
            </a:r>
          </a:p>
          <a:p>
            <a:r>
              <a:rPr lang="en-US" dirty="0"/>
              <a:t>The Second Front:  When and Where?</a:t>
            </a:r>
          </a:p>
          <a:p>
            <a:pPr lvl="1"/>
            <a:r>
              <a:rPr lang="en-US" dirty="0"/>
              <a:t>When:  1943 or 1944: </a:t>
            </a:r>
          </a:p>
          <a:p>
            <a:pPr lvl="2"/>
            <a:r>
              <a:rPr lang="en-US" dirty="0"/>
              <a:t>Reasons for 1944: War with Japan:  Not enough landing crafts; Problem of Submarines</a:t>
            </a:r>
          </a:p>
          <a:p>
            <a:pPr lvl="2"/>
            <a:r>
              <a:rPr lang="en-US" dirty="0"/>
              <a:t>Stalin suspects otherwise</a:t>
            </a:r>
          </a:p>
          <a:p>
            <a:pPr lvl="1"/>
            <a:r>
              <a:rPr lang="en-US" dirty="0"/>
              <a:t>Churchill Plan for Southern Strategy—Mediterranean</a:t>
            </a:r>
          </a:p>
          <a:p>
            <a:r>
              <a:rPr lang="en-US" dirty="0"/>
              <a:t>Lend-Lease</a:t>
            </a:r>
          </a:p>
          <a:p>
            <a:r>
              <a:rPr lang="en-US" dirty="0"/>
              <a:t>Soviet Help in Japan</a:t>
            </a:r>
          </a:p>
          <a:p>
            <a:pPr marL="457200" lvl="1" indent="0">
              <a:buNone/>
            </a:pPr>
            <a:endParaRPr lang="en-US" dirty="0"/>
          </a:p>
          <a:p>
            <a:endParaRPr lang="en-US" dirty="0"/>
          </a:p>
          <a:p>
            <a:endParaRPr lang="en-US" dirty="0"/>
          </a:p>
          <a:p>
            <a:pPr lvl="1"/>
            <a:endParaRPr lang="en-US" dirty="0"/>
          </a:p>
          <a:p>
            <a:pPr marL="457200" lvl="1" indent="0">
              <a:buNone/>
            </a:pPr>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3750284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51AC-1F90-3946-B77F-EFBE85B22818}"/>
              </a:ext>
            </a:extLst>
          </p:cNvPr>
          <p:cNvSpPr>
            <a:spLocks noGrp="1"/>
          </p:cNvSpPr>
          <p:nvPr>
            <p:ph type="title"/>
          </p:nvPr>
        </p:nvSpPr>
        <p:spPr/>
        <p:txBody>
          <a:bodyPr/>
          <a:lstStyle/>
          <a:p>
            <a:r>
              <a:rPr lang="en-US" dirty="0"/>
              <a:t>THE LEGACY OF WORLD WAR II</a:t>
            </a:r>
          </a:p>
        </p:txBody>
      </p:sp>
      <p:sp>
        <p:nvSpPr>
          <p:cNvPr id="3" name="Content Placeholder 2">
            <a:extLst>
              <a:ext uri="{FF2B5EF4-FFF2-40B4-BE49-F238E27FC236}">
                <a16:creationId xmlns:a16="http://schemas.microsoft.com/office/drawing/2014/main" id="{538990F2-58E6-BE4D-AFEF-B2908B6E0556}"/>
              </a:ext>
            </a:extLst>
          </p:cNvPr>
          <p:cNvSpPr>
            <a:spLocks noGrp="1"/>
          </p:cNvSpPr>
          <p:nvPr>
            <p:ph idx="1"/>
          </p:nvPr>
        </p:nvSpPr>
        <p:spPr>
          <a:xfrm>
            <a:off x="838200" y="1387366"/>
            <a:ext cx="10515600" cy="4789597"/>
          </a:xfrm>
        </p:spPr>
        <p:txBody>
          <a:bodyPr>
            <a:normAutofit fontScale="92500" lnSpcReduction="20000"/>
          </a:bodyPr>
          <a:lstStyle/>
          <a:p>
            <a:pPr marL="0" indent="0">
              <a:buNone/>
            </a:pPr>
            <a:r>
              <a:rPr lang="en-US" sz="1800" dirty="0"/>
              <a:t>GENERAL INSTABILITY</a:t>
            </a:r>
          </a:p>
          <a:p>
            <a:pPr marL="0" indent="0">
              <a:buNone/>
            </a:pPr>
            <a:r>
              <a:rPr lang="en-US" sz="1800" dirty="0"/>
              <a:t>	Lack of any political continuity:  </a:t>
            </a:r>
          </a:p>
          <a:p>
            <a:pPr marL="0" indent="0">
              <a:buNone/>
            </a:pPr>
            <a:r>
              <a:rPr lang="en-US" sz="1800" dirty="0"/>
              <a:t>		Nearly all continental Europe occupied or allied with Germany:  new governments had to 			be installed</a:t>
            </a:r>
          </a:p>
          <a:p>
            <a:pPr marL="0" indent="0">
              <a:buNone/>
            </a:pPr>
            <a:r>
              <a:rPr lang="en-US" sz="1800" dirty="0"/>
              <a:t>	Economic desperation throughout Europe, but destruction worst in Germany, Poland,  Baltics, Soviet 		Belorussia, </a:t>
            </a:r>
            <a:r>
              <a:rPr lang="en-US" sz="1800"/>
              <a:t>Ukraine </a:t>
            </a:r>
            <a:endParaRPr lang="en-US" sz="1800" dirty="0"/>
          </a:p>
          <a:p>
            <a:pPr marL="0" indent="0">
              <a:buNone/>
            </a:pPr>
            <a:r>
              <a:rPr lang="en-US" sz="1800" dirty="0"/>
              <a:t>	Demographic crises:  deaths , rapes, refugees (search for ethnic homogeneity)</a:t>
            </a:r>
          </a:p>
          <a:p>
            <a:pPr marL="0" indent="0">
              <a:buNone/>
            </a:pPr>
            <a:r>
              <a:rPr lang="en-US" sz="1800" dirty="0"/>
              <a:t>	New Leadership in US, Britain</a:t>
            </a:r>
          </a:p>
          <a:p>
            <a:pPr marL="0" indent="0">
              <a:buNone/>
            </a:pPr>
            <a:r>
              <a:rPr lang="en-US" sz="1800" dirty="0"/>
              <a:t>THE BALANCE OF POWER</a:t>
            </a:r>
          </a:p>
          <a:p>
            <a:pPr marL="0" indent="0">
              <a:buNone/>
            </a:pPr>
            <a:r>
              <a:rPr lang="en-US" sz="1800" dirty="0"/>
              <a:t>	The United States is most powerful</a:t>
            </a:r>
          </a:p>
          <a:p>
            <a:pPr marL="0" indent="0">
              <a:buNone/>
            </a:pPr>
            <a:r>
              <a:rPr lang="en-US" sz="1800" dirty="0"/>
              <a:t>		Huge industrial productivity unaffected by war:  50% of World GDP</a:t>
            </a:r>
          </a:p>
          <a:p>
            <a:pPr marL="0" indent="0">
              <a:buNone/>
            </a:pPr>
            <a:r>
              <a:rPr lang="en-US" sz="1800" dirty="0"/>
              <a:t>		The largest naval capacity and the atomic bomb</a:t>
            </a:r>
          </a:p>
          <a:p>
            <a:pPr marL="0" indent="0">
              <a:buNone/>
            </a:pPr>
            <a:r>
              <a:rPr lang="en-US" sz="1800" dirty="0"/>
              <a:t>	Russia:  Exhausted but formidable because of huge land army in Europe</a:t>
            </a:r>
          </a:p>
          <a:p>
            <a:pPr marL="0" indent="0">
              <a:buNone/>
            </a:pPr>
            <a:r>
              <a:rPr lang="en-US" sz="1800" dirty="0"/>
              <a:t>		Feeling in population, and some party members, that life should be easier</a:t>
            </a:r>
          </a:p>
          <a:p>
            <a:pPr marL="0" indent="0">
              <a:buNone/>
            </a:pPr>
            <a:r>
              <a:rPr lang="en-US" sz="1800" dirty="0"/>
              <a:t>	Britain exhausted, nearly bankrupt</a:t>
            </a:r>
          </a:p>
          <a:p>
            <a:pPr marL="0" indent="0">
              <a:buNone/>
            </a:pPr>
            <a:r>
              <a:rPr lang="en-US" sz="1800" dirty="0"/>
              <a:t>	</a:t>
            </a:r>
          </a:p>
        </p:txBody>
      </p:sp>
      <p:pic>
        <p:nvPicPr>
          <p:cNvPr id="5" name="Picture 4">
            <a:extLst>
              <a:ext uri="{FF2B5EF4-FFF2-40B4-BE49-F238E27FC236}">
                <a16:creationId xmlns:a16="http://schemas.microsoft.com/office/drawing/2014/main" id="{9C7756F5-DF4E-4D4F-BDF9-F3591DA7C84A}"/>
              </a:ext>
            </a:extLst>
          </p:cNvPr>
          <p:cNvPicPr>
            <a:picLocks noChangeAspect="1"/>
          </p:cNvPicPr>
          <p:nvPr/>
        </p:nvPicPr>
        <p:blipFill>
          <a:blip r:embed="rId2"/>
          <a:stretch>
            <a:fillRect/>
          </a:stretch>
        </p:blipFill>
        <p:spPr>
          <a:xfrm>
            <a:off x="9277868" y="2875705"/>
            <a:ext cx="2556780" cy="2380450"/>
          </a:xfrm>
          <a:prstGeom prst="rect">
            <a:avLst/>
          </a:prstGeom>
        </p:spPr>
      </p:pic>
    </p:spTree>
    <p:extLst>
      <p:ext uri="{BB962C8B-B14F-4D97-AF65-F5344CB8AC3E}">
        <p14:creationId xmlns:p14="http://schemas.microsoft.com/office/powerpoint/2010/main" val="4157662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1709</TotalTime>
  <Words>1565</Words>
  <Application>Microsoft Macintosh PowerPoint</Application>
  <PresentationFormat>Widescreen</PresentationFormat>
  <Paragraphs>240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THE ORIGINS OF THE COLD WAR</vt:lpstr>
      <vt:lpstr>Housekeeping</vt:lpstr>
      <vt:lpstr>Today’s Lecture</vt:lpstr>
      <vt:lpstr>The Two Protagonists</vt:lpstr>
      <vt:lpstr>The Soviet Union.  (Kennan gets it right here)</vt:lpstr>
      <vt:lpstr>The United States</vt:lpstr>
      <vt:lpstr>US Interests</vt:lpstr>
      <vt:lpstr>The Uneasy Alliance:  The Sources of Tension</vt:lpstr>
      <vt:lpstr>THE LEGACY OF WORLD WAR II</vt:lpstr>
      <vt:lpstr>The Post-War Settlement: Initial Issues</vt:lpstr>
      <vt:lpstr>Negotiations:  The Summits</vt:lpstr>
      <vt:lpstr>Questions</vt:lpstr>
      <vt:lpstr>Deteriorating Relations</vt:lpstr>
      <vt:lpstr>Stalin’s Election Speech, February, 1946</vt:lpstr>
      <vt:lpstr>Kennan Long Telegram: CONTAINMENT</vt:lpstr>
      <vt:lpstr>Kennan Quotes</vt:lpstr>
      <vt:lpstr>Kennan, February 22, 1946</vt:lpstr>
      <vt:lpstr>Containment in Action:  Events of 1946</vt:lpstr>
      <vt:lpstr>Novikov Telegram, September 1946: A Response to Kennan</vt:lpstr>
      <vt:lpstr>Novikov:</vt:lpstr>
      <vt:lpstr>Questions: </vt:lpstr>
      <vt:lpstr>The Truman Doctrine, March 12, 1947</vt:lpstr>
      <vt:lpstr>Truman Doctrine</vt:lpstr>
      <vt:lpstr>Truman Doctrine</vt:lpstr>
      <vt:lpstr>Truman Doctrine:  The US Mission</vt:lpstr>
      <vt:lpstr>But Economic Means</vt:lpstr>
      <vt:lpstr>What are the differences between the Truman Doctrine and the Long Telegram?</vt:lpstr>
      <vt:lpstr>The Marshall Plan, June 1947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THE COLD WAR</dc:title>
  <dc:creator>Microsoft Office User</dc:creator>
  <cp:lastModifiedBy>Microsoft Office User</cp:lastModifiedBy>
  <cp:revision>55</cp:revision>
  <dcterms:created xsi:type="dcterms:W3CDTF">2019-09-17T18:53:01Z</dcterms:created>
  <dcterms:modified xsi:type="dcterms:W3CDTF">2019-09-26T06:41:37Z</dcterms:modified>
</cp:coreProperties>
</file>