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3" r:id="rId4"/>
    <p:sldId id="264" r:id="rId5"/>
    <p:sldId id="285" r:id="rId6"/>
    <p:sldId id="286" r:id="rId7"/>
    <p:sldId id="287" r:id="rId8"/>
    <p:sldId id="288" r:id="rId9"/>
    <p:sldId id="289" r:id="rId10"/>
    <p:sldId id="290" r:id="rId11"/>
    <p:sldId id="259" r:id="rId12"/>
    <p:sldId id="291" r:id="rId13"/>
    <p:sldId id="262" r:id="rId14"/>
    <p:sldId id="295" r:id="rId15"/>
    <p:sldId id="297" r:id="rId16"/>
    <p:sldId id="292" r:id="rId17"/>
    <p:sldId id="293" r:id="rId18"/>
    <p:sldId id="294" r:id="rId19"/>
    <p:sldId id="29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F740C-01E4-C54D-A0B4-426BFF7B73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841D35-E5AE-BD49-AC6A-B618D91DC6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EB00A5-7786-034F-97DC-72CB882FE77B}"/>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C89CBB62-8EF2-8B49-A2C4-ED9CF57620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45B18-FC0D-5344-882D-F2D019CFBCB4}"/>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685364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15EDD-7A5C-BE4F-AD52-DA742707FF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53E73E-81D4-374E-BB1B-D49CF154FC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140EEF-BE81-6446-A31C-356365EF44C6}"/>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CD18C62B-DC3F-7C48-87A4-230F8FB3F3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AFD7D0-5B31-9343-A991-2D2AA04C9E73}"/>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3225401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27E482-8906-2847-8061-861DE040F1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54C15-465B-A440-8ABF-4FDD1A6E33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38761F-513D-3245-903B-32F02342F318}"/>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7B07B0A3-A66E-6841-86F1-B5E290BEA8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B733B0-940E-964A-A0F9-1AFD27F4577E}"/>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1747104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59882-61B0-B647-84F6-F59454B82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15D6CB-8225-3745-A312-2FDE9AD041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18FC9E-0D3F-2344-847A-4A0423AE41C9}"/>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658A5AAC-886E-0A42-B7B9-14EBD59418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CF0B4E-C927-B849-8816-390155BCE398}"/>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299309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32F44-2F9B-834D-BA5E-EEE9F571F2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1933CB-CE09-194B-87B4-B653F247BB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07674E6-902F-4B4B-B4AE-A0B1C6D52EA5}"/>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6DA7C4ED-3271-4341-811F-2212BB2189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A9C1B9-50B0-FE49-87EC-1D7DEFF33585}"/>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2950830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C9E3A-5B68-2741-9692-3B5F3E49AB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34DEFB-AF78-4E4A-A621-26EBCB4FD3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793089A-3440-BD45-A424-321BA9B494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B95276D-FEA1-5E44-828E-2AF0130D21DB}"/>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6" name="Footer Placeholder 5">
            <a:extLst>
              <a:ext uri="{FF2B5EF4-FFF2-40B4-BE49-F238E27FC236}">
                <a16:creationId xmlns:a16="http://schemas.microsoft.com/office/drawing/2014/main" id="{9CF04943-37F3-DC42-BA46-CE4E9F3E31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D04D5C8-612D-4848-8490-6AAFB1B06570}"/>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2649368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66A6B-6147-A242-8DD9-D7215AC080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A3D273-2942-9945-AE6E-6E7208246D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0ACB62-0085-B24A-B7B8-31CD32C85F1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BFEEAF-9D0B-704B-8129-DE34D3FA21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2F50BB-827D-F84C-B9C4-656DD71576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6D7314-A0D6-AC43-9C9D-472E00E79363}"/>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8" name="Footer Placeholder 7">
            <a:extLst>
              <a:ext uri="{FF2B5EF4-FFF2-40B4-BE49-F238E27FC236}">
                <a16:creationId xmlns:a16="http://schemas.microsoft.com/office/drawing/2014/main" id="{A24AF3E8-1FC3-4D42-9FE5-3488771148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A5DEC6-9435-F94C-BFB3-425A64164EA3}"/>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3280216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A622D-91A4-0F4C-9E95-AD9CAD5BE59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DDCE75-6514-E24D-8F38-42866BDE404B}"/>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4" name="Footer Placeholder 3">
            <a:extLst>
              <a:ext uri="{FF2B5EF4-FFF2-40B4-BE49-F238E27FC236}">
                <a16:creationId xmlns:a16="http://schemas.microsoft.com/office/drawing/2014/main" id="{5DDB0C88-E56E-2040-ACBD-94F9CF38CE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A60A2EF-4C32-814E-9805-0B21F90BC786}"/>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414174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4AC1CF-1899-F14B-87B2-9E58F4E46280}"/>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3" name="Footer Placeholder 2">
            <a:extLst>
              <a:ext uri="{FF2B5EF4-FFF2-40B4-BE49-F238E27FC236}">
                <a16:creationId xmlns:a16="http://schemas.microsoft.com/office/drawing/2014/main" id="{3E1A5B6F-4E82-D04F-B941-CB7A1CD3F9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8291C87-5FF9-3C4F-973A-5CDA620BA999}"/>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246749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32F71-7A0D-5B4D-87F7-3F8A243932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4A161F-A903-A04F-8043-275AC53B19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E3F445F-8DD4-1843-B425-8A63968D37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7826C0-712A-3E4E-882B-D2BABFD4A72D}"/>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6" name="Footer Placeholder 5">
            <a:extLst>
              <a:ext uri="{FF2B5EF4-FFF2-40B4-BE49-F238E27FC236}">
                <a16:creationId xmlns:a16="http://schemas.microsoft.com/office/drawing/2014/main" id="{B4D8E129-BCCF-B847-9DAF-1F921FA3F2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76DCD2-F86B-174D-B3A3-A6146183786C}"/>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14631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EBAD6-200F-EB45-B2F0-9318435E75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ADB722-E299-434D-A438-61D94ECC5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5732CCE-5CBB-624F-80AE-3C16002B6D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8A93DD-8C99-0C4C-B244-05B85DD3A7D5}"/>
              </a:ext>
            </a:extLst>
          </p:cNvPr>
          <p:cNvSpPr>
            <a:spLocks noGrp="1"/>
          </p:cNvSpPr>
          <p:nvPr>
            <p:ph type="dt" sz="half" idx="10"/>
          </p:nvPr>
        </p:nvSpPr>
        <p:spPr/>
        <p:txBody>
          <a:bodyPr/>
          <a:lstStyle/>
          <a:p>
            <a:fld id="{9CC55643-B2E6-A747-85F6-96E7DBA1614C}" type="datetimeFigureOut">
              <a:rPr lang="en-US" smtClean="0"/>
              <a:t>10/10/19</a:t>
            </a:fld>
            <a:endParaRPr lang="en-US"/>
          </a:p>
        </p:txBody>
      </p:sp>
      <p:sp>
        <p:nvSpPr>
          <p:cNvPr id="6" name="Footer Placeholder 5">
            <a:extLst>
              <a:ext uri="{FF2B5EF4-FFF2-40B4-BE49-F238E27FC236}">
                <a16:creationId xmlns:a16="http://schemas.microsoft.com/office/drawing/2014/main" id="{7CF96AFC-8E98-6C4C-8A78-906450FEB89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248115-4D6B-A945-90CD-F075C866887C}"/>
              </a:ext>
            </a:extLst>
          </p:cNvPr>
          <p:cNvSpPr>
            <a:spLocks noGrp="1"/>
          </p:cNvSpPr>
          <p:nvPr>
            <p:ph type="sldNum" sz="quarter" idx="12"/>
          </p:nvPr>
        </p:nvSpPr>
        <p:spPr/>
        <p:txBody>
          <a:bodyPr/>
          <a:lstStyle/>
          <a:p>
            <a:fld id="{4DB73FE8-A6EF-9B4D-9270-476D9AECE14C}" type="slidenum">
              <a:rPr lang="en-US" smtClean="0"/>
              <a:t>‹#›</a:t>
            </a:fld>
            <a:endParaRPr lang="en-US"/>
          </a:p>
        </p:txBody>
      </p:sp>
    </p:spTree>
    <p:extLst>
      <p:ext uri="{BB962C8B-B14F-4D97-AF65-F5344CB8AC3E}">
        <p14:creationId xmlns:p14="http://schemas.microsoft.com/office/powerpoint/2010/main" val="2232063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498E0C-9F30-6546-8AE6-A491D85257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EC6479-D766-E746-BC53-FB5E87C932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F200E7-A129-C940-809F-FF054301FC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C55643-B2E6-A747-85F6-96E7DBA1614C}" type="datetimeFigureOut">
              <a:rPr lang="en-US" smtClean="0"/>
              <a:t>10/10/19</a:t>
            </a:fld>
            <a:endParaRPr lang="en-US"/>
          </a:p>
        </p:txBody>
      </p:sp>
      <p:sp>
        <p:nvSpPr>
          <p:cNvPr id="5" name="Footer Placeholder 4">
            <a:extLst>
              <a:ext uri="{FF2B5EF4-FFF2-40B4-BE49-F238E27FC236}">
                <a16:creationId xmlns:a16="http://schemas.microsoft.com/office/drawing/2014/main" id="{E4DFC6A1-1FA2-9448-BA38-DBCADD3CD6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2B0F794-F1AD-0345-A401-D93A6FDDA4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B73FE8-A6EF-9B4D-9270-476D9AECE14C}" type="slidenum">
              <a:rPr lang="en-US" smtClean="0"/>
              <a:t>‹#›</a:t>
            </a:fld>
            <a:endParaRPr lang="en-US"/>
          </a:p>
        </p:txBody>
      </p:sp>
    </p:spTree>
    <p:extLst>
      <p:ext uri="{BB962C8B-B14F-4D97-AF65-F5344CB8AC3E}">
        <p14:creationId xmlns:p14="http://schemas.microsoft.com/office/powerpoint/2010/main" val="42648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tif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3BE80-6DCA-3A48-AF74-7458393721CF}"/>
              </a:ext>
            </a:extLst>
          </p:cNvPr>
          <p:cNvSpPr>
            <a:spLocks noGrp="1"/>
          </p:cNvSpPr>
          <p:nvPr>
            <p:ph type="ctrTitle"/>
          </p:nvPr>
        </p:nvSpPr>
        <p:spPr/>
        <p:txBody>
          <a:bodyPr/>
          <a:lstStyle/>
          <a:p>
            <a:r>
              <a:rPr lang="en-US" dirty="0"/>
              <a:t>The Role of Nuclear Weapons in the Cold War</a:t>
            </a:r>
          </a:p>
        </p:txBody>
      </p:sp>
      <p:sp>
        <p:nvSpPr>
          <p:cNvPr id="3" name="Subtitle 2">
            <a:extLst>
              <a:ext uri="{FF2B5EF4-FFF2-40B4-BE49-F238E27FC236}">
                <a16:creationId xmlns:a16="http://schemas.microsoft.com/office/drawing/2014/main" id="{598D1186-A214-8C40-9FEC-74914F66BB5D}"/>
              </a:ext>
            </a:extLst>
          </p:cNvPr>
          <p:cNvSpPr>
            <a:spLocks noGrp="1"/>
          </p:cNvSpPr>
          <p:nvPr>
            <p:ph type="subTitle" idx="1"/>
          </p:nvPr>
        </p:nvSpPr>
        <p:spPr/>
        <p:txBody>
          <a:bodyPr>
            <a:normAutofit/>
          </a:bodyPr>
          <a:lstStyle/>
          <a:p>
            <a:r>
              <a:rPr lang="en-US" sz="3600" dirty="0"/>
              <a:t>And the Death of Stalin</a:t>
            </a:r>
          </a:p>
        </p:txBody>
      </p:sp>
    </p:spTree>
    <p:extLst>
      <p:ext uri="{BB962C8B-B14F-4D97-AF65-F5344CB8AC3E}">
        <p14:creationId xmlns:p14="http://schemas.microsoft.com/office/powerpoint/2010/main" val="14884358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A222E-8433-3847-81E2-2AB44FF0A3DB}"/>
              </a:ext>
            </a:extLst>
          </p:cNvPr>
          <p:cNvSpPr>
            <a:spLocks noGrp="1"/>
          </p:cNvSpPr>
          <p:nvPr>
            <p:ph type="title"/>
          </p:nvPr>
        </p:nvSpPr>
        <p:spPr/>
        <p:txBody>
          <a:bodyPr/>
          <a:lstStyle/>
          <a:p>
            <a:r>
              <a:rPr lang="en-US" dirty="0"/>
              <a:t>THE REQUIREMENTS OF DETERRENCE</a:t>
            </a:r>
          </a:p>
        </p:txBody>
      </p:sp>
      <p:sp>
        <p:nvSpPr>
          <p:cNvPr id="3" name="Content Placeholder 2">
            <a:extLst>
              <a:ext uri="{FF2B5EF4-FFF2-40B4-BE49-F238E27FC236}">
                <a16:creationId xmlns:a16="http://schemas.microsoft.com/office/drawing/2014/main" id="{57294BB9-C2FF-EB46-A78A-AE64D04A12D1}"/>
              </a:ext>
            </a:extLst>
          </p:cNvPr>
          <p:cNvSpPr>
            <a:spLocks noGrp="1"/>
          </p:cNvSpPr>
          <p:nvPr>
            <p:ph idx="1"/>
          </p:nvPr>
        </p:nvSpPr>
        <p:spPr/>
        <p:txBody>
          <a:bodyPr/>
          <a:lstStyle/>
          <a:p>
            <a:r>
              <a:rPr lang="en-US" dirty="0"/>
              <a:t>Possibility of Retaliation</a:t>
            </a:r>
          </a:p>
          <a:p>
            <a:pPr lvl="1"/>
            <a:r>
              <a:rPr lang="en-US" dirty="0"/>
              <a:t>What happens if about to go to war, and you know you can destroy others’ weapons if you strike first?  A First Strike Capability</a:t>
            </a:r>
          </a:p>
          <a:p>
            <a:pPr lvl="1"/>
            <a:r>
              <a:rPr lang="en-US" dirty="0"/>
              <a:t>What happens if you know that even if you strike with everything you have, the other will still be able to hit you back?   They have second strike capability.</a:t>
            </a:r>
          </a:p>
          <a:p>
            <a:pPr lvl="1"/>
            <a:r>
              <a:rPr lang="en-US" dirty="0"/>
              <a:t>What happens if both sides know they can strike back? Mutual Assured Destruction</a:t>
            </a:r>
          </a:p>
          <a:p>
            <a:r>
              <a:rPr lang="en-US" dirty="0"/>
              <a:t>Credibility:  Need to convince the other side you can do it</a:t>
            </a:r>
          </a:p>
          <a:p>
            <a:pPr lvl="1"/>
            <a:r>
              <a:rPr lang="en-US" dirty="0"/>
              <a:t>Often more difficult</a:t>
            </a:r>
          </a:p>
          <a:p>
            <a:pPr marL="457200" lvl="1" indent="0">
              <a:buNone/>
            </a:pPr>
            <a:endParaRPr lang="en-US" dirty="0"/>
          </a:p>
        </p:txBody>
      </p:sp>
    </p:spTree>
    <p:extLst>
      <p:ext uri="{BB962C8B-B14F-4D97-AF65-F5344CB8AC3E}">
        <p14:creationId xmlns:p14="http://schemas.microsoft.com/office/powerpoint/2010/main" val="2869693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0D670-7FF0-0C44-9D07-B42478C721AE}"/>
              </a:ext>
            </a:extLst>
          </p:cNvPr>
          <p:cNvSpPr>
            <a:spLocks noGrp="1"/>
          </p:cNvSpPr>
          <p:nvPr>
            <p:ph type="title"/>
          </p:nvPr>
        </p:nvSpPr>
        <p:spPr/>
        <p:txBody>
          <a:bodyPr>
            <a:normAutofit fontScale="90000"/>
          </a:bodyPr>
          <a:lstStyle/>
          <a:p>
            <a:r>
              <a:rPr lang="en-US" dirty="0"/>
              <a:t>CASES:  You are defender when someone attacks you with overwhelming conventional forces:</a:t>
            </a:r>
          </a:p>
        </p:txBody>
      </p:sp>
      <p:sp>
        <p:nvSpPr>
          <p:cNvPr id="3" name="Content Placeholder 2">
            <a:extLst>
              <a:ext uri="{FF2B5EF4-FFF2-40B4-BE49-F238E27FC236}">
                <a16:creationId xmlns:a16="http://schemas.microsoft.com/office/drawing/2014/main" id="{ECCEC8BC-2CEB-3749-954D-E3564934DD53}"/>
              </a:ext>
            </a:extLst>
          </p:cNvPr>
          <p:cNvSpPr>
            <a:spLocks noGrp="1"/>
          </p:cNvSpPr>
          <p:nvPr>
            <p:ph idx="1"/>
          </p:nvPr>
        </p:nvSpPr>
        <p:spPr>
          <a:xfrm>
            <a:off x="838200" y="1825625"/>
            <a:ext cx="10515600" cy="3881492"/>
          </a:xfrm>
        </p:spPr>
        <p:txBody>
          <a:bodyPr>
            <a:normAutofit fontScale="85000" lnSpcReduction="20000"/>
          </a:bodyPr>
          <a:lstStyle/>
          <a:p>
            <a:pPr marL="0" indent="0">
              <a:buNone/>
            </a:pPr>
            <a:r>
              <a:rPr lang="en-US" dirty="0"/>
              <a:t>Where do you use nuclear weapons?  If ever?</a:t>
            </a:r>
          </a:p>
          <a:p>
            <a:pPr marL="0" indent="0">
              <a:buNone/>
            </a:pPr>
            <a:r>
              <a:rPr lang="en-US" dirty="0"/>
              <a:t>	You have a first strike capability with regard to nuclear weapons</a:t>
            </a:r>
          </a:p>
          <a:p>
            <a:pPr marL="0" indent="0">
              <a:buNone/>
            </a:pPr>
            <a:r>
              <a:rPr lang="en-US" dirty="0"/>
              <a:t>		What if you are not sure?</a:t>
            </a:r>
          </a:p>
          <a:p>
            <a:pPr marL="0" indent="0">
              <a:buNone/>
            </a:pPr>
            <a:r>
              <a:rPr lang="en-US" dirty="0"/>
              <a:t>	What happens if the adversary has a clear retaliatory capability?</a:t>
            </a:r>
          </a:p>
          <a:p>
            <a:pPr marL="0" indent="0">
              <a:buNone/>
            </a:pPr>
            <a:r>
              <a:rPr lang="en-US" dirty="0"/>
              <a:t>		Maybe you use one smaller nuclear weapons, just as a</a:t>
            </a:r>
          </a:p>
          <a:p>
            <a:pPr marL="0" indent="0">
              <a:buNone/>
            </a:pPr>
            <a:r>
              <a:rPr lang="en-US" dirty="0"/>
              <a:t>			 warning?</a:t>
            </a:r>
          </a:p>
          <a:p>
            <a:pPr marL="0" indent="0">
              <a:buNone/>
            </a:pPr>
            <a:r>
              <a:rPr lang="en-US" dirty="0"/>
              <a:t>What happens if the defender does not attack your country, but an ally, </a:t>
            </a:r>
          </a:p>
          <a:p>
            <a:pPr marL="0" indent="0">
              <a:buNone/>
            </a:pPr>
            <a:r>
              <a:rPr lang="en-US" dirty="0"/>
              <a:t>	Latvia or Estonia?   Taiwan?</a:t>
            </a:r>
          </a:p>
          <a:p>
            <a:pPr marL="0" indent="0">
              <a:buNone/>
            </a:pPr>
            <a:r>
              <a:rPr lang="en-US" dirty="0"/>
              <a:t>What happens if the problem is like the islands in the South Sea?</a:t>
            </a:r>
          </a:p>
          <a:p>
            <a:pPr marL="0" indent="0">
              <a:buNone/>
            </a:pPr>
            <a:r>
              <a:rPr lang="en-US" dirty="0"/>
              <a:t>	How much pressure are you willing to put on China over those islands?</a:t>
            </a:r>
          </a:p>
          <a:p>
            <a:pPr marL="0" indent="0">
              <a:buNone/>
            </a:pPr>
            <a:endParaRPr lang="en-US" dirty="0"/>
          </a:p>
        </p:txBody>
      </p:sp>
    </p:spTree>
    <p:extLst>
      <p:ext uri="{BB962C8B-B14F-4D97-AF65-F5344CB8AC3E}">
        <p14:creationId xmlns:p14="http://schemas.microsoft.com/office/powerpoint/2010/main" val="3374737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4501B-20B2-6F4D-91C7-9197023EAEF8}"/>
              </a:ext>
            </a:extLst>
          </p:cNvPr>
          <p:cNvSpPr>
            <a:spLocks noGrp="1"/>
          </p:cNvSpPr>
          <p:nvPr>
            <p:ph type="title"/>
          </p:nvPr>
        </p:nvSpPr>
        <p:spPr/>
        <p:txBody>
          <a:bodyPr/>
          <a:lstStyle/>
          <a:p>
            <a:r>
              <a:rPr lang="en-US" dirty="0"/>
              <a:t>The Game of Chicken</a:t>
            </a:r>
          </a:p>
        </p:txBody>
      </p:sp>
      <p:sp>
        <p:nvSpPr>
          <p:cNvPr id="3" name="Content Placeholder 2">
            <a:extLst>
              <a:ext uri="{FF2B5EF4-FFF2-40B4-BE49-F238E27FC236}">
                <a16:creationId xmlns:a16="http://schemas.microsoft.com/office/drawing/2014/main" id="{4C042876-E04C-354B-9C10-515319FA56C7}"/>
              </a:ext>
            </a:extLst>
          </p:cNvPr>
          <p:cNvSpPr>
            <a:spLocks noGrp="1"/>
          </p:cNvSpPr>
          <p:nvPr>
            <p:ph idx="1"/>
          </p:nvPr>
        </p:nvSpPr>
        <p:spPr/>
        <p:txBody>
          <a:bodyPr>
            <a:normAutofit lnSpcReduction="10000"/>
          </a:bodyPr>
          <a:lstStyle/>
          <a:p>
            <a:pPr marL="0" indent="0">
              <a:buNone/>
            </a:pPr>
            <a:r>
              <a:rPr lang="en-US" dirty="0"/>
              <a:t>Who is wiling to take risk?</a:t>
            </a:r>
          </a:p>
          <a:p>
            <a:pPr marL="0" indent="0">
              <a:buNone/>
            </a:pPr>
            <a:r>
              <a:rPr lang="en-US" dirty="0"/>
              <a:t>Depends on how important it is?</a:t>
            </a:r>
          </a:p>
          <a:p>
            <a:pPr marL="0" indent="0">
              <a:buNone/>
            </a:pPr>
            <a:r>
              <a:rPr lang="en-US" dirty="0"/>
              <a:t>	Areas of sphere of influence</a:t>
            </a:r>
          </a:p>
          <a:p>
            <a:pPr marL="0" indent="0">
              <a:buNone/>
            </a:pPr>
            <a:r>
              <a:rPr lang="en-US" dirty="0"/>
              <a:t>		Hungary, Czechoslovakia	</a:t>
            </a:r>
          </a:p>
          <a:p>
            <a:pPr marL="0" indent="0">
              <a:buNone/>
            </a:pPr>
            <a:r>
              <a:rPr lang="en-US" dirty="0"/>
              <a:t>	US and Soviets rarely face each other directly	</a:t>
            </a:r>
          </a:p>
          <a:p>
            <a:pPr marL="0" indent="0">
              <a:buNone/>
            </a:pPr>
            <a:r>
              <a:rPr lang="en-US" dirty="0"/>
              <a:t>		Korea:  USSR says yes to North Korea only when assured 				Chinese would fight if US fights</a:t>
            </a:r>
          </a:p>
          <a:p>
            <a:pPr marL="0" indent="0">
              <a:buNone/>
            </a:pPr>
            <a:r>
              <a:rPr lang="en-US" dirty="0"/>
              <a:t>		1961:  After Berlin Wall built, there was brief confrontation</a:t>
            </a:r>
          </a:p>
          <a:p>
            <a:pPr marL="0" indent="0">
              <a:buNone/>
            </a:pPr>
            <a:r>
              <a:rPr lang="en-US" dirty="0"/>
              <a:t>		Sometimes in air fights:  in Korea, Vietnam, Egypt</a:t>
            </a:r>
          </a:p>
        </p:txBody>
      </p:sp>
    </p:spTree>
    <p:extLst>
      <p:ext uri="{BB962C8B-B14F-4D97-AF65-F5344CB8AC3E}">
        <p14:creationId xmlns:p14="http://schemas.microsoft.com/office/powerpoint/2010/main" val="39222324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3B9AC-BEAC-0F4D-A027-34B574ACA957}"/>
              </a:ext>
            </a:extLst>
          </p:cNvPr>
          <p:cNvSpPr>
            <a:spLocks noGrp="1"/>
          </p:cNvSpPr>
          <p:nvPr>
            <p:ph type="title"/>
          </p:nvPr>
        </p:nvSpPr>
        <p:spPr/>
        <p:txBody>
          <a:bodyPr/>
          <a:lstStyle/>
          <a:p>
            <a:r>
              <a:rPr lang="en-US" dirty="0"/>
              <a:t>STALIN DIES:  MARCH, 1953</a:t>
            </a:r>
          </a:p>
        </p:txBody>
      </p:sp>
      <p:sp>
        <p:nvSpPr>
          <p:cNvPr id="3" name="Content Placeholder 2">
            <a:extLst>
              <a:ext uri="{FF2B5EF4-FFF2-40B4-BE49-F238E27FC236}">
                <a16:creationId xmlns:a16="http://schemas.microsoft.com/office/drawing/2014/main" id="{4EFFE402-4931-8446-AAFF-C46F0DABEF46}"/>
              </a:ext>
            </a:extLst>
          </p:cNvPr>
          <p:cNvSpPr>
            <a:spLocks noGrp="1"/>
          </p:cNvSpPr>
          <p:nvPr>
            <p:ph idx="1"/>
          </p:nvPr>
        </p:nvSpPr>
        <p:spPr>
          <a:xfrm>
            <a:off x="772510" y="1405211"/>
            <a:ext cx="10515600" cy="4351338"/>
          </a:xfrm>
        </p:spPr>
        <p:txBody>
          <a:bodyPr>
            <a:normAutofit/>
          </a:bodyPr>
          <a:lstStyle/>
          <a:p>
            <a:pPr marL="0" indent="0">
              <a:buNone/>
            </a:pPr>
            <a:r>
              <a:rPr lang="en-US" dirty="0"/>
              <a:t>New Leadership is worried</a:t>
            </a:r>
          </a:p>
          <a:p>
            <a:pPr marL="0" indent="0">
              <a:buNone/>
            </a:pPr>
            <a:r>
              <a:rPr lang="en-US" dirty="0"/>
              <a:t>	Stalin is great hero; great protector of Soviet Union</a:t>
            </a:r>
          </a:p>
          <a:p>
            <a:pPr marL="0" indent="0">
              <a:buNone/>
            </a:pPr>
            <a:r>
              <a:rPr lang="en-US" dirty="0"/>
              <a:t>	Can they defend the Soviet Union?</a:t>
            </a:r>
          </a:p>
          <a:p>
            <a:pPr marL="0" indent="0">
              <a:buNone/>
            </a:pPr>
            <a:r>
              <a:rPr lang="en-US" dirty="0"/>
              <a:t>	Can they maintain stability of people</a:t>
            </a:r>
          </a:p>
          <a:p>
            <a:pPr marL="0" indent="0">
              <a:buNone/>
            </a:pPr>
            <a:r>
              <a:rPr lang="en-US" dirty="0"/>
              <a:t>New Leadership wants change</a:t>
            </a:r>
          </a:p>
          <a:p>
            <a:pPr marL="0" indent="0">
              <a:buNone/>
            </a:pPr>
            <a:r>
              <a:rPr lang="en-US" dirty="0"/>
              <a:t>	Want to end terror</a:t>
            </a:r>
          </a:p>
          <a:p>
            <a:pPr marL="0" indent="0">
              <a:buNone/>
            </a:pPr>
            <a:r>
              <a:rPr lang="en-US" dirty="0"/>
              <a:t>	Want to improve things for people to remain stable</a:t>
            </a:r>
          </a:p>
        </p:txBody>
      </p:sp>
      <p:pic>
        <p:nvPicPr>
          <p:cNvPr id="4" name="Picture 3">
            <a:extLst>
              <a:ext uri="{FF2B5EF4-FFF2-40B4-BE49-F238E27FC236}">
                <a16:creationId xmlns:a16="http://schemas.microsoft.com/office/drawing/2014/main" id="{A9D22EA8-F14A-C742-8343-897A277EC843}"/>
              </a:ext>
            </a:extLst>
          </p:cNvPr>
          <p:cNvPicPr>
            <a:picLocks noChangeAspect="1"/>
          </p:cNvPicPr>
          <p:nvPr/>
        </p:nvPicPr>
        <p:blipFill>
          <a:blip r:embed="rId2"/>
          <a:stretch>
            <a:fillRect/>
          </a:stretch>
        </p:blipFill>
        <p:spPr>
          <a:xfrm>
            <a:off x="9184508" y="795610"/>
            <a:ext cx="2743701" cy="2010651"/>
          </a:xfrm>
          <a:prstGeom prst="rect">
            <a:avLst/>
          </a:prstGeom>
        </p:spPr>
      </p:pic>
    </p:spTree>
    <p:extLst>
      <p:ext uri="{BB962C8B-B14F-4D97-AF65-F5344CB8AC3E}">
        <p14:creationId xmlns:p14="http://schemas.microsoft.com/office/powerpoint/2010/main" val="4236899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77F36-2F64-BC4E-BEF6-52FC6BE0C704}"/>
              </a:ext>
            </a:extLst>
          </p:cNvPr>
          <p:cNvSpPr>
            <a:spLocks noGrp="1"/>
          </p:cNvSpPr>
          <p:nvPr>
            <p:ph type="title"/>
          </p:nvPr>
        </p:nvSpPr>
        <p:spPr/>
        <p:txBody>
          <a:bodyPr/>
          <a:lstStyle/>
          <a:p>
            <a:r>
              <a:rPr lang="en-US" dirty="0"/>
              <a:t>Foreign Policy Challenges</a:t>
            </a:r>
          </a:p>
        </p:txBody>
      </p:sp>
      <p:sp>
        <p:nvSpPr>
          <p:cNvPr id="3" name="Content Placeholder 2">
            <a:extLst>
              <a:ext uri="{FF2B5EF4-FFF2-40B4-BE49-F238E27FC236}">
                <a16:creationId xmlns:a16="http://schemas.microsoft.com/office/drawing/2014/main" id="{79374D30-9840-AA42-986A-FFD09523ADC3}"/>
              </a:ext>
            </a:extLst>
          </p:cNvPr>
          <p:cNvSpPr>
            <a:spLocks noGrp="1"/>
          </p:cNvSpPr>
          <p:nvPr>
            <p:ph idx="1"/>
          </p:nvPr>
        </p:nvSpPr>
        <p:spPr/>
        <p:txBody>
          <a:bodyPr/>
          <a:lstStyle/>
          <a:p>
            <a:pPr marL="0" indent="0">
              <a:buNone/>
            </a:pPr>
            <a:r>
              <a:rPr lang="en-US" dirty="0"/>
              <a:t>Soviet dominated countries having economic problems; </a:t>
            </a:r>
          </a:p>
          <a:p>
            <a:pPr marL="0" indent="0">
              <a:buNone/>
            </a:pPr>
            <a:r>
              <a:rPr lang="en-US" dirty="0"/>
              <a:t>War in Korea taking resources, exacerbating situation</a:t>
            </a:r>
          </a:p>
          <a:p>
            <a:pPr marL="0" indent="0">
              <a:buNone/>
            </a:pPr>
            <a:r>
              <a:rPr lang="en-US" dirty="0"/>
              <a:t>US can deliver weapons on Soviet soil;  the Soviets cannot bomb the 	United States</a:t>
            </a:r>
          </a:p>
          <a:p>
            <a:pPr marL="0" indent="0">
              <a:buNone/>
            </a:pPr>
            <a:r>
              <a:rPr lang="en-US" dirty="0"/>
              <a:t>Especially in Nuclear age, can you say socialism wins after nuclear war?</a:t>
            </a:r>
          </a:p>
          <a:p>
            <a:endParaRPr lang="en-US" dirty="0"/>
          </a:p>
        </p:txBody>
      </p:sp>
    </p:spTree>
    <p:extLst>
      <p:ext uri="{BB962C8B-B14F-4D97-AF65-F5344CB8AC3E}">
        <p14:creationId xmlns:p14="http://schemas.microsoft.com/office/powerpoint/2010/main" val="1789732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B7715-9469-574D-BB95-5E5B68E6792E}"/>
              </a:ext>
            </a:extLst>
          </p:cNvPr>
          <p:cNvSpPr>
            <a:spLocks noGrp="1"/>
          </p:cNvSpPr>
          <p:nvPr>
            <p:ph type="title"/>
          </p:nvPr>
        </p:nvSpPr>
        <p:spPr/>
        <p:txBody>
          <a:bodyPr/>
          <a:lstStyle/>
          <a:p>
            <a:r>
              <a:rPr lang="en-US" dirty="0"/>
              <a:t>A New President:  Dwight Eisenhower</a:t>
            </a:r>
          </a:p>
        </p:txBody>
      </p:sp>
      <p:sp>
        <p:nvSpPr>
          <p:cNvPr id="3" name="Content Placeholder 2">
            <a:extLst>
              <a:ext uri="{FF2B5EF4-FFF2-40B4-BE49-F238E27FC236}">
                <a16:creationId xmlns:a16="http://schemas.microsoft.com/office/drawing/2014/main" id="{70C1CDF8-B962-A947-BF8C-4DCCA28E0F0B}"/>
              </a:ext>
            </a:extLst>
          </p:cNvPr>
          <p:cNvSpPr>
            <a:spLocks noGrp="1"/>
          </p:cNvSpPr>
          <p:nvPr>
            <p:ph idx="1"/>
          </p:nvPr>
        </p:nvSpPr>
        <p:spPr/>
        <p:txBody>
          <a:bodyPr>
            <a:normAutofit/>
          </a:bodyPr>
          <a:lstStyle/>
          <a:p>
            <a:pPr marL="0" indent="0">
              <a:buNone/>
            </a:pPr>
            <a:r>
              <a:rPr lang="en-US" dirty="0"/>
              <a:t>Elected in 1952 as a Republican</a:t>
            </a:r>
          </a:p>
          <a:p>
            <a:pPr marL="0" indent="0">
              <a:buNone/>
            </a:pPr>
            <a:r>
              <a:rPr lang="en-US" dirty="0"/>
              <a:t>Republicans argue Truman not strong enough</a:t>
            </a:r>
          </a:p>
          <a:p>
            <a:pPr marL="0" indent="0">
              <a:buNone/>
            </a:pPr>
            <a:r>
              <a:rPr lang="en-US" dirty="0"/>
              <a:t>Selects John Foster Dulles as Secretary of State</a:t>
            </a:r>
          </a:p>
          <a:p>
            <a:pPr marL="0" indent="0">
              <a:buNone/>
            </a:pPr>
            <a:r>
              <a:rPr lang="en-US" dirty="0"/>
              <a:t>Massive Retaliation</a:t>
            </a:r>
          </a:p>
          <a:p>
            <a:pPr marL="0" indent="0">
              <a:buNone/>
            </a:pPr>
            <a:r>
              <a:rPr lang="en-US" dirty="0"/>
              <a:t>Not just containment, but “Rollback”</a:t>
            </a:r>
          </a:p>
          <a:p>
            <a:pPr marL="0" indent="0">
              <a:buNone/>
            </a:pPr>
            <a:r>
              <a:rPr lang="en-US" dirty="0"/>
              <a:t>Seems to threaten nuclear weapons in Korea</a:t>
            </a:r>
          </a:p>
          <a:p>
            <a:pPr marL="0" indent="0">
              <a:buNone/>
            </a:pPr>
            <a:endParaRPr lang="en-US" dirty="0"/>
          </a:p>
          <a:p>
            <a:pPr marL="0" indent="0">
              <a:buNone/>
            </a:pPr>
            <a:endParaRPr lang="en-US" dirty="0"/>
          </a:p>
          <a:p>
            <a:pPr marL="0" indent="0">
              <a:buNone/>
            </a:pPr>
            <a:endParaRPr lang="en-US" dirty="0"/>
          </a:p>
          <a:p>
            <a:endParaRPr lang="en-US" dirty="0"/>
          </a:p>
        </p:txBody>
      </p:sp>
      <p:pic>
        <p:nvPicPr>
          <p:cNvPr id="4" name="Picture 3">
            <a:extLst>
              <a:ext uri="{FF2B5EF4-FFF2-40B4-BE49-F238E27FC236}">
                <a16:creationId xmlns:a16="http://schemas.microsoft.com/office/drawing/2014/main" id="{3A34B246-0480-0942-9C03-F1D9ADF209DF}"/>
              </a:ext>
            </a:extLst>
          </p:cNvPr>
          <p:cNvPicPr>
            <a:picLocks noChangeAspect="1"/>
          </p:cNvPicPr>
          <p:nvPr/>
        </p:nvPicPr>
        <p:blipFill>
          <a:blip r:embed="rId2"/>
          <a:stretch>
            <a:fillRect/>
          </a:stretch>
        </p:blipFill>
        <p:spPr>
          <a:xfrm>
            <a:off x="8662276" y="1559252"/>
            <a:ext cx="2363076" cy="2996043"/>
          </a:xfrm>
          <a:prstGeom prst="rect">
            <a:avLst/>
          </a:prstGeom>
        </p:spPr>
      </p:pic>
      <p:pic>
        <p:nvPicPr>
          <p:cNvPr id="5" name="Picture 4">
            <a:extLst>
              <a:ext uri="{FF2B5EF4-FFF2-40B4-BE49-F238E27FC236}">
                <a16:creationId xmlns:a16="http://schemas.microsoft.com/office/drawing/2014/main" id="{8F215147-587D-FA42-8827-28568BA2F408}"/>
              </a:ext>
            </a:extLst>
          </p:cNvPr>
          <p:cNvPicPr>
            <a:picLocks noChangeAspect="1"/>
          </p:cNvPicPr>
          <p:nvPr/>
        </p:nvPicPr>
        <p:blipFill>
          <a:blip r:embed="rId3"/>
          <a:stretch>
            <a:fillRect/>
          </a:stretch>
        </p:blipFill>
        <p:spPr>
          <a:xfrm>
            <a:off x="8541626" y="4881562"/>
            <a:ext cx="2483726" cy="2059675"/>
          </a:xfrm>
          <a:prstGeom prst="rect">
            <a:avLst/>
          </a:prstGeom>
        </p:spPr>
      </p:pic>
    </p:spTree>
    <p:extLst>
      <p:ext uri="{BB962C8B-B14F-4D97-AF65-F5344CB8AC3E}">
        <p14:creationId xmlns:p14="http://schemas.microsoft.com/office/powerpoint/2010/main" val="3417896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DC104-A45B-A54E-82B6-1686EE569650}"/>
              </a:ext>
            </a:extLst>
          </p:cNvPr>
          <p:cNvSpPr>
            <a:spLocks noGrp="1"/>
          </p:cNvSpPr>
          <p:nvPr>
            <p:ph type="title"/>
          </p:nvPr>
        </p:nvSpPr>
        <p:spPr/>
        <p:txBody>
          <a:bodyPr/>
          <a:lstStyle/>
          <a:p>
            <a:r>
              <a:rPr lang="en-US" dirty="0"/>
              <a:t>The Debates After Stalin Dies</a:t>
            </a:r>
          </a:p>
        </p:txBody>
      </p:sp>
      <p:sp>
        <p:nvSpPr>
          <p:cNvPr id="3" name="Content Placeholder 2">
            <a:extLst>
              <a:ext uri="{FF2B5EF4-FFF2-40B4-BE49-F238E27FC236}">
                <a16:creationId xmlns:a16="http://schemas.microsoft.com/office/drawing/2014/main" id="{27F12EA6-3164-8344-B7CA-529FABE2B05B}"/>
              </a:ext>
            </a:extLst>
          </p:cNvPr>
          <p:cNvSpPr>
            <a:spLocks noGrp="1"/>
          </p:cNvSpPr>
          <p:nvPr>
            <p:ph idx="1"/>
          </p:nvPr>
        </p:nvSpPr>
        <p:spPr/>
        <p:txBody>
          <a:bodyPr>
            <a:normAutofit lnSpcReduction="10000"/>
          </a:bodyPr>
          <a:lstStyle/>
          <a:p>
            <a:pPr marL="0" indent="0">
              <a:buNone/>
            </a:pPr>
            <a:r>
              <a:rPr lang="en-US" dirty="0"/>
              <a:t>Consensus</a:t>
            </a:r>
          </a:p>
          <a:p>
            <a:pPr marL="0" indent="0">
              <a:buNone/>
            </a:pPr>
            <a:r>
              <a:rPr lang="en-US" dirty="0"/>
              <a:t>	Increase consumer goods in Soviet Union</a:t>
            </a:r>
          </a:p>
          <a:p>
            <a:pPr marL="0" indent="0">
              <a:buNone/>
            </a:pPr>
            <a:r>
              <a:rPr lang="en-US" dirty="0"/>
              <a:t>	Reform Eastern European Economies</a:t>
            </a:r>
          </a:p>
          <a:p>
            <a:pPr marL="0" indent="0">
              <a:buNone/>
            </a:pPr>
            <a:r>
              <a:rPr lang="en-US" dirty="0"/>
              <a:t>	End Korean War:  Pressure China to make key concession</a:t>
            </a:r>
          </a:p>
          <a:p>
            <a:pPr marL="0" indent="0">
              <a:buNone/>
            </a:pPr>
            <a:r>
              <a:rPr lang="en-US" dirty="0"/>
              <a:t>	Negotiate “Peaceful Coexistence”</a:t>
            </a:r>
          </a:p>
          <a:p>
            <a:pPr marL="0" indent="0">
              <a:buNone/>
            </a:pPr>
            <a:r>
              <a:rPr lang="en-US" dirty="0"/>
              <a:t>Issues:</a:t>
            </a:r>
          </a:p>
          <a:p>
            <a:pPr marL="0" indent="0">
              <a:buNone/>
            </a:pPr>
            <a:r>
              <a:rPr lang="en-US" dirty="0"/>
              <a:t>	How much reform at home and Eastern Europe?</a:t>
            </a:r>
          </a:p>
          <a:p>
            <a:pPr marL="0" indent="0">
              <a:buNone/>
            </a:pPr>
            <a:r>
              <a:rPr lang="en-US" dirty="0"/>
              <a:t>	What is role of communist party? </a:t>
            </a:r>
          </a:p>
          <a:p>
            <a:pPr marL="0" indent="0">
              <a:buNone/>
            </a:pPr>
            <a:r>
              <a:rPr lang="en-US" dirty="0"/>
              <a:t>	How much change in foreign policy?	</a:t>
            </a:r>
          </a:p>
        </p:txBody>
      </p:sp>
      <p:pic>
        <p:nvPicPr>
          <p:cNvPr id="4" name="Picture 3">
            <a:extLst>
              <a:ext uri="{FF2B5EF4-FFF2-40B4-BE49-F238E27FC236}">
                <a16:creationId xmlns:a16="http://schemas.microsoft.com/office/drawing/2014/main" id="{C64257BE-20F3-4C42-B445-A86FD6F746E0}"/>
              </a:ext>
            </a:extLst>
          </p:cNvPr>
          <p:cNvPicPr>
            <a:picLocks noChangeAspect="1"/>
          </p:cNvPicPr>
          <p:nvPr/>
        </p:nvPicPr>
        <p:blipFill>
          <a:blip r:embed="rId2"/>
          <a:stretch>
            <a:fillRect/>
          </a:stretch>
        </p:blipFill>
        <p:spPr>
          <a:xfrm>
            <a:off x="8131503" y="513556"/>
            <a:ext cx="3040994" cy="2328261"/>
          </a:xfrm>
          <a:prstGeom prst="rect">
            <a:avLst/>
          </a:prstGeom>
        </p:spPr>
      </p:pic>
    </p:spTree>
    <p:extLst>
      <p:ext uri="{BB962C8B-B14F-4D97-AF65-F5344CB8AC3E}">
        <p14:creationId xmlns:p14="http://schemas.microsoft.com/office/powerpoint/2010/main" val="1784449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670BD-D2CF-D64F-B9D5-89427461F63B}"/>
              </a:ext>
            </a:extLst>
          </p:cNvPr>
          <p:cNvSpPr>
            <a:spLocks noGrp="1"/>
          </p:cNvSpPr>
          <p:nvPr>
            <p:ph type="title"/>
          </p:nvPr>
        </p:nvSpPr>
        <p:spPr/>
        <p:txBody>
          <a:bodyPr/>
          <a:lstStyle/>
          <a:p>
            <a:r>
              <a:rPr lang="en-US" dirty="0"/>
              <a:t>The Actors</a:t>
            </a:r>
          </a:p>
        </p:txBody>
      </p:sp>
      <p:sp>
        <p:nvSpPr>
          <p:cNvPr id="3" name="Content Placeholder 2">
            <a:extLst>
              <a:ext uri="{FF2B5EF4-FFF2-40B4-BE49-F238E27FC236}">
                <a16:creationId xmlns:a16="http://schemas.microsoft.com/office/drawing/2014/main" id="{95E4D0B0-A744-1A4F-9E17-E701FE5797F5}"/>
              </a:ext>
            </a:extLst>
          </p:cNvPr>
          <p:cNvSpPr>
            <a:spLocks noGrp="1"/>
          </p:cNvSpPr>
          <p:nvPr>
            <p:ph idx="1"/>
          </p:nvPr>
        </p:nvSpPr>
        <p:spPr/>
        <p:txBody>
          <a:bodyPr>
            <a:normAutofit fontScale="92500" lnSpcReduction="10000"/>
          </a:bodyPr>
          <a:lstStyle/>
          <a:p>
            <a:r>
              <a:rPr lang="en-US" dirty="0"/>
              <a:t>Malenkov: The Manager</a:t>
            </a:r>
          </a:p>
          <a:p>
            <a:pPr lvl="1"/>
            <a:r>
              <a:rPr lang="en-US" dirty="0"/>
              <a:t>Goes furthest for reform</a:t>
            </a:r>
          </a:p>
          <a:p>
            <a:pPr lvl="1"/>
            <a:r>
              <a:rPr lang="en-US" dirty="0"/>
              <a:t>More money for consumer goods, agriculture</a:t>
            </a:r>
          </a:p>
          <a:p>
            <a:pPr lvl="1"/>
            <a:r>
              <a:rPr lang="en-US" dirty="0"/>
              <a:t>Diminish role of party in industrial enterprises</a:t>
            </a:r>
          </a:p>
          <a:p>
            <a:pPr lvl="1"/>
            <a:r>
              <a:rPr lang="en-US" dirty="0"/>
              <a:t>Signals desire to move </a:t>
            </a:r>
            <a:r>
              <a:rPr lang="en-US" dirty="0" err="1"/>
              <a:t>further:“Another</a:t>
            </a:r>
            <a:r>
              <a:rPr lang="en-US" dirty="0"/>
              <a:t> War will end civilization”. </a:t>
            </a:r>
          </a:p>
          <a:p>
            <a:pPr lvl="1"/>
            <a:r>
              <a:rPr lang="en-US" dirty="0"/>
              <a:t>Highly criticized, seen as weak</a:t>
            </a:r>
          </a:p>
          <a:p>
            <a:pPr marL="0" indent="0">
              <a:buNone/>
            </a:pPr>
            <a:r>
              <a:rPr lang="en-US" dirty="0"/>
              <a:t>Molotov:  The Stalinist</a:t>
            </a:r>
          </a:p>
          <a:p>
            <a:pPr marL="457200" lvl="1" indent="0">
              <a:buNone/>
            </a:pPr>
            <a:r>
              <a:rPr lang="en-US" dirty="0"/>
              <a:t>Change as little as possible</a:t>
            </a:r>
          </a:p>
          <a:p>
            <a:pPr marL="457200" lvl="1" indent="0">
              <a:buNone/>
            </a:pPr>
            <a:r>
              <a:rPr lang="en-US" dirty="0"/>
              <a:t>Say war is inevitable</a:t>
            </a:r>
          </a:p>
          <a:p>
            <a:pPr marL="457200" lvl="1" indent="0">
              <a:buNone/>
            </a:pPr>
            <a:r>
              <a:rPr lang="en-US" dirty="0"/>
              <a:t>Ease tensions, but keep Stalinist vision of strict </a:t>
            </a:r>
          </a:p>
          <a:p>
            <a:pPr marL="457200" lvl="1" indent="0">
              <a:buNone/>
            </a:pPr>
            <a:r>
              <a:rPr lang="en-US" dirty="0"/>
              <a:t>	distinction between capitalism and socialism</a:t>
            </a:r>
          </a:p>
          <a:p>
            <a:pPr marL="457200" lvl="1" indent="0">
              <a:buNone/>
            </a:pPr>
            <a:r>
              <a:rPr lang="en-US" dirty="0"/>
              <a:t>Seen as inflexible, unable to deal with new realities</a:t>
            </a:r>
          </a:p>
          <a:p>
            <a:endParaRPr lang="en-US" dirty="0"/>
          </a:p>
          <a:p>
            <a:pPr lvl="1"/>
            <a:endParaRPr lang="en-US" dirty="0"/>
          </a:p>
          <a:p>
            <a:pPr lvl="2"/>
            <a:endParaRPr lang="en-US" dirty="0"/>
          </a:p>
        </p:txBody>
      </p:sp>
      <p:pic>
        <p:nvPicPr>
          <p:cNvPr id="4" name="Picture 3">
            <a:extLst>
              <a:ext uri="{FF2B5EF4-FFF2-40B4-BE49-F238E27FC236}">
                <a16:creationId xmlns:a16="http://schemas.microsoft.com/office/drawing/2014/main" id="{5B72E84B-5351-9748-A400-2CD9A8BB28D1}"/>
              </a:ext>
            </a:extLst>
          </p:cNvPr>
          <p:cNvPicPr>
            <a:picLocks noChangeAspect="1"/>
          </p:cNvPicPr>
          <p:nvPr/>
        </p:nvPicPr>
        <p:blipFill>
          <a:blip r:embed="rId2"/>
          <a:stretch>
            <a:fillRect/>
          </a:stretch>
        </p:blipFill>
        <p:spPr>
          <a:xfrm>
            <a:off x="9621784" y="217638"/>
            <a:ext cx="2013168" cy="2946100"/>
          </a:xfrm>
          <a:prstGeom prst="rect">
            <a:avLst/>
          </a:prstGeom>
        </p:spPr>
      </p:pic>
      <p:pic>
        <p:nvPicPr>
          <p:cNvPr id="6" name="Picture 5">
            <a:extLst>
              <a:ext uri="{FF2B5EF4-FFF2-40B4-BE49-F238E27FC236}">
                <a16:creationId xmlns:a16="http://schemas.microsoft.com/office/drawing/2014/main" id="{8799D5EE-4245-0B43-84A2-3C0A97A9DF79}"/>
              </a:ext>
            </a:extLst>
          </p:cNvPr>
          <p:cNvPicPr>
            <a:picLocks noChangeAspect="1"/>
          </p:cNvPicPr>
          <p:nvPr/>
        </p:nvPicPr>
        <p:blipFill>
          <a:blip r:embed="rId3"/>
          <a:stretch>
            <a:fillRect/>
          </a:stretch>
        </p:blipFill>
        <p:spPr>
          <a:xfrm>
            <a:off x="9592881" y="3694262"/>
            <a:ext cx="2240381" cy="2946100"/>
          </a:xfrm>
          <a:prstGeom prst="rect">
            <a:avLst/>
          </a:prstGeom>
        </p:spPr>
      </p:pic>
    </p:spTree>
    <p:extLst>
      <p:ext uri="{BB962C8B-B14F-4D97-AF65-F5344CB8AC3E}">
        <p14:creationId xmlns:p14="http://schemas.microsoft.com/office/powerpoint/2010/main" val="2535389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35D69-3962-8045-B132-674F01FC0C47}"/>
              </a:ext>
            </a:extLst>
          </p:cNvPr>
          <p:cNvSpPr>
            <a:spLocks noGrp="1"/>
          </p:cNvSpPr>
          <p:nvPr>
            <p:ph type="title"/>
          </p:nvPr>
        </p:nvSpPr>
        <p:spPr/>
        <p:txBody>
          <a:bodyPr/>
          <a:lstStyle/>
          <a:p>
            <a:r>
              <a:rPr lang="en-US" dirty="0"/>
              <a:t>Nikita Khrushchev:  The Politician</a:t>
            </a:r>
          </a:p>
        </p:txBody>
      </p:sp>
      <p:sp>
        <p:nvSpPr>
          <p:cNvPr id="3" name="Content Placeholder 2">
            <a:extLst>
              <a:ext uri="{FF2B5EF4-FFF2-40B4-BE49-F238E27FC236}">
                <a16:creationId xmlns:a16="http://schemas.microsoft.com/office/drawing/2014/main" id="{6358F931-1216-0042-8AA2-89AB0A4DB16E}"/>
              </a:ext>
            </a:extLst>
          </p:cNvPr>
          <p:cNvSpPr>
            <a:spLocks noGrp="1"/>
          </p:cNvSpPr>
          <p:nvPr>
            <p:ph idx="1"/>
          </p:nvPr>
        </p:nvSpPr>
        <p:spPr/>
        <p:txBody>
          <a:bodyPr>
            <a:normAutofit fontScale="92500"/>
          </a:bodyPr>
          <a:lstStyle/>
          <a:p>
            <a:r>
              <a:rPr lang="en-US" dirty="0"/>
              <a:t>PEACE AND WAR</a:t>
            </a:r>
          </a:p>
          <a:p>
            <a:pPr lvl="1"/>
            <a:r>
              <a:rPr lang="en-US" dirty="0"/>
              <a:t>Soviet Union wants peace, but imperialist aggressive</a:t>
            </a:r>
          </a:p>
          <a:p>
            <a:pPr lvl="1"/>
            <a:r>
              <a:rPr lang="en-US" dirty="0"/>
              <a:t>War not inevitable because USSR and socialist camp is strong</a:t>
            </a:r>
          </a:p>
          <a:p>
            <a:pPr lvl="1"/>
            <a:r>
              <a:rPr lang="en-US" dirty="0"/>
              <a:t>If war occurs, revolution will occur in imperialist countries and socialism will win</a:t>
            </a:r>
          </a:p>
          <a:p>
            <a:r>
              <a:rPr lang="en-US" dirty="0"/>
              <a:t>BEYOND BLACK AND WHITE</a:t>
            </a:r>
          </a:p>
          <a:p>
            <a:pPr lvl="1"/>
            <a:r>
              <a:rPr lang="en-US" dirty="0"/>
              <a:t>Not just socialism and capitalism camps</a:t>
            </a:r>
          </a:p>
          <a:p>
            <a:pPr lvl="1"/>
            <a:r>
              <a:rPr lang="en-US" dirty="0"/>
              <a:t>Reaches out to Yugoslavia</a:t>
            </a:r>
          </a:p>
          <a:p>
            <a:pPr lvl="1"/>
            <a:r>
              <a:rPr lang="en-US" dirty="0"/>
              <a:t>Reaches to newly independent states in Global South:  India, Egypt, Indonesia</a:t>
            </a:r>
          </a:p>
          <a:p>
            <a:r>
              <a:rPr lang="en-US" dirty="0"/>
              <a:t>MAKES OVERTURES TO WEST</a:t>
            </a:r>
          </a:p>
          <a:p>
            <a:pPr lvl="1"/>
            <a:r>
              <a:rPr lang="en-US" dirty="0"/>
              <a:t>Calls for reduction of conventional weapons</a:t>
            </a:r>
          </a:p>
          <a:p>
            <a:pPr lvl="1"/>
            <a:r>
              <a:rPr lang="en-US" dirty="0"/>
              <a:t>Summit </a:t>
            </a:r>
            <a:r>
              <a:rPr lang="en-US"/>
              <a:t>in Geneva</a:t>
            </a:r>
            <a:endParaRPr lang="en-US" dirty="0"/>
          </a:p>
          <a:p>
            <a:pPr marL="457200" lvl="1" indent="0">
              <a:buNone/>
            </a:pPr>
            <a:endParaRPr lang="en-US" dirty="0"/>
          </a:p>
        </p:txBody>
      </p:sp>
      <p:pic>
        <p:nvPicPr>
          <p:cNvPr id="4" name="Picture 3">
            <a:extLst>
              <a:ext uri="{FF2B5EF4-FFF2-40B4-BE49-F238E27FC236}">
                <a16:creationId xmlns:a16="http://schemas.microsoft.com/office/drawing/2014/main" id="{A7F740C8-AE28-3542-80E6-C4DBBFA6131B}"/>
              </a:ext>
            </a:extLst>
          </p:cNvPr>
          <p:cNvPicPr>
            <a:picLocks noChangeAspect="1"/>
          </p:cNvPicPr>
          <p:nvPr/>
        </p:nvPicPr>
        <p:blipFill>
          <a:blip r:embed="rId2"/>
          <a:stretch>
            <a:fillRect/>
          </a:stretch>
        </p:blipFill>
        <p:spPr>
          <a:xfrm>
            <a:off x="8949121" y="813560"/>
            <a:ext cx="2741010" cy="2024130"/>
          </a:xfrm>
          <a:prstGeom prst="rect">
            <a:avLst/>
          </a:prstGeom>
        </p:spPr>
      </p:pic>
    </p:spTree>
    <p:extLst>
      <p:ext uri="{BB962C8B-B14F-4D97-AF65-F5344CB8AC3E}">
        <p14:creationId xmlns:p14="http://schemas.microsoft.com/office/powerpoint/2010/main" val="2933266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18584-D712-CD41-B892-00C2E3206943}"/>
              </a:ext>
            </a:extLst>
          </p:cNvPr>
          <p:cNvSpPr>
            <a:spLocks noGrp="1"/>
          </p:cNvSpPr>
          <p:nvPr>
            <p:ph type="title"/>
          </p:nvPr>
        </p:nvSpPr>
        <p:spPr/>
        <p:txBody>
          <a:bodyPr/>
          <a:lstStyle/>
          <a:p>
            <a:r>
              <a:rPr lang="en-US" dirty="0"/>
              <a:t>1955:  Khrushchev Comes to the Fore</a:t>
            </a:r>
          </a:p>
        </p:txBody>
      </p:sp>
      <p:sp>
        <p:nvSpPr>
          <p:cNvPr id="3" name="Content Placeholder 2">
            <a:extLst>
              <a:ext uri="{FF2B5EF4-FFF2-40B4-BE49-F238E27FC236}">
                <a16:creationId xmlns:a16="http://schemas.microsoft.com/office/drawing/2014/main" id="{B4E6CBDA-41B0-8548-A347-4CE3A894B948}"/>
              </a:ext>
            </a:extLst>
          </p:cNvPr>
          <p:cNvSpPr>
            <a:spLocks noGrp="1"/>
          </p:cNvSpPr>
          <p:nvPr>
            <p:ph idx="1"/>
          </p:nvPr>
        </p:nvSpPr>
        <p:spPr/>
        <p:txBody>
          <a:bodyPr/>
          <a:lstStyle/>
          <a:p>
            <a:r>
              <a:rPr lang="en-US" dirty="0"/>
              <a:t>New Arms Recommendations</a:t>
            </a:r>
          </a:p>
          <a:p>
            <a:r>
              <a:rPr lang="en-US" dirty="0"/>
              <a:t>Austrian State Treaty</a:t>
            </a:r>
          </a:p>
          <a:p>
            <a:r>
              <a:rPr lang="en-US" dirty="0"/>
              <a:t>Visit to Yugoslavia</a:t>
            </a:r>
          </a:p>
          <a:p>
            <a:r>
              <a:rPr lang="en-US" dirty="0"/>
              <a:t>Disarmament Proposals to West</a:t>
            </a:r>
          </a:p>
          <a:p>
            <a:r>
              <a:rPr lang="en-US" dirty="0"/>
              <a:t>Arms Sales to Egypt</a:t>
            </a:r>
          </a:p>
          <a:p>
            <a:r>
              <a:rPr lang="en-US" dirty="0"/>
              <a:t>Geneva </a:t>
            </a:r>
            <a:r>
              <a:rPr lang="en-US"/>
              <a:t>Conference in 1955</a:t>
            </a:r>
            <a:endParaRPr lang="en-US" dirty="0"/>
          </a:p>
          <a:p>
            <a:pPr marL="0" indent="0">
              <a:buNone/>
            </a:pPr>
            <a:endParaRPr lang="en-US" dirty="0"/>
          </a:p>
          <a:p>
            <a:endParaRPr lang="en-US" dirty="0"/>
          </a:p>
        </p:txBody>
      </p:sp>
    </p:spTree>
    <p:extLst>
      <p:ext uri="{BB962C8B-B14F-4D97-AF65-F5344CB8AC3E}">
        <p14:creationId xmlns:p14="http://schemas.microsoft.com/office/powerpoint/2010/main" val="4025603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9EEC9-4BB0-6B40-9D47-2E0BC7CDBC94}"/>
              </a:ext>
            </a:extLst>
          </p:cNvPr>
          <p:cNvSpPr>
            <a:spLocks noGrp="1"/>
          </p:cNvSpPr>
          <p:nvPr>
            <p:ph type="title"/>
          </p:nvPr>
        </p:nvSpPr>
        <p:spPr/>
        <p:txBody>
          <a:bodyPr/>
          <a:lstStyle/>
          <a:p>
            <a:r>
              <a:rPr lang="en-US" dirty="0"/>
              <a:t>THIS WEEK</a:t>
            </a:r>
          </a:p>
        </p:txBody>
      </p:sp>
      <p:sp>
        <p:nvSpPr>
          <p:cNvPr id="3" name="Content Placeholder 2">
            <a:extLst>
              <a:ext uri="{FF2B5EF4-FFF2-40B4-BE49-F238E27FC236}">
                <a16:creationId xmlns:a16="http://schemas.microsoft.com/office/drawing/2014/main" id="{DDC26CE4-4065-8546-848E-0FD418CFC084}"/>
              </a:ext>
            </a:extLst>
          </p:cNvPr>
          <p:cNvSpPr>
            <a:spLocks noGrp="1"/>
          </p:cNvSpPr>
          <p:nvPr>
            <p:ph idx="1"/>
          </p:nvPr>
        </p:nvSpPr>
        <p:spPr/>
        <p:txBody>
          <a:bodyPr>
            <a:normAutofit fontScale="92500" lnSpcReduction="10000"/>
          </a:bodyPr>
          <a:lstStyle/>
          <a:p>
            <a:r>
              <a:rPr lang="en-US" dirty="0"/>
              <a:t>REVIEW</a:t>
            </a:r>
          </a:p>
          <a:p>
            <a:r>
              <a:rPr lang="en-US" dirty="0"/>
              <a:t>NSC-68, KOREA AND THE MILITARIZATION OF THE COLD WAR</a:t>
            </a:r>
          </a:p>
          <a:p>
            <a:r>
              <a:rPr lang="en-US" dirty="0"/>
              <a:t>WHAT ROLE DID THE ATOMIC BOMB PLAY IN THE EARLY COLD WAR?</a:t>
            </a:r>
          </a:p>
          <a:p>
            <a:r>
              <a:rPr lang="en-US" dirty="0"/>
              <a:t>NSC-68, The Truman Doctrine and the Transformation of Containment</a:t>
            </a:r>
          </a:p>
          <a:p>
            <a:pPr lvl="1"/>
            <a:r>
              <a:rPr lang="en-US" dirty="0"/>
              <a:t>Pay attention to idea of stalemate</a:t>
            </a:r>
          </a:p>
          <a:p>
            <a:r>
              <a:rPr lang="en-US" dirty="0"/>
              <a:t>THE MEANING OF NUCLEAR POWER</a:t>
            </a:r>
          </a:p>
          <a:p>
            <a:pPr lvl="1"/>
            <a:r>
              <a:rPr lang="en-US" dirty="0"/>
              <a:t>The Uselessness of Defense</a:t>
            </a:r>
          </a:p>
          <a:p>
            <a:pPr lvl="1"/>
            <a:r>
              <a:rPr lang="en-US" dirty="0"/>
              <a:t>The Need to Persuade</a:t>
            </a:r>
          </a:p>
          <a:p>
            <a:pPr lvl="1"/>
            <a:r>
              <a:rPr lang="en-US" dirty="0"/>
              <a:t>The Promise it will cost more</a:t>
            </a:r>
          </a:p>
          <a:p>
            <a:pPr lvl="1"/>
            <a:r>
              <a:rPr lang="en-US" dirty="0"/>
              <a:t>Capability + </a:t>
            </a:r>
            <a:r>
              <a:rPr lang="en-US" dirty="0" err="1"/>
              <a:t>Credibiltiy</a:t>
            </a:r>
            <a:endParaRPr lang="en-US" dirty="0"/>
          </a:p>
          <a:p>
            <a:pPr lvl="1"/>
            <a:r>
              <a:rPr lang="en-US" dirty="0"/>
              <a:t>CASES</a:t>
            </a:r>
          </a:p>
        </p:txBody>
      </p:sp>
    </p:spTree>
    <p:extLst>
      <p:ext uri="{BB962C8B-B14F-4D97-AF65-F5344CB8AC3E}">
        <p14:creationId xmlns:p14="http://schemas.microsoft.com/office/powerpoint/2010/main" val="262713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24A08-23C7-7F46-95AE-C1992DE3AA68}"/>
              </a:ext>
            </a:extLst>
          </p:cNvPr>
          <p:cNvSpPr>
            <a:spLocks noGrp="1"/>
          </p:cNvSpPr>
          <p:nvPr>
            <p:ph type="title"/>
          </p:nvPr>
        </p:nvSpPr>
        <p:spPr/>
        <p:txBody>
          <a:bodyPr/>
          <a:lstStyle/>
          <a:p>
            <a:r>
              <a:rPr lang="en-US" dirty="0"/>
              <a:t>REVIEW:  Consolidation of the Cold War</a:t>
            </a:r>
          </a:p>
        </p:txBody>
      </p:sp>
      <p:sp>
        <p:nvSpPr>
          <p:cNvPr id="3" name="Content Placeholder 2">
            <a:extLst>
              <a:ext uri="{FF2B5EF4-FFF2-40B4-BE49-F238E27FC236}">
                <a16:creationId xmlns:a16="http://schemas.microsoft.com/office/drawing/2014/main" id="{83D08599-A76E-7F45-A12C-37DAF09BBE1A}"/>
              </a:ext>
            </a:extLst>
          </p:cNvPr>
          <p:cNvSpPr>
            <a:spLocks noGrp="1"/>
          </p:cNvSpPr>
          <p:nvPr>
            <p:ph idx="1"/>
          </p:nvPr>
        </p:nvSpPr>
        <p:spPr/>
        <p:txBody>
          <a:bodyPr>
            <a:normAutofit lnSpcReduction="10000"/>
          </a:bodyPr>
          <a:lstStyle/>
          <a:p>
            <a:r>
              <a:rPr lang="en-US" dirty="0"/>
              <a:t>Kennan’s “Long Telegram” and Containment</a:t>
            </a:r>
          </a:p>
          <a:p>
            <a:pPr lvl="1"/>
            <a:r>
              <a:rPr lang="en-US" dirty="0"/>
              <a:t>Soviets will probe weak points, take every opportunity to increase strength</a:t>
            </a:r>
          </a:p>
          <a:p>
            <a:pPr lvl="1"/>
            <a:r>
              <a:rPr lang="en-US" dirty="0"/>
              <a:t>But Stalin cautious, will back down if too risky</a:t>
            </a:r>
          </a:p>
          <a:p>
            <a:pPr lvl="1"/>
            <a:r>
              <a:rPr lang="en-US" dirty="0"/>
              <a:t>US role is to contain Soviets in areas of importance</a:t>
            </a:r>
          </a:p>
          <a:p>
            <a:pPr lvl="1"/>
            <a:r>
              <a:rPr lang="en-US" dirty="0"/>
              <a:t>But contain primarily through diplomatic and economic means</a:t>
            </a:r>
          </a:p>
          <a:p>
            <a:r>
              <a:rPr lang="en-US" dirty="0"/>
              <a:t>Truman Doctrine</a:t>
            </a:r>
          </a:p>
          <a:p>
            <a:pPr lvl="1"/>
            <a:r>
              <a:rPr lang="en-US" dirty="0"/>
              <a:t>Tries to apply containment to Turkey and Greece</a:t>
            </a:r>
          </a:p>
          <a:p>
            <a:pPr lvl="1"/>
            <a:r>
              <a:rPr lang="en-US" dirty="0"/>
              <a:t>Needs to convince Congress</a:t>
            </a:r>
          </a:p>
          <a:p>
            <a:pPr lvl="1"/>
            <a:r>
              <a:rPr lang="en-US" dirty="0"/>
              <a:t>Goes to Ideology:  Communism is adversary, not USSR; Global, not limited; but economic</a:t>
            </a:r>
          </a:p>
          <a:p>
            <a:r>
              <a:rPr lang="en-US" dirty="0"/>
              <a:t>Marshall Plan:  The Implementation of Containment</a:t>
            </a:r>
          </a:p>
          <a:p>
            <a:pPr marL="0" indent="0">
              <a:buNone/>
            </a:pPr>
            <a:endParaRPr lang="en-US" dirty="0"/>
          </a:p>
          <a:p>
            <a:pPr marL="457200" lvl="1" indent="0">
              <a:buNone/>
            </a:pPr>
            <a:endParaRPr lang="en-US" dirty="0"/>
          </a:p>
        </p:txBody>
      </p:sp>
    </p:spTree>
    <p:extLst>
      <p:ext uri="{BB962C8B-B14F-4D97-AF65-F5344CB8AC3E}">
        <p14:creationId xmlns:p14="http://schemas.microsoft.com/office/powerpoint/2010/main" val="59759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BB46-71A4-7641-B6B4-A9D6C532C8B6}"/>
              </a:ext>
            </a:extLst>
          </p:cNvPr>
          <p:cNvSpPr>
            <a:spLocks noGrp="1"/>
          </p:cNvSpPr>
          <p:nvPr>
            <p:ph type="title"/>
          </p:nvPr>
        </p:nvSpPr>
        <p:spPr/>
        <p:txBody>
          <a:bodyPr/>
          <a:lstStyle/>
          <a:p>
            <a:r>
              <a:rPr lang="en-US" dirty="0"/>
              <a:t>1949:  The Consolidation</a:t>
            </a:r>
          </a:p>
        </p:txBody>
      </p:sp>
      <p:sp>
        <p:nvSpPr>
          <p:cNvPr id="3" name="Content Placeholder 2">
            <a:extLst>
              <a:ext uri="{FF2B5EF4-FFF2-40B4-BE49-F238E27FC236}">
                <a16:creationId xmlns:a16="http://schemas.microsoft.com/office/drawing/2014/main" id="{F6C07AE1-BB4D-0E42-B8D8-B6B67E685EEA}"/>
              </a:ext>
            </a:extLst>
          </p:cNvPr>
          <p:cNvSpPr>
            <a:spLocks noGrp="1"/>
          </p:cNvSpPr>
          <p:nvPr>
            <p:ph idx="1"/>
          </p:nvPr>
        </p:nvSpPr>
        <p:spPr/>
        <p:txBody>
          <a:bodyPr>
            <a:normAutofit lnSpcReduction="10000"/>
          </a:bodyPr>
          <a:lstStyle/>
          <a:p>
            <a:pPr marL="0" indent="0">
              <a:buNone/>
            </a:pPr>
            <a:r>
              <a:rPr lang="en-US" dirty="0"/>
              <a:t>Containment working well, until:</a:t>
            </a:r>
          </a:p>
          <a:p>
            <a:pPr marL="0" indent="0">
              <a:buNone/>
            </a:pPr>
            <a:endParaRPr lang="en-US" dirty="0"/>
          </a:p>
          <a:p>
            <a:pPr marL="0" indent="0">
              <a:buNone/>
            </a:pPr>
            <a:r>
              <a:rPr lang="en-US" dirty="0"/>
              <a:t>August, 1949:  Soviet Bomb</a:t>
            </a:r>
          </a:p>
          <a:p>
            <a:pPr marL="0" indent="0">
              <a:buNone/>
            </a:pPr>
            <a:r>
              <a:rPr lang="en-US" dirty="0"/>
              <a:t>September, 1949:  Communist Chinese take power</a:t>
            </a:r>
          </a:p>
          <a:p>
            <a:pPr marL="0" indent="0">
              <a:buNone/>
            </a:pPr>
            <a:r>
              <a:rPr lang="en-US" dirty="0"/>
              <a:t>June, 1950:   Korean War</a:t>
            </a:r>
          </a:p>
          <a:p>
            <a:pPr marL="0" indent="0">
              <a:buNone/>
            </a:pPr>
            <a:endParaRPr lang="en-US" dirty="0"/>
          </a:p>
          <a:p>
            <a:pPr marL="0" indent="0">
              <a:buNone/>
            </a:pPr>
            <a:r>
              <a:rPr lang="en-US" dirty="0"/>
              <a:t>Truman “Scared the Hell” out of people, but is communism winning?</a:t>
            </a:r>
          </a:p>
          <a:p>
            <a:pPr marL="0" indent="0">
              <a:buNone/>
            </a:pPr>
            <a:r>
              <a:rPr lang="en-US" dirty="0"/>
              <a:t>People are scared:  February, 1950:  McCarthyism Begins</a:t>
            </a:r>
          </a:p>
          <a:p>
            <a:pPr marL="0" indent="0">
              <a:buNone/>
            </a:pPr>
            <a:r>
              <a:rPr lang="en-US" dirty="0"/>
              <a:t>NSC-68 commissioned:  reported in April</a:t>
            </a:r>
          </a:p>
        </p:txBody>
      </p:sp>
    </p:spTree>
    <p:extLst>
      <p:ext uri="{BB962C8B-B14F-4D97-AF65-F5344CB8AC3E}">
        <p14:creationId xmlns:p14="http://schemas.microsoft.com/office/powerpoint/2010/main" val="42790129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426EC-EA1E-134A-9898-364E4CD25087}"/>
              </a:ext>
            </a:extLst>
          </p:cNvPr>
          <p:cNvSpPr>
            <a:spLocks noGrp="1"/>
          </p:cNvSpPr>
          <p:nvPr>
            <p:ph type="title"/>
          </p:nvPr>
        </p:nvSpPr>
        <p:spPr/>
        <p:txBody>
          <a:bodyPr/>
          <a:lstStyle/>
          <a:p>
            <a:pPr algn="ctr"/>
            <a:r>
              <a:rPr lang="en-US" dirty="0"/>
              <a:t>NSC-68</a:t>
            </a:r>
          </a:p>
        </p:txBody>
      </p:sp>
      <p:sp>
        <p:nvSpPr>
          <p:cNvPr id="3" name="Content Placeholder 2">
            <a:extLst>
              <a:ext uri="{FF2B5EF4-FFF2-40B4-BE49-F238E27FC236}">
                <a16:creationId xmlns:a16="http://schemas.microsoft.com/office/drawing/2014/main" id="{E8A8346B-FA80-644E-ADC3-28837B7741E7}"/>
              </a:ext>
            </a:extLst>
          </p:cNvPr>
          <p:cNvSpPr>
            <a:spLocks noGrp="1"/>
          </p:cNvSpPr>
          <p:nvPr>
            <p:ph idx="1"/>
          </p:nvPr>
        </p:nvSpPr>
        <p:spPr>
          <a:xfrm>
            <a:off x="2773599" y="1555531"/>
            <a:ext cx="7796540" cy="4494413"/>
          </a:xfrm>
        </p:spPr>
        <p:txBody>
          <a:bodyPr>
            <a:normAutofit fontScale="70000" lnSpcReduction="20000"/>
          </a:bodyPr>
          <a:lstStyle/>
          <a:p>
            <a:r>
              <a:rPr lang="en-US" dirty="0"/>
              <a:t>CONFIRMS GLOBAL IDEOLOGICAL WAR, BUT MILITARY STRUGGLE MAY BE NECESSARY:</a:t>
            </a:r>
          </a:p>
          <a:p>
            <a:pPr marL="0" indent="0">
              <a:buNone/>
            </a:pPr>
            <a:r>
              <a:rPr lang="en-US" dirty="0"/>
              <a:t>“Kremlin policy has three main objectives: (I) to preserve and to strengthen its position as the ideological and power center of the Communist world; ( 2) to extend and to consolidate that power by the acquisition of new satellites; and ( 3) to oppose and to weaken any competing system of power that threatens Communist world hegemony.”</a:t>
            </a:r>
          </a:p>
          <a:p>
            <a:pPr marL="0" indent="0">
              <a:buNone/>
            </a:pPr>
            <a:r>
              <a:rPr lang="en-US" dirty="0"/>
              <a:t> “These objectives are inimical to American ideals, which are predicated on the concepts of freedom and dignity. . .. It must be assumed that these concepts and objectives of American life will come under increasing attack. If they are to be protected, the nation must be determined, at whatever cost or sacrifice, to preserve at home and abroad those conditions of life in which these objectives can survive and prosper. We must seek to do this by peaceful means and with the cooperation of other like-minded peoples. But if peaceful means fail we must be willing and ready to fight.”</a:t>
            </a:r>
          </a:p>
        </p:txBody>
      </p:sp>
    </p:spTree>
    <p:extLst>
      <p:ext uri="{BB962C8B-B14F-4D97-AF65-F5344CB8AC3E}">
        <p14:creationId xmlns:p14="http://schemas.microsoft.com/office/powerpoint/2010/main" val="29781187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03B19-6E59-544E-B692-573D267864EE}"/>
              </a:ext>
            </a:extLst>
          </p:cNvPr>
          <p:cNvSpPr>
            <a:spLocks noGrp="1"/>
          </p:cNvSpPr>
          <p:nvPr>
            <p:ph type="title"/>
          </p:nvPr>
        </p:nvSpPr>
        <p:spPr/>
        <p:txBody>
          <a:bodyPr/>
          <a:lstStyle/>
          <a:p>
            <a:pPr algn="ctr"/>
            <a:r>
              <a:rPr lang="en-US" dirty="0"/>
              <a:t>United States Perceives Self as  Weak</a:t>
            </a:r>
          </a:p>
        </p:txBody>
      </p:sp>
      <p:sp>
        <p:nvSpPr>
          <p:cNvPr id="3" name="Content Placeholder 2">
            <a:extLst>
              <a:ext uri="{FF2B5EF4-FFF2-40B4-BE49-F238E27FC236}">
                <a16:creationId xmlns:a16="http://schemas.microsoft.com/office/drawing/2014/main" id="{645CA9BD-EABD-2644-9789-A9A2CDF7A6CD}"/>
              </a:ext>
            </a:extLst>
          </p:cNvPr>
          <p:cNvSpPr>
            <a:spLocks noGrp="1"/>
          </p:cNvSpPr>
          <p:nvPr>
            <p:ph idx="1"/>
          </p:nvPr>
        </p:nvSpPr>
        <p:spPr/>
        <p:txBody>
          <a:bodyPr/>
          <a:lstStyle/>
          <a:p>
            <a:pPr marL="0" indent="0">
              <a:buNone/>
            </a:pPr>
            <a:r>
              <a:rPr lang="en-US" dirty="0"/>
              <a:t>“Russia's progress in the development of atomic bombs probably means that an approximate stalemate in nuclear weapons will be reached by about 1954.”</a:t>
            </a:r>
          </a:p>
          <a:p>
            <a:pPr marL="0" indent="0">
              <a:buNone/>
            </a:pPr>
            <a:r>
              <a:rPr lang="en-US" dirty="0"/>
              <a:t>…</a:t>
            </a:r>
          </a:p>
          <a:p>
            <a:pPr marL="0" indent="0">
              <a:buNone/>
            </a:pPr>
            <a:r>
              <a:rPr lang="en-US" dirty="0"/>
              <a:t>“In spite of these weaknesses, the Communist military capability for conventional, or </a:t>
            </a:r>
            <a:r>
              <a:rPr lang="en-US" dirty="0" err="1"/>
              <a:t>nonatomic</a:t>
            </a:r>
            <a:r>
              <a:rPr lang="en-US" dirty="0"/>
              <a:t>, warfare is now substantially superior to that of the West and is continuing to improve at a more rapid rate.” </a:t>
            </a:r>
          </a:p>
          <a:p>
            <a:endParaRPr lang="en-US" dirty="0"/>
          </a:p>
        </p:txBody>
      </p:sp>
    </p:spTree>
    <p:extLst>
      <p:ext uri="{BB962C8B-B14F-4D97-AF65-F5344CB8AC3E}">
        <p14:creationId xmlns:p14="http://schemas.microsoft.com/office/powerpoint/2010/main" val="3150218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0735E-B76B-D94C-9898-3E9FC32CA3CC}"/>
              </a:ext>
            </a:extLst>
          </p:cNvPr>
          <p:cNvSpPr>
            <a:spLocks noGrp="1"/>
          </p:cNvSpPr>
          <p:nvPr>
            <p:ph type="title"/>
          </p:nvPr>
        </p:nvSpPr>
        <p:spPr/>
        <p:txBody>
          <a:bodyPr/>
          <a:lstStyle/>
          <a:p>
            <a:pPr algn="ctr"/>
            <a:r>
              <a:rPr lang="en-US" dirty="0"/>
              <a:t>US SHOULD LAUNCH MASSIVE MILITARY BUILDUP</a:t>
            </a:r>
          </a:p>
        </p:txBody>
      </p:sp>
      <p:sp>
        <p:nvSpPr>
          <p:cNvPr id="3" name="Content Placeholder 2">
            <a:extLst>
              <a:ext uri="{FF2B5EF4-FFF2-40B4-BE49-F238E27FC236}">
                <a16:creationId xmlns:a16="http://schemas.microsoft.com/office/drawing/2014/main" id="{8362BE59-D662-7041-9A42-1CBA443DB973}"/>
              </a:ext>
            </a:extLst>
          </p:cNvPr>
          <p:cNvSpPr>
            <a:spLocks noGrp="1"/>
          </p:cNvSpPr>
          <p:nvPr>
            <p:ph idx="1"/>
          </p:nvPr>
        </p:nvSpPr>
        <p:spPr/>
        <p:txBody>
          <a:bodyPr>
            <a:normAutofit fontScale="92500" lnSpcReduction="10000"/>
          </a:bodyPr>
          <a:lstStyle/>
          <a:p>
            <a:r>
              <a:rPr lang="en-US" dirty="0"/>
              <a:t>”[Our preferred policy] calls for the United States to take the lead in a rapid and substantial buildup in the defensive power of the West, beginning "at the center" and radiating outward. This means virtual abandonment by the United States of trying to distinguish between national and global security. It also means the end of subordinating security needs to the traditional budgeting restrictions; of asking, "How much security can we afford?" In other words, security must henceforth become the dominant element in the national budget, and other elements must be accommodated to it. The wealth potential of the country is such that as much as 20 percent of the gross national product can be devoted to security without causing national bankruptcy. This new concept of the security needs of the nation calls for annual appropriations of the order of $50 billion, or not much below the former wartime levels.”</a:t>
            </a:r>
          </a:p>
          <a:p>
            <a:endParaRPr lang="en-US" dirty="0"/>
          </a:p>
        </p:txBody>
      </p:sp>
    </p:spTree>
    <p:extLst>
      <p:ext uri="{BB962C8B-B14F-4D97-AF65-F5344CB8AC3E}">
        <p14:creationId xmlns:p14="http://schemas.microsoft.com/office/powerpoint/2010/main" val="1823351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69E92-0CAA-0849-B756-95093424C85A}"/>
              </a:ext>
            </a:extLst>
          </p:cNvPr>
          <p:cNvSpPr>
            <a:spLocks noGrp="1"/>
          </p:cNvSpPr>
          <p:nvPr>
            <p:ph type="title"/>
          </p:nvPr>
        </p:nvSpPr>
        <p:spPr/>
        <p:txBody>
          <a:bodyPr/>
          <a:lstStyle/>
          <a:p>
            <a:r>
              <a:rPr lang="en-US" dirty="0"/>
              <a:t>THE ROLE OF THE BOMB AFTER THE WAR</a:t>
            </a:r>
          </a:p>
        </p:txBody>
      </p:sp>
      <p:sp>
        <p:nvSpPr>
          <p:cNvPr id="3" name="Content Placeholder 2">
            <a:extLst>
              <a:ext uri="{FF2B5EF4-FFF2-40B4-BE49-F238E27FC236}">
                <a16:creationId xmlns:a16="http://schemas.microsoft.com/office/drawing/2014/main" id="{39B0D584-ED5F-AF48-A648-BE65BCBCA825}"/>
              </a:ext>
            </a:extLst>
          </p:cNvPr>
          <p:cNvSpPr>
            <a:spLocks noGrp="1"/>
          </p:cNvSpPr>
          <p:nvPr>
            <p:ph idx="1"/>
          </p:nvPr>
        </p:nvSpPr>
        <p:spPr/>
        <p:txBody>
          <a:bodyPr>
            <a:normAutofit fontScale="92500" lnSpcReduction="10000"/>
          </a:bodyPr>
          <a:lstStyle/>
          <a:p>
            <a:r>
              <a:rPr lang="en-US" dirty="0"/>
              <a:t>1945:   US explodes the bomb—15 kilotons of TNT</a:t>
            </a:r>
          </a:p>
          <a:p>
            <a:pPr lvl="1"/>
            <a:r>
              <a:rPr lang="en-US" dirty="0"/>
              <a:t>Truman feels more confident in Potsdam</a:t>
            </a:r>
          </a:p>
          <a:p>
            <a:pPr lvl="1"/>
            <a:r>
              <a:rPr lang="en-US" dirty="0"/>
              <a:t>Ends war in Japan quickly; excludes Soviet role</a:t>
            </a:r>
          </a:p>
          <a:p>
            <a:pPr lvl="1"/>
            <a:r>
              <a:rPr lang="en-US" dirty="0"/>
              <a:t>US acts more assertively, which Stalin interprets as atomic diplomacy</a:t>
            </a:r>
          </a:p>
          <a:p>
            <a:pPr lvl="1"/>
            <a:r>
              <a:rPr lang="en-US" dirty="0"/>
              <a:t>Stalin suggests atomic weapons change nothing in his strategy</a:t>
            </a:r>
          </a:p>
          <a:p>
            <a:pPr lvl="1"/>
            <a:r>
              <a:rPr lang="en-US" dirty="0"/>
              <a:t>Stalin orders a massive program to develop bomb</a:t>
            </a:r>
          </a:p>
          <a:p>
            <a:pPr lvl="1"/>
            <a:r>
              <a:rPr lang="en-US" dirty="0"/>
              <a:t>According to Khrushchev, he is very afraid</a:t>
            </a:r>
          </a:p>
          <a:p>
            <a:r>
              <a:rPr lang="en-US" dirty="0"/>
              <a:t>1949:   USSR gets the bomb</a:t>
            </a:r>
          </a:p>
          <a:p>
            <a:r>
              <a:rPr lang="en-US" dirty="0"/>
              <a:t>1952:  US explodes hydrogen bomb—10 Megatons of TNT</a:t>
            </a:r>
          </a:p>
          <a:p>
            <a:r>
              <a:rPr lang="en-US" dirty="0"/>
              <a:t>Summer, 1953:  USSR explodes experimental hydrogen bomb</a:t>
            </a:r>
          </a:p>
          <a:p>
            <a:r>
              <a:rPr lang="en-US" dirty="0"/>
              <a:t>Late fall:  USSR explodes full hydrogen bomb</a:t>
            </a:r>
          </a:p>
        </p:txBody>
      </p:sp>
    </p:spTree>
    <p:extLst>
      <p:ext uri="{BB962C8B-B14F-4D97-AF65-F5344CB8AC3E}">
        <p14:creationId xmlns:p14="http://schemas.microsoft.com/office/powerpoint/2010/main" val="473904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B4321-B714-AA41-B14A-4AB1DF5030ED}"/>
              </a:ext>
            </a:extLst>
          </p:cNvPr>
          <p:cNvSpPr>
            <a:spLocks noGrp="1"/>
          </p:cNvSpPr>
          <p:nvPr>
            <p:ph type="title"/>
          </p:nvPr>
        </p:nvSpPr>
        <p:spPr/>
        <p:txBody>
          <a:bodyPr/>
          <a:lstStyle/>
          <a:p>
            <a:r>
              <a:rPr lang="en-US" dirty="0"/>
              <a:t>THE POLITICS OF NUCLEAR WEAPONS</a:t>
            </a:r>
          </a:p>
        </p:txBody>
      </p:sp>
      <p:sp>
        <p:nvSpPr>
          <p:cNvPr id="3" name="Content Placeholder 2">
            <a:extLst>
              <a:ext uri="{FF2B5EF4-FFF2-40B4-BE49-F238E27FC236}">
                <a16:creationId xmlns:a16="http://schemas.microsoft.com/office/drawing/2014/main" id="{3E17E6C9-36AE-1245-BB24-15879E87BA49}"/>
              </a:ext>
            </a:extLst>
          </p:cNvPr>
          <p:cNvSpPr>
            <a:spLocks noGrp="1"/>
          </p:cNvSpPr>
          <p:nvPr>
            <p:ph idx="1"/>
          </p:nvPr>
        </p:nvSpPr>
        <p:spPr/>
        <p:txBody>
          <a:bodyPr/>
          <a:lstStyle/>
          <a:p>
            <a:pPr marL="0" indent="0">
              <a:buNone/>
            </a:pPr>
            <a:r>
              <a:rPr lang="en-US" dirty="0"/>
              <a:t>What is different about nuclear weapons?</a:t>
            </a:r>
          </a:p>
          <a:p>
            <a:pPr marL="0" indent="0">
              <a:buNone/>
            </a:pPr>
            <a:r>
              <a:rPr lang="en-US" dirty="0"/>
              <a:t>	The speed of destruction</a:t>
            </a:r>
          </a:p>
          <a:p>
            <a:pPr marL="0" indent="0">
              <a:buNone/>
            </a:pPr>
            <a:r>
              <a:rPr lang="en-US" dirty="0"/>
              <a:t>	The difficulty—if not impossibility-–to defend</a:t>
            </a:r>
          </a:p>
          <a:p>
            <a:pPr marL="0" indent="0">
              <a:buNone/>
            </a:pPr>
            <a:r>
              <a:rPr lang="en-US" dirty="0"/>
              <a:t>	The “crystal ball effect”—large scale war destroys both</a:t>
            </a:r>
          </a:p>
          <a:p>
            <a:pPr marL="0" indent="0">
              <a:buNone/>
            </a:pPr>
            <a:r>
              <a:rPr lang="en-US" dirty="0"/>
              <a:t>The difficulty to defend:  Cannot prevent others from attacking</a:t>
            </a:r>
          </a:p>
          <a:p>
            <a:pPr marL="0" indent="0">
              <a:buNone/>
            </a:pPr>
            <a:r>
              <a:rPr lang="en-US" dirty="0"/>
              <a:t>	Therefore emphasis not on defense, but deterrence</a:t>
            </a:r>
          </a:p>
          <a:p>
            <a:pPr marL="0" indent="0">
              <a:buNone/>
            </a:pPr>
            <a:r>
              <a:rPr lang="en-US" dirty="0"/>
              <a:t>	Must persuade potential adversary that not cost much too great</a:t>
            </a:r>
          </a:p>
        </p:txBody>
      </p:sp>
      <p:pic>
        <p:nvPicPr>
          <p:cNvPr id="4" name="Picture 3">
            <a:extLst>
              <a:ext uri="{FF2B5EF4-FFF2-40B4-BE49-F238E27FC236}">
                <a16:creationId xmlns:a16="http://schemas.microsoft.com/office/drawing/2014/main" id="{E84E7627-BCBB-0A42-9599-5D4F317C3C77}"/>
              </a:ext>
            </a:extLst>
          </p:cNvPr>
          <p:cNvPicPr>
            <a:picLocks noChangeAspect="1"/>
          </p:cNvPicPr>
          <p:nvPr/>
        </p:nvPicPr>
        <p:blipFill>
          <a:blip r:embed="rId2"/>
          <a:stretch>
            <a:fillRect/>
          </a:stretch>
        </p:blipFill>
        <p:spPr>
          <a:xfrm>
            <a:off x="9336032" y="1318392"/>
            <a:ext cx="2477595" cy="1931354"/>
          </a:xfrm>
          <a:prstGeom prst="rect">
            <a:avLst/>
          </a:prstGeom>
        </p:spPr>
      </p:pic>
    </p:spTree>
    <p:extLst>
      <p:ext uri="{BB962C8B-B14F-4D97-AF65-F5344CB8AC3E}">
        <p14:creationId xmlns:p14="http://schemas.microsoft.com/office/powerpoint/2010/main" val="3450286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281</TotalTime>
  <Words>1182</Words>
  <Application>Microsoft Macintosh PowerPoint</Application>
  <PresentationFormat>Widescreen</PresentationFormat>
  <Paragraphs>157</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The Role of Nuclear Weapons in the Cold War</vt:lpstr>
      <vt:lpstr>THIS WEEK</vt:lpstr>
      <vt:lpstr>REVIEW:  Consolidation of the Cold War</vt:lpstr>
      <vt:lpstr>1949:  The Consolidation</vt:lpstr>
      <vt:lpstr>NSC-68</vt:lpstr>
      <vt:lpstr>United States Perceives Self as  Weak</vt:lpstr>
      <vt:lpstr>US SHOULD LAUNCH MASSIVE MILITARY BUILDUP</vt:lpstr>
      <vt:lpstr>THE ROLE OF THE BOMB AFTER THE WAR</vt:lpstr>
      <vt:lpstr>THE POLITICS OF NUCLEAR WEAPONS</vt:lpstr>
      <vt:lpstr>THE REQUIREMENTS OF DETERRENCE</vt:lpstr>
      <vt:lpstr>CASES:  You are defender when someone attacks you with overwhelming conventional forces:</vt:lpstr>
      <vt:lpstr>The Game of Chicken</vt:lpstr>
      <vt:lpstr>STALIN DIES:  MARCH, 1953</vt:lpstr>
      <vt:lpstr>Foreign Policy Challenges</vt:lpstr>
      <vt:lpstr>A New President:  Dwight Eisenhower</vt:lpstr>
      <vt:lpstr>The Debates After Stalin Dies</vt:lpstr>
      <vt:lpstr>The Actors</vt:lpstr>
      <vt:lpstr>Nikita Khrushchev:  The Politician</vt:lpstr>
      <vt:lpstr>1955:  Khrushchev Comes to the Fore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Nuclear Weapons in the Cold War</dc:title>
  <dc:creator>Microsoft Office User</dc:creator>
  <cp:lastModifiedBy>Microsoft Office User</cp:lastModifiedBy>
  <cp:revision>23</cp:revision>
  <dcterms:created xsi:type="dcterms:W3CDTF">2019-10-09T10:26:15Z</dcterms:created>
  <dcterms:modified xsi:type="dcterms:W3CDTF">2019-10-10T07:52:22Z</dcterms:modified>
</cp:coreProperties>
</file>