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B7D317-BD5B-4D5C-B0F2-15783A5AEC24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8B5E1E-D91F-4CE1-A023-CDFDB4207B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2851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B5E1E-D91F-4CE1-A023-CDFDB4207B8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3418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8AE80-68BB-4862-899A-EB46B018145A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3833-FCB3-4ECD-97F0-CC99887A67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682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8AE80-68BB-4862-899A-EB46B018145A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3833-FCB3-4ECD-97F0-CC99887A67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702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8AE80-68BB-4862-899A-EB46B018145A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3833-FCB3-4ECD-97F0-CC99887A67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6151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8AE80-68BB-4862-899A-EB46B018145A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3833-FCB3-4ECD-97F0-CC99887A67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7871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8AE80-68BB-4862-899A-EB46B018145A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3833-FCB3-4ECD-97F0-CC99887A67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5265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8AE80-68BB-4862-899A-EB46B018145A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3833-FCB3-4ECD-97F0-CC99887A67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7681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8AE80-68BB-4862-899A-EB46B018145A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3833-FCB3-4ECD-97F0-CC99887A67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641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8AE80-68BB-4862-899A-EB46B018145A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3833-FCB3-4ECD-97F0-CC99887A67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1334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8AE80-68BB-4862-899A-EB46B018145A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3833-FCB3-4ECD-97F0-CC99887A67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1718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8AE80-68BB-4862-899A-EB46B018145A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3833-FCB3-4ECD-97F0-CC99887A67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5240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8AE80-68BB-4862-899A-EB46B018145A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3833-FCB3-4ECD-97F0-CC99887A67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1639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8AE80-68BB-4862-899A-EB46B018145A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B3833-FCB3-4ECD-97F0-CC99887A67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4509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Local Ownership:</a:t>
            </a:r>
            <a:br>
              <a:rPr lang="en-US" dirty="0" smtClean="0"/>
            </a:br>
            <a:r>
              <a:rPr lang="en-US" dirty="0" smtClean="0"/>
              <a:t>What does it mean on the ground other than rhetoric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283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Ownership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Involvement of locals in designing and implementation of peacebuilding </a:t>
            </a:r>
          </a:p>
          <a:p>
            <a:r>
              <a:rPr lang="en-US" dirty="0" smtClean="0"/>
              <a:t>Increases legitimacy of UN operation</a:t>
            </a:r>
          </a:p>
          <a:p>
            <a:r>
              <a:rPr lang="en-US" dirty="0" smtClean="0"/>
              <a:t>Increases sustainability of peace</a:t>
            </a:r>
          </a:p>
          <a:p>
            <a:r>
              <a:rPr lang="en-US" dirty="0" smtClean="0"/>
              <a:t>Debate between communitarian and liberal views of peacebuilding</a:t>
            </a:r>
          </a:p>
          <a:p>
            <a:r>
              <a:rPr lang="en-US" dirty="0" smtClean="0"/>
              <a:t>International actors tend to view from liberal stance</a:t>
            </a:r>
          </a:p>
          <a:p>
            <a:r>
              <a:rPr lang="en-US" dirty="0" smtClean="0"/>
              <a:t>Gap between theory and practice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419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Asymmetric Relationship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Donors have their own agenda before local involvement</a:t>
            </a:r>
          </a:p>
          <a:p>
            <a:r>
              <a:rPr lang="en-US" dirty="0" smtClean="0"/>
              <a:t>Asymmetry regarding the knowledge on local system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488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are the locals?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Ambiguity of the concept</a:t>
            </a:r>
          </a:p>
          <a:p>
            <a:r>
              <a:rPr lang="en-US" dirty="0" smtClean="0"/>
              <a:t>Government institutions? Civil society organization? Indigenous peoples?</a:t>
            </a:r>
          </a:p>
          <a:p>
            <a:r>
              <a:rPr lang="en-US" dirty="0" smtClean="0"/>
              <a:t>International actors tend to focus on elites and ignore civil society</a:t>
            </a:r>
          </a:p>
          <a:p>
            <a:r>
              <a:rPr lang="en-US" dirty="0" smtClean="0"/>
              <a:t>Limited contact with rural population</a:t>
            </a:r>
          </a:p>
          <a:p>
            <a:r>
              <a:rPr lang="en-US" dirty="0" smtClean="0"/>
              <a:t>Legitimacy of local partners  </a:t>
            </a:r>
          </a:p>
          <a:p>
            <a:r>
              <a:rPr lang="en-US" dirty="0" smtClean="0"/>
              <a:t>Problem of spoilers</a:t>
            </a:r>
          </a:p>
          <a:p>
            <a:r>
              <a:rPr lang="en-US" dirty="0" smtClean="0"/>
              <a:t>Capacity building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873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case of UNMIL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708" y="148431"/>
            <a:ext cx="6086475" cy="4312733"/>
          </a:xfrm>
        </p:spPr>
      </p:pic>
    </p:spTree>
    <p:extLst>
      <p:ext uri="{BB962C8B-B14F-4D97-AF65-F5344CB8AC3E}">
        <p14:creationId xmlns:p14="http://schemas.microsoft.com/office/powerpoint/2010/main" val="394261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UNMIL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Mandate to assist in </a:t>
            </a:r>
            <a:r>
              <a:rPr lang="en-US" dirty="0"/>
              <a:t>reestablishing national </a:t>
            </a:r>
            <a:r>
              <a:rPr lang="en-US" dirty="0" smtClean="0"/>
              <a:t>authority</a:t>
            </a:r>
          </a:p>
          <a:p>
            <a:r>
              <a:rPr lang="en-US" dirty="0" smtClean="0"/>
              <a:t>Liberian Government has executive and legislative powers</a:t>
            </a:r>
          </a:p>
          <a:p>
            <a:r>
              <a:rPr lang="en-US" dirty="0" smtClean="0"/>
              <a:t>Involvement in justice system</a:t>
            </a:r>
          </a:p>
          <a:p>
            <a:r>
              <a:rPr lang="en-US" dirty="0" smtClean="0"/>
              <a:t>Capacity building </a:t>
            </a:r>
          </a:p>
          <a:p>
            <a:r>
              <a:rPr lang="en-US" dirty="0" smtClean="0"/>
              <a:t>Control of the whole process by Liberian Government</a:t>
            </a:r>
          </a:p>
          <a:p>
            <a:r>
              <a:rPr lang="en-US" dirty="0" smtClean="0"/>
              <a:t>80 percent of the population is outside of judicial reforms</a:t>
            </a:r>
          </a:p>
          <a:p>
            <a:r>
              <a:rPr lang="en-US" dirty="0" smtClean="0"/>
              <a:t>More interventionist approach would make more effective results</a:t>
            </a:r>
          </a:p>
          <a:p>
            <a:r>
              <a:rPr lang="en-US" dirty="0" smtClean="0"/>
              <a:t>Lack of leverage over Liberian government </a:t>
            </a:r>
          </a:p>
          <a:p>
            <a:r>
              <a:rPr lang="en-US" dirty="0" smtClean="0"/>
              <a:t>International aid was not conditional on progress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689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9873" y="1930689"/>
            <a:ext cx="10515600" cy="1325563"/>
          </a:xfrm>
        </p:spPr>
        <p:txBody>
          <a:bodyPr/>
          <a:lstStyle/>
          <a:p>
            <a:r>
              <a:rPr lang="en-US" dirty="0" smtClean="0"/>
              <a:t>Thanks for the attention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381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174</Words>
  <Application>Microsoft Office PowerPoint</Application>
  <PresentationFormat>Широкоэкранный</PresentationFormat>
  <Paragraphs>32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Local Ownership: What does it mean on the ground other than rhetoric</vt:lpstr>
      <vt:lpstr>Local Ownership</vt:lpstr>
      <vt:lpstr>Asymmetric Relationship </vt:lpstr>
      <vt:lpstr>Who are the locals?</vt:lpstr>
      <vt:lpstr>The case of UNMIL</vt:lpstr>
      <vt:lpstr>UNMIL </vt:lpstr>
      <vt:lpstr>Thanks for the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Local Ownership: What does it mean on the ground other than rhetoric</dc:title>
  <dc:creator>Пользователь Windows</dc:creator>
  <cp:lastModifiedBy>Пользователь Windows</cp:lastModifiedBy>
  <cp:revision>5</cp:revision>
  <dcterms:created xsi:type="dcterms:W3CDTF">2019-10-22T09:01:43Z</dcterms:created>
  <dcterms:modified xsi:type="dcterms:W3CDTF">2019-10-22T09:20:05Z</dcterms:modified>
</cp:coreProperties>
</file>