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8" r:id="rId2"/>
    <p:sldMasterId id="2147483746" r:id="rId3"/>
  </p:sldMasterIdLst>
  <p:sldIdLst>
    <p:sldId id="256" r:id="rId4"/>
    <p:sldId id="257" r:id="rId5"/>
    <p:sldId id="258" r:id="rId6"/>
    <p:sldId id="259" r:id="rId7"/>
    <p:sldId id="260" r:id="rId8"/>
    <p:sldId id="262" r:id="rId9"/>
    <p:sldId id="263" r:id="rId10"/>
    <p:sldId id="266" r:id="rId11"/>
    <p:sldId id="267" r:id="rId12"/>
    <p:sldId id="306" r:id="rId13"/>
    <p:sldId id="307" r:id="rId14"/>
    <p:sldId id="310" r:id="rId15"/>
    <p:sldId id="311" r:id="rId16"/>
    <p:sldId id="313" r:id="rId17"/>
    <p:sldId id="314" r:id="rId18"/>
    <p:sldId id="315" r:id="rId19"/>
    <p:sldId id="320" r:id="rId20"/>
    <p:sldId id="321" r:id="rId21"/>
    <p:sldId id="323" r:id="rId22"/>
    <p:sldId id="324" r:id="rId23"/>
    <p:sldId id="325" r:id="rId24"/>
    <p:sldId id="329" r:id="rId25"/>
    <p:sldId id="338" r:id="rId26"/>
    <p:sldId id="340" r:id="rId27"/>
    <p:sldId id="341" r:id="rId28"/>
    <p:sldId id="344" r:id="rId29"/>
    <p:sldId id="346" r:id="rId30"/>
    <p:sldId id="394" r:id="rId31"/>
    <p:sldId id="349" r:id="rId32"/>
    <p:sldId id="355" r:id="rId33"/>
    <p:sldId id="356" r:id="rId34"/>
    <p:sldId id="366" r:id="rId35"/>
    <p:sldId id="367" r:id="rId36"/>
    <p:sldId id="368" r:id="rId37"/>
    <p:sldId id="369" r:id="rId38"/>
    <p:sldId id="371" r:id="rId39"/>
    <p:sldId id="375" r:id="rId40"/>
    <p:sldId id="376" r:id="rId41"/>
    <p:sldId id="378" r:id="rId42"/>
    <p:sldId id="379" r:id="rId43"/>
    <p:sldId id="380" r:id="rId44"/>
    <p:sldId id="384" r:id="rId45"/>
    <p:sldId id="386" r:id="rId46"/>
    <p:sldId id="396" r:id="rId47"/>
    <p:sldId id="269" r:id="rId48"/>
    <p:sldId id="270" r:id="rId49"/>
    <p:sldId id="271" r:id="rId50"/>
    <p:sldId id="272" r:id="rId51"/>
    <p:sldId id="273" r:id="rId52"/>
    <p:sldId id="300" r:id="rId53"/>
    <p:sldId id="276" r:id="rId54"/>
    <p:sldId id="277" r:id="rId55"/>
    <p:sldId id="278" r:id="rId56"/>
    <p:sldId id="285" r:id="rId57"/>
    <p:sldId id="287" r:id="rId58"/>
    <p:sldId id="292" r:id="rId59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Zo&#353;it1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1"/>
          <c:order val="0"/>
          <c:tx>
            <c:strRef>
              <c:f>Hárok2!$E$3</c:f>
              <c:strCache>
                <c:ptCount val="1"/>
                <c:pt idx="0">
                  <c:v>SZ</c:v>
                </c:pt>
              </c:strCache>
            </c:strRef>
          </c:tx>
          <c:spPr>
            <a:ln w="6985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Hárok2!$D$4:$D$11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</c:numCache>
            </c:numRef>
          </c:xVal>
          <c:yVal>
            <c:numRef>
              <c:f>Hárok2!$E$4:$E$11</c:f>
              <c:numCache>
                <c:formatCode>0.00%</c:formatCode>
                <c:ptCount val="8"/>
                <c:pt idx="1">
                  <c:v>0.35090000000000032</c:v>
                </c:pt>
                <c:pt idx="2">
                  <c:v>0.40350000000000008</c:v>
                </c:pt>
                <c:pt idx="3">
                  <c:v>0.36840000000000073</c:v>
                </c:pt>
                <c:pt idx="4">
                  <c:v>0.33330000000000115</c:v>
                </c:pt>
                <c:pt idx="5">
                  <c:v>0.31580000000000097</c:v>
                </c:pt>
                <c:pt idx="6">
                  <c:v>0.30910000000000032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4AF-4FF2-BDF6-ACE8D40BEB9B}"/>
            </c:ext>
          </c:extLst>
        </c:ser>
        <c:ser>
          <c:idx val="0"/>
          <c:order val="1"/>
          <c:tx>
            <c:strRef>
              <c:f>Hárok2!$G$3</c:f>
              <c:strCache>
                <c:ptCount val="1"/>
                <c:pt idx="0">
                  <c:v>ODS</c:v>
                </c:pt>
              </c:strCache>
            </c:strRef>
          </c:tx>
          <c:spPr>
            <a:ln w="69850"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Hárok2!$F$4:$F$11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</c:numCache>
            </c:numRef>
          </c:xVal>
          <c:yVal>
            <c:numRef>
              <c:f>Hárok2!$G$4:$G$11</c:f>
              <c:numCache>
                <c:formatCode>0.00%</c:formatCode>
                <c:ptCount val="8"/>
                <c:pt idx="1">
                  <c:v>0.1053</c:v>
                </c:pt>
                <c:pt idx="2">
                  <c:v>0.15790000000000048</c:v>
                </c:pt>
                <c:pt idx="3">
                  <c:v>0.31580000000000097</c:v>
                </c:pt>
                <c:pt idx="4">
                  <c:v>0.28070000000000001</c:v>
                </c:pt>
                <c:pt idx="5">
                  <c:v>0.21050000000000021</c:v>
                </c:pt>
                <c:pt idx="6">
                  <c:v>0.12280000000000002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4AF-4FF2-BDF6-ACE8D40BEB9B}"/>
            </c:ext>
          </c:extLst>
        </c:ser>
        <c:ser>
          <c:idx val="2"/>
          <c:order val="2"/>
          <c:tx>
            <c:strRef>
              <c:f>Hárok2!$I$3</c:f>
              <c:strCache>
                <c:ptCount val="1"/>
                <c:pt idx="0">
                  <c:v>ČSSD</c:v>
                </c:pt>
              </c:strCache>
            </c:strRef>
          </c:tx>
          <c:spPr>
            <a:ln w="69850">
              <a:solidFill>
                <a:srgbClr val="FFC000"/>
              </a:solidFill>
            </a:ln>
          </c:spPr>
          <c:marker>
            <c:symbol val="none"/>
          </c:marker>
          <c:xVal>
            <c:numRef>
              <c:f>Hárok2!$H$4:$H$11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</c:numCache>
            </c:numRef>
          </c:xVal>
          <c:yVal>
            <c:numRef>
              <c:f>Hárok2!$I$4:$I$11</c:f>
              <c:numCache>
                <c:formatCode>0.00%</c:formatCode>
                <c:ptCount val="8"/>
                <c:pt idx="1">
                  <c:v>0.1053</c:v>
                </c:pt>
                <c:pt idx="2">
                  <c:v>0.29820000000000002</c:v>
                </c:pt>
                <c:pt idx="3">
                  <c:v>0.2281</c:v>
                </c:pt>
                <c:pt idx="4">
                  <c:v>0.31580000000000097</c:v>
                </c:pt>
                <c:pt idx="5">
                  <c:v>0.31580000000000097</c:v>
                </c:pt>
                <c:pt idx="6">
                  <c:v>0.2545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64AF-4FF2-BDF6-ACE8D40BEB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624576"/>
        <c:axId val="95634560"/>
      </c:scatterChart>
      <c:valAx>
        <c:axId val="95624576"/>
        <c:scaling>
          <c:orientation val="minMax"/>
          <c:max val="6"/>
          <c:min val="1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sk-SK"/>
          </a:p>
        </c:txPr>
        <c:crossAx val="95634560"/>
        <c:crosses val="autoZero"/>
        <c:crossBetween val="midCat"/>
        <c:majorUnit val="1"/>
      </c:valAx>
      <c:valAx>
        <c:axId val="95634560"/>
        <c:scaling>
          <c:orientation val="minMax"/>
          <c:max val="0.5"/>
          <c:min val="0"/>
        </c:scaling>
        <c:delete val="0"/>
        <c:axPos val="l"/>
        <c:majorGridlines/>
        <c:numFmt formatCode="0.00%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sk-SK"/>
          </a:p>
        </c:txPr>
        <c:crossAx val="95624576"/>
        <c:crosses val="autoZero"/>
        <c:crossBetween val="midCat"/>
        <c:majorUnit val="0.1"/>
        <c:minorUnit val="1.0000000000000005E-2"/>
      </c:valAx>
    </c:plotArea>
    <c:legend>
      <c:legendPos val="t"/>
      <c:overlay val="0"/>
      <c:txPr>
        <a:bodyPr/>
        <a:lstStyle/>
        <a:p>
          <a:pPr>
            <a:defRPr sz="2400"/>
          </a:pPr>
          <a:endParaRPr lang="sk-SK"/>
        </a:p>
      </c:txPr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k-SK"/>
              <a:t>Kliknite sem a upravte štýl predlohy podnadpisov.</a:t>
            </a:r>
            <a:endParaRPr lang="en-US"/>
          </a:p>
        </p:txBody>
      </p:sp>
      <p:sp>
        <p:nvSpPr>
          <p:cNvPr id="4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10FC9-099B-4C80-9D8A-A701E25EACD2}" type="datetimeFigureOut">
              <a:rPr lang="sk-SK"/>
              <a:pPr>
                <a:defRPr/>
              </a:pPr>
              <a:t>30.11.2019</a:t>
            </a:fld>
            <a:endParaRPr lang="sk-SK" dirty="0"/>
          </a:p>
        </p:txBody>
      </p:sp>
      <p:sp>
        <p:nvSpPr>
          <p:cNvPr id="5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4F561-C9EE-4106-AFA4-BAE69026F7D9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48C84-3DDC-48F2-A935-D4742F426168}" type="datetimeFigureOut">
              <a:rPr lang="sk-SK"/>
              <a:pPr>
                <a:defRPr/>
              </a:pPr>
              <a:t>30.11.2019</a:t>
            </a:fld>
            <a:endParaRPr lang="sk-SK" dirty="0"/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5E2A9-B516-4DD2-AFEB-592F9C60322E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3F936-CECA-47B2-A800-7D454E6F8443}" type="datetimeFigureOut">
              <a:rPr lang="sk-SK"/>
              <a:pPr>
                <a:defRPr/>
              </a:pPr>
              <a:t>30.11.2019</a:t>
            </a:fld>
            <a:endParaRPr lang="sk-SK" dirty="0"/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FA9C2-B26B-40D1-A500-8A0C2818CC86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30.11.2019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7848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30.11.2019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710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30.11.2019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958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30.11.2019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3408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30.11.2019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685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30.11.2019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9630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30.11.2019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8114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30.11.2019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442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B53AF-F24D-47EF-AE86-130D12A8C43F}" type="datetimeFigureOut">
              <a:rPr lang="sk-SK"/>
              <a:pPr>
                <a:defRPr/>
              </a:pPr>
              <a:t>30.11.2019</a:t>
            </a:fld>
            <a:endParaRPr lang="sk-SK" dirty="0"/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F9415-CB26-4D8A-9B61-561E0B062324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30.11.2019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88883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30.11.2019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5426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30.11.2019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5326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30.11.2019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7799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30.11.2019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362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30.11.2019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6998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30.11.2019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3086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30.11.2019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519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30.11.2019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9236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30.11.2019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492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9A6F9-6C30-4992-9EF7-E56E017F365E}" type="datetimeFigureOut">
              <a:rPr lang="sk-SK"/>
              <a:pPr>
                <a:defRPr/>
              </a:pPr>
              <a:t>30.11.2019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75CD7-8F74-44A3-8B8E-68C0E505A504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30.11.2019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0531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30.11.2019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42506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30.11.2019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9547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30.11.2019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68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BBC11-0AC1-4E7D-9412-8494FCEB34F7}" type="datetimeFigureOut">
              <a:rPr lang="sk-SK"/>
              <a:pPr>
                <a:defRPr/>
              </a:pPr>
              <a:t>30.11.2019</a:t>
            </a:fld>
            <a:endParaRPr lang="sk-SK" dirty="0"/>
          </a:p>
        </p:txBody>
      </p:sp>
      <p:sp>
        <p:nvSpPr>
          <p:cNvPr id="6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7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977D1-A7B8-4A3A-840F-32A0D5DAF568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7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89DC6-E69A-4150-8D60-B65E1ADAEBE8}" type="datetimeFigureOut">
              <a:rPr lang="sk-SK"/>
              <a:pPr>
                <a:defRPr/>
              </a:pPr>
              <a:t>30.11.2019</a:t>
            </a:fld>
            <a:endParaRPr lang="sk-SK" dirty="0"/>
          </a:p>
        </p:txBody>
      </p:sp>
      <p:sp>
        <p:nvSpPr>
          <p:cNvPr id="8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9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B4B3E-057D-43AA-AAD4-0DA8BDC1BA21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0CC7A-597D-4DAA-AAC7-23B08679F6EF}" type="datetimeFigureOut">
              <a:rPr lang="sk-SK"/>
              <a:pPr>
                <a:defRPr/>
              </a:pPr>
              <a:t>30.11.2019</a:t>
            </a:fld>
            <a:endParaRPr lang="sk-SK" dirty="0"/>
          </a:p>
        </p:txBody>
      </p:sp>
      <p:sp>
        <p:nvSpPr>
          <p:cNvPr id="4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5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F5F22-9761-4783-9D42-157FCE4F2E41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157E4-1614-4D9E-891C-A7981E46A248}" type="datetimeFigureOut">
              <a:rPr lang="sk-SK"/>
              <a:pPr>
                <a:defRPr/>
              </a:pPr>
              <a:t>30.11.2019</a:t>
            </a:fld>
            <a:endParaRPr lang="sk-SK" dirty="0"/>
          </a:p>
        </p:txBody>
      </p:sp>
      <p:sp>
        <p:nvSpPr>
          <p:cNvPr id="3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4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4FE74-B27F-4C4A-85B0-8446925199EE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8E098-7F36-435A-9B82-28E4B67AFB8D}" type="datetimeFigureOut">
              <a:rPr lang="sk-SK"/>
              <a:pPr>
                <a:defRPr/>
              </a:pPr>
              <a:t>30.11.2019</a:t>
            </a:fld>
            <a:endParaRPr lang="sk-SK" dirty="0"/>
          </a:p>
        </p:txBody>
      </p:sp>
      <p:sp>
        <p:nvSpPr>
          <p:cNvPr id="6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7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EAE5A-296F-458C-B395-EA184F7A533D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s jedným odstrihnutým a zaobleným roho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Pravouhlý trojuho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Voľná forma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k-SK" noProof="0" dirty="0"/>
              <a:t>Ak chcete pridať obrázok, kliknite na ikonu</a:t>
            </a:r>
            <a:endParaRPr lang="en-US" noProof="0" dirty="0"/>
          </a:p>
        </p:txBody>
      </p:sp>
      <p:sp>
        <p:nvSpPr>
          <p:cNvPr id="9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80D73-6A90-407F-BE32-8AD7EF816025}" type="datetimeFigureOut">
              <a:rPr lang="sk-SK"/>
              <a:pPr>
                <a:defRPr/>
              </a:pPr>
              <a:t>30.11.2019</a:t>
            </a:fld>
            <a:endParaRPr lang="sk-SK" dirty="0"/>
          </a:p>
        </p:txBody>
      </p:sp>
      <p:sp>
        <p:nvSpPr>
          <p:cNvPr id="10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11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962A9-66FA-4FDD-A87B-20F6439ACBFD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8" name="Zástupný symbol nadpisu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1029" name="Zástupný symbol textu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85AB4D-59FB-4112-A125-F6E42D6197A7}" type="datetimeFigureOut">
              <a:rPr lang="sk-SK"/>
              <a:pPr>
                <a:defRPr/>
              </a:pPr>
              <a:t>30.11.2019</a:t>
            </a:fld>
            <a:endParaRPr lang="sk-SK" dirty="0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3F5D48-27E3-42AF-AA14-A3C53489624B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7" r:id="rId2"/>
    <p:sldLayoutId id="2147483696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7" r:id="rId9"/>
    <p:sldLayoutId id="2147483693" r:id="rId10"/>
    <p:sldLayoutId id="214748369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30.11.2019</a:t>
            </a:fld>
            <a:endParaRPr lang="sk-SK" dirty="0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sk-SK" dirty="0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black"/>
                </a:solidFill>
                <a:latin typeface="Constantia"/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black"/>
                </a:solidFill>
                <a:latin typeface="Constant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7250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30.11.2019</a:t>
            </a:fld>
            <a:endParaRPr lang="sk-SK">
              <a:solidFill>
                <a:srgbClr val="04617B">
                  <a:shade val="90000"/>
                </a:srgbClr>
              </a:solidFill>
              <a:latin typeface="Constantia"/>
              <a:cs typeface="+mn-cs"/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sk-SK">
              <a:solidFill>
                <a:srgbClr val="04617B">
                  <a:shade val="90000"/>
                </a:srgbClr>
              </a:solidFill>
              <a:latin typeface="Constantia"/>
              <a:cs typeface="+mn-cs"/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sk-SK">
              <a:solidFill>
                <a:srgbClr val="04617B">
                  <a:shade val="90000"/>
                </a:srgbClr>
              </a:solidFill>
              <a:latin typeface="Constantia"/>
              <a:cs typeface="+mn-cs"/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9519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81000" y="2590800"/>
            <a:ext cx="8458200" cy="122237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7200" b="0" dirty="0">
                <a:solidFill>
                  <a:schemeClr val="bg1"/>
                </a:solidFill>
              </a:rPr>
              <a:t>Přístupy v politologii</a:t>
            </a:r>
          </a:p>
        </p:txBody>
      </p: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685800" y="5562600"/>
            <a:ext cx="8458200" cy="914400"/>
          </a:xfrm>
        </p:spPr>
        <p:txBody>
          <a:bodyPr/>
          <a:lstStyle/>
          <a:p>
            <a:pPr marR="0"/>
            <a:r>
              <a:rPr lang="cs-CZ" sz="2800" dirty="0">
                <a:solidFill>
                  <a:schemeClr val="bg1"/>
                </a:solidFill>
              </a:rPr>
              <a:t>Peter Spáč</a:t>
            </a:r>
          </a:p>
          <a:p>
            <a:pPr marR="0"/>
            <a:r>
              <a:rPr lang="cs-CZ" sz="2800" dirty="0">
                <a:solidFill>
                  <a:schemeClr val="bg1"/>
                </a:solidFill>
              </a:rPr>
              <a:t>28.11.2019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/>
              <a:t>Tzv. Nová politická věda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458200" cy="46939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k-SK" dirty="0"/>
              <a:t>Po WWII nastává </a:t>
            </a:r>
            <a:r>
              <a:rPr lang="sk-SK" b="1" dirty="0"/>
              <a:t>významná proměna </a:t>
            </a:r>
            <a:r>
              <a:rPr lang="sk-SK" dirty="0"/>
              <a:t>politologie: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Zaměření na odlišné otázky</a:t>
            </a:r>
          </a:p>
          <a:p>
            <a:pPr lvl="1">
              <a:lnSpc>
                <a:spcPct val="90000"/>
              </a:lnSpc>
            </a:pPr>
            <a:r>
              <a:rPr lang="sk-SK" sz="2400" dirty="0"/>
              <a:t>Významná pozornost věnována metodologii</a:t>
            </a:r>
          </a:p>
          <a:p>
            <a:pPr lvl="1">
              <a:lnSpc>
                <a:spcPct val="90000"/>
              </a:lnSpc>
            </a:pPr>
            <a:r>
              <a:rPr lang="sk-SK" sz="2400" dirty="0"/>
              <a:t>Snaha o povýšení politologie mezi „klasické“ vědy</a:t>
            </a:r>
          </a:p>
          <a:p>
            <a:pPr>
              <a:lnSpc>
                <a:spcPct val="90000"/>
              </a:lnSpc>
            </a:pPr>
            <a:endParaRPr lang="sk-SK" sz="2400" dirty="0"/>
          </a:p>
          <a:p>
            <a:pPr>
              <a:lnSpc>
                <a:spcPct val="90000"/>
              </a:lnSpc>
            </a:pPr>
            <a:r>
              <a:rPr lang="sk-SK" dirty="0"/>
              <a:t>Pozdější </a:t>
            </a:r>
            <a:r>
              <a:rPr lang="sk-SK" b="1" dirty="0"/>
              <a:t>označení</a:t>
            </a:r>
            <a:r>
              <a:rPr lang="sk-SK" dirty="0"/>
              <a:t> pro tyto trendy: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Behavioralismus (</a:t>
            </a: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≠ behaviorismus)</a:t>
            </a:r>
            <a:endParaRPr lang="sk-SK" dirty="0"/>
          </a:p>
          <a:p>
            <a:pPr lvl="1">
              <a:lnSpc>
                <a:spcPct val="90000"/>
              </a:lnSpc>
            </a:pPr>
            <a:r>
              <a:rPr lang="sk-SK" dirty="0" err="1"/>
              <a:t>Behavioralistická</a:t>
            </a:r>
            <a:r>
              <a:rPr lang="sk-SK" dirty="0"/>
              <a:t> revoluce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r>
              <a:rPr lang="sk-SK" dirty="0"/>
              <a:t>50. – 60. léta 20. st. </a:t>
            </a:r>
            <a:r>
              <a:rPr lang="sk-SK" dirty="0">
                <a:sym typeface="Wingdings" pitchFamily="2" charset="2"/>
              </a:rPr>
              <a:t> </a:t>
            </a:r>
            <a:r>
              <a:rPr lang="sk-SK" dirty="0"/>
              <a:t>dominance behavioralismu v USA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2602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/>
              <a:t>Behavioralismus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sk-SK" dirty="0"/>
              <a:t>Americká politologická tradice</a:t>
            </a:r>
            <a:endParaRPr lang="cs-CZ" dirty="0"/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Opuštění výzkumu institucí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Důraz na výzkum </a:t>
            </a:r>
            <a:r>
              <a:rPr lang="sk-SK" b="1" u="sng" dirty="0"/>
              <a:t>chování</a:t>
            </a:r>
            <a:r>
              <a:rPr lang="sk-SK" dirty="0"/>
              <a:t> jednotlivců a skupin v politických vazbách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Instituce: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Chápány</a:t>
            </a:r>
            <a:r>
              <a:rPr lang="sk-SK" dirty="0"/>
              <a:t> sice jako důležitý, ale ne rozhodující prvek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Nic</a:t>
            </a:r>
            <a:r>
              <a:rPr lang="sk-SK" dirty="0"/>
              <a:t> víc než souhrn činnosti jednotlivců a skupin, které je tvoří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1797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dirty="0"/>
              <a:t>Základní znaky (Easton, Nohlen, Hay)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4876800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Empirický výzkum s cílem tvorby teorií</a:t>
            </a:r>
          </a:p>
          <a:p>
            <a:pPr lvl="1"/>
            <a:r>
              <a:rPr lang="sk-SK" dirty="0"/>
              <a:t>Popis nepostačuje, je nutné i vysvětlit (a prognózovat)</a:t>
            </a:r>
          </a:p>
          <a:p>
            <a:endParaRPr lang="sk-SK" dirty="0"/>
          </a:p>
          <a:p>
            <a:r>
              <a:rPr lang="sk-SK" b="1" dirty="0"/>
              <a:t>Identifikace pravidelností</a:t>
            </a:r>
          </a:p>
          <a:p>
            <a:pPr lvl="1"/>
            <a:r>
              <a:rPr lang="sk-SK" dirty="0"/>
              <a:t>Empirický výzkum hledající vzorce chování ve společnosti</a:t>
            </a:r>
          </a:p>
          <a:p>
            <a:endParaRPr lang="sk-SK" dirty="0"/>
          </a:p>
          <a:p>
            <a:r>
              <a:rPr lang="sk-SK" b="1" dirty="0"/>
              <a:t>Induktivismus</a:t>
            </a:r>
          </a:p>
          <a:p>
            <a:pPr lvl="1"/>
            <a:r>
              <a:rPr lang="sk-SK" dirty="0"/>
              <a:t>Hledání pravidelností, zevšeobecňování jako předstupeň tvorby teorií</a:t>
            </a:r>
          </a:p>
          <a:p>
            <a:endParaRPr lang="sk-SK" b="1" dirty="0"/>
          </a:p>
          <a:p>
            <a:r>
              <a:rPr lang="sk-SK" b="1" dirty="0"/>
              <a:t>Převaha základního výzkumu</a:t>
            </a:r>
          </a:p>
          <a:p>
            <a:pPr marL="0" indent="0">
              <a:buNone/>
            </a:pPr>
            <a:endParaRPr lang="sk-SK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4567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dirty="0"/>
              <a:t>Základní znaky (Easton, Nohlen, Hay)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458200" cy="4693920"/>
          </a:xfrm>
        </p:spPr>
        <p:txBody>
          <a:bodyPr>
            <a:normAutofit fontScale="92500" lnSpcReduction="20000"/>
          </a:bodyPr>
          <a:lstStyle/>
          <a:p>
            <a:r>
              <a:rPr lang="sk-SK" sz="2800" b="1" dirty="0"/>
              <a:t>Exaktnost</a:t>
            </a:r>
            <a:r>
              <a:rPr lang="sk-SK" b="1" dirty="0"/>
              <a:t> - </a:t>
            </a:r>
            <a:r>
              <a:rPr lang="sk-SK" sz="2400" dirty="0"/>
              <a:t>propracovanost technik sběru dat</a:t>
            </a:r>
          </a:p>
          <a:p>
            <a:endParaRPr lang="sk-SK" dirty="0"/>
          </a:p>
          <a:p>
            <a:r>
              <a:rPr lang="sk-SK" sz="2800" b="1" dirty="0"/>
              <a:t>Kvantifikace</a:t>
            </a:r>
            <a:r>
              <a:rPr lang="sk-SK" b="1" dirty="0"/>
              <a:t> - </a:t>
            </a:r>
            <a:r>
              <a:rPr lang="sk-SK" sz="2400" dirty="0"/>
              <a:t>využití matematických a statistických metod</a:t>
            </a:r>
          </a:p>
          <a:p>
            <a:pPr marL="393192" lvl="1" indent="0">
              <a:buNone/>
            </a:pPr>
            <a:endParaRPr lang="sk-SK" dirty="0"/>
          </a:p>
          <a:p>
            <a:r>
              <a:rPr lang="sk-SK" b="1" dirty="0"/>
              <a:t>Zpětná ověřitelnost výzkumu</a:t>
            </a:r>
          </a:p>
          <a:p>
            <a:pPr lvl="1"/>
            <a:r>
              <a:rPr lang="sk-SK" dirty="0"/>
              <a:t>Požadavek validity a reliability výzkumu</a:t>
            </a:r>
          </a:p>
          <a:p>
            <a:pPr>
              <a:lnSpc>
                <a:spcPct val="90000"/>
              </a:lnSpc>
            </a:pPr>
            <a:endParaRPr lang="sk-SK" b="1" dirty="0"/>
          </a:p>
          <a:p>
            <a:pPr>
              <a:lnSpc>
                <a:spcPct val="90000"/>
              </a:lnSpc>
            </a:pPr>
            <a:r>
              <a:rPr lang="sk-SK" b="1" dirty="0"/>
              <a:t>Hodnotová neutralita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Požadavek hodnotového odstupu vědce od předmětu výzkumu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Protipól normativně-ontologického přístupu</a:t>
            </a:r>
          </a:p>
          <a:p>
            <a:pPr marL="0" indent="0">
              <a:lnSpc>
                <a:spcPct val="90000"/>
              </a:lnSpc>
              <a:buNone/>
            </a:pPr>
            <a:endParaRPr lang="sk-SK" sz="2800" dirty="0"/>
          </a:p>
          <a:p>
            <a:pPr>
              <a:lnSpc>
                <a:spcPct val="90000"/>
              </a:lnSpc>
            </a:pPr>
            <a:r>
              <a:rPr lang="sk-SK" b="1" dirty="0"/>
              <a:t>Interdisciplinarita</a:t>
            </a:r>
            <a:r>
              <a:rPr lang="sk-SK" sz="2800" b="1" dirty="0"/>
              <a:t> - </a:t>
            </a:r>
            <a:r>
              <a:rPr lang="sk-SK" sz="2400" dirty="0"/>
              <a:t>propojení s jinými vědami (sociologie, psychologie, ekonomie)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3992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/>
              <a:t>Základní znaky - souhrn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sk-SK" sz="2800" dirty="0"/>
              <a:t>Odlišení od předešlé politologie:</a:t>
            </a:r>
          </a:p>
          <a:p>
            <a:pPr lvl="1">
              <a:lnSpc>
                <a:spcPct val="80000"/>
              </a:lnSpc>
            </a:pPr>
            <a:endParaRPr lang="sk-SK" dirty="0"/>
          </a:p>
          <a:p>
            <a:pPr lvl="1">
              <a:lnSpc>
                <a:spcPct val="80000"/>
              </a:lnSpc>
            </a:pPr>
            <a:r>
              <a:rPr lang="sk-SK" dirty="0"/>
              <a:t>Obsahové – zaměření na jiná témata a otázky</a:t>
            </a:r>
          </a:p>
          <a:p>
            <a:pPr lvl="1">
              <a:lnSpc>
                <a:spcPct val="80000"/>
              </a:lnSpc>
            </a:pPr>
            <a:r>
              <a:rPr lang="sk-SK" dirty="0"/>
              <a:t>Metodologické – silná snaha o metodologickou propracovanost politologie</a:t>
            </a:r>
          </a:p>
          <a:p>
            <a:pPr>
              <a:lnSpc>
                <a:spcPct val="80000"/>
              </a:lnSpc>
            </a:pPr>
            <a:endParaRPr lang="sk-SK" sz="2800" dirty="0"/>
          </a:p>
          <a:p>
            <a:pPr>
              <a:lnSpc>
                <a:spcPct val="80000"/>
              </a:lnSpc>
            </a:pPr>
            <a:r>
              <a:rPr lang="sk-SK" sz="2800" dirty="0"/>
              <a:t>B nebyl jednotným směrem, přesná definice chybí</a:t>
            </a:r>
          </a:p>
          <a:p>
            <a:pPr>
              <a:lnSpc>
                <a:spcPct val="80000"/>
              </a:lnSpc>
            </a:pPr>
            <a:endParaRPr lang="sk-SK" sz="2800" dirty="0"/>
          </a:p>
          <a:p>
            <a:pPr>
              <a:lnSpc>
                <a:spcPct val="80000"/>
              </a:lnSpc>
            </a:pPr>
            <a:r>
              <a:rPr lang="sk-SK" sz="2800" dirty="0"/>
              <a:t>Definice spíše toho, čím B nebyl:</a:t>
            </a:r>
          </a:p>
          <a:p>
            <a:pPr lvl="1">
              <a:lnSpc>
                <a:spcPct val="80000"/>
              </a:lnSpc>
            </a:pPr>
            <a:r>
              <a:rPr lang="sk-SK" dirty="0"/>
              <a:t>Dahl - liší se od přístupu, který používá filosof, historik, právník a moralista</a:t>
            </a:r>
            <a:r>
              <a:rPr lang="cs-CZ" dirty="0"/>
              <a:t> </a:t>
            </a:r>
            <a:r>
              <a:rPr lang="sk-SK" dirty="0"/>
              <a:t>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9807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/>
              <a:t>Behavioralismus - témata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k-SK" dirty="0"/>
              <a:t>Odklon od výzkumu institucí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Důraz na praktický aspekt mocenských vztahů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b="1" dirty="0"/>
              <a:t>Typická témata: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Socializace (zapojování jedinců do širších vazeb)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Politická kultura (tradice)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Zájmové skupiny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Volební chování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34743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/>
              <a:t>Behavioralismus - metodologie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cs-CZ" sz="2800" dirty="0"/>
              <a:t>Exaktnost, empirismus, pozitivismus</a:t>
            </a:r>
          </a:p>
          <a:p>
            <a:pPr lvl="1"/>
            <a:r>
              <a:rPr lang="sk-SK" dirty="0"/>
              <a:t>Smith – </a:t>
            </a:r>
            <a:r>
              <a:rPr lang="sk-SK" i="1" dirty="0"/>
              <a:t>„</a:t>
            </a:r>
            <a:r>
              <a:rPr lang="sk-SK" sz="2800" b="1" i="1" dirty="0"/>
              <a:t>Let the facts</a:t>
            </a:r>
            <a:r>
              <a:rPr lang="sk-SK" i="1" dirty="0"/>
              <a:t>, with some help and a receptive audience, </a:t>
            </a:r>
            <a:r>
              <a:rPr lang="sk-SK" sz="2800" b="1" i="1" dirty="0"/>
              <a:t>speak for themselves</a:t>
            </a:r>
            <a:r>
              <a:rPr lang="sk-SK" i="1" dirty="0"/>
              <a:t>“</a:t>
            </a:r>
            <a:endParaRPr lang="cs-CZ" i="1" dirty="0"/>
          </a:p>
          <a:p>
            <a:endParaRPr lang="sk-SK" sz="2800" dirty="0"/>
          </a:p>
          <a:p>
            <a:r>
              <a:rPr lang="sk-SK" sz="2800" dirty="0"/>
              <a:t>Využití nástrojů z jiných (i přírodních) věd:</a:t>
            </a:r>
          </a:p>
          <a:p>
            <a:pPr lvl="1"/>
            <a:r>
              <a:rPr lang="sk-SK" dirty="0"/>
              <a:t>Dotazníky</a:t>
            </a:r>
          </a:p>
          <a:p>
            <a:pPr lvl="1"/>
            <a:r>
              <a:rPr lang="sk-SK" dirty="0"/>
              <a:t>Rozhovory</a:t>
            </a:r>
          </a:p>
          <a:p>
            <a:pPr lvl="1"/>
            <a:r>
              <a:rPr lang="sk-SK" dirty="0"/>
              <a:t>Obsahová analýza</a:t>
            </a:r>
          </a:p>
          <a:p>
            <a:pPr lvl="1"/>
            <a:r>
              <a:rPr lang="sk-SK" dirty="0"/>
              <a:t>Statistika</a:t>
            </a:r>
          </a:p>
          <a:p>
            <a:pPr lvl="1"/>
            <a:r>
              <a:rPr lang="sk-SK" dirty="0"/>
              <a:t>Matematické modelování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22795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/>
              <a:t>The People</a:t>
            </a:r>
            <a:r>
              <a:rPr lang="en-US" sz="4400" dirty="0"/>
              <a:t>’s</a:t>
            </a:r>
            <a:r>
              <a:rPr lang="sk-SK" sz="4400" dirty="0"/>
              <a:t> Choice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sk-SK" dirty="0"/>
              <a:t>Lazarsfeld, Berelson, Gaudet (1944)</a:t>
            </a:r>
          </a:p>
          <a:p>
            <a:endParaRPr lang="sk-SK" dirty="0"/>
          </a:p>
          <a:p>
            <a:r>
              <a:rPr lang="sk-SK" dirty="0"/>
              <a:t>Vliv sociodemografických vlastností (věk, náboženské vyznání, sociální postavení, velikost bydliště) na volební chování</a:t>
            </a:r>
          </a:p>
          <a:p>
            <a:endParaRPr lang="sk-SK" dirty="0"/>
          </a:p>
          <a:p>
            <a:r>
              <a:rPr lang="sk-SK" dirty="0"/>
              <a:t>Erie County (Ohio)</a:t>
            </a:r>
          </a:p>
          <a:p>
            <a:endParaRPr lang="sk-SK" dirty="0"/>
          </a:p>
          <a:p>
            <a:r>
              <a:rPr lang="sk-SK" dirty="0"/>
              <a:t>Panelové šetření – opakovaný výzkum na stejném vzorku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71407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/>
              <a:t>The People</a:t>
            </a:r>
            <a:r>
              <a:rPr lang="en-US" sz="4400" dirty="0"/>
              <a:t>’s</a:t>
            </a:r>
            <a:r>
              <a:rPr lang="sk-SK" sz="4400" dirty="0"/>
              <a:t> Choice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sk-SK" sz="2800" b="1" dirty="0"/>
              <a:t>Archetypy voličů </a:t>
            </a:r>
            <a:r>
              <a:rPr lang="sk-SK" sz="2800" dirty="0"/>
              <a:t>amerických stran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Republikán – bohatý protestant na venkově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Demokrat – chudý katolík z města</a:t>
            </a:r>
          </a:p>
          <a:p>
            <a:pPr>
              <a:lnSpc>
                <a:spcPct val="90000"/>
              </a:lnSpc>
            </a:pPr>
            <a:endParaRPr lang="sk-SK" sz="2800" dirty="0"/>
          </a:p>
          <a:p>
            <a:pPr>
              <a:lnSpc>
                <a:spcPct val="90000"/>
              </a:lnSpc>
            </a:pPr>
            <a:r>
              <a:rPr lang="sk-SK" sz="2800" b="1" dirty="0" err="1"/>
              <a:t>Křížící</a:t>
            </a:r>
            <a:r>
              <a:rPr lang="sk-SK" sz="2800" b="1" dirty="0"/>
              <a:t> faktory </a:t>
            </a:r>
            <a:r>
              <a:rPr lang="sk-SK" sz="2800" dirty="0"/>
              <a:t>(</a:t>
            </a:r>
            <a:r>
              <a:rPr lang="sk-SK" sz="2800" dirty="0" err="1"/>
              <a:t>Cross</a:t>
            </a:r>
            <a:r>
              <a:rPr lang="sk-SK" sz="2800" dirty="0"/>
              <a:t> pressures)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Opožděné rozhodování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S nárůstem překřížení klesal zájem o volby ve všeobecnosti</a:t>
            </a:r>
          </a:p>
          <a:p>
            <a:pPr>
              <a:lnSpc>
                <a:spcPct val="90000"/>
              </a:lnSpc>
            </a:pPr>
            <a:endParaRPr lang="sk-SK" sz="2800" dirty="0"/>
          </a:p>
          <a:p>
            <a:pPr>
              <a:lnSpc>
                <a:spcPct val="90000"/>
              </a:lnSpc>
            </a:pPr>
            <a:r>
              <a:rPr lang="sk-SK" sz="2800" b="1" dirty="0"/>
              <a:t>Volební kampaň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Vliv na voliče s nižším zájmem o volby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Voliči s větším zájmem o výsledek se rozhodují dříve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27744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/>
              <a:t>Kritika behavioralismu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k-SK" dirty="0"/>
              <a:t>Od 60. let 20. st.</a:t>
            </a:r>
          </a:p>
          <a:p>
            <a:pPr>
              <a:lnSpc>
                <a:spcPct val="90000"/>
              </a:lnSpc>
            </a:pPr>
            <a:r>
              <a:rPr lang="sk-SK" dirty="0"/>
              <a:t>Logický následek nástupu a dominance behavioralismu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Zdroje: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Bývalí stoupenci behavioralismu (Easton, Bay)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Zastánci normativně-ontologického přístupu (političtí filozofové – Strauss, Voegelin)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Přívrženci historicko-dialektického přístupu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986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Politologie v 1. pol. 20. století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Výrazně odlišná pozice než v současnosti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Užší tématické zaměření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Malý</a:t>
            </a:r>
            <a:r>
              <a:rPr lang="sk-SK" dirty="0"/>
              <a:t> důraz na metodologii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Problém s akceptací politologie jako vědy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/>
              <a:t>Kritika behavioralismu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012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sk-SK" b="1" dirty="0"/>
              <a:t>Odtrhnutí od reality</a:t>
            </a:r>
            <a:r>
              <a:rPr lang="sk-SK" dirty="0"/>
              <a:t>, neschopnost reagovat na novou situaci (1968, Vietnam)</a:t>
            </a:r>
          </a:p>
          <a:p>
            <a:pPr>
              <a:lnSpc>
                <a:spcPct val="90000"/>
              </a:lnSpc>
            </a:pPr>
            <a:endParaRPr lang="sk-SK" sz="2800" dirty="0"/>
          </a:p>
          <a:p>
            <a:pPr>
              <a:lnSpc>
                <a:spcPct val="90000"/>
              </a:lnSpc>
            </a:pPr>
            <a:r>
              <a:rPr lang="sk-SK" dirty="0"/>
              <a:t>Vytýkaný </a:t>
            </a:r>
            <a:r>
              <a:rPr lang="sk-SK" b="1" dirty="0"/>
              <a:t>výzkum pro výzkum</a:t>
            </a:r>
            <a:r>
              <a:rPr lang="sk-SK" dirty="0"/>
              <a:t>: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Potřeba</a:t>
            </a:r>
            <a:r>
              <a:rPr lang="sk-SK" dirty="0"/>
              <a:t> obnovy výzkumu pro praxi při zohlednění společenských požadavků</a:t>
            </a:r>
          </a:p>
          <a:p>
            <a:pPr>
              <a:lnSpc>
                <a:spcPct val="90000"/>
              </a:lnSpc>
            </a:pPr>
            <a:endParaRPr lang="sk-SK" sz="2800" dirty="0"/>
          </a:p>
          <a:p>
            <a:pPr>
              <a:lnSpc>
                <a:spcPct val="90000"/>
              </a:lnSpc>
            </a:pPr>
            <a:r>
              <a:rPr lang="sk-SK" b="1" dirty="0"/>
              <a:t>Zdánlivá hodnotová neutralita</a:t>
            </a:r>
            <a:r>
              <a:rPr lang="sk-SK" dirty="0"/>
              <a:t>: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Proklamované odmítnutí hodnot má normativní základ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Vytýkané preferování konzervativních a liberálních hodnot (koncept politické kultury Almonda a Verby)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Potřeba politizace politické vědy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39910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/>
              <a:t>Kritika behavioralismu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k-SK" b="1" dirty="0"/>
              <a:t>Političtí filozofové (Strauss):</a:t>
            </a:r>
          </a:p>
          <a:p>
            <a:pPr lvl="1">
              <a:lnSpc>
                <a:spcPct val="90000"/>
              </a:lnSpc>
            </a:pPr>
            <a:r>
              <a:rPr lang="sk-SK" sz="2200" dirty="0"/>
              <a:t>Podstata politiky nemůže být neutrální</a:t>
            </a:r>
          </a:p>
          <a:p>
            <a:pPr lvl="1">
              <a:lnSpc>
                <a:spcPct val="90000"/>
              </a:lnSpc>
            </a:pPr>
            <a:r>
              <a:rPr lang="sk-SK" sz="2200" dirty="0"/>
              <a:t>Pokud absentuje posuzování podle kritérií typu spravedlivost, tak není možné politice porozumět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cs-CZ" b="1" dirty="0"/>
              <a:t>Klaus von Beyme:</a:t>
            </a:r>
          </a:p>
          <a:p>
            <a:pPr lvl="1"/>
            <a:r>
              <a:rPr lang="sk-SK" dirty="0"/>
              <a:t>Nepoměr nákladů a výsledků výzkumu</a:t>
            </a:r>
          </a:p>
          <a:p>
            <a:pPr lvl="1"/>
            <a:r>
              <a:rPr lang="sk-SK" dirty="0"/>
              <a:t>Náročnost výzkumu skupin</a:t>
            </a:r>
          </a:p>
          <a:p>
            <a:pPr lvl="1"/>
            <a:r>
              <a:rPr lang="sk-SK" b="1" dirty="0"/>
              <a:t>Rozdíl mezi statistickou a věcnou významností</a:t>
            </a:r>
          </a:p>
          <a:p>
            <a:pPr lvl="1"/>
            <a:r>
              <a:rPr lang="sk-SK" dirty="0"/>
              <a:t>Zdánlivost hodnotové neutrality</a:t>
            </a:r>
          </a:p>
          <a:p>
            <a:pPr marL="393192" lvl="1" indent="0">
              <a:lnSpc>
                <a:spcPct val="90000"/>
              </a:lnSpc>
              <a:buNone/>
            </a:pPr>
            <a:endParaRPr lang="cs-CZ" dirty="0"/>
          </a:p>
          <a:p>
            <a:pPr>
              <a:lnSpc>
                <a:spcPct val="90000"/>
              </a:lnSpc>
            </a:pPr>
            <a:endParaRPr lang="sk-SK" b="1" dirty="0"/>
          </a:p>
          <a:p>
            <a:pPr lvl="1">
              <a:lnSpc>
                <a:spcPct val="90000"/>
              </a:lnSpc>
            </a:pPr>
            <a:endParaRPr lang="sk-SK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3820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/>
              <a:t>Post-behavioralismus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012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sk-SK" sz="2800" dirty="0"/>
              <a:t>Přibližně od 70. let 20. století</a:t>
            </a:r>
            <a:endParaRPr lang="cs-CZ" sz="2800" dirty="0"/>
          </a:p>
          <a:p>
            <a:pPr>
              <a:lnSpc>
                <a:spcPct val="90000"/>
              </a:lnSpc>
            </a:pPr>
            <a:endParaRPr lang="cs-CZ" sz="2800" dirty="0"/>
          </a:p>
          <a:p>
            <a:pPr>
              <a:lnSpc>
                <a:spcPct val="90000"/>
              </a:lnSpc>
            </a:pPr>
            <a:r>
              <a:rPr lang="cs-CZ" sz="2800" dirty="0"/>
              <a:t>Navázání na behavioralismus a úprava jeho základních východisek</a:t>
            </a:r>
          </a:p>
          <a:p>
            <a:pPr>
              <a:lnSpc>
                <a:spcPct val="90000"/>
              </a:lnSpc>
            </a:pPr>
            <a:endParaRPr lang="sk-SK" sz="2800" dirty="0"/>
          </a:p>
          <a:p>
            <a:pPr>
              <a:lnSpc>
                <a:spcPct val="90000"/>
              </a:lnSpc>
            </a:pPr>
            <a:r>
              <a:rPr lang="sk-SK" sz="2800" b="1" dirty="0"/>
              <a:t>Hlavní změny: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Nejen</a:t>
            </a:r>
            <a:r>
              <a:rPr lang="sk-SK" dirty="0"/>
              <a:t> na popis a vysvětlení, ale též předvídání a kontrolu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Práce mohou mít i normativní pasáže – je však potřeba striktně je oddělit od empirických částí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Nejen základní, ale i aplikovaný </a:t>
            </a:r>
            <a:r>
              <a:rPr lang="sk-SK" dirty="0" err="1"/>
              <a:t>výzkum</a:t>
            </a:r>
            <a:endParaRPr lang="sk-SK" dirty="0"/>
          </a:p>
          <a:p>
            <a:pPr marL="393192" lvl="1" indent="0">
              <a:lnSpc>
                <a:spcPct val="90000"/>
              </a:lnSpc>
              <a:buNone/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 err="1"/>
              <a:t>Policy</a:t>
            </a:r>
            <a:r>
              <a:rPr lang="sk-SK" dirty="0"/>
              <a:t> analýza, politické </a:t>
            </a:r>
            <a:r>
              <a:rPr lang="sk-SK" dirty="0" err="1"/>
              <a:t>poradenství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22206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Teorie racionální volby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0120"/>
          </a:xfrm>
        </p:spPr>
        <p:txBody>
          <a:bodyPr>
            <a:normAutofit/>
          </a:bodyPr>
          <a:lstStyle/>
          <a:p>
            <a:r>
              <a:rPr lang="cs-CZ" sz="2400" dirty="0"/>
              <a:t>Založená i na myšlenkách behavioralismu</a:t>
            </a:r>
          </a:p>
          <a:p>
            <a:endParaRPr lang="cs-CZ" sz="2400" dirty="0"/>
          </a:p>
          <a:p>
            <a:r>
              <a:rPr lang="cs-CZ" sz="2400" dirty="0"/>
              <a:t>Ekonomický pohled na politologii a její procesy</a:t>
            </a:r>
          </a:p>
          <a:p>
            <a:endParaRPr lang="cs-CZ" sz="2400" dirty="0"/>
          </a:p>
          <a:p>
            <a:r>
              <a:rPr lang="cs-CZ" sz="2400" dirty="0"/>
              <a:t>Zájem o motivy aktérů při jednání a rozhodování</a:t>
            </a:r>
          </a:p>
          <a:p>
            <a:endParaRPr lang="cs-CZ" sz="2400" dirty="0"/>
          </a:p>
          <a:p>
            <a:r>
              <a:rPr lang="cs-CZ" sz="2400" dirty="0"/>
              <a:t>Výzkum jednotlivců, ale i jednotek vyššího řádu (např. politických stran)</a:t>
            </a:r>
          </a:p>
          <a:p>
            <a:endParaRPr lang="sk-SK" sz="2400" b="1" dirty="0"/>
          </a:p>
          <a:p>
            <a:r>
              <a:rPr lang="sk-SK" sz="2400" b="1" dirty="0"/>
              <a:t>Individualismus</a:t>
            </a:r>
            <a:r>
              <a:rPr lang="sk-SK" sz="2400" dirty="0"/>
              <a:t> – sociální události jsou vnímány jako výsledek akcí aktérů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9005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Koncept racionality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Ústřední prvek přístupů racionální volby</a:t>
            </a:r>
          </a:p>
          <a:p>
            <a:endParaRPr lang="cs-CZ" dirty="0"/>
          </a:p>
          <a:p>
            <a:r>
              <a:rPr lang="cs-CZ" dirty="0"/>
              <a:t>Racionalita akcí vs. racionalita cílů</a:t>
            </a:r>
          </a:p>
          <a:p>
            <a:endParaRPr lang="cs-CZ" dirty="0"/>
          </a:p>
          <a:p>
            <a:r>
              <a:rPr lang="cs-CZ" dirty="0"/>
              <a:t>Teorie racionální volby pracuje pouze s </a:t>
            </a:r>
            <a:r>
              <a:rPr lang="cs-CZ" b="1" dirty="0"/>
              <a:t>racionalitou akcí</a:t>
            </a:r>
          </a:p>
          <a:p>
            <a:endParaRPr lang="cs-CZ" dirty="0"/>
          </a:p>
          <a:p>
            <a:r>
              <a:rPr lang="cs-CZ" dirty="0"/>
              <a:t>Racionalita cílů je pro tento přístup úplně irelevantní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88223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Aktéři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Racionalita a snaha o maximalizaci vlastního prospěchu (náklady vs. výsledek)</a:t>
            </a:r>
          </a:p>
          <a:p>
            <a:endParaRPr lang="cs-CZ" dirty="0"/>
          </a:p>
          <a:p>
            <a:r>
              <a:rPr lang="cs-CZ" dirty="0"/>
              <a:t>Chování v politice totožné jako v ekonomických vztazích (osobní prospěch, kalkulace zisků a ztrát)</a:t>
            </a:r>
          </a:p>
          <a:p>
            <a:endParaRPr lang="cs-CZ" dirty="0"/>
          </a:p>
          <a:p>
            <a:r>
              <a:rPr lang="cs-CZ" dirty="0"/>
              <a:t>Jasná hierarchie preferencí</a:t>
            </a:r>
          </a:p>
          <a:p>
            <a:endParaRPr lang="sk-SK" dirty="0"/>
          </a:p>
          <a:p>
            <a:r>
              <a:rPr lang="sk-SK" dirty="0"/>
              <a:t>Odlišné reakce na nejistotu a riziko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32540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Teorie racionální volby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534400" cy="4770120"/>
          </a:xfrm>
        </p:spPr>
        <p:txBody>
          <a:bodyPr>
            <a:normAutofit/>
          </a:bodyPr>
          <a:lstStyle/>
          <a:p>
            <a:r>
              <a:rPr lang="sk-SK" dirty="0"/>
              <a:t>Formální teorie</a:t>
            </a:r>
          </a:p>
          <a:p>
            <a:endParaRPr lang="sk-SK" dirty="0"/>
          </a:p>
          <a:p>
            <a:r>
              <a:rPr lang="sk-SK" dirty="0"/>
              <a:t>Práce se zjednodušenou realitou, využívání modelů</a:t>
            </a:r>
          </a:p>
          <a:p>
            <a:endParaRPr lang="sk-SK" dirty="0"/>
          </a:p>
          <a:p>
            <a:r>
              <a:rPr lang="sk-SK" dirty="0"/>
              <a:t>Snaha o vysvětlení a predikci</a:t>
            </a:r>
          </a:p>
          <a:p>
            <a:endParaRPr lang="sk-SK" dirty="0"/>
          </a:p>
          <a:p>
            <a:r>
              <a:rPr lang="sk-SK" dirty="0"/>
              <a:t>Aplikace formalizovaného jazyka (typicky matematika)</a:t>
            </a:r>
          </a:p>
          <a:p>
            <a:endParaRPr lang="sk-SK" dirty="0"/>
          </a:p>
          <a:p>
            <a:r>
              <a:rPr lang="sk-SK" dirty="0"/>
              <a:t>Teorie racionální volby jako optimální standard, se kterým lze poměřovat </a:t>
            </a:r>
            <a:r>
              <a:rPr lang="sk-SK" b="1" dirty="0"/>
              <a:t>reálné akce </a:t>
            </a:r>
            <a:endParaRPr lang="cs-CZ" b="1" dirty="0"/>
          </a:p>
          <a:p>
            <a:endParaRPr lang="sk-SK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4959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Politicko-ekonomické teorie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Politické procesy jako tržní vztahy (Downs)</a:t>
            </a:r>
          </a:p>
          <a:p>
            <a:endParaRPr lang="sk-SK" dirty="0"/>
          </a:p>
          <a:p>
            <a:r>
              <a:rPr lang="sk-SK" dirty="0"/>
              <a:t>Teorie sociální volby (Arrow)</a:t>
            </a:r>
          </a:p>
          <a:p>
            <a:endParaRPr lang="sk-SK" dirty="0"/>
          </a:p>
          <a:p>
            <a:r>
              <a:rPr lang="sk-SK" dirty="0"/>
              <a:t>Logika kolektivního jednání (Olson)</a:t>
            </a:r>
          </a:p>
          <a:p>
            <a:endParaRPr lang="sk-SK" dirty="0"/>
          </a:p>
          <a:p>
            <a:r>
              <a:rPr lang="sk-SK" dirty="0"/>
              <a:t>Rozhodování v podmínkách nejistoty (Dahl)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0941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34400" cy="1143000"/>
          </a:xfrm>
        </p:spPr>
        <p:txBody>
          <a:bodyPr>
            <a:normAutofit/>
          </a:bodyPr>
          <a:lstStyle/>
          <a:p>
            <a:r>
              <a:rPr lang="sk-SK" sz="3800" dirty="0"/>
              <a:t>Politické procesy </a:t>
            </a:r>
            <a:r>
              <a:rPr lang="sk-SK" sz="3800" dirty="0" err="1"/>
              <a:t>jako</a:t>
            </a:r>
            <a:r>
              <a:rPr lang="sk-SK" sz="3800" dirty="0"/>
              <a:t> tržní </a:t>
            </a:r>
            <a:r>
              <a:rPr lang="sk-SK" sz="3800" dirty="0" err="1"/>
              <a:t>vztahy</a:t>
            </a:r>
            <a:r>
              <a:rPr lang="sk-SK" sz="3800" dirty="0"/>
              <a:t> (</a:t>
            </a:r>
            <a:r>
              <a:rPr lang="sk-SK" sz="3800" dirty="0" err="1"/>
              <a:t>Downs</a:t>
            </a:r>
            <a:r>
              <a:rPr lang="sk-SK" sz="3800" dirty="0"/>
              <a:t>)</a:t>
            </a:r>
            <a:endParaRPr lang="cs-CZ" sz="3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sk-SK" sz="2800" dirty="0"/>
              <a:t>Ekonomické </a:t>
            </a:r>
            <a:r>
              <a:rPr lang="sk-SK" sz="2800" dirty="0" err="1"/>
              <a:t>chování</a:t>
            </a:r>
            <a:r>
              <a:rPr lang="sk-SK" sz="2800" dirty="0"/>
              <a:t> v </a:t>
            </a:r>
            <a:r>
              <a:rPr lang="sk-SK" sz="2800" dirty="0" err="1"/>
              <a:t>politice</a:t>
            </a:r>
            <a:endParaRPr lang="sk-SK" sz="2800" dirty="0"/>
          </a:p>
          <a:p>
            <a:pPr>
              <a:lnSpc>
                <a:spcPct val="90000"/>
              </a:lnSpc>
            </a:pPr>
            <a:endParaRPr lang="sk-SK" sz="2800" dirty="0"/>
          </a:p>
          <a:p>
            <a:pPr>
              <a:lnSpc>
                <a:spcPct val="80000"/>
              </a:lnSpc>
            </a:pPr>
            <a:r>
              <a:rPr lang="sk-SK" sz="2800" b="1" dirty="0" err="1"/>
              <a:t>Řídící</a:t>
            </a:r>
            <a:r>
              <a:rPr lang="sk-SK" sz="2800" b="1" dirty="0"/>
              <a:t> skupina:</a:t>
            </a:r>
          </a:p>
          <a:p>
            <a:pPr lvl="1">
              <a:lnSpc>
                <a:spcPct val="80000"/>
              </a:lnSpc>
            </a:pPr>
            <a:r>
              <a:rPr lang="sk-SK" dirty="0" err="1"/>
              <a:t>Zájem</a:t>
            </a:r>
            <a:r>
              <a:rPr lang="sk-SK" dirty="0"/>
              <a:t> o </a:t>
            </a:r>
            <a:r>
              <a:rPr lang="sk-SK" dirty="0" err="1"/>
              <a:t>udržení</a:t>
            </a:r>
            <a:r>
              <a:rPr lang="sk-SK" dirty="0"/>
              <a:t> </a:t>
            </a:r>
            <a:r>
              <a:rPr lang="sk-SK" dirty="0" err="1"/>
              <a:t>při</a:t>
            </a:r>
            <a:r>
              <a:rPr lang="sk-SK" dirty="0"/>
              <a:t> moci, </a:t>
            </a:r>
            <a:r>
              <a:rPr lang="sk-SK" dirty="0" err="1"/>
              <a:t>všechny</a:t>
            </a:r>
            <a:r>
              <a:rPr lang="sk-SK" dirty="0"/>
              <a:t> kroky </a:t>
            </a:r>
            <a:r>
              <a:rPr lang="sk-SK" dirty="0" err="1"/>
              <a:t>podřízené</a:t>
            </a:r>
            <a:r>
              <a:rPr lang="sk-SK" dirty="0"/>
              <a:t> tomuto </a:t>
            </a:r>
            <a:r>
              <a:rPr lang="sk-SK" dirty="0" err="1"/>
              <a:t>cíli</a:t>
            </a:r>
            <a:r>
              <a:rPr lang="sk-SK" dirty="0"/>
              <a:t> </a:t>
            </a:r>
            <a:r>
              <a:rPr lang="sk-SK" dirty="0" err="1"/>
              <a:t>jsou</a:t>
            </a:r>
            <a:r>
              <a:rPr lang="sk-SK" dirty="0"/>
              <a:t> </a:t>
            </a:r>
            <a:r>
              <a:rPr lang="sk-SK" dirty="0" err="1"/>
              <a:t>racionální</a:t>
            </a:r>
            <a:endParaRPr lang="sk-SK" dirty="0"/>
          </a:p>
          <a:p>
            <a:pPr lvl="1">
              <a:lnSpc>
                <a:spcPct val="80000"/>
              </a:lnSpc>
            </a:pPr>
            <a:r>
              <a:rPr lang="sk-SK" dirty="0" err="1"/>
              <a:t>Např</a:t>
            </a:r>
            <a:r>
              <a:rPr lang="sk-SK" dirty="0"/>
              <a:t>. </a:t>
            </a:r>
            <a:r>
              <a:rPr lang="sk-SK" dirty="0" err="1"/>
              <a:t>přizpůsobování</a:t>
            </a:r>
            <a:r>
              <a:rPr lang="sk-SK" dirty="0"/>
              <a:t> </a:t>
            </a:r>
            <a:r>
              <a:rPr lang="sk-SK" dirty="0" err="1"/>
              <a:t>volebního</a:t>
            </a:r>
            <a:r>
              <a:rPr lang="sk-SK" dirty="0"/>
              <a:t> programu </a:t>
            </a:r>
            <a:r>
              <a:rPr lang="sk-SK" dirty="0" err="1"/>
              <a:t>voličům</a:t>
            </a:r>
            <a:endParaRPr lang="sk-SK" dirty="0"/>
          </a:p>
          <a:p>
            <a:pPr>
              <a:lnSpc>
                <a:spcPct val="80000"/>
              </a:lnSpc>
            </a:pPr>
            <a:endParaRPr lang="sk-SK" sz="2800" b="1" dirty="0"/>
          </a:p>
          <a:p>
            <a:pPr>
              <a:lnSpc>
                <a:spcPct val="80000"/>
              </a:lnSpc>
            </a:pPr>
            <a:r>
              <a:rPr lang="sk-SK" sz="2800" b="1" dirty="0" err="1"/>
              <a:t>Řízená</a:t>
            </a:r>
            <a:r>
              <a:rPr lang="sk-SK" sz="2800" b="1" dirty="0"/>
              <a:t> skupina:</a:t>
            </a:r>
          </a:p>
          <a:p>
            <a:pPr lvl="1">
              <a:lnSpc>
                <a:spcPct val="80000"/>
              </a:lnSpc>
            </a:pPr>
            <a:r>
              <a:rPr lang="sk-SK" dirty="0"/>
              <a:t>Voliči </a:t>
            </a:r>
            <a:r>
              <a:rPr lang="sk-SK" dirty="0" err="1"/>
              <a:t>preferují</a:t>
            </a:r>
            <a:r>
              <a:rPr lang="sk-SK" dirty="0"/>
              <a:t> strany, </a:t>
            </a:r>
            <a:r>
              <a:rPr lang="sk-SK" dirty="0" err="1"/>
              <a:t>které</a:t>
            </a:r>
            <a:r>
              <a:rPr lang="sk-SK" dirty="0"/>
              <a:t> </a:t>
            </a:r>
            <a:r>
              <a:rPr lang="sk-SK" dirty="0" err="1"/>
              <a:t>jim</a:t>
            </a:r>
            <a:r>
              <a:rPr lang="sk-SK" dirty="0"/>
              <a:t> </a:t>
            </a:r>
            <a:r>
              <a:rPr lang="sk-SK" dirty="0" err="1"/>
              <a:t>přinesou</a:t>
            </a:r>
            <a:r>
              <a:rPr lang="sk-SK" dirty="0"/>
              <a:t> </a:t>
            </a:r>
            <a:r>
              <a:rPr lang="sk-SK" dirty="0" err="1"/>
              <a:t>největší</a:t>
            </a:r>
            <a:r>
              <a:rPr lang="sk-SK" dirty="0"/>
              <a:t> zisk</a:t>
            </a:r>
          </a:p>
          <a:p>
            <a:pPr lvl="1">
              <a:lnSpc>
                <a:spcPct val="80000"/>
              </a:lnSpc>
            </a:pPr>
            <a:r>
              <a:rPr lang="sk-SK" dirty="0" err="1"/>
              <a:t>Stranický</a:t>
            </a:r>
            <a:r>
              <a:rPr lang="sk-SK" dirty="0"/>
              <a:t> diferenciál – </a:t>
            </a:r>
            <a:r>
              <a:rPr lang="sk-SK" dirty="0" err="1"/>
              <a:t>rozdíl</a:t>
            </a:r>
            <a:r>
              <a:rPr lang="sk-SK" dirty="0"/>
              <a:t> </a:t>
            </a:r>
            <a:r>
              <a:rPr lang="sk-SK" dirty="0" err="1"/>
              <a:t>mezi</a:t>
            </a:r>
            <a:r>
              <a:rPr lang="sk-SK" dirty="0"/>
              <a:t> </a:t>
            </a:r>
            <a:r>
              <a:rPr lang="sk-SK" dirty="0" err="1"/>
              <a:t>ziskem</a:t>
            </a:r>
            <a:r>
              <a:rPr lang="sk-SK" dirty="0"/>
              <a:t> </a:t>
            </a:r>
            <a:r>
              <a:rPr lang="sk-SK" dirty="0" err="1"/>
              <a:t>ze</a:t>
            </a:r>
            <a:r>
              <a:rPr lang="sk-SK" dirty="0"/>
              <a:t> </a:t>
            </a:r>
            <a:r>
              <a:rPr lang="sk-SK" dirty="0" err="1"/>
              <a:t>současné</a:t>
            </a:r>
            <a:r>
              <a:rPr lang="sk-SK" dirty="0"/>
              <a:t> a </a:t>
            </a:r>
            <a:r>
              <a:rPr lang="sk-SK" dirty="0" err="1"/>
              <a:t>budoucí</a:t>
            </a:r>
            <a:r>
              <a:rPr lang="sk-SK" dirty="0"/>
              <a:t> vlády</a:t>
            </a:r>
          </a:p>
          <a:p>
            <a:pPr>
              <a:lnSpc>
                <a:spcPct val="80000"/>
              </a:lnSpc>
            </a:pPr>
            <a:endParaRPr lang="sk-SK" sz="2800" dirty="0"/>
          </a:p>
          <a:p>
            <a:pPr>
              <a:lnSpc>
                <a:spcPct val="80000"/>
              </a:lnSpc>
            </a:pPr>
            <a:r>
              <a:rPr lang="sk-SK" sz="2800" dirty="0" err="1"/>
              <a:t>Vysvětlení</a:t>
            </a:r>
            <a:r>
              <a:rPr lang="sk-SK" sz="2800" dirty="0"/>
              <a:t> </a:t>
            </a:r>
            <a:r>
              <a:rPr lang="sk-SK" sz="2800" dirty="0" err="1"/>
              <a:t>nárůstu</a:t>
            </a:r>
            <a:r>
              <a:rPr lang="sk-SK" sz="2800" dirty="0"/>
              <a:t> </a:t>
            </a:r>
            <a:r>
              <a:rPr lang="sk-SK" sz="2800" dirty="0" err="1"/>
              <a:t>systémů</a:t>
            </a:r>
            <a:r>
              <a:rPr lang="sk-SK" sz="2800" dirty="0"/>
              <a:t> </a:t>
            </a:r>
            <a:r>
              <a:rPr lang="sk-SK" sz="2800" dirty="0" err="1"/>
              <a:t>sociálního</a:t>
            </a:r>
            <a:r>
              <a:rPr lang="sk-SK" sz="2800" dirty="0"/>
              <a:t> zabezpečení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77089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Teorie sociální volby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b="1" dirty="0"/>
              <a:t>K. Arrow </a:t>
            </a:r>
            <a:r>
              <a:rPr lang="sk-SK" sz="2400" dirty="0"/>
              <a:t>- Sociální volba a individuální hodnota (1951)</a:t>
            </a:r>
          </a:p>
          <a:p>
            <a:endParaRPr lang="sk-SK" sz="2400" dirty="0"/>
          </a:p>
          <a:p>
            <a:r>
              <a:rPr lang="sk-SK" sz="2400" dirty="0"/>
              <a:t>V demokracii není možné dospět k řešení, které by přesně a spravedlivě zohlednilo individuální preference</a:t>
            </a:r>
          </a:p>
          <a:p>
            <a:endParaRPr lang="sk-SK" sz="2400" dirty="0"/>
          </a:p>
          <a:p>
            <a:r>
              <a:rPr lang="sk-SK" sz="2400" dirty="0"/>
              <a:t>Toto platí bez ohledu na rozhodovací mechanismus (poměrný, většinový systém)</a:t>
            </a:r>
          </a:p>
          <a:p>
            <a:endParaRPr lang="sk-SK" sz="2400" dirty="0"/>
          </a:p>
          <a:p>
            <a:r>
              <a:rPr lang="sk-SK" sz="2400" dirty="0"/>
              <a:t>Existující problém – cyklické většiny („Condorcetův paradox“)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3603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Tradiční institucionalismus</a:t>
            </a:r>
            <a:endParaRPr lang="cs-CZ" dirty="0"/>
          </a:p>
        </p:txBody>
      </p:sp>
      <p:sp>
        <p:nvSpPr>
          <p:cNvPr id="7171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  <a:p>
            <a:r>
              <a:rPr lang="sk-SK" dirty="0"/>
              <a:t>Dominantní přístup v politologii do 50. let 20. století</a:t>
            </a:r>
          </a:p>
          <a:p>
            <a:endParaRPr lang="sk-SK" dirty="0"/>
          </a:p>
          <a:p>
            <a:r>
              <a:rPr lang="sk-SK" dirty="0"/>
              <a:t>Poznatky a přístupy institucionalismu v této době nepodléhaly kritickému posouzení</a:t>
            </a:r>
            <a:endParaRPr lang="sk-SK" dirty="0">
              <a:solidFill>
                <a:srgbClr val="FF0000"/>
              </a:solidFill>
            </a:endParaRPr>
          </a:p>
          <a:p>
            <a:endParaRPr lang="sk-SK" dirty="0"/>
          </a:p>
          <a:p>
            <a:r>
              <a:rPr lang="sk-SK" dirty="0"/>
              <a:t>Vivien Lowndes: </a:t>
            </a:r>
            <a:r>
              <a:rPr lang="sk-SK" i="1" dirty="0"/>
              <a:t>„Until 1950s (...) institutionalism </a:t>
            </a:r>
            <a:r>
              <a:rPr lang="sk-SK" b="1" i="1" u="sng" dirty="0"/>
              <a:t>was</a:t>
            </a:r>
            <a:r>
              <a:rPr lang="sk-SK" i="1" dirty="0"/>
              <a:t> political science“</a:t>
            </a:r>
            <a:endParaRPr lang="cs-CZ" i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007369"/>
              </p:ext>
            </p:extLst>
          </p:nvPr>
        </p:nvGraphicFramePr>
        <p:xfrm>
          <a:off x="228600" y="609600"/>
          <a:ext cx="8686800" cy="25304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8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25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25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262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Osoba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1. preference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2. preference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3. Preference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262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Auto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Dovolená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Úspory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262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Dovolená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Úspory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Auto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262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Úspory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Auto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Dovolená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Obdĺžnik 2"/>
          <p:cNvSpPr/>
          <p:nvPr/>
        </p:nvSpPr>
        <p:spPr>
          <a:xfrm>
            <a:off x="228600" y="3733800"/>
            <a:ext cx="8686800" cy="336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cs-CZ" sz="4000" dirty="0">
                <a:latin typeface="Cambria" panose="02040503050406030204" pitchFamily="18" charset="0"/>
              </a:rPr>
              <a:t>1. Auto vs. Dovolená </a:t>
            </a:r>
            <a:r>
              <a:rPr lang="cs-CZ" sz="4000" dirty="0">
                <a:latin typeface="Cambria" panose="02040503050406030204" pitchFamily="18" charset="0"/>
                <a:sym typeface="Wingdings" pitchFamily="2" charset="2"/>
              </a:rPr>
              <a:t> Auto</a:t>
            </a:r>
          </a:p>
          <a:p>
            <a:pPr marL="742950" indent="-742950" algn="ctr">
              <a:lnSpc>
                <a:spcPct val="90000"/>
              </a:lnSpc>
            </a:pPr>
            <a:endParaRPr lang="cs-CZ" sz="4000" dirty="0">
              <a:latin typeface="Cambria" panose="02040503050406030204" pitchFamily="18" charset="0"/>
              <a:sym typeface="Wingdings" pitchFamily="2" charset="2"/>
            </a:endParaRPr>
          </a:p>
          <a:p>
            <a:pPr marL="742950" indent="-742950" algn="ctr">
              <a:lnSpc>
                <a:spcPct val="90000"/>
              </a:lnSpc>
            </a:pPr>
            <a:r>
              <a:rPr lang="cs-CZ" sz="4000" dirty="0">
                <a:latin typeface="Cambria" panose="02040503050406030204" pitchFamily="18" charset="0"/>
                <a:sym typeface="Wingdings" pitchFamily="2" charset="2"/>
              </a:rPr>
              <a:t>2. Auto vs. Úspory  Úspory</a:t>
            </a:r>
          </a:p>
          <a:p>
            <a:pPr marL="742950" indent="-742950" algn="ctr">
              <a:lnSpc>
                <a:spcPct val="90000"/>
              </a:lnSpc>
            </a:pPr>
            <a:endParaRPr lang="cs-CZ" sz="4000" dirty="0">
              <a:latin typeface="Cambria" panose="02040503050406030204" pitchFamily="18" charset="0"/>
              <a:sym typeface="Wingdings" pitchFamily="2" charset="2"/>
            </a:endParaRPr>
          </a:p>
          <a:p>
            <a:pPr marL="742950" indent="-742950" algn="ctr">
              <a:lnSpc>
                <a:spcPct val="90000"/>
              </a:lnSpc>
            </a:pPr>
            <a:r>
              <a:rPr lang="cs-CZ" sz="4000" dirty="0">
                <a:latin typeface="Cambria" panose="02040503050406030204" pitchFamily="18" charset="0"/>
                <a:sym typeface="Wingdings" pitchFamily="2" charset="2"/>
              </a:rPr>
              <a:t>3. Úspory vs. Dovolená  Dovolená</a:t>
            </a:r>
            <a:endParaRPr lang="cs-CZ" dirty="0">
              <a:latin typeface="Cambria" panose="02040503050406030204" pitchFamily="18" charset="0"/>
            </a:endParaRP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3032792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Teorie sociální volby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V kolektivě alespoň třech lidí tak není možné zajistit spravedlivý transfer individuálních preferencí</a:t>
            </a:r>
          </a:p>
          <a:p>
            <a:endParaRPr lang="sk-SK" dirty="0"/>
          </a:p>
          <a:p>
            <a:r>
              <a:rPr lang="sk-SK" dirty="0"/>
              <a:t>Důvod – každá preference může být poražena jinou preferencí</a:t>
            </a:r>
          </a:p>
          <a:p>
            <a:endParaRPr lang="sk-SK" dirty="0"/>
          </a:p>
          <a:p>
            <a:r>
              <a:rPr lang="sk-SK" b="1" dirty="0"/>
              <a:t>Arrowův teorém </a:t>
            </a:r>
            <a:r>
              <a:rPr lang="sk-SK" dirty="0"/>
              <a:t>(teorém všeobecných možností)</a:t>
            </a:r>
          </a:p>
          <a:p>
            <a:endParaRPr lang="cs-CZ" dirty="0"/>
          </a:p>
          <a:p>
            <a:r>
              <a:rPr lang="cs-CZ" dirty="0"/>
              <a:t>Tvorba kolektivních rozhodnutí se tak přesouvá do sféry politiky</a:t>
            </a:r>
          </a:p>
        </p:txBody>
      </p:sp>
    </p:spTree>
    <p:extLst>
      <p:ext uri="{BB962C8B-B14F-4D97-AF65-F5344CB8AC3E}">
        <p14:creationId xmlns:p14="http://schemas.microsoft.com/office/powerpoint/2010/main" val="33718167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478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dirty="0"/>
              <a:t>Rozhodování</a:t>
            </a:r>
            <a:r>
              <a:rPr lang="sk-SK" sz="4400" dirty="0"/>
              <a:t> v podmínkách nejistoty Seminární práce v </a:t>
            </a:r>
            <a:r>
              <a:rPr lang="sk-SK" sz="4400"/>
              <a:t>kurzu POLb1006</a:t>
            </a:r>
            <a:endParaRPr lang="cs-CZ" sz="4400" dirty="0"/>
          </a:p>
        </p:txBody>
      </p:sp>
      <p:graphicFrame>
        <p:nvGraphicFramePr>
          <p:cNvPr id="4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6723560"/>
              </p:ext>
            </p:extLst>
          </p:nvPr>
        </p:nvGraphicFramePr>
        <p:xfrm>
          <a:off x="381000" y="2438400"/>
          <a:ext cx="8229600" cy="35966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928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6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4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9916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Možnost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Minimum bodů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Maximum bodů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Téma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800" dirty="0"/>
                        <a:t>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800" dirty="0"/>
                        <a:t>18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Téma</a:t>
                      </a:r>
                      <a:r>
                        <a:rPr lang="cs-CZ" sz="2800" baseline="0" dirty="0"/>
                        <a:t> 2</a:t>
                      </a:r>
                      <a:endParaRPr lang="cs-CZ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dirty="0"/>
                        <a:t>16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dirty="0"/>
                        <a:t>22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Téma</a:t>
                      </a:r>
                      <a:r>
                        <a:rPr lang="cs-CZ" sz="2800" baseline="0" dirty="0"/>
                        <a:t> 3</a:t>
                      </a:r>
                      <a:endParaRPr lang="cs-CZ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800" dirty="0"/>
                        <a:t>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800" dirty="0"/>
                        <a:t>30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47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dirty="0" err="1"/>
              <a:t>Rozhodování</a:t>
            </a:r>
            <a:r>
              <a:rPr lang="sk-SK" sz="4400" dirty="0"/>
              <a:t> v podmínkách nejistoty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k-SK" dirty="0"/>
              <a:t>Dahl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Volba racionální strategie v prostředí s nedokonalou informací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Možnosti: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Minimax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Maximax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Největší</a:t>
            </a:r>
            <a:r>
              <a:rPr lang="sk-SK" dirty="0"/>
              <a:t> průměr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1707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Teorie her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Další oblast, která využívá racionalitu</a:t>
            </a:r>
          </a:p>
          <a:p>
            <a:endParaRPr lang="cs-CZ" dirty="0"/>
          </a:p>
          <a:p>
            <a:r>
              <a:rPr lang="cs-CZ" dirty="0"/>
              <a:t>Politika chápána jako „hra“, ve které</a:t>
            </a:r>
            <a:r>
              <a:rPr lang="sk-SK" dirty="0"/>
              <a:t> působí (proti)hráči a uplatňují své strategie</a:t>
            </a:r>
          </a:p>
          <a:p>
            <a:endParaRPr lang="sk-SK" dirty="0"/>
          </a:p>
          <a:p>
            <a:r>
              <a:rPr lang="sk-SK" dirty="0"/>
              <a:t>Příklady „her“ – tvorba volební kampaně, koaliční vyjednávání</a:t>
            </a:r>
          </a:p>
          <a:p>
            <a:endParaRPr lang="sk-SK" dirty="0"/>
          </a:p>
          <a:p>
            <a:r>
              <a:rPr lang="sk-SK" dirty="0"/>
              <a:t>Teorie her výrazně přesahuje politologii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10671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Teorie her – základní pojmy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sk-SK" b="1" dirty="0"/>
              <a:t>Racionalita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b="1" dirty="0"/>
              <a:t>Hráči a strategie: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Hráči mají plné informace o krocích soupeře a na základě toho volí své akce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Strategické jednání – ovlivněné možnými tahy protihráčů a reaguje na jejich možnosti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b="1" dirty="0"/>
              <a:t>Tranzitivita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b="1" dirty="0"/>
              <a:t>Vztahy mezi hráči: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Konflikt, spolupráce, mix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8625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Typy her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Hry s nulovým součtem:</a:t>
            </a:r>
          </a:p>
          <a:p>
            <a:pPr lvl="1"/>
            <a:r>
              <a:rPr lang="sk-SK" dirty="0"/>
              <a:t>Dva hráči, </a:t>
            </a:r>
            <a:r>
              <a:rPr lang="sk-SK" b="1" dirty="0"/>
              <a:t>zisk jednoho = ztráta druhého</a:t>
            </a:r>
          </a:p>
          <a:p>
            <a:pPr lvl="1"/>
            <a:r>
              <a:rPr lang="sk-SK" dirty="0"/>
              <a:t>V </a:t>
            </a:r>
            <a:r>
              <a:rPr lang="sk-SK" dirty="0" err="1"/>
              <a:t>politice</a:t>
            </a:r>
            <a:r>
              <a:rPr lang="sk-SK" dirty="0"/>
              <a:t> </a:t>
            </a:r>
            <a:r>
              <a:rPr lang="sk-SK" dirty="0" err="1"/>
              <a:t>vzácné</a:t>
            </a:r>
            <a:r>
              <a:rPr lang="sk-SK" dirty="0"/>
              <a:t>, typické v jiných </a:t>
            </a:r>
            <a:r>
              <a:rPr lang="sk-SK" dirty="0" err="1"/>
              <a:t>oblastech</a:t>
            </a:r>
            <a:r>
              <a:rPr lang="sk-SK" dirty="0"/>
              <a:t> </a:t>
            </a:r>
            <a:r>
              <a:rPr lang="sk-SK"/>
              <a:t>(tenis)</a:t>
            </a:r>
            <a:endParaRPr lang="sk-SK" dirty="0"/>
          </a:p>
          <a:p>
            <a:pPr lvl="1"/>
            <a:r>
              <a:rPr lang="sk-SK" dirty="0"/>
              <a:t>Kritika – výhry a prohry nejsou tak jednoduché </a:t>
            </a:r>
          </a:p>
          <a:p>
            <a:endParaRPr lang="sk-SK" dirty="0"/>
          </a:p>
          <a:p>
            <a:r>
              <a:rPr lang="sk-SK" dirty="0"/>
              <a:t>Hry s nenulovým součtem:</a:t>
            </a:r>
          </a:p>
          <a:p>
            <a:pPr lvl="1"/>
            <a:r>
              <a:rPr lang="sk-SK" dirty="0"/>
              <a:t>Žádný hráč všechno nevyhrává ani neprohrává</a:t>
            </a:r>
          </a:p>
          <a:p>
            <a:pPr lvl="1"/>
            <a:r>
              <a:rPr lang="sk-SK" dirty="0"/>
              <a:t>Mix konfliktu a spolupráce</a:t>
            </a:r>
          </a:p>
          <a:p>
            <a:pPr lvl="1"/>
            <a:r>
              <a:rPr lang="sk-SK" dirty="0"/>
              <a:t>Volby do Senátu ČR</a:t>
            </a:r>
          </a:p>
          <a:p>
            <a:endParaRPr lang="sk-SK" dirty="0"/>
          </a:p>
          <a:p>
            <a:r>
              <a:rPr lang="sk-SK" dirty="0"/>
              <a:t>Herní sady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20743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Příklad z teorie her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k-SK" dirty="0"/>
              <a:t>Vězňovo dilema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Popis: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2 vězni, každý dostane samostatně stejnou nabídku – mlčet nebo přiznat vinu druhého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Pokud oba dva budou mlčet </a:t>
            </a:r>
            <a:r>
              <a:rPr lang="sk-SK" dirty="0">
                <a:sym typeface="Wingdings" pitchFamily="2" charset="2"/>
              </a:rPr>
              <a:t> 1 rok</a:t>
            </a:r>
          </a:p>
          <a:p>
            <a:pPr lvl="1">
              <a:lnSpc>
                <a:spcPct val="90000"/>
              </a:lnSpc>
            </a:pPr>
            <a:r>
              <a:rPr lang="sk-SK" dirty="0">
                <a:sym typeface="Wingdings" pitchFamily="2" charset="2"/>
              </a:rPr>
              <a:t>Pokud oba dva zradí  3 roky</a:t>
            </a:r>
          </a:p>
          <a:p>
            <a:pPr lvl="1">
              <a:lnSpc>
                <a:spcPct val="90000"/>
              </a:lnSpc>
            </a:pPr>
            <a:r>
              <a:rPr lang="sk-SK" dirty="0">
                <a:sym typeface="Wingdings" pitchFamily="2" charset="2"/>
              </a:rPr>
              <a:t>Pokud jeden zradí a druhý ne  ten co zradil jde na svobodu, druhý 10 let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49735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52400" y="5257800"/>
            <a:ext cx="8534400" cy="990600"/>
          </a:xfrm>
        </p:spPr>
        <p:txBody>
          <a:bodyPr>
            <a:normAutofit lnSpcReduction="10000"/>
          </a:bodyPr>
          <a:lstStyle/>
          <a:p>
            <a:r>
              <a:rPr lang="sk-SK" sz="3200" dirty="0"/>
              <a:t>Výsledek při dané situaci </a:t>
            </a:r>
            <a:r>
              <a:rPr lang="sk-SK" sz="3200" dirty="0">
                <a:sym typeface="Wingdings" pitchFamily="2" charset="2"/>
              </a:rPr>
              <a:t> </a:t>
            </a:r>
            <a:r>
              <a:rPr lang="sk-SK" sz="3200" b="1" dirty="0">
                <a:sym typeface="Wingdings" pitchFamily="2" charset="2"/>
              </a:rPr>
              <a:t>racionální</a:t>
            </a:r>
            <a:r>
              <a:rPr lang="sk-SK" sz="3200" dirty="0">
                <a:sym typeface="Wingdings" pitchFamily="2" charset="2"/>
              </a:rPr>
              <a:t> je zradit</a:t>
            </a:r>
            <a:endParaRPr lang="cs-CZ" sz="3200" dirty="0"/>
          </a:p>
          <a:p>
            <a:endParaRPr lang="cs-CZ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152400" y="304800"/>
          <a:ext cx="8839200" cy="411479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3459">
                <a:tc>
                  <a:txBody>
                    <a:bodyPr/>
                    <a:lstStyle/>
                    <a:p>
                      <a:pPr algn="ctr"/>
                      <a:endParaRPr lang="cs-CZ" sz="28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Sam mlčí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Sam</a:t>
                      </a:r>
                      <a:r>
                        <a:rPr lang="cs-CZ" sz="2800" b="0" baseline="0" dirty="0"/>
                        <a:t> zradí Toma</a:t>
                      </a:r>
                      <a:endParaRPr lang="cs-CZ" sz="2800" b="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0670"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Tom mlčí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Tom</a:t>
                      </a:r>
                      <a:r>
                        <a:rPr lang="cs-CZ" sz="2800" b="0" baseline="0" dirty="0"/>
                        <a:t> i Sam: 1 rok</a:t>
                      </a:r>
                      <a:endParaRPr lang="cs-CZ" sz="28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Tom: 10 let</a:t>
                      </a:r>
                    </a:p>
                    <a:p>
                      <a:pPr algn="ctr"/>
                      <a:r>
                        <a:rPr lang="cs-CZ" sz="2800" b="0" dirty="0"/>
                        <a:t>Sam: svoboda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0670"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Tom</a:t>
                      </a:r>
                      <a:r>
                        <a:rPr lang="cs-CZ" sz="2800" b="0" baseline="0" dirty="0"/>
                        <a:t> zradí Sama</a:t>
                      </a:r>
                      <a:endParaRPr lang="cs-CZ" sz="2800" b="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Tom: svoboda</a:t>
                      </a:r>
                    </a:p>
                    <a:p>
                      <a:pPr algn="ctr"/>
                      <a:r>
                        <a:rPr lang="cs-CZ" sz="2800" b="0" dirty="0"/>
                        <a:t>Sam: 10 let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Tom i Sam: 3 roky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92650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Teorie koalic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Navazuje na teorii her</a:t>
            </a:r>
          </a:p>
          <a:p>
            <a:endParaRPr lang="sk-SK" dirty="0"/>
          </a:p>
          <a:p>
            <a:r>
              <a:rPr lang="sk-SK" dirty="0"/>
              <a:t>Přítomnost </a:t>
            </a:r>
            <a:r>
              <a:rPr lang="sk-SK" b="1" dirty="0"/>
              <a:t>alespoň 3 hráčů</a:t>
            </a:r>
          </a:p>
          <a:p>
            <a:endParaRPr lang="sk-SK" dirty="0"/>
          </a:p>
          <a:p>
            <a:r>
              <a:rPr lang="sk-SK" dirty="0"/>
              <a:t>Okolnosti vytváření vlád v parlamentních systémech</a:t>
            </a:r>
          </a:p>
          <a:p>
            <a:endParaRPr lang="sk-SK" dirty="0"/>
          </a:p>
          <a:p>
            <a:r>
              <a:rPr lang="sk-SK" b="1" dirty="0"/>
              <a:t>Dvě tradice:</a:t>
            </a:r>
          </a:p>
          <a:p>
            <a:pPr lvl="1"/>
            <a:r>
              <a:rPr lang="sk-SK" dirty="0"/>
              <a:t>Americká (propojenost s teorií her) </a:t>
            </a:r>
          </a:p>
          <a:p>
            <a:pPr lvl="1"/>
            <a:r>
              <a:rPr lang="sk-SK" dirty="0"/>
              <a:t>Evropská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5702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Tradiční institucionalismus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694237"/>
          </a:xfrm>
        </p:spPr>
        <p:txBody>
          <a:bodyPr>
            <a:normAutofit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dirty="0"/>
              <a:t>Přístup, který kladl důraz na </a:t>
            </a:r>
            <a:r>
              <a:rPr lang="sk-SK" b="1" dirty="0"/>
              <a:t>studium institucí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dirty="0"/>
              <a:t>Hlavní témata - pravidla, pravomoci, formální prvky institucí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b="1" dirty="0"/>
              <a:t>Instituce = organizace </a:t>
            </a:r>
            <a:r>
              <a:rPr lang="sk-SK" dirty="0"/>
              <a:t>(vláda, parlament, prezident)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dirty="0"/>
              <a:t>Hlavně v USA – orientace výzkumu na analýzu americké ústavy a vztahů mezi jednotlivými orgány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dirty="0"/>
              <a:t>Využití prostředků práva a historie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/>
              <a:t>Americká tradice (office seeking)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k-SK" dirty="0"/>
              <a:t>W. Riker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Faktory hodnoty koalice: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Účinnost – schopnost zajistit většinu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Zisk strany v koalici – počet postů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Nejvýhodnější – minimální vítězná koalice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Všechny ostatní varianty chápány jako deviantní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17589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/>
              <a:t>Evropská tradice (policy seeking)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Pracuje i s hůře zkoumatelnými jevy</a:t>
            </a:r>
          </a:p>
          <a:p>
            <a:endParaRPr lang="sk-SK" dirty="0"/>
          </a:p>
          <a:p>
            <a:r>
              <a:rPr lang="sk-SK" dirty="0"/>
              <a:t>Analyzované faktory:</a:t>
            </a:r>
          </a:p>
          <a:p>
            <a:pPr lvl="1"/>
            <a:r>
              <a:rPr lang="sk-SK" dirty="0"/>
              <a:t>Politická kultura</a:t>
            </a:r>
          </a:p>
          <a:p>
            <a:pPr lvl="1"/>
            <a:r>
              <a:rPr lang="sk-SK" dirty="0"/>
              <a:t>Tradice (předešlé spojenectví)</a:t>
            </a:r>
          </a:p>
          <a:p>
            <a:pPr lvl="1"/>
            <a:r>
              <a:rPr lang="sk-SK" dirty="0"/>
              <a:t>Vnitrostranická jednání</a:t>
            </a:r>
          </a:p>
          <a:p>
            <a:endParaRPr lang="sk-SK" dirty="0"/>
          </a:p>
          <a:p>
            <a:r>
              <a:rPr lang="sk-SK" dirty="0"/>
              <a:t>Práce s prvky, které americký koncept racionality nemůže postihnout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6705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cs-CZ" dirty="0"/>
              <a:t>Rozdělení mandátů (N = 200)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3048000"/>
          </a:xfrm>
        </p:spPr>
        <p:txBody>
          <a:bodyPr/>
          <a:lstStyle/>
          <a:p>
            <a:r>
              <a:rPr lang="cs-CZ" dirty="0"/>
              <a:t>ABC (118), ABD (117), ACE (107), ADE (106), BCD (113), CDE (102), </a:t>
            </a:r>
            <a:r>
              <a:rPr lang="cs-CZ" b="1" dirty="0"/>
              <a:t>BE (137)</a:t>
            </a:r>
          </a:p>
          <a:p>
            <a:endParaRPr lang="cs-CZ" b="1" dirty="0"/>
          </a:p>
          <a:p>
            <a:r>
              <a:rPr lang="cs-CZ" dirty="0"/>
              <a:t>Byla by to ve smyslu racionality americké tradice pro B, resp. E </a:t>
            </a:r>
            <a:r>
              <a:rPr lang="cs-CZ" b="1" dirty="0"/>
              <a:t>nejvýhodnější</a:t>
            </a:r>
            <a:r>
              <a:rPr lang="cs-CZ" dirty="0"/>
              <a:t> minimální vítězná koalice? 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408880" y="1219200"/>
          <a:ext cx="8173445" cy="171949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634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4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4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46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46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5373"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24</a:t>
                      </a:r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b="1" dirty="0"/>
                        <a:t>74</a:t>
                      </a:r>
                    </a:p>
                  </a:txBody>
                  <a:tcPr marL="122602" marR="122602" marT="61300" marB="613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20</a:t>
                      </a:r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19</a:t>
                      </a:r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b="1" dirty="0"/>
                        <a:t>63</a:t>
                      </a:r>
                    </a:p>
                  </a:txBody>
                  <a:tcPr marL="122602" marR="122602" marT="61300" marB="613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7345"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A</a:t>
                      </a:r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b="1" dirty="0"/>
                        <a:t>B</a:t>
                      </a:r>
                    </a:p>
                  </a:txBody>
                  <a:tcPr marL="122602" marR="122602" marT="61300" marB="613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C</a:t>
                      </a:r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D</a:t>
                      </a:r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b="1" dirty="0"/>
                        <a:t>E</a:t>
                      </a:r>
                    </a:p>
                  </a:txBody>
                  <a:tcPr marL="122602" marR="122602" marT="61300" marB="613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734464"/>
      </p:ext>
    </p:extLst>
  </p:cSld>
  <p:clrMapOvr>
    <a:masterClrMapping/>
  </p:clrMapOvr>
  <p:transition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Kritika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dirty="0"/>
              <a:t>Přeceňování ekonomického konceptu racionality</a:t>
            </a:r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sk-SK" dirty="0"/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dirty="0"/>
              <a:t>Přílišné zjednodušení a málo realistická představa</a:t>
            </a:r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sk-SK" dirty="0"/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dirty="0"/>
              <a:t>Přílišný formalismus</a:t>
            </a:r>
          </a:p>
          <a:p>
            <a:pPr algn="just">
              <a:lnSpc>
                <a:spcPct val="90000"/>
              </a:lnSpc>
              <a:buFont typeface="Times New Roman" pitchFamily="18" charset="0"/>
              <a:buChar char="-"/>
            </a:pPr>
            <a:endParaRPr lang="sk-SK" dirty="0"/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dirty="0"/>
              <a:t>Sociologové:</a:t>
            </a:r>
          </a:p>
          <a:p>
            <a:pPr lvl="1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Sociální</a:t>
            </a:r>
            <a:r>
              <a:rPr lang="sk-SK" dirty="0"/>
              <a:t> aktéři nejsou to samé jako individua</a:t>
            </a:r>
          </a:p>
          <a:p>
            <a:pPr lvl="1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Lidé</a:t>
            </a:r>
            <a:r>
              <a:rPr lang="sk-SK" dirty="0"/>
              <a:t> nejsou izolované sociální atomy</a:t>
            </a:r>
          </a:p>
          <a:p>
            <a:endParaRPr lang="cs-CZ" dirty="0"/>
          </a:p>
        </p:txBody>
      </p:sp>
      <p:pic>
        <p:nvPicPr>
          <p:cNvPr id="3074" name="Picture 2" descr="http://i.idnes.cz/11/123/cl6/ZUK401b4a_Danefr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02817"/>
            <a:ext cx="2647949" cy="1756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71551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err="1"/>
              <a:t>Tversky</a:t>
            </a:r>
            <a:r>
              <a:rPr lang="sk-SK" dirty="0"/>
              <a:t> a </a:t>
            </a:r>
            <a:r>
              <a:rPr lang="sk-SK" dirty="0" err="1"/>
              <a:t>Kahneman</a:t>
            </a:r>
            <a:r>
              <a:rPr lang="sk-SK" dirty="0"/>
              <a:t> (1981)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Epidemie (600 očekávaných obětí)</a:t>
            </a:r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1. výběr:</a:t>
            </a:r>
          </a:p>
          <a:p>
            <a:pPr lvl="1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Lék A – 200 lidí se zachrání (72)</a:t>
            </a:r>
          </a:p>
          <a:p>
            <a:pPr lvl="1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Lék B – 1/3 pravděpodobnost, že se zachrání 600 lidí a 2/3 pravděpodobnost, že se nezachrání nikdo (28)</a:t>
            </a:r>
          </a:p>
          <a:p>
            <a:pPr lvl="1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2. výběr:</a:t>
            </a:r>
          </a:p>
          <a:p>
            <a:pPr lvl="1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Lék A – 400 lidí zemře (22)</a:t>
            </a:r>
          </a:p>
          <a:p>
            <a:pPr lvl="1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Lék B – 1/3 pravděpodobnost, že nezemře nikdo a 2/3 pravděpodobnost, že zemře 600 lidí (78)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84252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Neoinstitucionalismus</a:t>
            </a:r>
            <a:endParaRPr lang="cs-CZ" dirty="0"/>
          </a:p>
        </p:txBody>
      </p:sp>
      <p:sp>
        <p:nvSpPr>
          <p:cNvPr id="18435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1514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sk-SK" dirty="0"/>
          </a:p>
          <a:p>
            <a:pPr>
              <a:lnSpc>
                <a:spcPct val="80000"/>
              </a:lnSpc>
            </a:pPr>
            <a:r>
              <a:rPr lang="sk-SK" dirty="0"/>
              <a:t>Postupná obnova zájmu o instituce od 80. let 20. století</a:t>
            </a:r>
          </a:p>
          <a:p>
            <a:pPr>
              <a:lnSpc>
                <a:spcPct val="80000"/>
              </a:lnSpc>
            </a:pPr>
            <a:endParaRPr lang="sk-SK" dirty="0"/>
          </a:p>
          <a:p>
            <a:pPr>
              <a:lnSpc>
                <a:spcPct val="80000"/>
              </a:lnSpc>
            </a:pPr>
            <a:r>
              <a:rPr lang="sk-SK" dirty="0"/>
              <a:t>Odmítá odsouvání role politických institucí do pozadí</a:t>
            </a:r>
          </a:p>
          <a:p>
            <a:pPr>
              <a:lnSpc>
                <a:spcPct val="80000"/>
              </a:lnSpc>
            </a:pPr>
            <a:endParaRPr lang="sk-SK" dirty="0"/>
          </a:p>
          <a:p>
            <a:pPr>
              <a:lnSpc>
                <a:spcPct val="80000"/>
              </a:lnSpc>
            </a:pPr>
            <a:r>
              <a:rPr lang="sk-SK" dirty="0"/>
              <a:t>Instituce nejsou podle něj pouze „místem“, kde dochází k agregaci individuálního chování</a:t>
            </a:r>
          </a:p>
          <a:p>
            <a:pPr>
              <a:lnSpc>
                <a:spcPct val="80000"/>
              </a:lnSpc>
            </a:pPr>
            <a:endParaRPr lang="sk-SK" dirty="0"/>
          </a:p>
          <a:p>
            <a:pPr>
              <a:lnSpc>
                <a:spcPct val="80000"/>
              </a:lnSpc>
            </a:pPr>
            <a:r>
              <a:rPr lang="sk-SK" dirty="0"/>
              <a:t>Naopak jsou chápány jako </a:t>
            </a:r>
            <a:r>
              <a:rPr lang="sk-SK" b="1" dirty="0"/>
              <a:t>samostatný politický aktér</a:t>
            </a:r>
            <a:r>
              <a:rPr lang="sk-SK" dirty="0"/>
              <a:t>, který ovlivňuje politické chování</a:t>
            </a:r>
          </a:p>
          <a:p>
            <a:pPr>
              <a:lnSpc>
                <a:spcPct val="80000"/>
              </a:lnSpc>
            </a:pPr>
            <a:endParaRPr lang="sk-SK" dirty="0"/>
          </a:p>
          <a:p>
            <a:pPr>
              <a:lnSpc>
                <a:spcPct val="80000"/>
              </a:lnSpc>
            </a:pPr>
            <a:r>
              <a:rPr lang="sk-SK" dirty="0"/>
              <a:t>Impulzy – např. změna podstaty welfare state, přeměny ve střední a východní Evropě po 1989, evropská integrace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Neoinstitucionalismus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/>
              <a:t>Neoinstitucionalismus </a:t>
            </a:r>
            <a:r>
              <a:rPr lang="cs-CZ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≠</a:t>
            </a:r>
            <a:r>
              <a:rPr lang="sk-SK" sz="2800" dirty="0"/>
              <a:t> tradiční I v novější době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/>
              <a:t>Obsahová i teoretická odlišnost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/>
              <a:t>Propracovanější teoretický základ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/>
              <a:t>Určitá otevřenost k utvoření systematické teorie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/>
              <a:t>Nadále důraz dávaný na empirickou stránku: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k-SK" i="1" dirty="0"/>
              <a:t>„</a:t>
            </a:r>
            <a:r>
              <a:rPr lang="sk-SK" sz="2000" i="1" dirty="0"/>
              <a:t>Our goal is to understand the world, not to win a hollow victory among theories“ </a:t>
            </a:r>
            <a:r>
              <a:rPr lang="sk-SK" sz="2000" dirty="0"/>
              <a:t>(Koremenos et al., 2003)</a:t>
            </a:r>
            <a:endParaRPr lang="cs-CZ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Neoinstitucionalismus - změny</a:t>
            </a:r>
            <a:endParaRPr lang="cs-CZ" dirty="0"/>
          </a:p>
        </p:txBody>
      </p:sp>
      <p:sp>
        <p:nvSpPr>
          <p:cNvPr id="2048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Posun od:</a:t>
            </a:r>
          </a:p>
          <a:p>
            <a:pPr>
              <a:buFontTx/>
              <a:buNone/>
            </a:pPr>
            <a:endParaRPr lang="sk-SK" dirty="0"/>
          </a:p>
          <a:p>
            <a:pPr>
              <a:buFontTx/>
              <a:buNone/>
            </a:pPr>
            <a:r>
              <a:rPr lang="sk-SK" dirty="0"/>
              <a:t>1. Organizací k pravidlům</a:t>
            </a:r>
          </a:p>
          <a:p>
            <a:pPr>
              <a:buFontTx/>
              <a:buNone/>
            </a:pPr>
            <a:r>
              <a:rPr lang="sk-SK" dirty="0"/>
              <a:t>2. Formální k neformální koncepci institucí</a:t>
            </a:r>
          </a:p>
          <a:p>
            <a:pPr>
              <a:buFontTx/>
              <a:buNone/>
            </a:pPr>
            <a:r>
              <a:rPr lang="sk-SK" dirty="0"/>
              <a:t>3. Statické k dynamické koncepci institucí</a:t>
            </a:r>
          </a:p>
          <a:p>
            <a:pPr>
              <a:buFontTx/>
              <a:buNone/>
            </a:pPr>
            <a:r>
              <a:rPr lang="sk-SK" dirty="0"/>
              <a:t>4. Hodnotícího k nehodnotícímu přístupu</a:t>
            </a:r>
          </a:p>
          <a:p>
            <a:pPr>
              <a:buFontTx/>
              <a:buNone/>
            </a:pPr>
            <a:r>
              <a:rPr lang="sk-SK" dirty="0"/>
              <a:t>5. Holistické k disagregované koncepci institucí</a:t>
            </a:r>
          </a:p>
          <a:p>
            <a:pPr>
              <a:buFontTx/>
              <a:buNone/>
            </a:pPr>
            <a:r>
              <a:rPr lang="sk-SK" dirty="0"/>
              <a:t>6. Nezávislosti k zakotvenosti institucí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Od organizací k pravidlům</a:t>
            </a:r>
            <a:endParaRPr lang="cs-CZ" dirty="0"/>
          </a:p>
        </p:txBody>
      </p:sp>
      <p:sp>
        <p:nvSpPr>
          <p:cNvPr id="21507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075237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Tradiční institucionalismus: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Instituce</a:t>
            </a:r>
            <a:r>
              <a:rPr lang="sk-SK" dirty="0"/>
              <a:t> = </a:t>
            </a:r>
            <a:r>
              <a:rPr lang="cs-CZ" dirty="0"/>
              <a:t>Organizace</a:t>
            </a:r>
          </a:p>
          <a:p>
            <a:pPr>
              <a:lnSpc>
                <a:spcPct val="90000"/>
              </a:lnSpc>
            </a:pPr>
            <a:endParaRPr lang="sk-SK" dirty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sk-SK" dirty="0">
                <a:sym typeface="Wingdings" pitchFamily="2" charset="2"/>
              </a:rPr>
              <a:t>Neoinstitucionalismus je chápe mnohem šíře</a:t>
            </a:r>
            <a:endParaRPr lang="sk-SK" dirty="0"/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Instituce jako souhrn pravidel, které provázejí a ovlivňují chování politických aktérů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Např. předmětem výzkumu už není vláda jako orgán, ale její rozhodovací proces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sz="4000" dirty="0"/>
              <a:t>Od formální k neformální koncepci I</a:t>
            </a:r>
            <a:endParaRPr lang="cs-CZ" sz="4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303837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/>
              <a:t>Tradiční institucionalismus kladl důraz hlavně na formální kompetence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/>
              <a:t>Neoinstitucionalismus bere do úvahy i neformální pravidla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/>
              <a:t>Neformální pravidla: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/>
              <a:t>Doplněk, ekvivalent, případně až modifikátor formálních pravidel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/>
              <a:t>Větší náročnost na výzkum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/>
              <a:t>Příklad – Senatorial courtesy v USA</a:t>
            </a:r>
            <a:endParaRPr lang="cs-CZ" sz="28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Tradiční institucionalismus</a:t>
            </a:r>
            <a:endParaRPr lang="cs-CZ" dirty="0"/>
          </a:p>
        </p:txBody>
      </p:sp>
      <p:sp>
        <p:nvSpPr>
          <p:cNvPr id="9219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4922837"/>
          </a:xfrm>
        </p:spPr>
        <p:txBody>
          <a:bodyPr/>
          <a:lstStyle/>
          <a:p>
            <a:endParaRPr lang="sk-SK" dirty="0"/>
          </a:p>
          <a:p>
            <a:r>
              <a:rPr lang="sk-SK" dirty="0"/>
              <a:t>Silný formalismus, </a:t>
            </a:r>
            <a:r>
              <a:rPr lang="sk-SK" b="1" dirty="0"/>
              <a:t>popisnost</a:t>
            </a:r>
            <a:r>
              <a:rPr lang="sk-SK" dirty="0"/>
              <a:t>, induktivní přístup bez snahy o generalizace</a:t>
            </a:r>
          </a:p>
          <a:p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Minimální snaha o rozpracování metodologie nebo vytvoření komplexní systematické teorie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Peters - institucionalista jako inteligentní pozorovatel, usilující o </a:t>
            </a:r>
            <a:r>
              <a:rPr lang="sk-SK" b="1" dirty="0"/>
              <a:t>popis</a:t>
            </a:r>
            <a:r>
              <a:rPr lang="sk-SK" dirty="0"/>
              <a:t> a pochopení politického světa pomocí </a:t>
            </a:r>
            <a:r>
              <a:rPr lang="sk-SK" b="1" dirty="0"/>
              <a:t>neabstraktních</a:t>
            </a:r>
            <a:r>
              <a:rPr lang="sk-SK" dirty="0"/>
              <a:t> pojmů</a:t>
            </a:r>
            <a:endParaRPr lang="cs-CZ" dirty="0"/>
          </a:p>
          <a:p>
            <a:endParaRPr lang="sk-SK" dirty="0"/>
          </a:p>
          <a:p>
            <a:endParaRPr lang="sk-SK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obsahu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55638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cs-CZ" dirty="0"/>
              <a:t>Zastoupení žen na kand. listinách (PS 2010)</a:t>
            </a:r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686570703"/>
              </p:ext>
            </p:extLst>
          </p:nvPr>
        </p:nvGraphicFramePr>
        <p:xfrm>
          <a:off x="-18436" y="1066800"/>
          <a:ext cx="9162436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sz="4000" dirty="0"/>
              <a:t>Od statické k dynamické koncepci I</a:t>
            </a:r>
            <a:endParaRPr lang="cs-CZ" sz="4000" dirty="0"/>
          </a:p>
        </p:txBody>
      </p:sp>
      <p:sp>
        <p:nvSpPr>
          <p:cNvPr id="27651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Instituce už nejsou chápány jako stabilní, ale naopak jako dynamické a proměnlivé „ostrovy“ s nedokonalou a dočasnou organizací (March a Olsen)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Instituce ne jako „věci“, ale jako „procesy“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Výzkum zaměřený na vznik a změnu institucí a motivy a zdroje těchto procesů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sz="3600" dirty="0"/>
              <a:t>Od hodnotícího k nehodnotícímu přístupu</a:t>
            </a:r>
            <a:endParaRPr lang="cs-CZ" sz="3600" dirty="0"/>
          </a:p>
        </p:txBody>
      </p:sp>
      <p:sp>
        <p:nvSpPr>
          <p:cNvPr id="28675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  <a:p>
            <a:r>
              <a:rPr lang="sk-SK" dirty="0"/>
              <a:t>Silný odklon od hledání „dobré vlády“ a preferování konkrétního „dobrého“ nastavení institucí</a:t>
            </a:r>
          </a:p>
          <a:p>
            <a:endParaRPr lang="sk-SK" dirty="0"/>
          </a:p>
          <a:p>
            <a:r>
              <a:rPr lang="sk-SK" dirty="0"/>
              <a:t>Neoinstitucionalismus namísto toho zkoumá, jak instituce formují a ovlivňují společenské hodnoty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sz="3600" dirty="0"/>
              <a:t>Od holismu k disagregovanému konceptu I</a:t>
            </a:r>
            <a:endParaRPr lang="cs-CZ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4999037"/>
          </a:xfrm>
        </p:spPr>
        <p:txBody>
          <a:bodyPr>
            <a:normAutofit fontScale="925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dirty="0"/>
              <a:t>Tradiční institucionalismus - důraz na systémy vlády jako celky 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dirty="0"/>
              <a:t>Neoinstitucionalismus zkoumá převážně </a:t>
            </a:r>
            <a:r>
              <a:rPr lang="sk-SK" b="1" dirty="0"/>
              <a:t>komponenty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dirty="0"/>
              <a:t>Daňová politika, rozhodování vlády, volební systémy, dohadovací mechanismy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dirty="0"/>
              <a:t>Instituce v tomto pojetí netvoří jeden celek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dirty="0"/>
              <a:t>Příklad – analýza volebního systému ve vztahu k tomu, jak umožňuje zahrnutí, resp. vyloučení konkrétních aktérů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Co je vlastně </a:t>
            </a:r>
            <a:r>
              <a:rPr lang="sk-SK" i="1" dirty="0"/>
              <a:t>instituce</a:t>
            </a:r>
            <a:r>
              <a:rPr lang="sk-SK" dirty="0"/>
              <a:t>?</a:t>
            </a:r>
            <a:endParaRPr lang="cs-CZ" dirty="0"/>
          </a:p>
        </p:txBody>
      </p:sp>
      <p:sp>
        <p:nvSpPr>
          <p:cNvPr id="36867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sk-SK" dirty="0"/>
              <a:t>Neoinstitucionalismus chápe instituce velmi široce</a:t>
            </a:r>
          </a:p>
          <a:p>
            <a:endParaRPr lang="sk-SK" dirty="0"/>
          </a:p>
          <a:p>
            <a:r>
              <a:rPr lang="sk-SK" dirty="0"/>
              <a:t>Ústupem od rovnosti mezi institucemi a organizacemi se pojem multiplikoval – pravidla, tradice, zvyklosti, úzus</a:t>
            </a:r>
          </a:p>
          <a:p>
            <a:endParaRPr lang="sk-SK" dirty="0"/>
          </a:p>
          <a:p>
            <a:r>
              <a:rPr lang="sk-SK" dirty="0"/>
              <a:t>Rothstein – </a:t>
            </a:r>
            <a:r>
              <a:rPr lang="sk-SK" i="1" dirty="0"/>
              <a:t>pokud instituce znamená </a:t>
            </a:r>
            <a:r>
              <a:rPr lang="sk-SK" b="1" i="1" dirty="0"/>
              <a:t>všechno</a:t>
            </a:r>
            <a:r>
              <a:rPr lang="sk-SK" i="1" dirty="0"/>
              <a:t>, tak neznamená </a:t>
            </a:r>
            <a:r>
              <a:rPr lang="sk-SK" b="1" i="1" dirty="0"/>
              <a:t>nic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Co je vlastně </a:t>
            </a:r>
            <a:r>
              <a:rPr lang="sk-SK" i="1" dirty="0"/>
              <a:t>instituce</a:t>
            </a:r>
            <a:r>
              <a:rPr lang="sk-SK" dirty="0"/>
              <a:t>?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/>
              <a:t>Možné řešení – </a:t>
            </a:r>
            <a:r>
              <a:rPr lang="sk-SK" sz="2800" b="1" dirty="0">
                <a:solidFill>
                  <a:schemeClr val="tx2">
                    <a:lumMod val="50000"/>
                  </a:schemeClr>
                </a:solidFill>
              </a:rPr>
              <a:t>standardní operační procedury </a:t>
            </a:r>
            <a:r>
              <a:rPr lang="sk-SK" sz="2800" dirty="0"/>
              <a:t>(Hall):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/>
              <a:t>Specifická pravidla chování, o kterých existuje všeobecné povědomí a jsou akceptována jako pravidla hry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/>
              <a:t>Pro každý systém se liší, zahrnují i neformální pravidla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/>
              <a:t>Jsou odlišná od individuálních návyků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/>
              <a:t>Nejsou to všechno nová pravidla, je potřebný určitý čas pro jejich etablování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/>
              <a:t>Např. proces sestavení vlády a jeho komponenty</a:t>
            </a:r>
            <a:endParaRPr lang="cs-CZ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Příklady výzkumů</a:t>
            </a:r>
            <a:endParaRPr lang="cs-CZ" dirty="0"/>
          </a:p>
        </p:txBody>
      </p:sp>
      <p:sp>
        <p:nvSpPr>
          <p:cNvPr id="44035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b="1" dirty="0"/>
          </a:p>
          <a:p>
            <a:r>
              <a:rPr lang="sk-SK" b="1" dirty="0"/>
              <a:t>Volební systémy </a:t>
            </a:r>
            <a:r>
              <a:rPr lang="sk-SK" dirty="0"/>
              <a:t>a jejich vliv na ochotu postkomunistických států uskutečňovat ekonomické reformy (Bagashka 2012)</a:t>
            </a:r>
          </a:p>
          <a:p>
            <a:endParaRPr lang="sk-SK" dirty="0"/>
          </a:p>
          <a:p>
            <a:r>
              <a:rPr lang="sk-SK" dirty="0"/>
              <a:t>Vliv </a:t>
            </a:r>
            <a:r>
              <a:rPr lang="sk-SK" b="1" dirty="0"/>
              <a:t>výběru kandidátů </a:t>
            </a:r>
            <a:r>
              <a:rPr lang="sk-SK" dirty="0"/>
              <a:t>na následné chování a „kvalitu“ poslanců (Sheafer a Tzionit 2006; Siavelis a Morgenstern 2008)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Tradiční institucionalismus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4999037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b="1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b="1" dirty="0"/>
              <a:t>Normativní</a:t>
            </a:r>
            <a:r>
              <a:rPr lang="sk-SK" sz="2800" dirty="0"/>
              <a:t> – zabývající se pojmem dobré vlády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b="1" dirty="0"/>
              <a:t>Strukturalistický</a:t>
            </a:r>
            <a:r>
              <a:rPr lang="sk-SK" sz="2800" dirty="0"/>
              <a:t> – struktura jako prvek ovlivňující politické chování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b="1" dirty="0"/>
              <a:t>Historicistický</a:t>
            </a:r>
            <a:r>
              <a:rPr lang="sk-SK" sz="2800" dirty="0"/>
              <a:t> – důraz na silnou roli historie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b="1" dirty="0"/>
              <a:t>Legalistický</a:t>
            </a:r>
            <a:r>
              <a:rPr lang="sk-SK" sz="2800" dirty="0"/>
              <a:t> – právo jako klíčový aspekt vládnutí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b="1" dirty="0"/>
              <a:t>Holistický</a:t>
            </a:r>
            <a:r>
              <a:rPr lang="sk-SK" sz="2800" dirty="0"/>
              <a:t> – převážná analýza politických systémů jako celků</a:t>
            </a:r>
            <a:endParaRPr lang="cs-CZ" sz="28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Tradiční institucionalismus</a:t>
            </a:r>
            <a:endParaRPr lang="cs-CZ" dirty="0"/>
          </a:p>
        </p:txBody>
      </p:sp>
      <p:sp>
        <p:nvSpPr>
          <p:cNvPr id="12291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Příklady výzkumů:</a:t>
            </a:r>
          </a:p>
          <a:p>
            <a:endParaRPr lang="sk-SK" dirty="0"/>
          </a:p>
          <a:p>
            <a:r>
              <a:rPr lang="sk-SK" b="1" dirty="0" err="1"/>
              <a:t>Wilson</a:t>
            </a:r>
            <a:r>
              <a:rPr lang="sk-SK" b="1" dirty="0"/>
              <a:t> </a:t>
            </a:r>
            <a:r>
              <a:rPr lang="sk-SK" dirty="0"/>
              <a:t>(1956) – analýza problémů „rozdělené vlády“ v USA a zvažování parlamentního systému jako možné alternativy</a:t>
            </a:r>
          </a:p>
          <a:p>
            <a:endParaRPr lang="sk-SK" dirty="0"/>
          </a:p>
          <a:p>
            <a:r>
              <a:rPr lang="sk-SK" b="1" dirty="0"/>
              <a:t>Robson</a:t>
            </a:r>
            <a:r>
              <a:rPr lang="sk-SK" dirty="0"/>
              <a:t> (1960) – výzkum podoby a fungování veřejných organizací v době znárodňování průmyslu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Kritika (po WWII)</a:t>
            </a:r>
            <a:endParaRPr lang="cs-CZ" dirty="0"/>
          </a:p>
        </p:txBody>
      </p:sp>
      <p:sp>
        <p:nvSpPr>
          <p:cNvPr id="1536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075237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sk-SK" sz="1000" dirty="0"/>
          </a:p>
          <a:p>
            <a:pPr>
              <a:lnSpc>
                <a:spcPct val="90000"/>
              </a:lnSpc>
            </a:pPr>
            <a:r>
              <a:rPr lang="sk-SK" dirty="0"/>
              <a:t>Institucionalismus jako dominantní přístup čelí silné </a:t>
            </a:r>
            <a:r>
              <a:rPr lang="sk-SK" dirty="0" err="1"/>
              <a:t>kritice</a:t>
            </a:r>
            <a:r>
              <a:rPr lang="sk-SK" dirty="0"/>
              <a:t> (</a:t>
            </a:r>
            <a:r>
              <a:rPr lang="cs-CZ" dirty="0"/>
              <a:t>výmarské</a:t>
            </a:r>
            <a:r>
              <a:rPr lang="sk-SK" dirty="0"/>
              <a:t> Německo, dekolonizované státy)</a:t>
            </a:r>
          </a:p>
          <a:p>
            <a:pPr>
              <a:lnSpc>
                <a:spcPct val="80000"/>
              </a:lnSpc>
            </a:pPr>
            <a:endParaRPr lang="sk-SK" dirty="0"/>
          </a:p>
          <a:p>
            <a:pPr>
              <a:lnSpc>
                <a:spcPct val="80000"/>
              </a:lnSpc>
            </a:pPr>
            <a:r>
              <a:rPr lang="sk-SK" dirty="0"/>
              <a:t>Příliš úzké zaměření na výsek reality, který byl navíc vzdálený reálným mocenským procesům</a:t>
            </a:r>
          </a:p>
          <a:p>
            <a:pPr>
              <a:lnSpc>
                <a:spcPct val="80000"/>
              </a:lnSpc>
            </a:pPr>
            <a:endParaRPr lang="sk-SK" dirty="0"/>
          </a:p>
          <a:p>
            <a:pPr>
              <a:lnSpc>
                <a:spcPct val="80000"/>
              </a:lnSpc>
            </a:pPr>
            <a:r>
              <a:rPr lang="sk-SK" dirty="0"/>
              <a:t>Slabá metodologie, formalismus, popisnost</a:t>
            </a:r>
          </a:p>
          <a:p>
            <a:pPr>
              <a:lnSpc>
                <a:spcPct val="80000"/>
              </a:lnSpc>
            </a:pPr>
            <a:endParaRPr lang="sk-SK" dirty="0"/>
          </a:p>
          <a:p>
            <a:pPr>
              <a:lnSpc>
                <a:spcPct val="80000"/>
              </a:lnSpc>
            </a:pPr>
            <a:r>
              <a:rPr lang="sk-SK" dirty="0"/>
              <a:t>Preferování hodnot westministerské demokracie</a:t>
            </a: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sk-SK" dirty="0"/>
              <a:t>Postupný odklon od tradičního institucionalismu a úpadek jeho pozice v politologii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Tradiční institucionalismus dnes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/>
              <a:t>Přístup samotný se úplně nevytratil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/>
              <a:t>Stále identifikovatelný v </a:t>
            </a:r>
            <a:r>
              <a:rPr lang="cs-CZ" sz="2800" dirty="0"/>
              <a:t>jiných oborech</a:t>
            </a:r>
            <a:r>
              <a:rPr lang="sk-SK" sz="2800" dirty="0"/>
              <a:t>:</a:t>
            </a:r>
          </a:p>
          <a:p>
            <a:pPr marL="640080" lvl="1" indent="-246888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/>
              <a:t>Ústavní právo</a:t>
            </a:r>
          </a:p>
          <a:p>
            <a:pPr marL="640080" lvl="1" indent="-246888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/>
              <a:t>Státověda</a:t>
            </a:r>
          </a:p>
          <a:p>
            <a:pPr marL="640080" lvl="1" indent="-246888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/>
              <a:t>Veřejná správa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/>
              <a:t>Jeho „právnická“ podstata je viditelná i z tohoto bodu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/>
              <a:t>V politologii má už v současnosti výrazně odlišnou podobu </a:t>
            </a:r>
            <a:r>
              <a:rPr lang="sk-SK" sz="2800" dirty="0">
                <a:sym typeface="Wingdings" pitchFamily="2" charset="2"/>
              </a:rPr>
              <a:t> </a:t>
            </a:r>
            <a:r>
              <a:rPr lang="sk-SK" sz="2800" b="1" dirty="0">
                <a:sym typeface="Wingdings" pitchFamily="2" charset="2"/>
              </a:rPr>
              <a:t>neoinstitucionalismus</a:t>
            </a:r>
            <a:endParaRPr lang="cs-CZ" sz="2800" b="1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Tok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Tok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832</TotalTime>
  <Words>2451</Words>
  <Application>Microsoft Office PowerPoint</Application>
  <PresentationFormat>Prezentácia na obrazovke (4:3)</PresentationFormat>
  <Paragraphs>536</Paragraphs>
  <Slides>56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3</vt:i4>
      </vt:variant>
      <vt:variant>
        <vt:lpstr>Nadpisy snímok</vt:lpstr>
      </vt:variant>
      <vt:variant>
        <vt:i4>56</vt:i4>
      </vt:variant>
    </vt:vector>
  </HeadingPairs>
  <TitlesOfParts>
    <vt:vector size="65" baseType="lpstr">
      <vt:lpstr>Arial</vt:lpstr>
      <vt:lpstr>Calibri</vt:lpstr>
      <vt:lpstr>Cambria</vt:lpstr>
      <vt:lpstr>Constantia</vt:lpstr>
      <vt:lpstr>Times New Roman</vt:lpstr>
      <vt:lpstr>Wingdings 2</vt:lpstr>
      <vt:lpstr>Tok</vt:lpstr>
      <vt:lpstr>1_Tok</vt:lpstr>
      <vt:lpstr>2_Tok</vt:lpstr>
      <vt:lpstr>Přístupy v politologii</vt:lpstr>
      <vt:lpstr>Politologie v 1. pol. 20. století</vt:lpstr>
      <vt:lpstr>Tradiční institucionalismus</vt:lpstr>
      <vt:lpstr>Tradiční institucionalismus</vt:lpstr>
      <vt:lpstr>Tradiční institucionalismus</vt:lpstr>
      <vt:lpstr>Tradiční institucionalismus</vt:lpstr>
      <vt:lpstr>Tradiční institucionalismus</vt:lpstr>
      <vt:lpstr>Kritika (po WWII)</vt:lpstr>
      <vt:lpstr>Tradiční institucionalismus dnes</vt:lpstr>
      <vt:lpstr>Tzv. Nová politická věda</vt:lpstr>
      <vt:lpstr>Behavioralismus</vt:lpstr>
      <vt:lpstr>Základní znaky (Easton, Nohlen, Hay)</vt:lpstr>
      <vt:lpstr>Základní znaky (Easton, Nohlen, Hay)</vt:lpstr>
      <vt:lpstr>Základní znaky - souhrn</vt:lpstr>
      <vt:lpstr>Behavioralismus - témata</vt:lpstr>
      <vt:lpstr>Behavioralismus - metodologie</vt:lpstr>
      <vt:lpstr>The People’s Choice</vt:lpstr>
      <vt:lpstr>The People’s Choice</vt:lpstr>
      <vt:lpstr>Kritika behavioralismu</vt:lpstr>
      <vt:lpstr>Kritika behavioralismu</vt:lpstr>
      <vt:lpstr>Kritika behavioralismu</vt:lpstr>
      <vt:lpstr>Post-behavioralismus</vt:lpstr>
      <vt:lpstr>Teorie racionální volby</vt:lpstr>
      <vt:lpstr>Koncept racionality</vt:lpstr>
      <vt:lpstr>Aktéři</vt:lpstr>
      <vt:lpstr>Teorie racionální volby</vt:lpstr>
      <vt:lpstr>Politicko-ekonomické teorie</vt:lpstr>
      <vt:lpstr>Politické procesy jako tržní vztahy (Downs)</vt:lpstr>
      <vt:lpstr>Teorie sociální volby</vt:lpstr>
      <vt:lpstr>Prezentácia programu PowerPoint</vt:lpstr>
      <vt:lpstr>Teorie sociální volby</vt:lpstr>
      <vt:lpstr>Rozhodování v podmínkách nejistoty Seminární práce v kurzu POLb1006</vt:lpstr>
      <vt:lpstr>Rozhodování v podmínkách nejistoty</vt:lpstr>
      <vt:lpstr>Teorie her</vt:lpstr>
      <vt:lpstr>Teorie her – základní pojmy</vt:lpstr>
      <vt:lpstr>Typy her</vt:lpstr>
      <vt:lpstr>Příklad z teorie her</vt:lpstr>
      <vt:lpstr>Prezentácia programu PowerPoint</vt:lpstr>
      <vt:lpstr>Teorie koalic</vt:lpstr>
      <vt:lpstr>Americká tradice (office seeking)</vt:lpstr>
      <vt:lpstr>Evropská tradice (policy seeking)</vt:lpstr>
      <vt:lpstr>Rozdělení mandátů (N = 200)</vt:lpstr>
      <vt:lpstr>Kritika</vt:lpstr>
      <vt:lpstr>Tversky a Kahneman (1981)</vt:lpstr>
      <vt:lpstr>Neoinstitucionalismus</vt:lpstr>
      <vt:lpstr>Neoinstitucionalismus</vt:lpstr>
      <vt:lpstr>Neoinstitucionalismus - změny</vt:lpstr>
      <vt:lpstr>Od organizací k pravidlům</vt:lpstr>
      <vt:lpstr>Od formální k neformální koncepci I</vt:lpstr>
      <vt:lpstr>Prezentácia programu PowerPoint</vt:lpstr>
      <vt:lpstr>Od statické k dynamické koncepci I</vt:lpstr>
      <vt:lpstr>Od hodnotícího k nehodnotícímu přístupu</vt:lpstr>
      <vt:lpstr>Od holismu k disagregovanému konceptu I</vt:lpstr>
      <vt:lpstr>Co je vlastně instituce?</vt:lpstr>
      <vt:lpstr>Co je vlastně instituce?</vt:lpstr>
      <vt:lpstr>Příklady výzkumů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institucionalismus</dc:title>
  <dc:creator>Peťo</dc:creator>
  <cp:lastModifiedBy>Peter</cp:lastModifiedBy>
  <cp:revision>137</cp:revision>
  <dcterms:created xsi:type="dcterms:W3CDTF">2012-11-13T13:34:57Z</dcterms:created>
  <dcterms:modified xsi:type="dcterms:W3CDTF">2019-11-30T21:18:56Z</dcterms:modified>
</cp:coreProperties>
</file>