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  <p:sldMasterId id="2147483732" r:id="rId3"/>
    <p:sldMasterId id="2147483744" r:id="rId4"/>
    <p:sldMasterId id="2147483768" r:id="rId5"/>
    <p:sldMasterId id="2147483780" r:id="rId6"/>
    <p:sldMasterId id="2147483792" r:id="rId7"/>
    <p:sldMasterId id="2147483828" r:id="rId8"/>
    <p:sldMasterId id="2147483840" r:id="rId9"/>
    <p:sldMasterId id="2147483852" r:id="rId10"/>
    <p:sldMasterId id="2147483864" r:id="rId11"/>
    <p:sldMasterId id="2147483876" r:id="rId12"/>
    <p:sldMasterId id="2147483888" r:id="rId13"/>
    <p:sldMasterId id="2147483900" r:id="rId14"/>
  </p:sldMasterIdLst>
  <p:sldIdLst>
    <p:sldId id="256" r:id="rId15"/>
    <p:sldId id="262" r:id="rId16"/>
    <p:sldId id="264" r:id="rId17"/>
    <p:sldId id="303" r:id="rId18"/>
    <p:sldId id="302" r:id="rId19"/>
    <p:sldId id="304" r:id="rId20"/>
    <p:sldId id="266" r:id="rId21"/>
    <p:sldId id="267" r:id="rId22"/>
    <p:sldId id="269" r:id="rId23"/>
    <p:sldId id="270" r:id="rId24"/>
    <p:sldId id="293" r:id="rId25"/>
    <p:sldId id="268" r:id="rId26"/>
    <p:sldId id="271" r:id="rId27"/>
    <p:sldId id="273" r:id="rId28"/>
    <p:sldId id="300" r:id="rId29"/>
    <p:sldId id="274" r:id="rId30"/>
    <p:sldId id="275" r:id="rId31"/>
    <p:sldId id="276" r:id="rId32"/>
    <p:sldId id="299" r:id="rId33"/>
    <p:sldId id="301" r:id="rId34"/>
    <p:sldId id="277" r:id="rId35"/>
    <p:sldId id="278" r:id="rId36"/>
    <p:sldId id="279" r:id="rId37"/>
    <p:sldId id="280" r:id="rId38"/>
    <p:sldId id="305" r:id="rId39"/>
    <p:sldId id="285" r:id="rId40"/>
    <p:sldId id="286" r:id="rId41"/>
    <p:sldId id="287" r:id="rId42"/>
    <p:sldId id="288" r:id="rId43"/>
    <p:sldId id="291" r:id="rId44"/>
    <p:sldId id="292" r:id="rId45"/>
    <p:sldId id="290" r:id="rId46"/>
    <p:sldId id="295" r:id="rId47"/>
    <p:sldId id="296" r:id="rId48"/>
    <p:sldId id="297" r:id="rId49"/>
    <p:sldId id="298" r:id="rId5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03.10.2019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03.10.2019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181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682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851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708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573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483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880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7155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072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9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03.10.2019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89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33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316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10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756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883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389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747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166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0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16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511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405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580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7469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08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0953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2948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262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658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54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3039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0949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829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146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41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0971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99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9646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9257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959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36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43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4208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1369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4645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6834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33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0243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632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1624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409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60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68810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2183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4483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9374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6196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60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40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41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123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0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03.10.2019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74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71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39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81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08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52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94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29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76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0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03.10.2019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344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19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88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5266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02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8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251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690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501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7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03.10.2019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447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601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53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224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02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07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49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08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9097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5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03.10.2019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269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378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83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984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246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915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43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341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48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8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03.10.2019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1923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4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484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255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905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736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299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43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961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41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03.10.2019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831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719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383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14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925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120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79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00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02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5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03.10.2019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01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498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447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01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691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228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32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564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710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91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03.10.2019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094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53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699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29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173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896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568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5508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002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1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03.10.2019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302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65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713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685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463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871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86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565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927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08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42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590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03.10.2019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14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851648" cy="2160240"/>
          </a:xfrm>
        </p:spPr>
        <p:txBody>
          <a:bodyPr>
            <a:normAutofit/>
          </a:bodyPr>
          <a:lstStyle/>
          <a:p>
            <a:pPr algn="ctr"/>
            <a:r>
              <a:rPr lang="cs-CZ" sz="7200" dirty="0">
                <a:solidFill>
                  <a:schemeClr val="bg1"/>
                </a:solidFill>
              </a:rPr>
              <a:t>Práce s daty</a:t>
            </a:r>
            <a:br>
              <a:rPr lang="cs-CZ" sz="44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Peter Spáč</a:t>
            </a:r>
          </a:p>
          <a:p>
            <a:r>
              <a:rPr lang="cs-CZ">
                <a:solidFill>
                  <a:schemeClr val="bg1"/>
                </a:solidFill>
              </a:rPr>
              <a:t>3.10.2019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17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dirty="0"/>
              <a:t>Pozitivně a negativně sešikmená distribuce (Field 2009: 20)</a:t>
            </a:r>
            <a:endParaRPr lang="en-US" sz="4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8604448" cy="4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047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dirty="0"/>
              <a:t>Pozitivně a negativně špičatá distribuce (Field 2009: 20)</a:t>
            </a:r>
            <a:endParaRPr lang="en-US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00010"/>
            <a:ext cx="8316416" cy="504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815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1. Vizuální posouzení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Nejjednodušší způsob posouzení normality (a také subjektivní)</a:t>
            </a:r>
          </a:p>
          <a:p>
            <a:endParaRPr lang="cs-CZ" dirty="0"/>
          </a:p>
          <a:p>
            <a:r>
              <a:rPr lang="cs-CZ" dirty="0"/>
              <a:t>Posouzení tvaru volným okem</a:t>
            </a:r>
          </a:p>
          <a:p>
            <a:endParaRPr lang="cs-CZ" dirty="0"/>
          </a:p>
          <a:p>
            <a:r>
              <a:rPr lang="cs-CZ" dirty="0"/>
              <a:t>Histogram – graf zobrazující četnosti</a:t>
            </a:r>
          </a:p>
          <a:p>
            <a:endParaRPr lang="cs-CZ" dirty="0"/>
          </a:p>
          <a:p>
            <a:r>
              <a:rPr lang="cs-CZ" dirty="0"/>
              <a:t>P-P plot – graf srovnávající očekávané (normální) a reálné rozložení dat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8432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Histogram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734050" cy="4591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201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P-P plot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Využívá standardizaci proměnných (tzv. z-skóre)</a:t>
            </a:r>
          </a:p>
          <a:p>
            <a:endParaRPr lang="cs-CZ" dirty="0"/>
          </a:p>
          <a:p>
            <a:r>
              <a:rPr lang="cs-CZ" dirty="0"/>
              <a:t>Pravděpodobnost výskytu hodnoty</a:t>
            </a:r>
          </a:p>
          <a:p>
            <a:endParaRPr lang="cs-CZ" dirty="0"/>
          </a:p>
          <a:p>
            <a:r>
              <a:rPr lang="cs-CZ" dirty="0"/>
              <a:t>Pomocí z-skóre graf srovnává skutečnou a normální distribuci</a:t>
            </a:r>
          </a:p>
          <a:p>
            <a:endParaRPr lang="cs-CZ" dirty="0"/>
          </a:p>
          <a:p>
            <a:r>
              <a:rPr lang="cs-CZ" dirty="0"/>
              <a:t>Překrytí vyjadřuje normální distribuci našich dat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1090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P-P plot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734050" cy="4591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206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2. Numerické hodnoty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Vyčíslení šikmosti a špičatosti</a:t>
            </a:r>
          </a:p>
          <a:p>
            <a:endParaRPr lang="cs-CZ" dirty="0"/>
          </a:p>
          <a:p>
            <a:r>
              <a:rPr lang="cs-CZ" dirty="0"/>
              <a:t>Odchylky od nuly (kladné i záporné) jsou vychýlením od normální distribuce</a:t>
            </a:r>
          </a:p>
          <a:p>
            <a:endParaRPr lang="cs-CZ" dirty="0"/>
          </a:p>
          <a:p>
            <a:r>
              <a:rPr lang="cs-CZ" dirty="0"/>
              <a:t>Samotné naměřené hodnoty jsou informativní, pro interpretaci se dělí svou standardní chybou (počítá SPSS)</a:t>
            </a:r>
          </a:p>
          <a:p>
            <a:endParaRPr lang="cs-CZ" dirty="0"/>
          </a:p>
          <a:p>
            <a:r>
              <a:rPr lang="cs-CZ"/>
              <a:t>Přijatelné hodnoty (z):</a:t>
            </a:r>
            <a:endParaRPr lang="cs-CZ" dirty="0"/>
          </a:p>
          <a:p>
            <a:pPr lvl="1"/>
            <a:r>
              <a:rPr lang="cs-CZ" dirty="0"/>
              <a:t>Malý vzorek: do 1,96 (- 1,96)</a:t>
            </a:r>
          </a:p>
          <a:p>
            <a:pPr lvl="1"/>
            <a:r>
              <a:rPr lang="cs-CZ" dirty="0"/>
              <a:t>Velký vzorek: do 2,58 (-2,58)</a:t>
            </a:r>
          </a:p>
          <a:p>
            <a:pPr lvl="1"/>
            <a:r>
              <a:rPr lang="cs-CZ" dirty="0"/>
              <a:t>Velmi velký vzorek - nepoužívat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3966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Práce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Histogram</a:t>
            </a:r>
          </a:p>
          <a:p>
            <a:pPr lvl="1"/>
            <a:r>
              <a:rPr lang="cs-CZ" dirty="0" err="1"/>
              <a:t>Analyze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Descriptive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Statistics</a:t>
            </a:r>
            <a:r>
              <a:rPr lang="cs-CZ" dirty="0">
                <a:sym typeface="Wingdings" panose="05000000000000000000" pitchFamily="2" charset="2"/>
              </a:rPr>
              <a:t>  </a:t>
            </a:r>
            <a:r>
              <a:rPr lang="cs-CZ" dirty="0" err="1">
                <a:sym typeface="Wingdings" panose="05000000000000000000" pitchFamily="2" charset="2"/>
              </a:rPr>
              <a:t>Frequencies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cs-CZ" dirty="0" err="1">
                <a:sym typeface="Wingdings" panose="05000000000000000000" pitchFamily="2" charset="2"/>
              </a:rPr>
              <a:t>Charts</a:t>
            </a:r>
            <a:r>
              <a:rPr lang="cs-CZ" dirty="0">
                <a:sym typeface="Wingdings" panose="05000000000000000000" pitchFamily="2" charset="2"/>
              </a:rPr>
              <a:t> – </a:t>
            </a:r>
            <a:r>
              <a:rPr lang="cs-CZ" dirty="0" err="1">
                <a:sym typeface="Wingdings" panose="05000000000000000000" pitchFamily="2" charset="2"/>
              </a:rPr>
              <a:t>Histograms</a:t>
            </a:r>
            <a:r>
              <a:rPr lang="cs-CZ" dirty="0">
                <a:sym typeface="Wingdings" panose="05000000000000000000" pitchFamily="2" charset="2"/>
              </a:rPr>
              <a:t> + Show </a:t>
            </a:r>
            <a:r>
              <a:rPr lang="cs-CZ" dirty="0" err="1">
                <a:sym typeface="Wingdings" panose="05000000000000000000" pitchFamily="2" charset="2"/>
              </a:rPr>
              <a:t>normal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curve</a:t>
            </a:r>
            <a:r>
              <a:rPr lang="cs-CZ" dirty="0">
                <a:sym typeface="Wingdings" panose="05000000000000000000" pitchFamily="2" charset="2"/>
              </a:rPr>
              <a:t> on histogram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P-P plot</a:t>
            </a:r>
          </a:p>
          <a:p>
            <a:pPr lvl="1"/>
            <a:r>
              <a:rPr lang="cs-CZ" dirty="0" err="1">
                <a:sym typeface="Wingdings" panose="05000000000000000000" pitchFamily="2" charset="2"/>
              </a:rPr>
              <a:t>Analyze</a:t>
            </a:r>
            <a:r>
              <a:rPr lang="cs-CZ" dirty="0">
                <a:sym typeface="Wingdings" panose="05000000000000000000" pitchFamily="2" charset="2"/>
              </a:rPr>
              <a:t>  </a:t>
            </a:r>
            <a:r>
              <a:rPr lang="cs-CZ" dirty="0" err="1">
                <a:sym typeface="Wingdings" panose="05000000000000000000" pitchFamily="2" charset="2"/>
              </a:rPr>
              <a:t>Descriptive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Statistics</a:t>
            </a:r>
            <a:r>
              <a:rPr lang="cs-CZ" dirty="0">
                <a:sym typeface="Wingdings" panose="05000000000000000000" pitchFamily="2" charset="2"/>
              </a:rPr>
              <a:t>  P-P </a:t>
            </a:r>
            <a:r>
              <a:rPr lang="cs-CZ" dirty="0" err="1">
                <a:sym typeface="Wingdings" panose="05000000000000000000" pitchFamily="2" charset="2"/>
              </a:rPr>
              <a:t>Plots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cs-CZ" dirty="0">
                <a:sym typeface="Wingdings" panose="05000000000000000000" pitchFamily="2" charset="2"/>
              </a:rPr>
              <a:t>Default nastavení („Test </a:t>
            </a:r>
            <a:r>
              <a:rPr lang="cs-CZ" dirty="0" err="1">
                <a:sym typeface="Wingdings" panose="05000000000000000000" pitchFamily="2" charset="2"/>
              </a:rPr>
              <a:t>Distribution</a:t>
            </a:r>
            <a:r>
              <a:rPr lang="cs-CZ" dirty="0">
                <a:sym typeface="Wingdings" panose="05000000000000000000" pitchFamily="2" charset="2"/>
              </a:rPr>
              <a:t>“ = </a:t>
            </a:r>
            <a:r>
              <a:rPr lang="cs-CZ" dirty="0" err="1">
                <a:sym typeface="Wingdings" panose="05000000000000000000" pitchFamily="2" charset="2"/>
              </a:rPr>
              <a:t>Normal</a:t>
            </a:r>
            <a:r>
              <a:rPr lang="cs-CZ" dirty="0">
                <a:sym typeface="Wingdings" panose="05000000000000000000" pitchFamily="2" charset="2"/>
              </a:rPr>
              <a:t>)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4561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Práce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Šikmost a špičatost</a:t>
            </a:r>
          </a:p>
          <a:p>
            <a:pPr lvl="1"/>
            <a:r>
              <a:rPr lang="cs-CZ" dirty="0" err="1"/>
              <a:t>Analyze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Descriptive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Statistics</a:t>
            </a:r>
            <a:r>
              <a:rPr lang="cs-CZ" dirty="0">
                <a:sym typeface="Wingdings" panose="05000000000000000000" pitchFamily="2" charset="2"/>
              </a:rPr>
              <a:t>  </a:t>
            </a:r>
            <a:r>
              <a:rPr lang="cs-CZ" dirty="0" err="1">
                <a:sym typeface="Wingdings" panose="05000000000000000000" pitchFamily="2" charset="2"/>
              </a:rPr>
              <a:t>Frequencies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cs-CZ" dirty="0" err="1">
                <a:sym typeface="Wingdings" panose="05000000000000000000" pitchFamily="2" charset="2"/>
              </a:rPr>
              <a:t>Statistics</a:t>
            </a:r>
            <a:r>
              <a:rPr lang="cs-CZ" dirty="0">
                <a:sym typeface="Wingdings" panose="05000000000000000000" pitchFamily="2" charset="2"/>
              </a:rPr>
              <a:t> – </a:t>
            </a:r>
            <a:r>
              <a:rPr lang="cs-CZ" dirty="0" err="1">
                <a:sym typeface="Wingdings" panose="05000000000000000000" pitchFamily="2" charset="2"/>
              </a:rPr>
              <a:t>Skewness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 err="1">
                <a:sym typeface="Wingdings" panose="05000000000000000000" pitchFamily="2" charset="2"/>
              </a:rPr>
              <a:t>Curtosis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cs-CZ" dirty="0">
                <a:sym typeface="Wingdings" panose="05000000000000000000" pitchFamily="2" charset="2"/>
              </a:rPr>
              <a:t>Kromě toho je pro názornost vždy vhodné nechat si spočítat i základní deskriptivní statistiky (průměr, rozpětí, </a:t>
            </a:r>
            <a:r>
              <a:rPr lang="cs-CZ" dirty="0" err="1">
                <a:sym typeface="Wingdings" panose="05000000000000000000" pitchFamily="2" charset="2"/>
              </a:rPr>
              <a:t>sm</a:t>
            </a:r>
            <a:r>
              <a:rPr lang="cs-CZ" dirty="0">
                <a:sym typeface="Wingdings" panose="05000000000000000000" pitchFamily="2" charset="2"/>
              </a:rPr>
              <a:t>. odchylku, </a:t>
            </a:r>
            <a:r>
              <a:rPr lang="cs-CZ" dirty="0" err="1">
                <a:sym typeface="Wingdings" panose="05000000000000000000" pitchFamily="2" charset="2"/>
              </a:rPr>
              <a:t>kvartily</a:t>
            </a:r>
            <a:r>
              <a:rPr lang="cs-CZ" dirty="0">
                <a:sym typeface="Wingdings" panose="05000000000000000000" pitchFamily="2" charset="2"/>
              </a:rPr>
              <a:t> atd.)</a:t>
            </a:r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2469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08" y="245671"/>
            <a:ext cx="7747708" cy="652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1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Práce s daty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Analýza dat jako klíčová část výzkumné práce</a:t>
            </a:r>
          </a:p>
          <a:p>
            <a:endParaRPr lang="cs-CZ" dirty="0"/>
          </a:p>
          <a:p>
            <a:r>
              <a:rPr lang="cs-CZ" dirty="0"/>
              <a:t>Aplikace vhodného modelu na data</a:t>
            </a:r>
          </a:p>
          <a:p>
            <a:endParaRPr lang="cs-CZ" dirty="0"/>
          </a:p>
          <a:p>
            <a:r>
              <a:rPr lang="cs-CZ" dirty="0"/>
              <a:t>Ne všechna data jsou vhodná pro všechny možné operace</a:t>
            </a:r>
          </a:p>
          <a:p>
            <a:endParaRPr lang="cs-CZ" dirty="0"/>
          </a:p>
          <a:p>
            <a:r>
              <a:rPr lang="cs-CZ" dirty="0"/>
              <a:t>Předpoklady použitelnosti dat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963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5610"/>
            <a:ext cx="8094328" cy="648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498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Práce v SPSS</a:t>
            </a:r>
            <a:endParaRPr lang="en-US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018842"/>
              </p:ext>
            </p:extLst>
          </p:nvPr>
        </p:nvGraphicFramePr>
        <p:xfrm>
          <a:off x="1763688" y="1628795"/>
          <a:ext cx="5472608" cy="4824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1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045"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Statistics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045">
                <a:tc gridSpan="3"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Ucast</a:t>
                      </a: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2010 KV 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045">
                <a:tc row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Valid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0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Missing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045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Mean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63.2855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045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Median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63.7400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045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66.67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045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Skewness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-.113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045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Std. Error of </a:t>
                      </a:r>
                      <a:r>
                        <a:rPr lang="en-US" sz="1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Skewness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.144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045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Kurtosis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-.025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045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Std. Error of Kurtosis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.287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2045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Sum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18162.93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603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3. Testy normálního rozložení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/>
              <a:t>Kolmogorov-Smirnov</a:t>
            </a:r>
            <a:r>
              <a:rPr lang="cs-CZ" dirty="0"/>
              <a:t> test, </a:t>
            </a:r>
            <a:r>
              <a:rPr lang="cs-CZ" dirty="0" err="1"/>
              <a:t>Shapiro-Wilk</a:t>
            </a:r>
            <a:r>
              <a:rPr lang="cs-CZ" dirty="0"/>
              <a:t> test</a:t>
            </a:r>
          </a:p>
          <a:p>
            <a:endParaRPr lang="cs-CZ" dirty="0"/>
          </a:p>
          <a:p>
            <a:r>
              <a:rPr lang="cs-CZ" dirty="0"/>
              <a:t>Logika testů – srovnávají skutečné hodnoty s normální distribucí se stejným průměrem a směrodatnou odchylkou</a:t>
            </a:r>
          </a:p>
          <a:p>
            <a:endParaRPr lang="cs-CZ" dirty="0"/>
          </a:p>
          <a:p>
            <a:r>
              <a:rPr lang="cs-CZ" dirty="0"/>
              <a:t>Statisticky signifikantní výsledky indikují nenormální rozložení dat</a:t>
            </a:r>
          </a:p>
          <a:p>
            <a:endParaRPr lang="cs-CZ" dirty="0"/>
          </a:p>
          <a:p>
            <a:r>
              <a:rPr lang="cs-CZ" b="1" dirty="0"/>
              <a:t>Při velkém počtu dat</a:t>
            </a:r>
            <a:r>
              <a:rPr lang="cs-CZ" dirty="0"/>
              <a:t> mohou i malé odchylky od normality způsobit signifikantní výsledky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1688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Práce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Kolmogorov-Smirnov</a:t>
            </a:r>
            <a:r>
              <a:rPr lang="cs-CZ" dirty="0"/>
              <a:t> test, </a:t>
            </a:r>
            <a:r>
              <a:rPr lang="cs-CZ" dirty="0" err="1"/>
              <a:t>Shapiro-Wilk</a:t>
            </a:r>
            <a:r>
              <a:rPr lang="cs-CZ" dirty="0"/>
              <a:t> test</a:t>
            </a:r>
          </a:p>
          <a:p>
            <a:pPr lvl="1"/>
            <a:endParaRPr lang="cs-CZ" dirty="0"/>
          </a:p>
          <a:p>
            <a:pPr lvl="1"/>
            <a:r>
              <a:rPr lang="cs-CZ" dirty="0" err="1"/>
              <a:t>Analyze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Descriptive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Statistics</a:t>
            </a:r>
            <a:r>
              <a:rPr lang="cs-CZ" dirty="0">
                <a:sym typeface="Wingdings" panose="05000000000000000000" pitchFamily="2" charset="2"/>
              </a:rPr>
              <a:t>  </a:t>
            </a:r>
            <a:r>
              <a:rPr lang="cs-CZ" dirty="0" err="1">
                <a:sym typeface="Wingdings" panose="05000000000000000000" pitchFamily="2" charset="2"/>
              </a:rPr>
              <a:t>Explore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cs-CZ" dirty="0">
                <a:sym typeface="Wingdings" panose="05000000000000000000" pitchFamily="2" charset="2"/>
              </a:rPr>
              <a:t>V „</a:t>
            </a:r>
            <a:r>
              <a:rPr lang="cs-CZ" dirty="0" err="1">
                <a:sym typeface="Wingdings" panose="05000000000000000000" pitchFamily="2" charset="2"/>
              </a:rPr>
              <a:t>Plots</a:t>
            </a:r>
            <a:r>
              <a:rPr lang="cs-CZ" dirty="0">
                <a:sym typeface="Wingdings" panose="05000000000000000000" pitchFamily="2" charset="2"/>
              </a:rPr>
              <a:t>“ zvolit Normality </a:t>
            </a:r>
            <a:r>
              <a:rPr lang="cs-CZ" dirty="0" err="1">
                <a:sym typeface="Wingdings" panose="05000000000000000000" pitchFamily="2" charset="2"/>
              </a:rPr>
              <a:t>plots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with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tests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cs-CZ" dirty="0">
                <a:sym typeface="Wingdings" panose="05000000000000000000" pitchFamily="2" charset="2"/>
              </a:rPr>
              <a:t>Příslušné proměnné vložit do „</a:t>
            </a:r>
            <a:r>
              <a:rPr lang="cs-CZ" dirty="0" err="1">
                <a:sym typeface="Wingdings" panose="05000000000000000000" pitchFamily="2" charset="2"/>
              </a:rPr>
              <a:t>Dependent</a:t>
            </a:r>
            <a:r>
              <a:rPr lang="cs-CZ" dirty="0">
                <a:sym typeface="Wingdings" panose="05000000000000000000" pitchFamily="2" charset="2"/>
              </a:rPr>
              <a:t> list“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Možnost samostatné analýzy jednotlivých vymezených částí proměnných (pomocí jiné proměnné)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8769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Práce v SPSS</a:t>
            </a:r>
            <a:endParaRPr lang="en-US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008751"/>
              </p:ext>
            </p:extLst>
          </p:nvPr>
        </p:nvGraphicFramePr>
        <p:xfrm>
          <a:off x="467545" y="2636911"/>
          <a:ext cx="8136901" cy="2592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8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4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4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4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47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47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8072">
                <a:tc gridSpan="7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Tests of Normality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Kolmogorov-Smirnov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Shapiro-Wilk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Statistic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df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Sig.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Statistic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df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Sig.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Ucast 2010 KV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.046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287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.200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.992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287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.155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53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Parametrická data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Základní předpoklady (ne pro každý parametrický test):</a:t>
            </a:r>
          </a:p>
          <a:p>
            <a:pPr marL="0" indent="0">
              <a:buNone/>
            </a:pPr>
            <a:endParaRPr lang="cs-CZ" dirty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/>
              <a:t>Kardinální data (interval)</a:t>
            </a:r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endParaRPr lang="cs-CZ" dirty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/>
              <a:t>Nezávislost</a:t>
            </a:r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endParaRPr lang="cs-CZ" dirty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/>
              <a:t>Normální distribuce dat</a:t>
            </a:r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endParaRPr lang="cs-CZ" dirty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b="1" dirty="0"/>
              <a:t>Homogenita rozptylu</a:t>
            </a:r>
          </a:p>
        </p:txBody>
      </p:sp>
    </p:spTree>
    <p:extLst>
      <p:ext uri="{BB962C8B-B14F-4D97-AF65-F5344CB8AC3E}">
        <p14:creationId xmlns:p14="http://schemas.microsoft.com/office/powerpoint/2010/main" val="140584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Homogenita rozptylu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Předpoklad stejných rozptylů hodnot v jednotlivých skupinách případů</a:t>
            </a:r>
          </a:p>
          <a:p>
            <a:endParaRPr lang="cs-CZ" dirty="0"/>
          </a:p>
          <a:p>
            <a:r>
              <a:rPr lang="cs-CZ" dirty="0"/>
              <a:t>Skupiny případů jsou vymezeny prediktorem (druhou proměnnou)</a:t>
            </a:r>
          </a:p>
          <a:p>
            <a:endParaRPr lang="cs-CZ" dirty="0"/>
          </a:p>
          <a:p>
            <a:r>
              <a:rPr lang="cs-CZ" dirty="0"/>
              <a:t>Rozptyl výšky mzdy mezi věkovými skupinami obyvatel státu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8769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/>
              <a:t>Homogenita rozptylu (</a:t>
            </a:r>
            <a:r>
              <a:rPr lang="cs-CZ" sz="3600" dirty="0" err="1"/>
              <a:t>Field</a:t>
            </a:r>
            <a:r>
              <a:rPr lang="cs-CZ" sz="3600" dirty="0"/>
              <a:t> 2009: 146)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286500" cy="524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654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/>
              <a:t>Homogenita rozptylu (</a:t>
            </a:r>
            <a:r>
              <a:rPr lang="cs-CZ" sz="3600" dirty="0" err="1"/>
              <a:t>Field</a:t>
            </a:r>
            <a:r>
              <a:rPr lang="cs-CZ" sz="3600" dirty="0"/>
              <a:t> 2009: 146)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7" y="1268760"/>
            <a:ext cx="5915025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6718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Homogenita rozptylu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Levenův</a:t>
            </a:r>
            <a:r>
              <a:rPr lang="cs-CZ" dirty="0"/>
              <a:t> test</a:t>
            </a:r>
          </a:p>
          <a:p>
            <a:endParaRPr lang="cs-CZ" dirty="0"/>
          </a:p>
          <a:p>
            <a:r>
              <a:rPr lang="cs-CZ" dirty="0"/>
              <a:t>Testuje nulovou hypotézu, že rozptyly v různých skupinách jsou stejné</a:t>
            </a:r>
          </a:p>
          <a:p>
            <a:endParaRPr lang="cs-CZ" dirty="0"/>
          </a:p>
          <a:p>
            <a:r>
              <a:rPr lang="cs-CZ" dirty="0"/>
              <a:t>Pokud test vyjde jako statisticky signifikantní, je předpoklad homogenity rozptylů narušený</a:t>
            </a:r>
          </a:p>
          <a:p>
            <a:endParaRPr lang="cs-CZ" dirty="0"/>
          </a:p>
          <a:p>
            <a:r>
              <a:rPr lang="cs-CZ" dirty="0"/>
              <a:t>Při velkém počtu hodnot můžou i malé odlišnosti mezi rozptyly vést k signifikantním výstupům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6879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Data a testy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Různé statistické testy mají odlišné nároky na vstupní data</a:t>
            </a:r>
          </a:p>
          <a:p>
            <a:endParaRPr lang="cs-CZ" dirty="0"/>
          </a:p>
          <a:p>
            <a:r>
              <a:rPr lang="cs-CZ" dirty="0"/>
              <a:t>Použití nesprávných dat může vést k nepřesným výsledkům</a:t>
            </a:r>
          </a:p>
          <a:p>
            <a:endParaRPr lang="cs-CZ" dirty="0"/>
          </a:p>
          <a:p>
            <a:r>
              <a:rPr lang="cs-CZ" dirty="0"/>
              <a:t>Druhy testů – parametrické a </a:t>
            </a:r>
            <a:r>
              <a:rPr lang="cs-CZ" dirty="0" err="1"/>
              <a:t>neparametrické</a:t>
            </a:r>
            <a:endParaRPr lang="cs-CZ" dirty="0"/>
          </a:p>
          <a:p>
            <a:endParaRPr lang="cs-CZ" dirty="0"/>
          </a:p>
          <a:p>
            <a:r>
              <a:rPr lang="cs-CZ" dirty="0"/>
              <a:t>Potřebná kontrola dat před samotnou analýzou</a:t>
            </a:r>
          </a:p>
        </p:txBody>
      </p:sp>
    </p:spTree>
    <p:extLst>
      <p:ext uri="{BB962C8B-B14F-4D97-AF65-F5344CB8AC3E}">
        <p14:creationId xmlns:p14="http://schemas.microsoft.com/office/powerpoint/2010/main" val="774587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Práce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Levenův</a:t>
            </a:r>
            <a:r>
              <a:rPr lang="cs-CZ" dirty="0"/>
              <a:t> test</a:t>
            </a:r>
          </a:p>
          <a:p>
            <a:pPr lvl="1"/>
            <a:endParaRPr lang="cs-CZ" dirty="0"/>
          </a:p>
          <a:p>
            <a:pPr lvl="1"/>
            <a:r>
              <a:rPr lang="cs-CZ" dirty="0" err="1"/>
              <a:t>Analyze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Descriptive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Statistics</a:t>
            </a:r>
            <a:r>
              <a:rPr lang="cs-CZ" dirty="0">
                <a:sym typeface="Wingdings" panose="05000000000000000000" pitchFamily="2" charset="2"/>
              </a:rPr>
              <a:t>  </a:t>
            </a:r>
            <a:r>
              <a:rPr lang="cs-CZ" dirty="0" err="1">
                <a:sym typeface="Wingdings" panose="05000000000000000000" pitchFamily="2" charset="2"/>
              </a:rPr>
              <a:t>Explore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cs-CZ" dirty="0">
                <a:sym typeface="Wingdings" panose="05000000000000000000" pitchFamily="2" charset="2"/>
              </a:rPr>
              <a:t>Příslušné proměnné vložit do „</a:t>
            </a:r>
            <a:r>
              <a:rPr lang="cs-CZ" dirty="0" err="1">
                <a:sym typeface="Wingdings" panose="05000000000000000000" pitchFamily="2" charset="2"/>
              </a:rPr>
              <a:t>Dependent</a:t>
            </a:r>
            <a:r>
              <a:rPr lang="cs-CZ" dirty="0">
                <a:sym typeface="Wingdings" panose="05000000000000000000" pitchFamily="2" charset="2"/>
              </a:rPr>
              <a:t> list“ a „</a:t>
            </a:r>
            <a:r>
              <a:rPr lang="cs-CZ" dirty="0" err="1">
                <a:sym typeface="Wingdings" panose="05000000000000000000" pitchFamily="2" charset="2"/>
              </a:rPr>
              <a:t>Factor</a:t>
            </a:r>
            <a:r>
              <a:rPr lang="cs-CZ" dirty="0">
                <a:sym typeface="Wingdings" panose="05000000000000000000" pitchFamily="2" charset="2"/>
              </a:rPr>
              <a:t> list“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V „</a:t>
            </a:r>
            <a:r>
              <a:rPr lang="cs-CZ" dirty="0" err="1">
                <a:sym typeface="Wingdings" panose="05000000000000000000" pitchFamily="2" charset="2"/>
              </a:rPr>
              <a:t>Plots</a:t>
            </a:r>
            <a:r>
              <a:rPr lang="cs-CZ" dirty="0">
                <a:sym typeface="Wingdings" panose="05000000000000000000" pitchFamily="2" charset="2"/>
              </a:rPr>
              <a:t>“ si zvolit jednu z možností v „</a:t>
            </a:r>
            <a:r>
              <a:rPr lang="cs-CZ" dirty="0" err="1">
                <a:sym typeface="Wingdings" panose="05000000000000000000" pitchFamily="2" charset="2"/>
              </a:rPr>
              <a:t>Spread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vs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Level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with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Levene</a:t>
            </a:r>
            <a:r>
              <a:rPr lang="cs-CZ" dirty="0">
                <a:sym typeface="Wingdings" panose="05000000000000000000" pitchFamily="2" charset="2"/>
              </a:rPr>
              <a:t> Test“ (</a:t>
            </a:r>
            <a:r>
              <a:rPr lang="cs-CZ" dirty="0" err="1">
                <a:sym typeface="Wingdings" panose="05000000000000000000" pitchFamily="2" charset="2"/>
              </a:rPr>
              <a:t>untransformed</a:t>
            </a:r>
            <a:r>
              <a:rPr lang="cs-CZ" dirty="0">
                <a:sym typeface="Wingdings" panose="05000000000000000000" pitchFamily="2" charset="2"/>
              </a:rPr>
              <a:t>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7082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Práce v SPSS</a:t>
            </a:r>
            <a:endParaRPr lang="en-US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548895"/>
              </p:ext>
            </p:extLst>
          </p:nvPr>
        </p:nvGraphicFramePr>
        <p:xfrm>
          <a:off x="1043608" y="2276872"/>
          <a:ext cx="7416822" cy="34362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7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7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7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3703"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Test of Homogeneity of Variance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11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Levene</a:t>
                      </a:r>
                      <a:r>
                        <a:rPr lang="en-US" sz="1600" dirty="0">
                          <a:effectLst/>
                        </a:rPr>
                        <a:t> Statistic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df1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df2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Sig.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703">
                <a:tc rowSpan="4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Ucast</a:t>
                      </a:r>
                      <a:r>
                        <a:rPr lang="en-US" sz="1600" dirty="0">
                          <a:effectLst/>
                        </a:rPr>
                        <a:t> 2010 KV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Based on Mean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.785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.457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3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Based on Median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.643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.527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31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Based on Median and with adjusted </a:t>
                      </a:r>
                      <a:r>
                        <a:rPr lang="en-US" sz="1600" dirty="0" err="1">
                          <a:effectLst/>
                        </a:rPr>
                        <a:t>df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.643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281.210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.527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3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Based on trimmed mean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.759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.469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81188" y="3316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344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Homogenita rozptylu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Poměr rozptylů - kontrola </a:t>
            </a:r>
            <a:r>
              <a:rPr lang="cs-CZ" dirty="0" err="1"/>
              <a:t>Levenova</a:t>
            </a:r>
            <a:r>
              <a:rPr lang="cs-CZ" dirty="0"/>
              <a:t> testu</a:t>
            </a:r>
          </a:p>
          <a:p>
            <a:endParaRPr lang="cs-CZ" dirty="0"/>
          </a:p>
          <a:p>
            <a:r>
              <a:rPr lang="cs-CZ" dirty="0"/>
              <a:t>Poměr největšího a nejmenšího rozptylu a srovnání výsledku s tabulkovými hodnotami</a:t>
            </a:r>
          </a:p>
          <a:p>
            <a:endParaRPr lang="cs-CZ" dirty="0"/>
          </a:p>
          <a:p>
            <a:r>
              <a:rPr lang="cs-CZ" dirty="0"/>
              <a:t>Tabulková hodnota daná počtem skupin a počtem případů v nich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1978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Když data nejsou parametrická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Několik možností: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Transformace dat</a:t>
            </a:r>
          </a:p>
          <a:p>
            <a:pPr lvl="1"/>
            <a:endParaRPr lang="cs-CZ" dirty="0"/>
          </a:p>
          <a:p>
            <a:pPr lvl="1"/>
            <a:r>
              <a:rPr lang="cs-CZ" dirty="0" err="1"/>
              <a:t>Neparametrické</a:t>
            </a:r>
            <a:r>
              <a:rPr lang="cs-CZ" dirty="0"/>
              <a:t> testy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Navzdory všemu použití parametrických testů (ne každý test je imunní vůči porušení předpokladů dat)</a:t>
            </a:r>
          </a:p>
        </p:txBody>
      </p:sp>
    </p:spTree>
    <p:extLst>
      <p:ext uri="{BB962C8B-B14F-4D97-AF65-F5344CB8AC3E}">
        <p14:creationId xmlns:p14="http://schemas.microsoft.com/office/powerpoint/2010/main" val="28014794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Úprava dat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Transformace za konkrétním účelem (např. snaha přiblížit se k normální distribuci dat)</a:t>
            </a:r>
          </a:p>
          <a:p>
            <a:endParaRPr lang="cs-CZ" dirty="0"/>
          </a:p>
          <a:p>
            <a:r>
              <a:rPr lang="cs-CZ" dirty="0"/>
              <a:t>Různé možnosti - umocnění, odmocnění, logaritmus, 1/x</a:t>
            </a:r>
          </a:p>
          <a:p>
            <a:endParaRPr lang="cs-CZ" dirty="0"/>
          </a:p>
          <a:p>
            <a:r>
              <a:rPr lang="cs-CZ" dirty="0"/>
              <a:t>Výběr techniky často systémem pokus – omyl</a:t>
            </a:r>
          </a:p>
          <a:p>
            <a:endParaRPr lang="cs-CZ" dirty="0"/>
          </a:p>
          <a:p>
            <a:r>
              <a:rPr lang="cs-CZ" dirty="0"/>
              <a:t>SPSS někdy ulehčuje práci (</a:t>
            </a:r>
            <a:r>
              <a:rPr lang="cs-CZ" dirty="0" err="1"/>
              <a:t>Levenův</a:t>
            </a:r>
            <a:r>
              <a:rPr lang="cs-CZ" dirty="0"/>
              <a:t> test s volbou „</a:t>
            </a:r>
            <a:r>
              <a:rPr lang="cs-CZ" dirty="0" err="1"/>
              <a:t>transformed</a:t>
            </a:r>
            <a:r>
              <a:rPr lang="cs-CZ" dirty="0"/>
              <a:t>“)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97213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Úprava dat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Praktická úprava proměnných a jejich hodnot</a:t>
            </a:r>
          </a:p>
          <a:p>
            <a:endParaRPr lang="cs-CZ" dirty="0"/>
          </a:p>
          <a:p>
            <a:r>
              <a:rPr lang="cs-CZ" dirty="0"/>
              <a:t>Překódování proměnných</a:t>
            </a:r>
          </a:p>
          <a:p>
            <a:endParaRPr lang="cs-CZ" dirty="0"/>
          </a:p>
          <a:p>
            <a:r>
              <a:rPr lang="cs-CZ" dirty="0"/>
              <a:t>Vznik nových proměnných za pomoci existujících proměnných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59951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Úprava dat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Vytvoření proměnné:</a:t>
            </a:r>
          </a:p>
          <a:p>
            <a:pPr lvl="1"/>
            <a:r>
              <a:rPr lang="cs-CZ" dirty="0" err="1"/>
              <a:t>Transform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</a:t>
            </a:r>
            <a:r>
              <a:rPr lang="cs-CZ" dirty="0" err="1"/>
              <a:t>Compute</a:t>
            </a:r>
            <a:r>
              <a:rPr lang="cs-CZ" dirty="0"/>
              <a:t> </a:t>
            </a:r>
            <a:r>
              <a:rPr lang="cs-CZ" dirty="0" err="1"/>
              <a:t>Variable</a:t>
            </a:r>
            <a:endParaRPr lang="cs-CZ" dirty="0"/>
          </a:p>
          <a:p>
            <a:endParaRPr lang="cs-CZ" dirty="0"/>
          </a:p>
          <a:p>
            <a:r>
              <a:rPr lang="cs-CZ" dirty="0"/>
              <a:t>Překódování v rámci stejné proměnné:</a:t>
            </a:r>
          </a:p>
          <a:p>
            <a:pPr lvl="1"/>
            <a:r>
              <a:rPr lang="cs-CZ" dirty="0" err="1"/>
              <a:t>Transform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</a:t>
            </a:r>
            <a:r>
              <a:rPr lang="cs-CZ" dirty="0" err="1"/>
              <a:t>Recode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Same </a:t>
            </a:r>
            <a:r>
              <a:rPr lang="cs-CZ" dirty="0" err="1"/>
              <a:t>Variable</a:t>
            </a:r>
            <a:endParaRPr lang="cs-CZ" dirty="0"/>
          </a:p>
          <a:p>
            <a:endParaRPr lang="cs-CZ" dirty="0"/>
          </a:p>
          <a:p>
            <a:r>
              <a:rPr lang="cs-CZ" dirty="0"/>
              <a:t>Překódování do jiných proměnných:</a:t>
            </a:r>
          </a:p>
          <a:p>
            <a:pPr lvl="1"/>
            <a:r>
              <a:rPr lang="cs-CZ" dirty="0" err="1"/>
              <a:t>Transform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</a:t>
            </a:r>
            <a:r>
              <a:rPr lang="cs-CZ" dirty="0" err="1"/>
              <a:t>Recode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Variable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289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Parametrická data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Základní předpoklady (ne pro každý parametrický test):</a:t>
            </a:r>
          </a:p>
          <a:p>
            <a:pPr marL="0" indent="0">
              <a:buNone/>
            </a:pPr>
            <a:endParaRPr lang="cs-CZ" dirty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/>
              <a:t>Kardinální data (interval)</a:t>
            </a:r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endParaRPr lang="cs-CZ" dirty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b="1" dirty="0"/>
              <a:t>Nezávislost</a:t>
            </a:r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endParaRPr lang="cs-CZ" dirty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/>
              <a:t>Normální distribuce dat</a:t>
            </a:r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endParaRPr lang="cs-CZ" dirty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/>
              <a:t>Homogenita rozptylu</a:t>
            </a:r>
          </a:p>
        </p:txBody>
      </p:sp>
    </p:spTree>
    <p:extLst>
      <p:ext uri="{BB962C8B-B14F-4D97-AF65-F5344CB8AC3E}">
        <p14:creationId xmlns:p14="http://schemas.microsoft.com/office/powerpoint/2010/main" val="139346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Nezávislost (</a:t>
            </a:r>
            <a:r>
              <a:rPr lang="cs-CZ" dirty="0" err="1"/>
              <a:t>Asch</a:t>
            </a:r>
            <a:r>
              <a:rPr lang="cs-CZ" dirty="0"/>
              <a:t>)</a:t>
            </a:r>
            <a:endParaRPr lang="en-US" dirty="0"/>
          </a:p>
        </p:txBody>
      </p:sp>
      <p:pic>
        <p:nvPicPr>
          <p:cNvPr id="3" name="Picture 2" descr="https://upload.wikimedia.org/wikipedia/commons/thumb/d/d3/Asch_experiment.svg/600px-Asch_experiment.svg.png">
            <a:extLst>
              <a:ext uri="{FF2B5EF4-FFF2-40B4-BE49-F238E27FC236}">
                <a16:creationId xmlns:a16="http://schemas.microsoft.com/office/drawing/2014/main" id="{F5A6330A-6197-4765-AA3E-D717BF756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23020"/>
            <a:ext cx="57150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852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Parametrická data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Základní předpoklady (ne pro každý parametrický test):</a:t>
            </a:r>
          </a:p>
          <a:p>
            <a:pPr marL="0" indent="0">
              <a:buNone/>
            </a:pPr>
            <a:endParaRPr lang="cs-CZ" dirty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/>
              <a:t>Kardinální data (interval)</a:t>
            </a:r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endParaRPr lang="cs-CZ" dirty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/>
              <a:t>Nezávislost</a:t>
            </a:r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endParaRPr lang="cs-CZ" dirty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b="1" dirty="0"/>
              <a:t>Normální distribuce dat</a:t>
            </a:r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endParaRPr lang="cs-CZ" dirty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/>
              <a:t>Homogenita rozptylu</a:t>
            </a:r>
          </a:p>
        </p:txBody>
      </p:sp>
    </p:spTree>
    <p:extLst>
      <p:ext uri="{BB962C8B-B14F-4D97-AF65-F5344CB8AC3E}">
        <p14:creationId xmlns:p14="http://schemas.microsoft.com/office/powerpoint/2010/main" val="24064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Normální distribuce</a:t>
            </a:r>
            <a:endParaRPr lang="en-US" dirty="0"/>
          </a:p>
        </p:txBody>
      </p:sp>
      <p:pic>
        <p:nvPicPr>
          <p:cNvPr id="1026" name="Picture 2" descr="http://curvebank.calstatela.edu/gaussdist/norm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56" y="1916832"/>
            <a:ext cx="6974844" cy="449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790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Normální distribuce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Specifické uspořádání dat</a:t>
            </a:r>
          </a:p>
          <a:p>
            <a:endParaRPr lang="cs-CZ" dirty="0"/>
          </a:p>
          <a:p>
            <a:r>
              <a:rPr lang="cs-CZ" dirty="0"/>
              <a:t>Důležitá pro lineární modely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Vícero způsobů jejího posouzení</a:t>
            </a:r>
          </a:p>
          <a:p>
            <a:pPr lvl="1"/>
            <a:r>
              <a:rPr lang="cs-CZ" dirty="0"/>
              <a:t>Vizuálně</a:t>
            </a:r>
          </a:p>
          <a:p>
            <a:pPr lvl="1"/>
            <a:r>
              <a:rPr lang="cs-CZ" dirty="0"/>
              <a:t>Numerické hodnoty</a:t>
            </a:r>
          </a:p>
          <a:p>
            <a:pPr lvl="1"/>
            <a:r>
              <a:rPr lang="cs-CZ" dirty="0"/>
              <a:t>Testy</a:t>
            </a:r>
          </a:p>
        </p:txBody>
      </p:sp>
    </p:spTree>
    <p:extLst>
      <p:ext uri="{BB962C8B-B14F-4D97-AF65-F5344CB8AC3E}">
        <p14:creationId xmlns:p14="http://schemas.microsoft.com/office/powerpoint/2010/main" val="2730712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Normální distribuce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Odchylky od normální distribuce</a:t>
            </a:r>
          </a:p>
          <a:p>
            <a:endParaRPr lang="cs-CZ" dirty="0"/>
          </a:p>
          <a:p>
            <a:r>
              <a:rPr lang="cs-CZ" dirty="0"/>
              <a:t>Šikmost:</a:t>
            </a:r>
          </a:p>
          <a:p>
            <a:pPr lvl="1"/>
            <a:r>
              <a:rPr lang="cs-CZ" dirty="0"/>
              <a:t>Vrchol křivky je posunutý doleva (doprava)</a:t>
            </a:r>
          </a:p>
          <a:p>
            <a:endParaRPr lang="cs-CZ" dirty="0"/>
          </a:p>
          <a:p>
            <a:r>
              <a:rPr lang="cs-CZ" dirty="0"/>
              <a:t>Špičatost:</a:t>
            </a:r>
          </a:p>
          <a:p>
            <a:pPr lvl="1"/>
            <a:r>
              <a:rPr lang="cs-CZ" dirty="0"/>
              <a:t>Ploché nebo naopak strmé rozložení</a:t>
            </a:r>
          </a:p>
          <a:p>
            <a:endParaRPr lang="cs-CZ" dirty="0"/>
          </a:p>
          <a:p>
            <a:r>
              <a:rPr lang="cs-CZ" dirty="0"/>
              <a:t>Při dokonale normální distribuci mají šikmost i špičatost hodnotu nula </a:t>
            </a:r>
          </a:p>
        </p:txBody>
      </p:sp>
    </p:spTree>
    <p:extLst>
      <p:ext uri="{BB962C8B-B14F-4D97-AF65-F5344CB8AC3E}">
        <p14:creationId xmlns:p14="http://schemas.microsoft.com/office/powerpoint/2010/main" val="252487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1599</TotalTime>
  <Words>917</Words>
  <Application>Microsoft Office PowerPoint</Application>
  <PresentationFormat>Prezentácia na obrazovke (4:3)</PresentationFormat>
  <Paragraphs>328</Paragraphs>
  <Slides>36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14</vt:i4>
      </vt:variant>
      <vt:variant>
        <vt:lpstr>Nadpisy snímok</vt:lpstr>
      </vt:variant>
      <vt:variant>
        <vt:i4>36</vt:i4>
      </vt:variant>
    </vt:vector>
  </HeadingPairs>
  <TitlesOfParts>
    <vt:vector size="56" baseType="lpstr">
      <vt:lpstr>Arial</vt:lpstr>
      <vt:lpstr>Calibri</vt:lpstr>
      <vt:lpstr>Constantia</vt:lpstr>
      <vt:lpstr>Courier New</vt:lpstr>
      <vt:lpstr>Tahoma</vt:lpstr>
      <vt:lpstr>Wingdings 2</vt:lpstr>
      <vt:lpstr>Tok</vt:lpstr>
      <vt:lpstr>2_Tok</vt:lpstr>
      <vt:lpstr>4_Tok</vt:lpstr>
      <vt:lpstr>5_Tok</vt:lpstr>
      <vt:lpstr>7_Tok</vt:lpstr>
      <vt:lpstr>8_Tok</vt:lpstr>
      <vt:lpstr>9_Tok</vt:lpstr>
      <vt:lpstr>12_Tok</vt:lpstr>
      <vt:lpstr>13_Tok</vt:lpstr>
      <vt:lpstr>14_Tok</vt:lpstr>
      <vt:lpstr>15_Tok</vt:lpstr>
      <vt:lpstr>16_Tok</vt:lpstr>
      <vt:lpstr>17_Tok</vt:lpstr>
      <vt:lpstr>3_Tok</vt:lpstr>
      <vt:lpstr>Práce s daty </vt:lpstr>
      <vt:lpstr>Práce s daty</vt:lpstr>
      <vt:lpstr>Data a testy</vt:lpstr>
      <vt:lpstr>Parametrická data</vt:lpstr>
      <vt:lpstr>Nezávislost (Asch)</vt:lpstr>
      <vt:lpstr>Parametrická data</vt:lpstr>
      <vt:lpstr>Normální distribuce</vt:lpstr>
      <vt:lpstr>Normální distribuce</vt:lpstr>
      <vt:lpstr>Normální distribuce</vt:lpstr>
      <vt:lpstr>Pozitivně a negativně sešikmená distribuce (Field 2009: 20)</vt:lpstr>
      <vt:lpstr>Pozitivně a negativně špičatá distribuce (Field 2009: 20)</vt:lpstr>
      <vt:lpstr>1. Vizuální posouzení</vt:lpstr>
      <vt:lpstr>Histogram</vt:lpstr>
      <vt:lpstr>P-P plot</vt:lpstr>
      <vt:lpstr>P-P plot</vt:lpstr>
      <vt:lpstr>2. Numerické hodnoty</vt:lpstr>
      <vt:lpstr>Práce v SPSS</vt:lpstr>
      <vt:lpstr>Práce v SPSS</vt:lpstr>
      <vt:lpstr>Prezentácia programu PowerPoint</vt:lpstr>
      <vt:lpstr>Prezentácia programu PowerPoint</vt:lpstr>
      <vt:lpstr>Práce v SPSS</vt:lpstr>
      <vt:lpstr>3. Testy normálního rozložení</vt:lpstr>
      <vt:lpstr>Práce v SPSS</vt:lpstr>
      <vt:lpstr>Práce v SPSS</vt:lpstr>
      <vt:lpstr>Parametrická data</vt:lpstr>
      <vt:lpstr>Homogenita rozptylu</vt:lpstr>
      <vt:lpstr>Homogenita rozptylu (Field 2009: 146)</vt:lpstr>
      <vt:lpstr>Homogenita rozptylu (Field 2009: 146)</vt:lpstr>
      <vt:lpstr>Homogenita rozptylu</vt:lpstr>
      <vt:lpstr>Práce v SPSS</vt:lpstr>
      <vt:lpstr>Práce v SPSS</vt:lpstr>
      <vt:lpstr>Homogenita rozptylu</vt:lpstr>
      <vt:lpstr>Když data nejsou parametrická</vt:lpstr>
      <vt:lpstr>Úprava dat</vt:lpstr>
      <vt:lpstr>Úprava dat</vt:lpstr>
      <vt:lpstr>Úprava dat v SPSS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Slovenská republika Volebný systém a jeho reforma</dc:title>
  <dc:creator>Peter Spáč</dc:creator>
  <cp:lastModifiedBy>Peter</cp:lastModifiedBy>
  <cp:revision>188</cp:revision>
  <dcterms:created xsi:type="dcterms:W3CDTF">2013-02-19T08:47:21Z</dcterms:created>
  <dcterms:modified xsi:type="dcterms:W3CDTF">2019-10-03T08:10:25Z</dcterms:modified>
</cp:coreProperties>
</file>