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264" r:id="rId3"/>
    <p:sldId id="265" r:id="rId4"/>
    <p:sldId id="267" r:id="rId5"/>
    <p:sldId id="269" r:id="rId6"/>
    <p:sldId id="270" r:id="rId7"/>
    <p:sldId id="271" r:id="rId8"/>
    <p:sldId id="272" r:id="rId9"/>
    <p:sldId id="278" r:id="rId10"/>
    <p:sldId id="268" r:id="rId11"/>
    <p:sldId id="275" r:id="rId12"/>
    <p:sldId id="280" r:id="rId13"/>
    <p:sldId id="274" r:id="rId14"/>
    <p:sldId id="273" r:id="rId15"/>
    <p:sldId id="282" r:id="rId16"/>
    <p:sldId id="284" r:id="rId17"/>
    <p:sldId id="281" r:id="rId18"/>
    <p:sldId id="279" r:id="rId19"/>
    <p:sldId id="283" r:id="rId20"/>
    <p:sldId id="322" r:id="rId21"/>
    <p:sldId id="323" r:id="rId22"/>
    <p:sldId id="324" r:id="rId23"/>
    <p:sldId id="325" r:id="rId24"/>
    <p:sldId id="326" r:id="rId25"/>
    <p:sldId id="310" r:id="rId26"/>
    <p:sldId id="307" r:id="rId27"/>
    <p:sldId id="311" r:id="rId28"/>
    <p:sldId id="331" r:id="rId29"/>
    <p:sldId id="312" r:id="rId30"/>
    <p:sldId id="313" r:id="rId31"/>
    <p:sldId id="314" r:id="rId32"/>
    <p:sldId id="308" r:id="rId33"/>
    <p:sldId id="288" r:id="rId34"/>
    <p:sldId id="309" r:id="rId35"/>
    <p:sldId id="316" r:id="rId36"/>
    <p:sldId id="317" r:id="rId37"/>
    <p:sldId id="318" r:id="rId38"/>
    <p:sldId id="334" r:id="rId39"/>
    <p:sldId id="335" r:id="rId40"/>
    <p:sldId id="320" r:id="rId41"/>
    <p:sldId id="327" r:id="rId42"/>
    <p:sldId id="330" r:id="rId43"/>
    <p:sldId id="329" r:id="rId44"/>
    <p:sldId id="328" r:id="rId45"/>
    <p:sldId id="332" r:id="rId46"/>
    <p:sldId id="333" r:id="rId47"/>
    <p:sldId id="286" r:id="rId48"/>
    <p:sldId id="285" r:id="rId49"/>
    <p:sldId id="290" r:id="rId50"/>
    <p:sldId id="287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4" r:id="rId63"/>
    <p:sldId id="305" r:id="rId64"/>
    <p:sldId id="263" r:id="rId65"/>
    <p:sldId id="306" r:id="rId66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nka Farkašová" initials="BF" lastIdx="1" clrIdx="0">
    <p:extLst>
      <p:ext uri="{19B8F6BF-5375-455C-9EA6-DF929625EA0E}">
        <p15:presenceInfo xmlns:p15="http://schemas.microsoft.com/office/powerpoint/2012/main" userId="S-1-5-21-271893136-264475109-1824216404-1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4F5D3-D059-4A4A-A229-365F353CEB74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432E3-85D3-4268-9DEA-F2CED8021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42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1B24E-B873-4FD4-B47D-0C466DD0EE90}" type="datetimeFigureOut">
              <a:rPr lang="cs-CZ" smtClean="0"/>
              <a:t>09.10.2019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7D12D-1BCD-4D1E-BB0D-ED48A4CCF5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1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67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09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82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83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56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3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09.10.2019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79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09.10.2019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4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09.10.2019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216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6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53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86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apastyle.org/" TargetMode="External"/><Relationship Id="rId3" Type="http://schemas.openxmlformats.org/officeDocument/2006/relationships/hyperlink" Target="https://owl.purdue.edu/owl/research_and_citation/chicago_manual_17th_edition/cmos_formatting_and_style_guide/chicago_manual_of_style_17th_edition.html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chicagomanualofstyle.org/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://iva.k.utb.cz/" TargetMode="External"/><Relationship Id="rId10" Type="http://schemas.openxmlformats.org/officeDocument/2006/relationships/hyperlink" Target="http://www.politologickycasopis.cz/cz/o-politologickem-casopisu/zpusoby-citace" TargetMode="External"/><Relationship Id="rId4" Type="http://schemas.openxmlformats.org/officeDocument/2006/relationships/hyperlink" Target="http://www.citace.com/CSN-ISO-690.pdf" TargetMode="External"/><Relationship Id="rId9" Type="http://schemas.openxmlformats.org/officeDocument/2006/relationships/hyperlink" Target="http://sreview.soc.cas.cz/cs/page/3-formalni-stranka-rukopis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icagomanualofstyle.org/tools_citationguide/citation-guide-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E-Citace-234158816646277/?fref=t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pro.com/download/CitacePRO.pdf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kuk.muni.cz/vyuka/materialy/zotero/index.html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deley.com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refworks.proques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asybib.com/" TargetMode="External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www.chicagomanualofstyle.org/tools_citationguid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ni.cz/o-univerzite/uredni-deska/plagiatorstvi" TargetMode="External"/><Relationship Id="rId5" Type="http://schemas.openxmlformats.org/officeDocument/2006/relationships/hyperlink" Target="https://kuk.muni.cz/vyuka/materialy/zotero/index.html" TargetMode="External"/><Relationship Id="rId4" Type="http://schemas.openxmlformats.org/officeDocument/2006/relationships/hyperlink" Target="https://kuk.muni.cz/animace/eiz/pdf.php?file=publikacni_etika/citace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"/>
            <a:ext cx="9144000" cy="6857716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>
            <a:off x="336499" y="2443198"/>
            <a:ext cx="7712050" cy="775490"/>
          </a:xfrm>
        </p:spPr>
        <p:txBody>
          <a:bodyPr lIns="0" anchor="t" anchorCtr="0">
            <a:normAutofit/>
          </a:bodyPr>
          <a:lstStyle/>
          <a:p>
            <a:pPr algn="l"/>
            <a:r>
              <a:rPr lang="cs-CZ" sz="4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a citační software</a:t>
            </a:r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336499" y="3304642"/>
            <a:ext cx="6858000" cy="470002"/>
          </a:xfrm>
        </p:spPr>
        <p:txBody>
          <a:bodyPr lIns="0" anchor="t"/>
          <a:lstStyle/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Úvod do citování – POL104</a:t>
            </a:r>
          </a:p>
        </p:txBody>
      </p:sp>
      <p:sp>
        <p:nvSpPr>
          <p:cNvPr id="12" name="Podnadpis 10"/>
          <p:cNvSpPr txBox="1">
            <a:spLocks/>
          </p:cNvSpPr>
          <p:nvPr/>
        </p:nvSpPr>
        <p:spPr>
          <a:xfrm>
            <a:off x="336499" y="5652599"/>
            <a:ext cx="6858000" cy="947705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Blanka Farkašová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Brno, 9.10. 2019</a:t>
            </a:r>
          </a:p>
        </p:txBody>
      </p:sp>
    </p:spTree>
    <p:extLst>
      <p:ext uri="{BB962C8B-B14F-4D97-AF65-F5344CB8AC3E}">
        <p14:creationId xmlns:p14="http://schemas.microsoft.com/office/powerpoint/2010/main" val="321767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>
              <a:lnSpc>
                <a:spcPct val="12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lvl="1">
              <a:lnSpc>
                <a:spcPct val="12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>
              <a:lnSpc>
                <a:spcPct val="12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>
              <a:lnSpc>
                <a:spcPct val="12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>
              <a:lnSpc>
                <a:spcPct val="12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>
              <a:lnSpc>
                <a:spcPct val="12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>
              <a:lnSpc>
                <a:spcPct val="12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>
              <a:lnSpc>
                <a:spcPct val="12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>
              <a:lnSpc>
                <a:spcPct val="120000"/>
              </a:lnSpc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84307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cs-CZ" sz="1000" dirty="0" err="1"/>
              <a:t>Plagiarism</a:t>
            </a:r>
            <a:r>
              <a:rPr lang="cs-CZ" sz="1000" dirty="0"/>
              <a:t>. In: </a:t>
            </a:r>
            <a:r>
              <a:rPr lang="cs-CZ" sz="1000" i="1" dirty="0" err="1"/>
              <a:t>Techsparks</a:t>
            </a:r>
            <a:r>
              <a:rPr lang="cs-CZ" sz="1000" dirty="0"/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(Definice plagiátorství na MU)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>
              <a:lnSpc>
                <a:spcPct val="120000"/>
              </a:lnSpc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>
              <a:lnSpc>
                <a:spcPct val="120000"/>
              </a:lnSpc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>
              <a:lnSpc>
                <a:spcPct val="120000"/>
              </a:lnSpc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>
              <a:lnSpc>
                <a:spcPct val="120000"/>
              </a:lnSpc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>
              <a:lnSpc>
                <a:spcPct val="120000"/>
              </a:lnSpc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>
              <a:lnSpc>
                <a:spcPct val="120000"/>
              </a:lnSpc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327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358596" cy="554857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Style</a:t>
            </a:r>
          </a:p>
          <a:p>
            <a:pPr marL="216000" lvl="1" indent="-216000">
              <a:lnSpc>
                <a:spcPct val="120000"/>
              </a:lnSpc>
              <a:spcBef>
                <a:spcPts val="3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6000" lvl="1" indent="-216000">
              <a:lnSpc>
                <a:spcPct val="120000"/>
              </a:lnSpc>
              <a:spcBef>
                <a:spcPts val="3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https://owl.purdue.edu/owl/research_and_citation/chicago_manual_17th_edition/cmos_formatting_and_style_guide/chicago_manual_of_style_17th_edition.html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216000" lvl="1" indent="-216000">
              <a:lnSpc>
                <a:spcPct val="120000"/>
              </a:lnSpc>
              <a:spcBef>
                <a:spcPts val="3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216000" lvl="1" indent="-216000">
              <a:lnSpc>
                <a:spcPct val="120000"/>
              </a:lnSpc>
              <a:spcBef>
                <a:spcPts val="3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6000" lvl="1" indent="-216000">
              <a:lnSpc>
                <a:spcPct val="120000"/>
              </a:lnSpc>
              <a:spcBef>
                <a:spcPts val="3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-216000">
              <a:lnSpc>
                <a:spcPct val="120000"/>
              </a:lnSpc>
              <a:spcBef>
                <a:spcPts val="3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-216000">
              <a:lnSpc>
                <a:spcPct val="120000"/>
              </a:lnSpc>
              <a:spcBef>
                <a:spcPts val="3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https://blog.apastyle.org/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216000" lvl="1" indent="-216000">
              <a:lnSpc>
                <a:spcPct val="120000"/>
              </a:lnSpc>
              <a:spcBef>
                <a:spcPts val="3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dostupný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Politologického časopisu</a:t>
            </a:r>
          </a:p>
          <a:p>
            <a:pPr marL="216000" lvl="1" indent="-216000">
              <a:lnSpc>
                <a:spcPct val="120000"/>
              </a:lnSpc>
              <a:spcBef>
                <a:spcPts val="3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dostupný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http://www.politologickycasopis.cz/cz/o-politologickem-casopisu/zpusoby-citace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595234"/>
            <a:ext cx="6598085" cy="2915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Chicago </a:t>
            </a:r>
            <a:r>
              <a:rPr lang="cs-CZ" sz="5000" b="1" dirty="0" err="1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manual</a:t>
            </a: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5000" b="1" dirty="0" err="1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style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25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(17th </a:t>
            </a:r>
            <a:r>
              <a:rPr lang="cs-CZ" sz="2500" b="1" dirty="0" err="1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</a:t>
            </a:r>
            <a:r>
              <a:rPr lang="cs-CZ" sz="25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.)</a:t>
            </a:r>
            <a:endParaRPr lang="cs-CZ" sz="25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3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262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17th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(2017)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Dva možné systémy: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Author-date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systém 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zkrácené odkazy v závorkách, kde je uvedeno příjmení autora/autorů + rok vydání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práce seznam literatury (tzv. reference list), kde jsou úplné bibliografické citace, rok vydání se v citacích uvádí vždy hned za autorem/autory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Notes and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bibliography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v poznámkách pod čarou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práce seznam všech citací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bibliography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), rok vydání se v tomto systému uvádí v citacích až u vydavatelských údajů</a:t>
            </a:r>
          </a:p>
          <a:p>
            <a:pPr lvl="1">
              <a:lnSpc>
                <a:spcPct val="12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 tomto systému: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https://www.chicagomanualofstyle.org/tools_citationguide/citation-guide-1.html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7128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přednášky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citační styl Chicago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style (17th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  <p:extLst>
      <p:ext uri="{BB962C8B-B14F-4D97-AF65-F5344CB8AC3E}">
        <p14:creationId xmlns:p14="http://schemas.microsoft.com/office/powerpoint/2010/main" val="426835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36061" y="725096"/>
            <a:ext cx="7871044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Chicago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manual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style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endParaRPr lang="cs-CZ" sz="4000" b="1" u="sng" dirty="0">
              <a:solidFill>
                <a:srgbClr val="0000D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4000" b="1" u="sng" dirty="0" err="1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Author-date</a:t>
            </a:r>
            <a:endParaRPr lang="cs-CZ" sz="4000" b="1" u="sng" dirty="0">
              <a:solidFill>
                <a:srgbClr val="0000D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endParaRPr lang="cs-CZ" sz="4000" b="1" dirty="0">
              <a:solidFill>
                <a:srgbClr val="0000D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Citace v textu</a:t>
            </a:r>
            <a:endParaRPr lang="cs-CZ" sz="4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2627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7500" b="1" dirty="0">
                <a:latin typeface="Arial" panose="020B0604020202020204" pitchFamily="34" charset="0"/>
                <a:cs typeface="Arial" panose="020B0604020202020204" pitchFamily="34" charset="0"/>
              </a:rPr>
              <a:t>(příjmení autora/autorů rok, strana)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1-3 autoři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uvádíme všechny autory, oddělujeme je čárkou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4000" dirty="0" err="1">
                <a:solidFill>
                  <a:srgbClr val="7030A0"/>
                </a:solidFill>
                <a:latin typeface="Arial" panose="020B0604020202020204" pitchFamily="34" charset="0"/>
              </a:rPr>
              <a:t>Chomsky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 2016, 125)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4000" dirty="0" err="1">
                <a:solidFill>
                  <a:srgbClr val="7030A0"/>
                </a:solidFill>
                <a:latin typeface="Arial" panose="020B0604020202020204" pitchFamily="34" charset="0"/>
              </a:rPr>
              <a:t>Chomsky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 and Herman 1979)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4000" dirty="0" err="1">
                <a:solidFill>
                  <a:srgbClr val="7030A0"/>
                </a:solidFill>
                <a:latin typeface="Arial" panose="020B0604020202020204" pitchFamily="34" charset="0"/>
              </a:rPr>
              <a:t>Chomsky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4000" dirty="0" err="1">
                <a:solidFill>
                  <a:srgbClr val="7030A0"/>
                </a:solidFill>
                <a:latin typeface="Arial" panose="020B0604020202020204" pitchFamily="34" charset="0"/>
              </a:rPr>
              <a:t>Foucault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, and </a:t>
            </a:r>
            <a:r>
              <a:rPr lang="cs-CZ" sz="4000" dirty="0" err="1">
                <a:solidFill>
                  <a:srgbClr val="7030A0"/>
                </a:solidFill>
                <a:latin typeface="Arial" panose="020B0604020202020204" pitchFamily="34" charset="0"/>
              </a:rPr>
              <a:t>Elders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 2005, 236-237)</a:t>
            </a:r>
            <a:endParaRPr lang="cs-CZ" sz="3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4 a více autorů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uvádíme jen prvního autora a zkratku </a:t>
            </a:r>
            <a:r>
              <a:rPr lang="cs-CZ" sz="4000" b="1" dirty="0">
                <a:latin typeface="Arial" panose="020B0604020202020204" pitchFamily="34" charset="0"/>
              </a:rPr>
              <a:t>et al.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(Jurek et al. 2018, 151)</a:t>
            </a:r>
          </a:p>
          <a:p>
            <a:pPr lvl="2">
              <a:lnSpc>
                <a:spcPct val="120000"/>
              </a:lnSpc>
            </a:pPr>
            <a:r>
              <a:rPr lang="cs-CZ" sz="4000" i="1" dirty="0">
                <a:latin typeface="Arial" panose="020B0604020202020204" pitchFamily="34" charset="0"/>
              </a:rPr>
              <a:t>v úplné bibliografické citaci v seznamu literatury se zapisují všichni autoři pokud jich je 1-10, u více jak 10 autorů se zapisuje jen prvních 7 + et al.</a:t>
            </a:r>
            <a:endParaRPr lang="cs-CZ" sz="33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institucionální autorství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latin typeface="Arial" panose="020B0604020202020204" pitchFamily="34" charset="0"/>
              </a:rPr>
              <a:t>v případě, že uvedeme v bibliografické citaci jako autora instituci, uvedeme instituci i v odkazu v textu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(University </a:t>
            </a:r>
            <a:r>
              <a:rPr lang="cs-CZ" sz="4000" dirty="0" err="1">
                <a:solidFill>
                  <a:srgbClr val="7030A0"/>
                </a:solidFill>
                <a:latin typeface="Arial" panose="020B0604020202020204" pitchFamily="34" charset="0"/>
              </a:rPr>
              <a:t>of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 Chicago 2017, </a:t>
            </a:r>
            <a:r>
              <a:rPr lang="cs-CZ" sz="4000" dirty="0" err="1">
                <a:solidFill>
                  <a:srgbClr val="7030A0"/>
                </a:solidFill>
                <a:latin typeface="Arial" panose="020B0604020202020204" pitchFamily="34" charset="0"/>
              </a:rPr>
              <a:t>chapt</a:t>
            </a:r>
            <a:r>
              <a:rPr lang="cs-CZ" sz="4000" dirty="0">
                <a:solidFill>
                  <a:srgbClr val="7030A0"/>
                </a:solidFill>
                <a:latin typeface="Arial" panose="020B0604020202020204" pitchFamily="34" charset="0"/>
              </a:rPr>
              <a:t>. 15)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9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8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publikace bez autora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900" dirty="0">
                <a:latin typeface="Arial" panose="020B0604020202020204" pitchFamily="34" charset="0"/>
              </a:rPr>
              <a:t>bibliografická citace v seznamu literatury začíná názvem a tudíž se i do citace v textu místo autora uvede název</a:t>
            </a:r>
            <a:br>
              <a:rPr lang="cs-CZ" sz="4900" dirty="0">
                <a:latin typeface="Arial" panose="020B0604020202020204" pitchFamily="34" charset="0"/>
              </a:rPr>
            </a:br>
            <a:r>
              <a:rPr lang="cs-CZ" sz="4900" b="1" dirty="0">
                <a:latin typeface="Arial" panose="020B0604020202020204" pitchFamily="34" charset="0"/>
              </a:rPr>
              <a:t>(název rok: strana)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900" dirty="0">
                <a:latin typeface="Arial" panose="020B0604020202020204" pitchFamily="34" charset="0"/>
              </a:rPr>
              <a:t>v případě dlouhého názvu, stačí uvést první 3-4 slova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veřejné správy 1998, 7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5500" b="1" dirty="0">
                <a:latin typeface="Arial" panose="020B0604020202020204" pitchFamily="34" charset="0"/>
              </a:rPr>
              <a:t>rok vydání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900" dirty="0">
                <a:latin typeface="Arial" panose="020B0604020202020204" pitchFamily="34" charset="0"/>
              </a:rPr>
              <a:t>uvádíme rok vydání, příp. rok copyrightu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900" dirty="0">
                <a:latin typeface="Arial" panose="020B0604020202020204" pitchFamily="34" charset="0"/>
              </a:rPr>
              <a:t>chybějící rok vydání: n. d.  (no </a:t>
            </a:r>
            <a:r>
              <a:rPr lang="cs-CZ" sz="4900" dirty="0" err="1">
                <a:latin typeface="Arial" panose="020B0604020202020204" pitchFamily="34" charset="0"/>
              </a:rPr>
              <a:t>date</a:t>
            </a:r>
            <a:r>
              <a:rPr lang="cs-CZ" sz="4900" dirty="0">
                <a:latin typeface="Arial" panose="020B0604020202020204" pitchFamily="34" charset="0"/>
              </a:rPr>
              <a:t>):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4900" dirty="0" err="1">
                <a:solidFill>
                  <a:srgbClr val="7030A0"/>
                </a:solidFill>
                <a:latin typeface="Arial" panose="020B0604020202020204" pitchFamily="34" charset="0"/>
              </a:rPr>
              <a:t>Chomsky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 n. d.)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900" dirty="0">
                <a:latin typeface="Arial" panose="020B0604020202020204" pitchFamily="34" charset="0"/>
              </a:rPr>
              <a:t>publikace v tisku (</a:t>
            </a:r>
            <a:r>
              <a:rPr lang="cs-CZ" sz="4900" dirty="0" err="1">
                <a:latin typeface="Arial" panose="020B0604020202020204" pitchFamily="34" charset="0"/>
              </a:rPr>
              <a:t>forthcoming</a:t>
            </a:r>
            <a:r>
              <a:rPr lang="cs-CZ" sz="4900" dirty="0">
                <a:latin typeface="Arial" panose="020B0604020202020204" pitchFamily="34" charset="0"/>
              </a:rPr>
              <a:t>): 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4900" dirty="0" err="1">
                <a:solidFill>
                  <a:srgbClr val="7030A0"/>
                </a:solidFill>
                <a:latin typeface="Arial" panose="020B0604020202020204" pitchFamily="34" charset="0"/>
              </a:rPr>
              <a:t>Putman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4900" dirty="0" err="1">
                <a:solidFill>
                  <a:srgbClr val="7030A0"/>
                </a:solidFill>
                <a:latin typeface="Arial" panose="020B0604020202020204" pitchFamily="34" charset="0"/>
              </a:rPr>
              <a:t>forthcoming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)</a:t>
            </a:r>
            <a:endParaRPr lang="cs-CZ" sz="49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5500" b="1" dirty="0">
                <a:latin typeface="Arial" panose="020B0604020202020204" pitchFamily="34" charset="0"/>
              </a:rPr>
              <a:t>strana, příp. rozsah stran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900" dirty="0">
                <a:latin typeface="Arial" panose="020B0604020202020204" pitchFamily="34" charset="0"/>
              </a:rPr>
              <a:t>uvádíme vždy u doslovných citátů, nebo pokud odkazujeme na konkrétní část textu</a:t>
            </a:r>
            <a:br>
              <a:rPr lang="cs-CZ" sz="4900" dirty="0">
                <a:latin typeface="Arial" panose="020B0604020202020204" pitchFamily="34" charset="0"/>
              </a:rPr>
            </a:b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4900" dirty="0" err="1">
                <a:solidFill>
                  <a:srgbClr val="7030A0"/>
                </a:solidFill>
                <a:latin typeface="Arial" panose="020B0604020202020204" pitchFamily="34" charset="0"/>
              </a:rPr>
              <a:t>Cabada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 et al. 2013, 21-22)</a:t>
            </a:r>
            <a:b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4900" dirty="0" err="1">
                <a:solidFill>
                  <a:srgbClr val="7030A0"/>
                </a:solidFill>
                <a:latin typeface="Arial" panose="020B0604020202020204" pitchFamily="34" charset="0"/>
              </a:rPr>
              <a:t>Cabada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, Hloušek, and Jurek 2014, 123)</a:t>
            </a:r>
            <a:endParaRPr lang="cs-CZ" sz="49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cs-CZ" sz="4900" dirty="0">
                <a:latin typeface="Arial" panose="020B0604020202020204" pitchFamily="34" charset="0"/>
              </a:rPr>
              <a:t>strany neuvádíme pokud odkazujeme na celou publikaci nebo se jedná o </a:t>
            </a:r>
            <a:br>
              <a:rPr lang="cs-CZ" sz="4900" dirty="0">
                <a:latin typeface="Arial" panose="020B0604020202020204" pitchFamily="34" charset="0"/>
              </a:rPr>
            </a:br>
            <a:r>
              <a:rPr lang="cs-CZ" sz="4900" dirty="0">
                <a:latin typeface="Arial" panose="020B0604020202020204" pitchFamily="34" charset="0"/>
              </a:rPr>
              <a:t>e-zdroj, který není stránkovaný</a:t>
            </a:r>
            <a:br>
              <a:rPr lang="cs-CZ" sz="4900" dirty="0">
                <a:latin typeface="Arial" panose="020B0604020202020204" pitchFamily="34" charset="0"/>
              </a:rPr>
            </a:b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(Vodička and </a:t>
            </a:r>
            <a:r>
              <a:rPr lang="cs-CZ" sz="4900" dirty="0" err="1">
                <a:solidFill>
                  <a:srgbClr val="7030A0"/>
                </a:solidFill>
                <a:latin typeface="Arial" panose="020B0604020202020204" pitchFamily="34" charset="0"/>
              </a:rPr>
              <a:t>Cabada</a:t>
            </a:r>
            <a:r>
              <a:rPr lang="cs-CZ" sz="4900" dirty="0">
                <a:solidFill>
                  <a:srgbClr val="7030A0"/>
                </a:solidFill>
                <a:latin typeface="Arial" panose="020B0604020202020204" pitchFamily="34" charset="0"/>
              </a:rPr>
              <a:t> 2011)</a:t>
            </a:r>
            <a:endParaRPr lang="cs-CZ" sz="4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1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4026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odkaz na publikace od téhož autora ze stejného roku – za rokem vydání uvádíme písmena a, b, c … 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Chomsky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2014a)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Chomsky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2014a)</a:t>
            </a:r>
            <a:b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cs-CZ" sz="29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odkaz na dvě a více publikací téhož autora – oddělujeme čárkou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Kissinger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2011, 2016)</a:t>
            </a:r>
            <a:br>
              <a:rPr lang="cs-CZ" sz="2900" dirty="0">
                <a:latin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</a:rPr>
              <a:t>odkaz na dvě a více publikací různých autorů – oddělujeme středníkem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Chomsky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2014a; 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Kissinger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2016)</a:t>
            </a:r>
            <a:b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cs-CZ" sz="29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300" dirty="0">
                <a:latin typeface="Arial" panose="020B0604020202020204" pitchFamily="34" charset="0"/>
              </a:rPr>
              <a:t>pokud ve vlastním textu zmiňujeme autora, tak do závorky již uvádíme jen rok a případně stranu, z které citujeme</a:t>
            </a:r>
          </a:p>
          <a:p>
            <a:pPr lvl="1">
              <a:lnSpc>
                <a:spcPct val="120000"/>
              </a:lnSpc>
            </a:pP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Této problematice se věnuje </a:t>
            </a:r>
            <a:r>
              <a:rPr lang="cs-CZ" sz="2900" dirty="0" err="1">
                <a:solidFill>
                  <a:srgbClr val="7030A0"/>
                </a:solidFill>
                <a:latin typeface="Arial" panose="020B0604020202020204" pitchFamily="34" charset="0"/>
              </a:rPr>
              <a:t>Kissinger</a:t>
            </a:r>
            <a:r>
              <a:rPr lang="cs-CZ" sz="2900" dirty="0">
                <a:solidFill>
                  <a:srgbClr val="7030A0"/>
                </a:solidFill>
                <a:latin typeface="Arial" panose="020B0604020202020204" pitchFamily="34" charset="0"/>
              </a:rPr>
              <a:t> (2016, 35) …</a:t>
            </a:r>
          </a:p>
          <a:p>
            <a:pPr marL="457200" lvl="1" indent="0">
              <a:lnSpc>
                <a:spcPct val="120000"/>
              </a:lnSpc>
              <a:buNone/>
            </a:pPr>
            <a:br>
              <a:rPr lang="cs-CZ" sz="2900" dirty="0">
                <a:latin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02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402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900" dirty="0">
                <a:latin typeface="Arial" panose="020B0604020202020204" pitchFamily="34" charset="0"/>
              </a:rPr>
              <a:t>Umístění citace v textu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latin typeface="Arial" panose="020B0604020202020204" pitchFamily="34" charset="0"/>
              </a:rPr>
              <a:t>odkaz dáváme zpravidla na konec citátu/parafráze, případně pokud uvádíme jméno autora přímo v textu, tak odkaz umístíme hned za toto jméno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latin typeface="Arial" panose="020B0604020202020204" pitchFamily="34" charset="0"/>
              </a:rPr>
              <a:t>pokud je citace na konci věty, tak se dává ještě před tečku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latin typeface="Arial" panose="020B0604020202020204" pitchFamily="34" charset="0"/>
              </a:rPr>
              <a:t>u delších doslovných citátů, které jsou umístěny v samostatném odstavci se odkaz dává až za tečku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4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14233" y="569643"/>
            <a:ext cx="6598085" cy="507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endParaRPr lang="cs-CZ" sz="3000" b="1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4000" b="1" u="sng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Author-date</a:t>
            </a:r>
            <a:endParaRPr lang="cs-CZ" sz="4000" b="1" u="sng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endParaRPr lang="cs-CZ" sz="3000" b="1" u="sng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Seznam literatury bibliografické citace</a:t>
            </a:r>
            <a:endParaRPr lang="cs-CZ" sz="4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89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pravidla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dodržujte pořadí a tvar všech údajů (kurzíva, uvozovky,  tečky/čárky atd.)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záznam končí tečkou</a:t>
            </a:r>
          </a:p>
        </p:txBody>
      </p:sp>
    </p:spTree>
    <p:extLst>
      <p:ext uri="{BB962C8B-B14F-4D97-AF65-F5344CB8AC3E}">
        <p14:creationId xmlns:p14="http://schemas.microsoft.com/office/powerpoint/2010/main" val="3809086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pravidla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88179" cy="537660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396000" lvl="1" indent="-18000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pořadí a ve tvaru, v jakém jsou uvedeni v dokumentu</a:t>
            </a:r>
          </a:p>
          <a:p>
            <a:pPr marL="101700" indent="-342900">
              <a:lnSpc>
                <a:spcPct val="10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 autor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lvl="1" indent="-18000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jméno prvního autora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 v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invertované podobě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(tzn. nejprve příjmení):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Weber, Max </a:t>
            </a:r>
          </a:p>
          <a:p>
            <a:pPr marL="101700" indent="-342900">
              <a:lnSpc>
                <a:spcPct val="10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 – 10 autorů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lvl="1" indent="-18000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jméno prvního autora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 v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invertované podobě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(tzn. nejprve příjmení)</a:t>
            </a:r>
          </a:p>
          <a:p>
            <a:pPr marL="396000" lvl="1" indent="-18000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další autory zapisujeme ve tvaru Jméno Příjmení</a:t>
            </a:r>
          </a:p>
          <a:p>
            <a:pPr marL="396000" lvl="1" indent="-180000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jednotlivé autory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oddělujeme čárkou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před posledním autorem je spojka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Scarrow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Susan E., Paul Webb, and Thomas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Poguntke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700" indent="-342900">
              <a:lnSpc>
                <a:spcPct val="10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11 a více autorů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uvedeme prvních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sedm autorů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poté zkratku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Pitcairn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Dayna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L., Diane L.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Sabo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Clyde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 Smith,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Beverly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Bernard, D. K.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Colborn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Howard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Rockette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  </a:t>
            </a:r>
          </a:p>
          <a:p>
            <a:pPr marL="101700" indent="-342900">
              <a:lnSpc>
                <a:spcPct val="10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editor/editoři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lvl="1" indent="-180000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případě editovaných publikací se za jmény editora/editorů uvádí zkratka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. /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Ellian, Afshin, and Bastiaan Rijpkema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fi-FI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73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pravidla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94" y="1309421"/>
            <a:ext cx="8337435" cy="554857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101700" indent="-342900">
              <a:lnSpc>
                <a:spcPct val="10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institucionální autorství</a:t>
            </a:r>
          </a:p>
          <a:p>
            <a:pPr marL="396000" lvl="1" indent="-180000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jako autora uvedeme název organizace/instituce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Chicago Press. 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  <a:r>
              <a:rPr lang="en-US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Chicago Manual of Style. </a:t>
            </a:r>
            <a:r>
              <a:rPr lang="en-US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17th ed. Chicago: University of Chicago Press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6000" lvl="1" indent="-180000">
              <a:lnSpc>
                <a:spcPct val="110000"/>
              </a:lnSpc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místo celého názvu instituce je možné uvést zkratku – v bibliografické citaci se za zkratkou uvede v závorce celý název, v závorce v textu bude pouze zkratka</a:t>
            </a:r>
            <a:b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Seznam literatury: 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(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2019.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Greater support needed to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v textu: 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(WHO 2019)</a:t>
            </a:r>
          </a:p>
          <a:p>
            <a:pPr marL="101700" indent="-342900">
              <a:lnSpc>
                <a:spcPct val="100000"/>
              </a:lnSpc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</a:p>
          <a:p>
            <a:pPr marL="396000" lvl="1" indent="-180000">
              <a:lnSpc>
                <a:spcPct val="100000"/>
              </a:lnSpc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není znám autor začne citace názvem publikace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uvádíme rok vydání příp. rok copyrightu uvedený v dokumentu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</a:rPr>
              <a:t>u el. zdrojů pokud není rok vydání, je možno použít rok poslední aktualizace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pokud není datum vydání uvedeno, zapisujeme zkratu </a:t>
            </a:r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n. d. 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(no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u článků můžeme uvádět měsíc nebo celé datum vydání, pokud jej známe, např.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17. 10. 2017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16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pravidla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148" y="1318548"/>
            <a:ext cx="8221735" cy="55394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názvy celých dokumentů (knihy, sborníku, časopisu, novin, blogů atd.) píšeme </a:t>
            </a:r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názvy článků, příspěvků ze sborníku/webu atd. </a:t>
            </a:r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uvádíme v uvozovkách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a nepíšeme kurzívou, tečku za názvem píšeme před uvozovky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taktéž názvy neoficiálně publikovaných prací (diplomové práce, disertace,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) se píší v uvozovkách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u anglických názvů píšeme všechna slova názvu (kromě členů, předložek a spojek) s velkými počátečními písmeny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od názvu dvojtečkou; podnázev vždy začíná velkým písmenem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</a:t>
            </a:r>
            <a:r>
              <a:rPr lang="cs-CZ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5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olitics</a:t>
            </a:r>
            <a:r>
              <a:rPr lang="en-US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cs-CZ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ntroduction</a:t>
            </a:r>
            <a:r>
              <a:rPr lang="en-US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5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olitical</a:t>
            </a:r>
            <a:r>
              <a:rPr lang="en-US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5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r>
              <a:rPr lang="en-US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Vydání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uvádíme jen pokud se jedná o jiné než 1. vyd. 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Disman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Miroslav. 2011. </a:t>
            </a:r>
            <a:r>
              <a:rPr lang="cs-CZ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vyrábí sociologická znalost: příručka pro uživatele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4. vyd. Praha: Karolinum.</a:t>
            </a:r>
            <a:b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obsahuje kniha i název edice, příp. i označení svazku čísla v rámci edice, uvedeme tyto údaje do citace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cs-CZ" sz="1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6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Úvod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cs-CZ" sz="4000" b="1" dirty="0">
                <a:solidFill>
                  <a:srgbClr val="0000DC"/>
                </a:solidFill>
              </a:rPr>
              <a:t>základní termíny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735621" y="485791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b="1" dirty="0">
                <a:solidFill>
                  <a:schemeClr val="bg1"/>
                </a:solidFill>
                <a:hlinkClick r:id="rId3"/>
              </a:rPr>
              <a:t>Video</a:t>
            </a:r>
            <a:r>
              <a:rPr lang="cs-CZ" altLang="cs-CZ" b="1" dirty="0">
                <a:solidFill>
                  <a:schemeClr val="bg1"/>
                </a:solidFill>
              </a:rPr>
              <a:t> </a:t>
            </a:r>
            <a:r>
              <a:rPr lang="cs-CZ" altLang="cs-CZ" b="1" dirty="0"/>
              <a:t>University </a:t>
            </a:r>
            <a:r>
              <a:rPr lang="cs-CZ" altLang="cs-CZ" b="1" dirty="0" err="1"/>
              <a:t>of</a:t>
            </a:r>
            <a:r>
              <a:rPr lang="cs-CZ" altLang="cs-CZ" b="1" dirty="0"/>
              <a:t> </a:t>
            </a:r>
            <a:r>
              <a:rPr lang="cs-CZ" altLang="cs-CZ" b="1" dirty="0" err="1"/>
              <a:t>Guelph</a:t>
            </a:r>
            <a:r>
              <a:rPr lang="cs-CZ" altLang="cs-CZ" b="1" dirty="0"/>
              <a:t>, </a:t>
            </a:r>
            <a:r>
              <a:rPr lang="cs-CZ" altLang="cs-CZ" b="1" dirty="0" err="1"/>
              <a:t>McLaughlin</a:t>
            </a:r>
            <a:r>
              <a:rPr lang="cs-CZ" altLang="cs-CZ" b="1" dirty="0"/>
              <a:t> </a:t>
            </a:r>
            <a:r>
              <a:rPr lang="cs-CZ" altLang="cs-CZ" b="1" dirty="0" err="1"/>
              <a:t>Library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51765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pravidla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17141"/>
            <a:ext cx="8088630" cy="564086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uvádíme v jazyce dokumentu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vydání, uvádíme to první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místo vydání lze upřesnit zkratkou státu (provincie), např.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Cambridge, MA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není-li místo vydání uvedeno, můžeme použít zkratku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N.p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(no place)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 a slova jako “a syn” atd.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= John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pokud není nakladatel znám, tak údaj vynecháme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ročník (číslo): strany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(1): 5-26 </a:t>
            </a:r>
            <a:endParaRPr lang="cs-CZ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pokud časopis nemá uvedeno číslo, ale jen ročník, lze do závorky zapsat roční období pokud je známo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(June): 256-262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nebo se uvede jen ročník a strany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105: 256-262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pokud je známo jen číslo a časopis neuvádí ročník nedáváme označení čísla do závorky: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6: 26-38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Rozsah stran u příspěvků(kapitol) z editovaných knih/sborníku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uvádíme za editory knihy/sborníku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Geddes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Barabara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2007. „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Democratization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?" In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Oxford Handbook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Carles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Boix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Susan C.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Stokes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317–39. Oxford: Oxford University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64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07650"/>
            <a:ext cx="8376013" cy="641584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pravidla – Elektronické zdroje</a:t>
            </a:r>
            <a:endParaRPr lang="cs-CZ" sz="3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075508"/>
            <a:ext cx="8227745" cy="57824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Formát</a:t>
            </a:r>
          </a:p>
          <a:p>
            <a:pPr marL="396000" lvl="1" indent="-1800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dokumentů, které nejsou online, je nutné specifikovat formát (CD-ROM, Blue-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Kindle)</a:t>
            </a:r>
          </a:p>
          <a:p>
            <a:pPr marL="396000" lvl="1" indent="-1800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údaj o formátu se uvádí na konci citace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Austen, Jane. 2007.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Pride and Prejudice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Penguin Classics. Kindle.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Online zdroje</a:t>
            </a:r>
          </a:p>
          <a:p>
            <a:pPr marL="396000" lvl="1" indent="-1800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identifier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– pokud dokument má DOI vždy jej uvádíme!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DOI má přednost před URL</a:t>
            </a:r>
          </a:p>
          <a:p>
            <a:pPr marL="396000" lvl="1" indent="-1800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URL odkaz uvádíme pokud není DOI</a:t>
            </a:r>
          </a:p>
          <a:p>
            <a:pPr marL="396000" lvl="1" indent="-1800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URL je možné také uvést jen název databáze, v které je dokument dostupný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Datum aktualizace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je znám datum poslední aktualizace, tak jej uvedeme v citaci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není znám rok vydání, uvedeme v citaci za jména autorů místo toho rok poslední aktualizace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Datum citování (Access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datum citování není zpravidla nutno uvádět </a:t>
            </a: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pokud není u online dokumentů datum vydání ani datum aktualizace, tak uvedeme Access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lvl="1" indent="-18000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zapisujeme před URL/DOI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 for Linguistic Diversity. n.d. “Balkan Romani.” Endangered Languages. Accessed April 6, 2016. http://www.endangeredlanguages.com/lang/5342.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lvl="1" indent="-180000">
              <a:lnSpc>
                <a:spcPct val="100000"/>
              </a:lnSpc>
              <a:buFont typeface="Arial" panose="020B0604020202020204" pitchFamily="34" charset="0"/>
              <a:buChar char="−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0">
              <a:lnSpc>
                <a:spcPct val="100000"/>
              </a:lnSpc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44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812948"/>
            <a:ext cx="65980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Citace různých druhů dokumentů</a:t>
            </a:r>
            <a:endParaRPr lang="cs-CZ" sz="4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13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Monografie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204325"/>
            <a:ext cx="8154623" cy="170665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5500" dirty="0">
                <a:latin typeface="Arial" panose="020B0604020202020204" pitchFamily="34" charset="0"/>
              </a:rPr>
              <a:t>Autor/autoři. Rok vydání. </a:t>
            </a:r>
            <a:r>
              <a:rPr lang="cs-CZ" sz="5500" i="1" dirty="0">
                <a:latin typeface="Arial" panose="020B0604020202020204" pitchFamily="34" charset="0"/>
              </a:rPr>
              <a:t>Název: podnázev</a:t>
            </a:r>
            <a:r>
              <a:rPr lang="cs-CZ" sz="5500" dirty="0">
                <a:latin typeface="Arial" panose="020B0604020202020204" pitchFamily="34" charset="0"/>
              </a:rPr>
              <a:t>. Vydání. Počet dílů u vícesvazkového díla. Edice. Místo vydání: Nakladatelství. DOI, URL odkaz nebo název databáze.</a:t>
            </a:r>
            <a:r>
              <a:rPr lang="cs-CZ" sz="36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50" y="3149694"/>
            <a:ext cx="7550616" cy="3087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Balík, Stanislav, Vít Hloušek, Lubomír Kopeček, Jan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Holzer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Pavel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Pšeja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and Andrew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Lawrence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Roberts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2017.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Czech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to East and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Opladen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Barbara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Budrich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Publishers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Pink, Michal. 2018.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Teritoriální homogenita a heterogenita českých senátních voleb 1996-2016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Politologická řada, sv. 69. Brno: Centrum pro studium demokracie a kultury.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57A969-4CF4-4D67-9E48-24A1FEEE7D5C}"/>
              </a:ext>
            </a:extLst>
          </p:cNvPr>
          <p:cNvSpPr txBox="1"/>
          <p:nvPr/>
        </p:nvSpPr>
        <p:spPr>
          <a:xfrm>
            <a:off x="872457" y="4101449"/>
            <a:ext cx="26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(Balík et al. 2017)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959F8A-A553-4A3D-9BB2-A756244DD332}"/>
              </a:ext>
            </a:extLst>
          </p:cNvPr>
          <p:cNvSpPr txBox="1"/>
          <p:nvPr/>
        </p:nvSpPr>
        <p:spPr>
          <a:xfrm>
            <a:off x="872457" y="5669948"/>
            <a:ext cx="26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(Pink 2018)</a:t>
            </a:r>
          </a:p>
        </p:txBody>
      </p:sp>
    </p:spTree>
    <p:extLst>
      <p:ext uri="{BB962C8B-B14F-4D97-AF65-F5344CB8AC3E}">
        <p14:creationId xmlns:p14="http://schemas.microsoft.com/office/powerpoint/2010/main" val="21954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Monografie</a:t>
            </a:r>
            <a:endParaRPr lang="cs-CZ" sz="4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78171" y="1309421"/>
            <a:ext cx="8037179" cy="534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Morphet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Janice. 2008.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Modern Local Government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London: Sage.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Databáze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Sage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Rosenkranz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Gerd. 2006. 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Jaderná energie: Mýtus a skutečnost; O rizicích a vyhlídkách jaderné energie.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Wise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CD-ROM.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DeLue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Steven M., and Timothy M. Dale. 2017.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Political Thinking, Political Theory, 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Civil Society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4th ed. New York: Routledge.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Osička, Jan, Lukáš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Lehotský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Veronika Zapletalová, and Filip Černoch. 2016. 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cs-CZ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 Market </a:t>
            </a:r>
            <a:r>
              <a:rPr lang="cs-CZ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 V4 </a:t>
            </a:r>
            <a:r>
              <a:rPr lang="cs-CZ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Brno: Masaryk university. https://doi.org/10.5817/CZ.MUNI.M210-8901-2016.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099D2C-0447-48FA-9495-D0CCEF35E677}"/>
              </a:ext>
            </a:extLst>
          </p:cNvPr>
          <p:cNvSpPr txBox="1"/>
          <p:nvPr/>
        </p:nvSpPr>
        <p:spPr>
          <a:xfrm>
            <a:off x="713066" y="4438037"/>
            <a:ext cx="26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</a:rPr>
              <a:t>DeLue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</a:rPr>
              <a:t>Dale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 2017)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7B9E783-2A9E-49DD-9BBE-C2D7E3DFE876}"/>
              </a:ext>
            </a:extLst>
          </p:cNvPr>
          <p:cNvSpPr txBox="1"/>
          <p:nvPr/>
        </p:nvSpPr>
        <p:spPr>
          <a:xfrm>
            <a:off x="713066" y="5932125"/>
            <a:ext cx="26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(Osička et al. 2017)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5B49024-4199-4279-AA8D-385EE38E0F7B}"/>
              </a:ext>
            </a:extLst>
          </p:cNvPr>
          <p:cNvSpPr txBox="1"/>
          <p:nvPr/>
        </p:nvSpPr>
        <p:spPr>
          <a:xfrm>
            <a:off x="713066" y="3176987"/>
            <a:ext cx="26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</a:rPr>
              <a:t>Rosenkranz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 2006)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DF14531-57F7-4C2A-B4A0-09B817380823}"/>
              </a:ext>
            </a:extLst>
          </p:cNvPr>
          <p:cNvSpPr txBox="1"/>
          <p:nvPr/>
        </p:nvSpPr>
        <p:spPr>
          <a:xfrm>
            <a:off x="713066" y="1930580"/>
            <a:ext cx="26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2">
                    <a:lumMod val="25000"/>
                  </a:schemeClr>
                </a:solidFill>
              </a:rPr>
              <a:t>Morphet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 2008)</a:t>
            </a:r>
          </a:p>
        </p:txBody>
      </p:sp>
    </p:spTree>
    <p:extLst>
      <p:ext uri="{BB962C8B-B14F-4D97-AF65-F5344CB8AC3E}">
        <p14:creationId xmlns:p14="http://schemas.microsoft.com/office/powerpoint/2010/main" val="37953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Editovaná monografie (sborník)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68415"/>
            <a:ext cx="7886700" cy="137411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100" dirty="0">
                <a:latin typeface="Arial" panose="020B0604020202020204" pitchFamily="34" charset="0"/>
              </a:rPr>
              <a:t>Editor (</a:t>
            </a:r>
            <a:r>
              <a:rPr lang="cs-CZ" sz="3100" dirty="0" err="1">
                <a:latin typeface="Arial" panose="020B0604020202020204" pitchFamily="34" charset="0"/>
              </a:rPr>
              <a:t>ed</a:t>
            </a:r>
            <a:r>
              <a:rPr lang="cs-CZ" sz="3100" dirty="0">
                <a:latin typeface="Arial" panose="020B0604020202020204" pitchFamily="34" charset="0"/>
              </a:rPr>
              <a:t>.) / Editoři (</a:t>
            </a:r>
            <a:r>
              <a:rPr lang="cs-CZ" sz="3100" dirty="0" err="1">
                <a:latin typeface="Arial" panose="020B0604020202020204" pitchFamily="34" charset="0"/>
              </a:rPr>
              <a:t>eds</a:t>
            </a:r>
            <a:r>
              <a:rPr lang="cs-CZ" sz="3100" dirty="0">
                <a:latin typeface="Arial" panose="020B0604020202020204" pitchFamily="34" charset="0"/>
              </a:rPr>
              <a:t>.). Rok vydání. </a:t>
            </a:r>
            <a:r>
              <a:rPr lang="cs-CZ" sz="3100" i="1" dirty="0">
                <a:latin typeface="Arial" panose="020B0604020202020204" pitchFamily="34" charset="0"/>
              </a:rPr>
              <a:t>Název: podnázev</a:t>
            </a:r>
            <a:r>
              <a:rPr lang="cs-CZ" sz="3100" dirty="0">
                <a:latin typeface="Arial" panose="020B0604020202020204" pitchFamily="34" charset="0"/>
              </a:rPr>
              <a:t>. Vydání. Edice. Místo vydání: Nakladatelství. DOI, </a:t>
            </a:r>
            <a:r>
              <a:rPr lang="cs-CZ" sz="3200" dirty="0">
                <a:latin typeface="Arial" panose="020B0604020202020204" pitchFamily="34" charset="0"/>
              </a:rPr>
              <a:t>URL odkaz nebo název databáze.</a:t>
            </a:r>
            <a:endParaRPr lang="cs-CZ" sz="31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50" y="2768367"/>
            <a:ext cx="7642893" cy="368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Holzer, Jan, and Miroslav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Mareš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eds. 2020.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Czech Security Dilemma: Russia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Friend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 Enemy?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New Security Challenges. Cham: Palgrave Macmillan.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Farrell, Nathan, ed. 2019.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Political Economy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 Celebrity Activism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New York, NY: Routledge. https://doi.org/10.4324/9781315560519.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57A969-4CF4-4D67-9E48-24A1FEEE7D5C}"/>
              </a:ext>
            </a:extLst>
          </p:cNvPr>
          <p:cNvSpPr txBox="1"/>
          <p:nvPr/>
        </p:nvSpPr>
        <p:spPr>
          <a:xfrm>
            <a:off x="872457" y="3816454"/>
            <a:ext cx="312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cs-CZ" sz="20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Holzer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and Mareš 2017)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4F12DB4-3C89-43AC-96E4-1273142B9D3B}"/>
              </a:ext>
            </a:extLst>
          </p:cNvPr>
          <p:cNvSpPr txBox="1"/>
          <p:nvPr/>
        </p:nvSpPr>
        <p:spPr>
          <a:xfrm>
            <a:off x="872457" y="5475455"/>
            <a:ext cx="2667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sz="20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Farrell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2017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7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716079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v monografii </a:t>
            </a:r>
            <a:b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(stejný autor/autoři celé knihy)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27465"/>
            <a:ext cx="8129457" cy="156453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Rok vydání. “Název: podnázev kapitoly.” In </a:t>
            </a:r>
            <a:r>
              <a:rPr lang="cs-CZ" sz="3400" i="1" dirty="0">
                <a:latin typeface="Arial" panose="020B0604020202020204" pitchFamily="34" charset="0"/>
              </a:rPr>
              <a:t>Název: podnázev knihy, </a:t>
            </a:r>
            <a:r>
              <a:rPr lang="cs-CZ" sz="3400" dirty="0">
                <a:latin typeface="Arial" panose="020B0604020202020204" pitchFamily="34" charset="0"/>
              </a:rPr>
              <a:t>rozsah stran kapitoly. Vydání. Edice. Místo vydání: Nakladatelství. DOI, URL odkaz nebo název databáze</a:t>
            </a:r>
            <a:r>
              <a:rPr lang="cs-CZ" sz="3600" dirty="0">
                <a:latin typeface="Arial" panose="020B0604020202020204" pitchFamily="34" charset="0"/>
              </a:rPr>
              <a:t>.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49" y="3024384"/>
            <a:ext cx="7550616" cy="3833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Temelkuran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2019. “Design Your Own Citizen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In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 Lose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Country: The Seven Steps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rom Democracy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 Dictatorship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169-212. London: 4th Estate.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Temelkuran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2019. “Design Your Own Citizen”.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5 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 Lose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Country: The Seven Steps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rom Democracy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 Dictatorship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London: 4th Estate.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89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716079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v editované monografii</a:t>
            </a:r>
            <a:b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296971"/>
            <a:ext cx="8012011" cy="158614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 kapitoly. Rok vydání. “Název: podnázev kapitoly.” in </a:t>
            </a:r>
            <a:r>
              <a:rPr lang="cs-CZ" sz="3400" i="1" dirty="0">
                <a:latin typeface="Arial" panose="020B0604020202020204" pitchFamily="34" charset="0"/>
              </a:rPr>
              <a:t>Název: podnázev knihy, </a:t>
            </a:r>
            <a:r>
              <a:rPr lang="cs-CZ" sz="3400" dirty="0" err="1">
                <a:latin typeface="Arial" panose="020B0604020202020204" pitchFamily="34" charset="0"/>
              </a:rPr>
              <a:t>edited</a:t>
            </a:r>
            <a:r>
              <a:rPr lang="cs-CZ" sz="3400" dirty="0">
                <a:latin typeface="Arial" panose="020B0604020202020204" pitchFamily="34" charset="0"/>
              </a:rPr>
              <a:t> by Editor/editoři knihy, rozsah stran kapitoly. Místo vydání: Nakladatelství. DOI, URL odkaz nebo název databáze.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48" y="3024384"/>
            <a:ext cx="7886699" cy="3833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Vejvodová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Petra. 2016. “Germany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 Issue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 Czech Domestic Politics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In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Towards Partnership: The Third Decade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 Czech-German Relations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edited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by Vít Hloušek and Břetislav Dančák,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231-257. Brno: Masaryk university.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Bystrom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Dianne. 2017. “Gender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Political Advertising: Content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Effects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In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Routledge Handbook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 Political Advertising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edited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by Ch.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Holtz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-Bacha and M. R. Just,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38-48. New York, NY: Routledge. https://www.taylorfrancis.com/books/e/9781315694504/chapters/10.4324/9781315694504-13.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41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035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373" y="2902998"/>
            <a:ext cx="8106976" cy="3719744"/>
          </a:xfrm>
        </p:spPr>
        <p:txBody>
          <a:bodyPr>
            <a:normAutofit fontScale="85000" lnSpcReduction="20000"/>
          </a:bodyPr>
          <a:lstStyle/>
          <a:p>
            <a:pPr marL="252000">
              <a:lnSpc>
                <a:spcPct val="120000"/>
              </a:lnSpc>
              <a:spcBef>
                <a:spcPts val="600"/>
              </a:spcBef>
            </a:pP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Eibl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Otto, Miloš Gregor, and Alena Macková. 2013. “O čem a jak hovořil Václav Klaus ve svých projevech.”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20 (4): 392-418. DOI: 10.5817/PC2013-4-392.</a:t>
            </a:r>
            <a:b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20000"/>
              </a:lnSpc>
              <a:spcBef>
                <a:spcPts val="600"/>
              </a:spcBef>
            </a:pP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Burrell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Kathy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Peter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Hopkins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Arshad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Isakjee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Colin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Lorne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Caroline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Nagel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Robin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Finlay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Anoop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Nayak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et al. 2018. “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Brexit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C: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37 (1): 3-40. DOI:10.1177/0263774X18811923.</a:t>
            </a:r>
            <a:b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10000"/>
              </a:lnSpc>
              <a:spcBef>
                <a:spcPts val="600"/>
              </a:spcBef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Hughes, Llewelyn, and Jonas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Meckling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. 2017. “The Politics of Renewable Energy Trade: The US-China Solar Dispute.” </a:t>
            </a:r>
            <a:r>
              <a:rPr lang="en-US" sz="2100" i="1" dirty="0">
                <a:latin typeface="Arial" panose="020B0604020202020204" pitchFamily="34" charset="0"/>
                <a:cs typeface="Arial" panose="020B0604020202020204" pitchFamily="34" charset="0"/>
              </a:rPr>
              <a:t>Energy Policy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105 (June): 256–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62. https://doi.org/10.1016/j.enpol.2017.02.044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2660" y="1251749"/>
            <a:ext cx="7785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</a:rPr>
              <a:t>Autor/autoři. Rok vydání. “Název: podnázev článku.” </a:t>
            </a:r>
            <a:r>
              <a:rPr lang="cs-CZ" sz="2400" i="1" dirty="0">
                <a:latin typeface="Arial" panose="020B0604020202020204" pitchFamily="34" charset="0"/>
              </a:rPr>
              <a:t>Název časopisu, </a:t>
            </a:r>
            <a:r>
              <a:rPr lang="cs-CZ" sz="2400" dirty="0">
                <a:latin typeface="Arial" panose="020B0604020202020204" pitchFamily="34" charset="0"/>
              </a:rPr>
              <a:t>ročník (číslo): strany. DOI, URL nebo název databáze.</a:t>
            </a:r>
            <a:endParaRPr lang="cs-CZ" sz="2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426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730" y="347371"/>
            <a:ext cx="7886700" cy="1002035"/>
          </a:xfrm>
        </p:spPr>
        <p:txBody>
          <a:bodyPr/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novinách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618" y="3219421"/>
            <a:ext cx="7886700" cy="3136992"/>
          </a:xfrm>
        </p:spPr>
        <p:txBody>
          <a:bodyPr>
            <a:normAutofit fontScale="62500" lnSpcReduction="20000"/>
          </a:bodyPr>
          <a:lstStyle/>
          <a:p>
            <a:pPr marL="252000">
              <a:lnSpc>
                <a:spcPct val="120000"/>
              </a:lnSpc>
              <a:spcBef>
                <a:spcPts val="800"/>
              </a:spcBef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Navara, Luděk. 2016. “I obyčejná slova mohou být nebezpečná.”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8. ledna 2016, 14. Databáze Anopress.cz.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20000"/>
              </a:lnSpc>
              <a:spcBef>
                <a:spcPts val="80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Vogel, Kenneth P., and Michael S. Schmidt. 2019. “Trump Envoys Pushed Ukraine to Commit to Investigating Biden.”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New York Times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October 3, 2019. https://www.nytimes.com/2019/10/03/us/politics/trump-ukraine.html.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20000"/>
              </a:lnSpc>
              <a:spcBef>
                <a:spcPts val="800"/>
              </a:spcBef>
            </a:pP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iDnes.cz.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Praha už nebude sesterským městem Pekingu, radní vypoví smlouvu.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4. října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2019. https://www.idnes.cz/praha/zpravy/praha-magistrat-vypovi-sesterska-smlouva-s-pekingem.A191004_100851_praha-zpravy_rsr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0618" y="1136342"/>
            <a:ext cx="8575830" cy="172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i="1" dirty="0">
                <a:solidFill>
                  <a:srgbClr val="FF0000"/>
                </a:solidFill>
                <a:latin typeface="Arial" panose="020B0604020202020204" pitchFamily="34" charset="0"/>
              </a:rPr>
              <a:t>U článků z novin/zpravodajských serverů uvádíme rok vydání za jmény autora/autorů a následně uvedeme celé datum za názvem novin. Pokud chybí autor, uvedeme na prvním místě název novin/serveru.</a:t>
            </a:r>
          </a:p>
          <a:p>
            <a:pPr>
              <a:lnSpc>
                <a:spcPct val="120000"/>
              </a:lnSpc>
            </a:pPr>
            <a:endParaRPr lang="cs-CZ" sz="1400" dirty="0">
              <a:latin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</a:rPr>
              <a:t>Autor/autoři. Rok vydání. “Název: podnázev článku.” </a:t>
            </a:r>
            <a:r>
              <a:rPr lang="cs-CZ" sz="2200" i="1" dirty="0">
                <a:latin typeface="Arial" panose="020B0604020202020204" pitchFamily="34" charset="0"/>
              </a:rPr>
              <a:t>Název novin, </a:t>
            </a:r>
            <a:r>
              <a:rPr lang="cs-CZ" sz="2200" dirty="0">
                <a:latin typeface="Arial" panose="020B0604020202020204" pitchFamily="34" charset="0"/>
              </a:rPr>
              <a:t>úplné datum vydání, strany. DOI, URL nebo název databáze.</a:t>
            </a:r>
            <a:endParaRPr lang="cs-CZ" sz="22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6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952937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kratší text (cca do 5 řádků) je součástí odstavce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a je v uvozovkách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5 a více řádků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bez uvozovek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jiné odsazení než ostatní text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možné použít i jiný druh písma nebo velikosti písma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volný řádek před a za odstavcem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716079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Diplomové práce </a:t>
            </a:r>
            <a:b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266739"/>
            <a:ext cx="8121068" cy="14261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</a:rPr>
              <a:t>Autor. Rok vydání. “Název: podnázev diplomové práce.” Typ práce, Univerzita*. URL u el. verzí.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700" dirty="0">
                <a:solidFill>
                  <a:srgbClr val="00B0F0"/>
                </a:solidFill>
                <a:latin typeface="Arial" panose="020B0604020202020204" pitchFamily="34" charset="0"/>
              </a:rPr>
              <a:t>* K jménu univerzity je možné přidat i fakultu, příp. katedru.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49" y="3130293"/>
            <a:ext cx="7550616" cy="3540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Šmíd, Tomáš. 2004. “Jihokavkazská varianta postsovětského organizovaného zločinu”. Diplomová práce, Masarykova univerzita.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Sax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Ondřej. 2016. “Senátní volby 2014: Prostorová analýza vybraných senátních obvodů.” Diplomová práce, Masarykova univerzita, Fakulta sociálních studií. https://is.muni.cz/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/syd2i/.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251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4353"/>
            <a:ext cx="7886700" cy="1716079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b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8" y="1083859"/>
            <a:ext cx="8106048" cy="180738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webu. Rok vydání. “Název: podnázev stránky.” Název serveru / Provozovatel serveru*. Datum poslední aktualizace. Access </a:t>
            </a:r>
            <a:r>
              <a:rPr lang="cs-CZ" sz="3500" dirty="0" err="1">
                <a:latin typeface="Arial" panose="020B0604020202020204" pitchFamily="34" charset="0"/>
              </a:rPr>
              <a:t>date</a:t>
            </a:r>
            <a:r>
              <a:rPr lang="cs-CZ" sz="3500" dirty="0">
                <a:latin typeface="Arial" panose="020B0604020202020204" pitchFamily="34" charset="0"/>
              </a:rPr>
              <a:t>**.  URL.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* Pokud je autor webu stejný jako provozovatel serveru uvede se v citaci jen 1x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** Access </a:t>
            </a:r>
            <a:r>
              <a:rPr lang="cs-CZ" sz="2200" dirty="0" err="1">
                <a:solidFill>
                  <a:srgbClr val="00B0F0"/>
                </a:solidFill>
                <a:latin typeface="Arial" panose="020B0604020202020204" pitchFamily="34" charset="0"/>
              </a:rPr>
              <a:t>date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 (datum citování je nutné uvádět pouze v případě, že není dostupné datum publikování ani datum aktualizace.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48" y="3074126"/>
            <a:ext cx="8210552" cy="3701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Katedra politologie FSS MU. n. d. “Informace pro studenty POL.”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Accessed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7, 2019. http://polit.fss.muni.cz/informace-pro-studenty/pol/ </a:t>
            </a:r>
            <a:b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Leyer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, Petr. 2019. “Regulace lobbingu ve světle neodpovědnosti prezidenta republiky.”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 Aktualizováno 9. 8. 2019. https://www.transparency.cz/regulace-lobbingu-ve-svetle-neodpovednosti-prezidenta-republiky/</a:t>
            </a:r>
            <a:b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WHO (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). 2019. “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Syrian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refugees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cs-CZ" sz="17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22, 2019. http://www.emro.who.int/irq/iraq-news/more-support-is-needed-to-ensure-accessible-quality-health-services-for-a-quarter-of-a-million-syrian-refugees-in-iraq.html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93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78963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- samostatné dokumenty </a:t>
            </a:r>
            <a:b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969" y="1410790"/>
            <a:ext cx="8255729" cy="13498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</a:rPr>
              <a:t>Pro vytvoření správné citace není rozhodující formát </a:t>
            </a:r>
            <a:r>
              <a:rPr lang="cs-CZ" sz="1600" i="1" dirty="0">
                <a:solidFill>
                  <a:srgbClr val="00B0F0"/>
                </a:solidFill>
                <a:latin typeface="Arial" panose="020B0604020202020204" pitchFamily="34" charset="0"/>
              </a:rPr>
              <a:t>(</a:t>
            </a:r>
            <a:r>
              <a:rPr lang="cs-CZ" sz="1600" i="1" dirty="0" err="1">
                <a:solidFill>
                  <a:srgbClr val="00B0F0"/>
                </a:solidFill>
                <a:latin typeface="Arial" panose="020B0604020202020204" pitchFamily="34" charset="0"/>
              </a:rPr>
              <a:t>pdf</a:t>
            </a:r>
            <a:r>
              <a:rPr lang="cs-CZ" sz="1600" i="1" dirty="0">
                <a:solidFill>
                  <a:srgbClr val="00B0F0"/>
                </a:solidFill>
                <a:latin typeface="Arial" panose="020B0604020202020204" pitchFamily="34" charset="0"/>
              </a:rPr>
              <a:t>, doc …)</a:t>
            </a:r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</a:rPr>
              <a:t>, ale obsah dokumentu.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</a:rPr>
              <a:t>Pokud se jedná o e-verzi klasického článku, celé knihy, kapitoly apod. citujeme dle typu dokumentu, viz. příklady článek, kniha, kapitola ...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</a:rPr>
              <a:t>V ostatních případech použijeme formát pro webové stránky.</a:t>
            </a:r>
            <a:br>
              <a:rPr lang="cs-CZ" sz="16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1600" i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78969" y="2760617"/>
            <a:ext cx="8027672" cy="4097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Ministerstvo zahraničních věcí ČR. 2013. “Stručný přehled zahraniční politiky ČR v roce 2012”. Aktualizováno 12. 12. 2013. https://www.mzv.cz/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/1034388/SPZPCR2012.pdf.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err="1">
                <a:latin typeface="Arial" panose="020B0604020202020204" pitchFamily="34" charset="0"/>
              </a:rPr>
              <a:t>Transparency</a:t>
            </a:r>
            <a:r>
              <a:rPr lang="cs-CZ" sz="1600" dirty="0">
                <a:latin typeface="Arial" panose="020B0604020202020204" pitchFamily="34" charset="0"/>
              </a:rPr>
              <a:t> International. 2005. “Právem proti korupci: právní ochrana proti některým projevům korupce ve veřejné správě a justici.”  https://www.transparency.cz/wp-content/uploads/alac_prav_proti_korupci_def.pdf</a:t>
            </a:r>
            <a:br>
              <a:rPr lang="cs-CZ" sz="1600" dirty="0">
                <a:latin typeface="Arial" panose="020B0604020202020204" pitchFamily="34" charset="0"/>
              </a:rPr>
            </a:br>
            <a:endParaRPr lang="cs-CZ" sz="16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Pedlow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Gregory W.,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1997. “NATO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1949-1969.” NATO http://www.nato.int/docu/stratdoc/eng/intro.pdf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39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716079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- příspěvek</a:t>
            </a:r>
            <a:b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266739"/>
            <a:ext cx="8106048" cy="147646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příspěvku. Rok publikování. “Název příspěvku.”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blogu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(blog)*,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serveru**. C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elé datum publikování. URL.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*specifikaci (blog) neuvádíme, pokud je slovo blog obsaženo v názvu blogu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název serveru se uvádí jen pokud je blog součástí většího celku např. blog konkrétních novin/časopisu </a:t>
            </a:r>
            <a:endParaRPr lang="cs-CZ" sz="35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2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88495" y="2982818"/>
            <a:ext cx="8386356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A12203-78A9-4270-96CE-ECD2334CA961}"/>
              </a:ext>
            </a:extLst>
          </p:cNvPr>
          <p:cNvSpPr/>
          <p:nvPr/>
        </p:nvSpPr>
        <p:spPr>
          <a:xfrm>
            <a:off x="552994" y="2816151"/>
            <a:ext cx="8038011" cy="383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Amlen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2015. “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  <a:r>
              <a:rPr lang="cs-CZ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Wordplay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(blog),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York </a:t>
            </a:r>
            <a:r>
              <a:rPr lang="cs-CZ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26, 2015. http://wordplay.blogs.nytimes.com/2015/01/26/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</a:t>
            </a:r>
            <a:b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Němeček, Jiří. 2019. “Když historie mizí před očima.”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Blog.respekt.cz.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4. 2019. https://nemecekjiri.blog.respekt.cz/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kdyz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-historie-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mizi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pred-ocima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</a:t>
            </a:r>
            <a:b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Daniel. 2019. “Impakt faktor pod palbou kritiky.” 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(blog). 27. července 2019. http://metodikahodnoceni.blogspot.com/2019/07/impakt-faktor-pod-palbou-kritiky.html. </a:t>
            </a:r>
          </a:p>
        </p:txBody>
      </p:sp>
    </p:spTree>
    <p:extLst>
      <p:ext uri="{BB962C8B-B14F-4D97-AF65-F5344CB8AC3E}">
        <p14:creationId xmlns:p14="http://schemas.microsoft.com/office/powerpoint/2010/main" val="42152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716079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 - příspěvek</a:t>
            </a:r>
            <a:b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266739"/>
            <a:ext cx="8106048" cy="120649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příspěvku. Rok zveřejnění. “Název příspěvku (první slova příspěvku).” Název sociální sítě, celé datum zveřejnění. URL.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2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87678" y="2590802"/>
            <a:ext cx="8386356" cy="4267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FSS MU (Fakulta sociálních studií MU). 2019. “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rozjíždí.”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21, 2019. https://www.facebook.com/FSS.MUNI.CZ/posts/10162256008745024.</a:t>
            </a:r>
            <a:b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Style. 2015. “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singular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in 1993.”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17, 2015. https://www.facebook.com/ChicagoManual/posts/10152906193679151.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Ovčáček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Jiří (@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). 2019. “Mohou se tisíckrát ohánět morálkou, žádnou nemají.“ 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30, 2019. https://twitter.com/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Knihovna FSS MU (@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knihovnafss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). 2019. “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Orientweek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je v plném proudu.”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Sept. 17, 2019. https://www.instagram.com/p/B2huOCIocSF/?utm_source=ig_web_copy_link</a:t>
            </a: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>
              <a:lnSpc>
                <a:spcPct val="100000"/>
              </a:lnSpc>
              <a:spcBef>
                <a:spcPts val="600"/>
              </a:spcBef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1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0117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Úprava abecedního seznamu </a:t>
            </a:r>
            <a:b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použité literatury</a:t>
            </a:r>
            <a:endParaRPr lang="cs-CZ" sz="4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36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11856"/>
            <a:ext cx="7886700" cy="1716079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– reference list</a:t>
            </a:r>
            <a:b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87678" y="1314994"/>
            <a:ext cx="8386356" cy="519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dirty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dirty="0">
                <a:latin typeface="Arial" panose="020B0604020202020204" pitchFamily="34" charset="0"/>
              </a:rPr>
              <a:t>více děl od stejného autora řadíme chronologicky od nejstaršího po nejnovější, publikace bez data vydání následují až po datovaných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1800" dirty="0">
                <a:latin typeface="Arial" panose="020B0604020202020204" pitchFamily="34" charset="0"/>
              </a:rPr>
              <a:t>publikace více autorů, které začínají stejným jménem, se řadí abecedně podle příjmení druhého autora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Chomsky, Noam. 2008. </a:t>
            </a:r>
            <a:r>
              <a:rPr lang="pt-BR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Intervence</a:t>
            </a:r>
            <a:r>
              <a:rPr lang="pt-BR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Praze: Euromedia Group - Knižní klub.</a:t>
            </a:r>
            <a:endParaRPr lang="cs-CZ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Chomsky, Noam. 2016. </a:t>
            </a:r>
            <a:r>
              <a:rPr lang="en-US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</a:t>
            </a:r>
            <a:r>
              <a:rPr lang="en-US" sz="15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Cratures</a:t>
            </a:r>
            <a:r>
              <a:rPr lang="en-US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We?</a:t>
            </a:r>
            <a:r>
              <a:rPr lang="en-US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Columbia Themes In Philosophy.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York: Columbia University Press.</a:t>
            </a:r>
            <a:endParaRPr lang="cs-CZ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Chomsky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Noam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Michel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Foucault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Elders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2005. </a:t>
            </a:r>
            <a:r>
              <a:rPr lang="cs-CZ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Člověk, Moc A Spravedlnost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Tři Tečky. Praha: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Chomsky, Noam, and Edward S. Herman. 1979. </a:t>
            </a:r>
            <a:r>
              <a:rPr lang="en-US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Washington Connection And Third World Fascism</a:t>
            </a:r>
            <a:r>
              <a:rPr lang="en-US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Boston: South End Press.</a:t>
            </a:r>
            <a:endParaRPr lang="cs-CZ" sz="15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Chomsky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Noam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Vltchek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2014. </a:t>
            </a:r>
            <a:r>
              <a:rPr lang="cs-CZ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Západní Terorismus: Od Hirošimy K </a:t>
            </a:r>
            <a:r>
              <a:rPr lang="cs-CZ" sz="15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Dronové</a:t>
            </a:r>
            <a:r>
              <a:rPr lang="cs-CZ" sz="15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Válce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1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82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571816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09" y="1862017"/>
            <a:ext cx="6208133" cy="41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43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344171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Citační manažery</a:t>
            </a:r>
            <a:endParaRPr lang="cs-CZ" sz="4000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  <p:extLst>
      <p:ext uri="{BB962C8B-B14F-4D97-AF65-F5344CB8AC3E}">
        <p14:creationId xmlns:p14="http://schemas.microsoft.com/office/powerpoint/2010/main" val="143067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00BA101-017F-4B67-88D1-64A149252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1233643"/>
            <a:ext cx="6766560" cy="5486401"/>
          </a:xfrm>
        </p:spPr>
      </p:pic>
    </p:spTree>
    <p:extLst>
      <p:ext uri="{BB962C8B-B14F-4D97-AF65-F5344CB8AC3E}">
        <p14:creationId xmlns:p14="http://schemas.microsoft.com/office/powerpoint/2010/main" val="2728618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Facebooku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3880"/>
            <a:ext cx="3390893" cy="91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24162"/>
            <a:ext cx="6980165" cy="2376051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podrobný návod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zadejte UČO a sekundární heslo</a:t>
            </a:r>
          </a:p>
        </p:txBody>
      </p:sp>
      <p:pic>
        <p:nvPicPr>
          <p:cNvPr id="7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87315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7BD727C-8616-4BB8-8DCB-AF8B51199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44" y="3429000"/>
            <a:ext cx="4084556" cy="290025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262115" y="4242601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17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87315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6" y="1536554"/>
            <a:ext cx="7573139" cy="4549010"/>
          </a:xfr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87315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r>
              <a:rPr lang="cs-CZ" dirty="0"/>
              <a:t>Vytváření citace: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ouvisející obrázek">
            <a:extLst>
              <a:ext uri="{FF2B5EF4-FFF2-40B4-BE49-F238E27FC236}">
                <a16:creationId xmlns:a16="http://schemas.microsoft.com/office/drawing/2014/main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87315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−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−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700836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výtah – zkrácení textu, držíme se originální myšlenky bez přidání vlastních pohledů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8446" y="2016195"/>
            <a:ext cx="8136904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https://refworks.proquest.com/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producent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cloudová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služba – ukládání, sdílení záznamů i plných textů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vytváření bibliografií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správa citací, exporty, importy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doplněk do prohlížečů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8" name="Picture 2" descr="Výsledek obrázku pro refworks logo"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9421"/>
            <a:ext cx="2664296" cy="8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28035"/>
            <a:ext cx="2376264" cy="67177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4911446"/>
            <a:ext cx="777686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http://www.easybib.com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nástroj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vytváření citací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kontrola na plagiátorství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717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katalogu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knihoven MU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6" y="1309421"/>
            <a:ext cx="7224368" cy="4752803"/>
          </a:xfrm>
        </p:spPr>
      </p:pic>
    </p:spTree>
    <p:extLst>
      <p:ext uri="{BB962C8B-B14F-4D97-AF65-F5344CB8AC3E}">
        <p14:creationId xmlns:p14="http://schemas.microsoft.com/office/powerpoint/2010/main" val="24451980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kontrolovat a případně upravit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Odevzdej.cz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6959"/>
            <a:ext cx="7886700" cy="180939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79" y="3003717"/>
            <a:ext cx="6232810" cy="34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64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solidFill>
                  <a:schemeClr val="bg1"/>
                </a:solidFill>
                <a:cs typeface="Arial" panose="020B0604020202020204" pitchFamily="34" charset="0"/>
              </a:rPr>
              <a:t>Děkuji za pozornost</a:t>
            </a:r>
            <a:endParaRPr 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solidFill>
                  <a:schemeClr val="bg1"/>
                </a:solidFill>
                <a:cs typeface="Arial" panose="020B0604020202020204" pitchFamily="34" charset="0"/>
              </a:rPr>
              <a:t>Bc. Blanka Farkašová</a:t>
            </a:r>
          </a:p>
          <a:p>
            <a:pPr algn="r" eaLnBrk="1" hangingPunct="1"/>
            <a:r>
              <a:rPr lang="cs-CZ" sz="2000" b="1" dirty="0">
                <a:solidFill>
                  <a:schemeClr val="bg1"/>
                </a:solidFill>
                <a:cs typeface="Arial" panose="020B0604020202020204" pitchFamily="34" charset="0"/>
              </a:rPr>
              <a:t>blanka@fss.muni.cz</a:t>
            </a:r>
          </a:p>
          <a:p>
            <a:pPr algn="r" eaLnBrk="1" hangingPunct="1"/>
            <a:endParaRPr lang="cs-CZ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 </a:t>
            </a: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11110"/>
            <a:ext cx="7886700" cy="495485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Olga, and Jan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Skůpa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2011.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Katuščák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Dušan, Barbora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Drobíková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and Richard Papík. 2008.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Nitra: Enigma.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2014.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Knihovna univerzitního.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eiz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pdf.php?file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=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publikacni_etika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2017. “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tutoriál.” Knihovna univerzitního kampusu Masarykovy univerzity.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https://kuk.muni.cz/vyuka/materialy/zotero/index.html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2019. “Plagiátorství.”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https://www.muni.cz/o-univerzite/uredni-deska/plagiatorstvi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Chicago. 2017. “Chicago-Style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Chicago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Style Online.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https://www.chicagomanualofstyle.org/tools_citationguide.html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Chicago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2017.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Chicago Manual of Style.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17th ed. Chicago: University of Chicago Pres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McLaughlin Library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2013. „Cite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to Cite.”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video.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17, 2013. https://www.youtube.com/watch?v=ziG9LtIjRUU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1D8B22F8-E02E-4A28-9D0E-89533CF85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5" y="1825625"/>
            <a:ext cx="7357569" cy="4351338"/>
          </a:xfrm>
        </p:spPr>
      </p:pic>
    </p:spTree>
    <p:extLst>
      <p:ext uri="{BB962C8B-B14F-4D97-AF65-F5344CB8AC3E}">
        <p14:creationId xmlns:p14="http://schemas.microsoft.com/office/powerpoint/2010/main" val="19921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700836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19309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</a:pPr>
            <a:r>
              <a:rPr lang="cs-CZ" sz="5000" b="1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Proč citujeme</a:t>
            </a:r>
          </a:p>
        </p:txBody>
      </p:sp>
    </p:spTree>
    <p:extLst>
      <p:ext uri="{BB962C8B-B14F-4D97-AF65-F5344CB8AC3E}">
        <p14:creationId xmlns:p14="http://schemas.microsoft.com/office/powerpoint/2010/main" val="12261143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2259</TotalTime>
  <Words>3062</Words>
  <Application>Microsoft Office PowerPoint</Application>
  <PresentationFormat>Předvádění na obrazovce (4:3)</PresentationFormat>
  <Paragraphs>421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Verdana</vt:lpstr>
      <vt:lpstr>Motiv Office</vt:lpstr>
      <vt:lpstr>Citace a citační software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Prezentace aplikace PowerPoint</vt:lpstr>
      <vt:lpstr>Proč citujeme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Chicago manual of style</vt:lpstr>
      <vt:lpstr>Prezentace aplikace PowerPoint</vt:lpstr>
      <vt:lpstr>Citace v textu</vt:lpstr>
      <vt:lpstr>Citace v textu</vt:lpstr>
      <vt:lpstr>Citace v textu</vt:lpstr>
      <vt:lpstr>Citace v textu</vt:lpstr>
      <vt:lpstr>Prezentace aplikace PowerPoint</vt:lpstr>
      <vt:lpstr>Základní pravidla</vt:lpstr>
      <vt:lpstr>Základní pravidla</vt:lpstr>
      <vt:lpstr>Základní pravidla</vt:lpstr>
      <vt:lpstr>Základní pravidla</vt:lpstr>
      <vt:lpstr>Základní pravidla</vt:lpstr>
      <vt:lpstr>Základní pravidla – Elektronické zdroje</vt:lpstr>
      <vt:lpstr>Prezentace aplikace PowerPoint</vt:lpstr>
      <vt:lpstr>Monografie</vt:lpstr>
      <vt:lpstr>Monografie</vt:lpstr>
      <vt:lpstr>Editovaná monografie (sborník)</vt:lpstr>
      <vt:lpstr>Kapitola v monografii  (stejný autor/autoři celé knihy)</vt:lpstr>
      <vt:lpstr>Kapitola v editované monografii </vt:lpstr>
      <vt:lpstr>Článek</vt:lpstr>
      <vt:lpstr>Článek v novinách</vt:lpstr>
      <vt:lpstr>Diplomové práce  </vt:lpstr>
      <vt:lpstr>Webové stránky </vt:lpstr>
      <vt:lpstr>Web - samostatné dokumenty  </vt:lpstr>
      <vt:lpstr>Blog - příspěvek </vt:lpstr>
      <vt:lpstr>Sociální média - příspěvek </vt:lpstr>
      <vt:lpstr>Prezentace aplikace PowerPoint</vt:lpstr>
      <vt:lpstr>Seznam použité literatury – reference list </vt:lpstr>
      <vt:lpstr>Prezentace aplikace PowerPoint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katalogu knihoven MU</vt:lpstr>
      <vt:lpstr>Kontrola importovaných citací</vt:lpstr>
      <vt:lpstr>Odevzdej.cz</vt:lpstr>
      <vt:lpstr>Prezentace aplikace PowerPoint</vt:lpstr>
      <vt:lpstr>Použitá literatura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Blanka Farkašová</cp:lastModifiedBy>
  <cp:revision>212</cp:revision>
  <cp:lastPrinted>2019-10-08T14:31:21Z</cp:lastPrinted>
  <dcterms:created xsi:type="dcterms:W3CDTF">2019-07-22T10:37:01Z</dcterms:created>
  <dcterms:modified xsi:type="dcterms:W3CDTF">2019-10-09T06:48:21Z</dcterms:modified>
</cp:coreProperties>
</file>