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4" r:id="rId9"/>
    <p:sldId id="263" r:id="rId10"/>
    <p:sldId id="264" r:id="rId11"/>
    <p:sldId id="305" r:id="rId12"/>
    <p:sldId id="266" r:id="rId13"/>
    <p:sldId id="267" r:id="rId14"/>
    <p:sldId id="268" r:id="rId15"/>
    <p:sldId id="269" r:id="rId16"/>
    <p:sldId id="306" r:id="rId17"/>
    <p:sldId id="311" r:id="rId18"/>
    <p:sldId id="271" r:id="rId19"/>
    <p:sldId id="308" r:id="rId20"/>
    <p:sldId id="309" r:id="rId21"/>
    <p:sldId id="310" r:id="rId22"/>
    <p:sldId id="272" r:id="rId23"/>
    <p:sldId id="273" r:id="rId24"/>
    <p:sldId id="274" r:id="rId25"/>
    <p:sldId id="275" r:id="rId26"/>
    <p:sldId id="279" r:id="rId27"/>
    <p:sldId id="278" r:id="rId28"/>
    <p:sldId id="281" r:id="rId29"/>
    <p:sldId id="282" r:id="rId30"/>
    <p:sldId id="276" r:id="rId31"/>
    <p:sldId id="277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300" r:id="rId49"/>
    <p:sldId id="315" r:id="rId50"/>
    <p:sldId id="302" r:id="rId51"/>
    <p:sldId id="303" r:id="rId52"/>
    <p:sldId id="313" r:id="rId53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Verdana" panose="020B060403050404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8" roundtripDataSignature="AMtx7mhv4/Wx/jU9T7Z3x5PMBvsY40+U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3ab93460_0_4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06e0347b6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3ab93460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56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09c77370a_1_46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13ab93460_0_33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3ab93460_0_40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6" name="Google Shape;206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1b513c6b4_0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1b513c6b4_0_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1b513c6b4_0_2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1b513c6b4_0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1b513c6b4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1b513c6b4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13ab93460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1b513c6b4_0_1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6e0347b6_0_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606e0347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3ab93460_0_9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613ab9346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b513c6b4_0_5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41b513c6b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b513c6b4_0_6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1b513c6b4_0_7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41b513c6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1b513c6b4_0_7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41b513c6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1b513c6b4_0_8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41b513c6b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1b513c6b4_0_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41b513c6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10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6e0347b6_0_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606e0347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10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1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12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1b513c6b4_0_13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41b513c6b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8111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13c9f9505_0_10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613c9f950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13c9f9505_0_1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8" name="Google Shape;428;g613c9f950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9c77370a_1_23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13ab93460_0_1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24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ckcollege.com/blog/2011/11/23/infographic-get-more-out-of-google.html" TargetMode="Externa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search.newtonmedia.eu/" TargetMode="External"/><Relationship Id="rId4" Type="http://schemas.openxmlformats.org/officeDocument/2006/relationships/hyperlink" Target="http://knihovna.fss.muni.cz/ezdroje.php?podsekce=&amp;ukol=1&amp;subukol=1&amp;id=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knowledge.sagepub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knihovna.fss.muni.cz/ezdroje.php?podsekce=&amp;ukol=2&amp;subukol=1&amp;id=6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://www.ereading.cz/c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index.php?sekce=31&amp;podsekce=9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72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ackcollege.com/blog/2011/11/23/infographic-get-more-out-of-google.html" TargetMode="External"/><Relationship Id="rId4" Type="http://schemas.openxmlformats.org/officeDocument/2006/relationships/hyperlink" Target="https://www.airsassociation.org/airs-articles/item/16220-how-to-access-the-dark-web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infozdroje@fss.muni.cz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zancov@fss.muni.cz" TargetMode="External"/><Relationship Id="rId5" Type="http://schemas.openxmlformats.org/officeDocument/2006/relationships/hyperlink" Target="mailto:nedomova@fss.muni.cz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38621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lvl="0">
              <a:buClr>
                <a:srgbClr val="0000DC"/>
              </a:buClr>
              <a:buSzPts val="4400"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bakalářské studenty POL 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894206" y="5589348"/>
            <a:ext cx="4053267" cy="1268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</a:pP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Mgr. Dana Mazancová,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</a:pP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86915" y="5652600"/>
            <a:ext cx="2288367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0000" lnSpcReduction="200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4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30. 9., 14. 10.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613ab93460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613ab93460_0_2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Citační databáze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Google Shape;146;g613ab93460_0_20"/>
          <p:cNvSpPr txBox="1"/>
          <p:nvPr/>
        </p:nvSpPr>
        <p:spPr>
          <a:xfrm>
            <a:off x="296075" y="2115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❑"/>
            </a:pPr>
            <a:r>
              <a:rPr lang="cs-CZ" sz="3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Web </a:t>
            </a:r>
            <a:r>
              <a:rPr lang="cs-CZ" sz="3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❑"/>
            </a:pPr>
            <a:r>
              <a:rPr lang="cs-CZ" sz="3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3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49F19D-0EF5-41A2-AFFE-B814E5DB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2" t="27464" r="24942" b="3137"/>
          <a:stretch/>
        </p:blipFill>
        <p:spPr>
          <a:xfrm>
            <a:off x="0" y="-74428"/>
            <a:ext cx="9144000" cy="7142202"/>
          </a:xfrm>
          <a:prstGeom prst="rect">
            <a:avLst/>
          </a:prstGeom>
        </p:spPr>
      </p:pic>
      <p:sp>
        <p:nvSpPr>
          <p:cNvPr id="5" name="Google Shape;157;g613ab93460_0_26">
            <a:extLst>
              <a:ext uri="{FF2B5EF4-FFF2-40B4-BE49-F238E27FC236}">
                <a16:creationId xmlns:a16="http://schemas.microsoft.com/office/drawing/2014/main" id="{10F26C86-C278-415B-B32F-D39D61E7FEC5}"/>
              </a:ext>
            </a:extLst>
          </p:cNvPr>
          <p:cNvSpPr txBox="1"/>
          <p:nvPr/>
        </p:nvSpPr>
        <p:spPr>
          <a:xfrm>
            <a:off x="6196555" y="124588"/>
            <a:ext cx="309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Web </a:t>
            </a:r>
            <a:r>
              <a:rPr lang="cs-CZ" sz="2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Science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6F816B-1D75-4AA6-AF21-76B494305519}"/>
              </a:ext>
            </a:extLst>
          </p:cNvPr>
          <p:cNvSpPr/>
          <p:nvPr/>
        </p:nvSpPr>
        <p:spPr>
          <a:xfrm>
            <a:off x="0" y="0"/>
            <a:ext cx="4316819" cy="4465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4D2CA6-EFD3-456A-8CD6-E734608F1578}"/>
              </a:ext>
            </a:extLst>
          </p:cNvPr>
          <p:cNvSpPr txBox="1"/>
          <p:nvPr/>
        </p:nvSpPr>
        <p:spPr>
          <a:xfrm>
            <a:off x="5836471" y="1010093"/>
            <a:ext cx="3009817" cy="52322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V této kategorii je aktuálně 176 časopisů</a:t>
            </a:r>
          </a:p>
        </p:txBody>
      </p:sp>
    </p:spTree>
    <p:extLst>
      <p:ext uri="{BB962C8B-B14F-4D97-AF65-F5344CB8AC3E}">
        <p14:creationId xmlns:p14="http://schemas.microsoft.com/office/powerpoint/2010/main" val="429113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13ab93460_0_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Informační gramotnost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Google Shape;164;g613ab93460_0_33"/>
          <p:cNvSpPr txBox="1"/>
          <p:nvPr/>
        </p:nvSpPr>
        <p:spPr>
          <a:xfrm>
            <a:off x="159488" y="2008325"/>
            <a:ext cx="8718698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chemeClr val="dk1"/>
                </a:solidFill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Rozpoznání informační potřeby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5300" lvl="0" indent="-457200" algn="l" rtl="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Schopnost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informaci: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nalézt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znalost informačních zdrojů a vyhledávacích strategií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vyhodnotit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užitečnost/relevance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použít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pro daný účel, znalost autorského zákona, problematiky citování a plagiátorství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613ab93460_0_40"/>
          <p:cNvSpPr txBox="1"/>
          <p:nvPr/>
        </p:nvSpPr>
        <p:spPr>
          <a:xfrm>
            <a:off x="315800" y="60162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613ab93460_0_40"/>
          <p:cNvSpPr txBox="1"/>
          <p:nvPr/>
        </p:nvSpPr>
        <p:spPr>
          <a:xfrm>
            <a:off x="457200" y="1124744"/>
            <a:ext cx="8229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613ab93460_0_40"/>
          <p:cNvSpPr txBox="1"/>
          <p:nvPr/>
        </p:nvSpPr>
        <p:spPr>
          <a:xfrm>
            <a:off x="457200" y="2348880"/>
            <a:ext cx="82296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613ab93460_0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28818"/>
            <a:ext cx="4644008" cy="352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613ab93460_0_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0241" y="-33850"/>
            <a:ext cx="4493757" cy="353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613ab93460_0_40" descr="mou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" y="3500438"/>
            <a:ext cx="4644009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613ab93460_0_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4007" y="3500436"/>
            <a:ext cx="4499992" cy="3375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613ab93460_0_40"/>
          <p:cNvSpPr txBox="1"/>
          <p:nvPr/>
        </p:nvSpPr>
        <p:spPr>
          <a:xfrm>
            <a:off x="-6234" y="764704"/>
            <a:ext cx="46440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ahoma"/>
              <a:buNone/>
            </a:pPr>
            <a:r>
              <a:rPr lang="cs-CZ" sz="6000" b="1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Informační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ahoma"/>
              <a:buNone/>
            </a:pPr>
            <a:r>
              <a:rPr lang="cs-CZ" sz="6000" b="1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zdroje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6e0347b6_0_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Informační zdroje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Google Shape;185;g606e0347b6_0_26"/>
          <p:cNvSpPr txBox="1"/>
          <p:nvPr/>
        </p:nvSpPr>
        <p:spPr>
          <a:xfrm>
            <a:off x="177650" y="1703524"/>
            <a:ext cx="8636741" cy="488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0" indent="-457200" algn="l" rtl="0">
              <a:spcBef>
                <a:spcPts val="500"/>
              </a:spcBef>
              <a:spcAft>
                <a:spcPts val="0"/>
              </a:spcAft>
              <a:buClr>
                <a:srgbClr val="6699FF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66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rgbClr val="3185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lvl="1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3ab93460_0_6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Získávání dokumentů</a:t>
            </a:r>
            <a:r>
              <a:rPr lang="cs-CZ" sz="3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613ab93460_0_60"/>
          <p:cNvSpPr txBox="1"/>
          <p:nvPr/>
        </p:nvSpPr>
        <p:spPr>
          <a:xfrm>
            <a:off x="187500" y="1945757"/>
            <a:ext cx="8828909" cy="463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Aft>
                <a:spcPts val="60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 algn="l" rtl="0"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- MVS/MMVS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 algn="l" rtl="0"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6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 Copy on </a:t>
            </a:r>
            <a:r>
              <a:rPr lang="cs-CZ" sz="26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Demand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(</a:t>
            </a:r>
            <a:r>
              <a:rPr lang="cs-CZ" sz="26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CoD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 algn="l" rtl="0"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Licencované databáze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lvl="0" indent="-457200" algn="l" rtl="0"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0" indent="-209550" algn="l" rtl="0">
              <a:spcBef>
                <a:spcPts val="24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None/>
            </a:pPr>
            <a:endParaRPr lang="cs-CZ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</a:rPr>
              <a:t>* 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58C59-869B-465B-93AD-EC756ECE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Databáze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A6F595-FE07-4D9B-9FC8-61947AA9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98" y="1825625"/>
            <a:ext cx="8026252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/>
              <a:t>Bibliografické</a:t>
            </a:r>
            <a:r>
              <a:rPr lang="cs-CZ" altLang="cs-CZ" dirty="0"/>
              <a:t> – pouze základní  "identifikační" údaje o dokumentech (název, autor, rok vydání atd.) + abstrakt</a:t>
            </a:r>
          </a:p>
          <a:p>
            <a:pPr marL="114300" indent="0"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/>
              <a:t> Fulltextové</a:t>
            </a:r>
            <a:r>
              <a:rPr lang="cs-CZ" altLang="cs-CZ" dirty="0"/>
              <a:t> – 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/>
              <a:t> Multioborové </a:t>
            </a:r>
            <a:r>
              <a:rPr lang="cs-CZ" altLang="cs-CZ" dirty="0"/>
              <a:t>– dokumenty z různých oborů </a:t>
            </a:r>
          </a:p>
          <a:p>
            <a:pPr marL="800100"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rozsáhlé databáze – např. </a:t>
            </a:r>
            <a:r>
              <a:rPr lang="cs-CZ" altLang="cs-CZ" b="1" dirty="0" err="1"/>
              <a:t>ProQuest</a:t>
            </a:r>
            <a:r>
              <a:rPr lang="cs-CZ" altLang="cs-CZ" b="1" dirty="0"/>
              <a:t>, </a:t>
            </a:r>
            <a:r>
              <a:rPr lang="cs-CZ" altLang="cs-CZ" b="1" dirty="0" err="1"/>
              <a:t>Wiley</a:t>
            </a:r>
            <a:r>
              <a:rPr lang="cs-CZ" altLang="cs-CZ" b="1" dirty="0"/>
              <a:t>, EBSCO</a:t>
            </a:r>
          </a:p>
          <a:p>
            <a:pPr marL="800100" lvl="1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27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6000" b="1" dirty="0">
                <a:solidFill>
                  <a:srgbClr val="FFFFFF"/>
                </a:solidFill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55530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613ab93460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613ab93460_0_71"/>
          <p:cNvSpPr txBox="1">
            <a:spLocks noGrp="1"/>
          </p:cNvSpPr>
          <p:nvPr>
            <p:ph type="title"/>
          </p:nvPr>
        </p:nvSpPr>
        <p:spPr>
          <a:xfrm>
            <a:off x="141575" y="667820"/>
            <a:ext cx="3219900" cy="18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endParaRPr sz="4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endParaRPr sz="4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4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613ab93460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0592E46D-FBE9-49B6-B347-6B8259A60A67}"/>
              </a:ext>
            </a:extLst>
          </p:cNvPr>
          <p:cNvSpPr txBox="1"/>
          <p:nvPr/>
        </p:nvSpPr>
        <p:spPr>
          <a:xfrm>
            <a:off x="0" y="6539023"/>
            <a:ext cx="307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00" dirty="0">
                <a:solidFill>
                  <a:prstClr val="black"/>
                </a:solidFill>
              </a:rPr>
              <a:t>https://www.airsassociation.org/airs-articles/item/16220-how-to-access-the-dark-web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Téma a klíčová slova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AutoNum type="arabicPeriod"/>
            </a:pPr>
            <a:r>
              <a:rPr lang="cs-CZ" sz="2800">
                <a:solidFill>
                  <a:srgbClr val="999999"/>
                </a:solidFill>
              </a:rPr>
              <a:t>Další specifikace</a:t>
            </a:r>
            <a:endParaRPr sz="2800">
              <a:solidFill>
                <a:srgbClr val="999999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 b="1">
                <a:solidFill>
                  <a:schemeClr val="dk1"/>
                </a:solidFill>
              </a:rPr>
              <a:t>Výběr zdrojů</a:t>
            </a:r>
            <a:endParaRPr sz="2800" b="1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Boolovský model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Technika vyhledávání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Vlastní vyhledávací proces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Hodnocení vyhledaných záznamů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cs-CZ" sz="2800">
                <a:solidFill>
                  <a:schemeClr val="dk1"/>
                </a:solidFill>
              </a:rPr>
              <a:t>Další operace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pic>
        <p:nvPicPr>
          <p:cNvPr id="192" name="Google Shape;192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393116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Osnova lekcí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1675"/>
            <a:ext cx="8278682" cy="506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Char char="▪"/>
            </a:pPr>
            <a:r>
              <a:rPr lang="cs-CZ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typologie EIZ, licencované zdroje, volně dostupné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zdroje</a:t>
            </a:r>
            <a:endParaRPr sz="1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Char char="▪"/>
            </a:pPr>
            <a:r>
              <a:rPr lang="cs-CZ" sz="32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archivech závěrečných prací a oborových databázích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8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nadstavbové nástroje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knih</a:t>
            </a:r>
            <a:endParaRPr sz="28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3ab93460_0_33"/>
          <p:cNvSpPr txBox="1"/>
          <p:nvPr/>
        </p:nvSpPr>
        <p:spPr>
          <a:xfrm>
            <a:off x="346229" y="492368"/>
            <a:ext cx="8611339" cy="6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(</a:t>
            </a:r>
            <a:r>
              <a:rPr lang="cs-CZ" sz="36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</a:t>
            </a: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- tipy pro vyhledávání</a:t>
            </a:r>
            <a:endParaRPr sz="36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2" name="Google Shape;202;g613ab93460_0_33"/>
          <p:cNvSpPr txBox="1"/>
          <p:nvPr/>
        </p:nvSpPr>
        <p:spPr>
          <a:xfrm>
            <a:off x="503275" y="1596325"/>
            <a:ext cx="8454293" cy="495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Profil na GS - prof. Kopeček</a:t>
            </a:r>
          </a:p>
          <a:p>
            <a:pPr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př.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balik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cs-CZ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př.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define:organized</a:t>
            </a: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crime</a:t>
            </a:r>
            <a:endParaRPr lang="cs-CZ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spc="-30" dirty="0"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př.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related:polit.fss.muni.cz</a:t>
            </a:r>
            <a:endParaRPr lang="cs-CZ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</a:p>
          <a:p>
            <a:pPr marL="0" indent="0">
              <a:buNone/>
              <a:defRPr/>
            </a:pPr>
            <a:r>
              <a:rPr lang="cs-CZ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př. </a:t>
            </a:r>
            <a:r>
              <a:rPr lang="cs-CZ" sz="2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lang="cs-CZ" sz="2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613ab93460_0_3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Infographic: </a:t>
            </a: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More </a:t>
            </a: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3200" b="0" i="0" u="sng" strike="noStrike" cap="none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cs-CZ" sz="3200" b="0" i="0" u="sng" strike="noStrike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Google</a:t>
            </a:r>
            <a:endParaRPr sz="1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13ab93460_0_77"/>
          <p:cNvSpPr txBox="1">
            <a:spLocks noGrp="1"/>
          </p:cNvSpPr>
          <p:nvPr>
            <p:ph type="title"/>
          </p:nvPr>
        </p:nvSpPr>
        <p:spPr>
          <a:xfrm>
            <a:off x="637952" y="640908"/>
            <a:ext cx="767309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Licencované zdroje I.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Google Shape;213;g613ab93460_0_77"/>
          <p:cNvSpPr txBox="1"/>
          <p:nvPr/>
        </p:nvSpPr>
        <p:spPr>
          <a:xfrm>
            <a:off x="503275" y="1949600"/>
            <a:ext cx="780777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dostupné prostřednictvím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64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64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1b513c6b4_0_3"/>
          <p:cNvSpPr txBox="1">
            <a:spLocks noGrp="1"/>
          </p:cNvSpPr>
          <p:nvPr>
            <p:ph type="title"/>
          </p:nvPr>
        </p:nvSpPr>
        <p:spPr>
          <a:xfrm>
            <a:off x="4243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Licencované zdroje II.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Google Shape;220;g41b513c6b4_0_3"/>
          <p:cNvSpPr txBox="1"/>
          <p:nvPr/>
        </p:nvSpPr>
        <p:spPr>
          <a:xfrm>
            <a:off x="472625" y="1970017"/>
            <a:ext cx="8139747" cy="303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 studenty MU zdarma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431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431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431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1b513c6b4_0_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631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Jak se dostanu k licencovaným zdrojům?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Google Shape;227;g41b513c6b4_0_9"/>
          <p:cNvSpPr txBox="1"/>
          <p:nvPr/>
        </p:nvSpPr>
        <p:spPr>
          <a:xfrm>
            <a:off x="472625" y="1807534"/>
            <a:ext cx="8501254" cy="375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191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spcBef>
                <a:spcPts val="460"/>
              </a:spcBef>
              <a:spcAft>
                <a:spcPts val="0"/>
              </a:spcAft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191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613ab93460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435934"/>
            <a:ext cx="8123274" cy="119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Jak se dostanu k licencovaným zdrojům mimo počítačovou síť MU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 dirty="0"/>
          </a:p>
        </p:txBody>
      </p:sp>
      <p:sp>
        <p:nvSpPr>
          <p:cNvPr id="234" name="Google Shape;234;g613ab93460_0_83"/>
          <p:cNvSpPr txBox="1"/>
          <p:nvPr/>
        </p:nvSpPr>
        <p:spPr>
          <a:xfrm>
            <a:off x="457300" y="2938500"/>
            <a:ext cx="8218867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1b513c6b4_0_2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závěrečné práce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 dirty="0"/>
          </a:p>
        </p:txBody>
      </p:sp>
      <p:sp>
        <p:nvSpPr>
          <p:cNvPr id="265" name="Google Shape;265;g41b513c6b4_0_29"/>
          <p:cNvSpPr txBox="1"/>
          <p:nvPr/>
        </p:nvSpPr>
        <p:spPr>
          <a:xfrm>
            <a:off x="424350" y="2062716"/>
            <a:ext cx="8219920" cy="3997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– Thesis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lvl="0" algn="l" rtl="0">
              <a:spcBef>
                <a:spcPts val="640"/>
              </a:spcBef>
              <a:spcAft>
                <a:spcPts val="0"/>
              </a:spcAft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–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6100" lvl="0" indent="-342900" algn="l" rtl="0">
              <a:spcBef>
                <a:spcPts val="64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–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endParaRPr lang="cs-CZ" sz="24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0" indent="-342900" algn="l" rtl="0"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ProQuest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®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Dissertations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&amp;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Theses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(PQDT OPEN) 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76200" lvl="0" algn="l" rtl="0"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Open Access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Dissertatitons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41b513c6b4_0_22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informace z médií?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Google Shape;258;g41b513c6b4_0_22"/>
          <p:cNvSpPr txBox="1"/>
          <p:nvPr/>
        </p:nvSpPr>
        <p:spPr>
          <a:xfrm>
            <a:off x="493050" y="2207600"/>
            <a:ext cx="7640857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Anopress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Monitoring Online</a:t>
            </a:r>
            <a:endParaRPr lang="cs-CZ"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11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Newton Media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41b513c6b4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41b513c6b4_0_41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referenční díla?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Google Shape;279;g41b513c6b4_0_41"/>
          <p:cNvSpPr txBox="1"/>
          <p:nvPr/>
        </p:nvSpPr>
        <p:spPr>
          <a:xfrm>
            <a:off x="424350" y="2309800"/>
            <a:ext cx="821992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</a:t>
            </a:r>
            <a:r>
              <a:rPr lang="cs-CZ" sz="30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Virtual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Reference </a:t>
            </a:r>
            <a:r>
              <a:rPr lang="cs-CZ" sz="30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Library</a:t>
            </a:r>
            <a:endParaRPr sz="30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457200" lvl="0" indent="-444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World </a:t>
            </a:r>
            <a:r>
              <a:rPr lang="cs-CZ" sz="30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Factbook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41b513c6b4_0_47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statistické údaje?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Google Shape;286;g41b513c6b4_0_47"/>
          <p:cNvSpPr txBox="1"/>
          <p:nvPr/>
        </p:nvSpPr>
        <p:spPr>
          <a:xfrm>
            <a:off x="424350" y="23098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Český statistický úřad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Eurostat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606e0347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606e0347b6_0_1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Přehled seminárních skupin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Google Shape;105;g606e0347b6_0_1"/>
          <p:cNvSpPr txBox="1">
            <a:spLocks noGrp="1"/>
          </p:cNvSpPr>
          <p:nvPr>
            <p:ph type="body" idx="1"/>
          </p:nvPr>
        </p:nvSpPr>
        <p:spPr>
          <a:xfrm>
            <a:off x="376518" y="1624404"/>
            <a:ext cx="8552329" cy="420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lang="cs-CZ" sz="3000" b="1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Po 30. 9. a 7. 10.   8:00 - 9:40     PC25 (sem. </a:t>
            </a:r>
            <a:r>
              <a:rPr lang="cs-CZ" sz="3000" b="1" dirty="0" err="1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sk</a:t>
            </a: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. 01)</a:t>
            </a:r>
            <a:endParaRPr sz="3000" b="1" dirty="0">
              <a:solidFill>
                <a:srgbClr val="0000DC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lvl="0" indent="-406400">
              <a:lnSpc>
                <a:spcPct val="150000"/>
              </a:lnSpc>
              <a:spcBef>
                <a:spcPts val="0"/>
              </a:spcBef>
              <a:buSzPts val="2800"/>
              <a:buChar char="▪"/>
            </a:pP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Po 30. 9. a 7. 10.   14:00 - 15:40 PC25 (sem. </a:t>
            </a:r>
            <a:r>
              <a:rPr lang="cs-CZ" sz="3000" b="1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sk</a:t>
            </a: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 02)</a:t>
            </a:r>
            <a:endParaRPr sz="3000" b="1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Po 14. 10. a 21. 10.  8:00 - 9:40 PC25 (sem. </a:t>
            </a:r>
            <a:r>
              <a:rPr lang="cs-CZ" sz="3000" b="1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sk</a:t>
            </a:r>
            <a:r>
              <a:rPr lang="cs-CZ" sz="3000" b="1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. 03)</a:t>
            </a:r>
          </a:p>
          <a:p>
            <a:pPr indent="-406400">
              <a:lnSpc>
                <a:spcPct val="150000"/>
              </a:lnSpc>
              <a:spcBef>
                <a:spcPts val="0"/>
              </a:spcBef>
              <a:buSzPts val="2800"/>
              <a:buFont typeface="Arial"/>
              <a:buChar char="▪"/>
            </a:pPr>
            <a:r>
              <a:rPr lang="cs-CZ" sz="3000" b="1" dirty="0">
                <a:solidFill>
                  <a:srgbClr val="0000DC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Tahoma"/>
              </a:rPr>
              <a:t>St 9. 10. 10:00-11:40 P31 přednáška na citace a plagiátorství</a:t>
            </a:r>
            <a:endParaRPr lang="cs-CZ" sz="3000" b="1" dirty="0">
              <a:solidFill>
                <a:srgbClr val="0000DC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sz="30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13ab93460_0_91"/>
          <p:cNvSpPr txBox="1">
            <a:spLocks noGrp="1"/>
          </p:cNvSpPr>
          <p:nvPr>
            <p:ph type="title"/>
          </p:nvPr>
        </p:nvSpPr>
        <p:spPr>
          <a:xfrm>
            <a:off x="493050" y="640900"/>
            <a:ext cx="8012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knihy?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Google Shape;242;g613ab93460_0_91"/>
          <p:cNvSpPr txBox="1"/>
          <p:nvPr/>
        </p:nvSpPr>
        <p:spPr>
          <a:xfrm>
            <a:off x="493050" y="1604600"/>
            <a:ext cx="8012700" cy="490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CASLIN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Ebsco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Service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0" indent="-10795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eBooks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Sage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Knowledge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eReading.cz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1b513c6b4_0_15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Kde hledat knihy? II.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Google Shape;250;g41b513c6b4_0_15"/>
          <p:cNvSpPr txBox="1"/>
          <p:nvPr/>
        </p:nvSpPr>
        <p:spPr>
          <a:xfrm>
            <a:off x="493050" y="2207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OAPEN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Library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Directory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of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Open Access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(DOAB)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Google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Books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51" name="Google Shape;251;g41b513c6b4_0_1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613ab93460_0_104"/>
          <p:cNvSpPr txBox="1"/>
          <p:nvPr/>
        </p:nvSpPr>
        <p:spPr>
          <a:xfrm>
            <a:off x="723014" y="2200940"/>
            <a:ext cx="7240772" cy="404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databáze e-knih</a:t>
            </a:r>
            <a:endParaRPr sz="6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13ab93460_0_10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Colection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Google Shape;299;g613ab93460_0_109"/>
          <p:cNvSpPr txBox="1"/>
          <p:nvPr/>
        </p:nvSpPr>
        <p:spPr>
          <a:xfrm>
            <a:off x="424350" y="1970001"/>
            <a:ext cx="8081400" cy="395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kolekce e-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MU na rok 2018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160.000 e-knih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EBSCO)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Offline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čtení přes Adobe Digital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Editions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Sdílení s dalšími uživateli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61937" algn="l" rtl="0"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do Citace.com a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EndNote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6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0" name="Google Shape;300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13ab93460_0_98"/>
          <p:cNvSpPr txBox="1">
            <a:spLocks noGrp="1"/>
          </p:cNvSpPr>
          <p:nvPr>
            <p:ph type="title"/>
          </p:nvPr>
        </p:nvSpPr>
        <p:spPr>
          <a:xfrm>
            <a:off x="628650" y="3084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sz="4000" b="1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613ab93460_0_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" y="711506"/>
            <a:ext cx="9144000" cy="5206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81F5E59-C664-4174-A827-1EEB5E4CF29B}"/>
              </a:ext>
            </a:extLst>
          </p:cNvPr>
          <p:cNvSpPr/>
          <p:nvPr/>
        </p:nvSpPr>
        <p:spPr>
          <a:xfrm>
            <a:off x="244549" y="5358810"/>
            <a:ext cx="818707" cy="1807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1b513c6b4_0_55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Výpůjčka e-knih - Adobe Digital </a:t>
            </a:r>
            <a:r>
              <a:rPr lang="cs-CZ" sz="3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Editions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Google Shape;314;g41b513c6b4_0_55"/>
          <p:cNvSpPr txBox="1"/>
          <p:nvPr/>
        </p:nvSpPr>
        <p:spPr>
          <a:xfrm>
            <a:off x="503275" y="1970001"/>
            <a:ext cx="7644132" cy="362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 stažení (vypůjčení) e-knih je potřebné nainstalovat do počítače 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Adobe® Digital </a:t>
            </a:r>
            <a:r>
              <a:rPr lang="cs-CZ" sz="28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Editions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aktivovat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AdobeID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E-knihy lze stáhnout do kteréhokoliv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zařízení, které podporuje Adobe® Digital </a:t>
            </a:r>
            <a:r>
              <a:rPr lang="cs-CZ" sz="28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Editions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Možnost číst knihy na zařízení s OS Android (android market) a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iPad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315" name="Google Shape;315;g41b513c6b4_0_5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41b513c6b4_0_62"/>
          <p:cNvSpPr txBox="1">
            <a:spLocks noGrp="1"/>
          </p:cNvSpPr>
          <p:nvPr>
            <p:ph type="title"/>
          </p:nvPr>
        </p:nvSpPr>
        <p:spPr>
          <a:xfrm>
            <a:off x="400692" y="150300"/>
            <a:ext cx="808463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Editions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Google Shape;322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41b513c6b4_0_62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1b513c6b4_0_70"/>
          <p:cNvSpPr txBox="1">
            <a:spLocks noGrp="1"/>
          </p:cNvSpPr>
          <p:nvPr>
            <p:ph type="title"/>
          </p:nvPr>
        </p:nvSpPr>
        <p:spPr>
          <a:xfrm>
            <a:off x="403925" y="318498"/>
            <a:ext cx="8396100" cy="5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- otevřená kniha</a:t>
            </a:r>
            <a:endParaRPr sz="3400" dirty="0"/>
          </a:p>
        </p:txBody>
      </p:sp>
      <p:sp>
        <p:nvSpPr>
          <p:cNvPr id="329" name="Google Shape;329;g41b513c6b4_0_7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41b513c6b4_0_70" descr="ADE verze 2 otevrena kniha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1b513c6b4_0_78"/>
          <p:cNvSpPr txBox="1">
            <a:spLocks noGrp="1"/>
          </p:cNvSpPr>
          <p:nvPr>
            <p:ph type="title"/>
          </p:nvPr>
        </p:nvSpPr>
        <p:spPr>
          <a:xfrm>
            <a:off x="531300" y="532362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Sage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Knowledge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Google Shape;337;g41b513c6b4_0_78"/>
          <p:cNvSpPr txBox="1"/>
          <p:nvPr/>
        </p:nvSpPr>
        <p:spPr>
          <a:xfrm>
            <a:off x="204400" y="1626780"/>
            <a:ext cx="8599358" cy="50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6830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než 1700 e-knih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11150" algn="l" rtl="0">
              <a:lnSpc>
                <a:spcPct val="80000"/>
              </a:lnSpc>
              <a:buClr>
                <a:schemeClr val="dk1"/>
              </a:buClr>
              <a:buSzPts val="22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11150" algn="l" rtl="0">
              <a:lnSpc>
                <a:spcPct val="110000"/>
              </a:lnSpc>
              <a:buClr>
                <a:schemeClr val="dk1"/>
              </a:buClr>
              <a:buSzPts val="22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kolekce: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Psychotherapy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nově od 2018 </a:t>
            </a:r>
            <a:endParaRPr sz="24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nově od 2018 </a:t>
            </a:r>
            <a:endParaRPr sz="24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</a:t>
            </a:r>
            <a:endParaRPr sz="24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Media,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nově od 2018 </a:t>
            </a:r>
            <a:endParaRPr sz="24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International Relations</a:t>
            </a:r>
            <a:endParaRPr sz="2400" b="1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Psychology</a:t>
            </a:r>
            <a:endParaRPr sz="24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5400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Sociology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 dirty="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338" name="Google Shape;338;g41b513c6b4_0_78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1b513c6b4_0_8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41b513c6b4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0"/>
            <a:ext cx="657894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6e0347b6_0_7"/>
          <p:cNvSpPr txBox="1">
            <a:spLocks noGrp="1"/>
          </p:cNvSpPr>
          <p:nvPr>
            <p:ph type="title"/>
          </p:nvPr>
        </p:nvSpPr>
        <p:spPr>
          <a:xfrm>
            <a:off x="628650" y="446442"/>
            <a:ext cx="7886700" cy="69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Osnova dnešní lekce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Google Shape;112;g606e0347b6_0_7"/>
          <p:cNvSpPr txBox="1">
            <a:spLocks noGrp="1"/>
          </p:cNvSpPr>
          <p:nvPr>
            <p:ph type="body" idx="1"/>
          </p:nvPr>
        </p:nvSpPr>
        <p:spPr>
          <a:xfrm>
            <a:off x="182880" y="1022600"/>
            <a:ext cx="8444753" cy="538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600"/>
              </a:spcAft>
              <a:buSzPts val="2800"/>
              <a:buChar char="❑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Práce s informacemi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spcBef>
                <a:spcPts val="120"/>
              </a:spcBef>
              <a:spcAft>
                <a:spcPts val="0"/>
              </a:spcAft>
              <a:buSzPts val="28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spcBef>
                <a:spcPts val="120"/>
              </a:spcBef>
              <a:spcAft>
                <a:spcPts val="0"/>
              </a:spcAft>
              <a:buSzPts val="28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800"/>
              <a:buChar char="❑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Psaní odborných (závěrečných) prací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ts val="2800"/>
              <a:buChar char="❑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Informační zdroje</a:t>
            </a:r>
            <a:endParaRPr sz="32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spcBef>
                <a:spcPts val="120"/>
              </a:spcBef>
              <a:spcAft>
                <a:spcPts val="0"/>
              </a:spcAft>
              <a:buSzPts val="28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spcBef>
                <a:spcPts val="120"/>
              </a:spcBef>
              <a:spcAft>
                <a:spcPts val="0"/>
              </a:spcAft>
              <a:buSzPts val="2800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sz="2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42900" algn="l" rtl="0">
              <a:spcBef>
                <a:spcPts val="12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</a:t>
            </a:r>
            <a:r>
              <a:rPr lang="cs-CZ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knihy (praktická cvičení), </a:t>
            </a: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informace z médií, </a:t>
            </a:r>
            <a:r>
              <a:rPr lang="cs-CZ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závěrečné práce (praktická cvičení), </a:t>
            </a:r>
            <a:r>
              <a:rPr lang="cs-CZ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referenční díla, statistické údaje, oborové brány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41b513c6b4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41b513c6b4_0_93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Taylor&amp;Francis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Google Shape;351;g41b513c6b4_0_93"/>
          <p:cNvSpPr txBox="1"/>
          <p:nvPr/>
        </p:nvSpPr>
        <p:spPr>
          <a:xfrm>
            <a:off x="308344" y="2150920"/>
            <a:ext cx="762354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Máme zakoupeno cca 80 e-knih z oblasti mediálních studií a žurnalistiky a      environmentálních studií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konce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kolekce rozšířena o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dalších 5400 e-knih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 let 2011-2017)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1b513c6b4_0_10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41b513c6b4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5340"/>
            <a:ext cx="9144001" cy="460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41b513c6b4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41b513c6b4_0_106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eReading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- trvalá výpůjčka e-knih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Google Shape;365;g41b513c6b4_0_106"/>
          <p:cNvSpPr txBox="1"/>
          <p:nvPr/>
        </p:nvSpPr>
        <p:spPr>
          <a:xfrm>
            <a:off x="204399" y="1970001"/>
            <a:ext cx="8620623" cy="382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 odborné e-knihy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47650" algn="l" rtl="0"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Seznam dostupných českých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eknih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návod na</a:t>
            </a:r>
          </a:p>
          <a:p>
            <a:pPr marL="495300" lvl="1" algn="l" rtl="0"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využití služby naleznete na stránkách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 FSS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47650" algn="l" rtl="0"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Podmínka pro využití je registrace čtenáře na</a:t>
            </a:r>
          </a:p>
          <a:p>
            <a:pPr marL="495300" lvl="1" algn="l" rtl="0">
              <a:spcAft>
                <a:spcPts val="600"/>
              </a:spcAft>
              <a:buClr>
                <a:schemeClr val="dk1"/>
              </a:buClr>
              <a:buSzPts val="2400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portálu eReading.cz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47650" algn="l" rtl="0"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Podporované formáty knih: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1b513c6b4_0_11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g41b513c6b4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5340"/>
            <a:ext cx="9144001" cy="460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41b513c6b4_0_113" descr="eread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41b513c6b4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41b513c6b4_0_11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Gale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Virtual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Reference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Library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Google Shape;379;g41b513c6b4_0_119"/>
          <p:cNvSpPr txBox="1"/>
          <p:nvPr/>
        </p:nvSpPr>
        <p:spPr>
          <a:xfrm>
            <a:off x="204400" y="2451075"/>
            <a:ext cx="92208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 převážně encyklopedického charakteru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 40 e-knih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1b513c6b4_0_12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41b513c6b4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0"/>
            <a:ext cx="861667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41b513c6b4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41b513c6b4_0_132"/>
          <p:cNvSpPr txBox="1">
            <a:spLocks noGrp="1"/>
          </p:cNvSpPr>
          <p:nvPr>
            <p:ph type="title"/>
          </p:nvPr>
        </p:nvSpPr>
        <p:spPr>
          <a:xfrm>
            <a:off x="531300" y="70078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Demand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Driven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Acquisition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(DDA)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Google Shape;392;g41b513c6b4_0_132"/>
          <p:cNvSpPr txBox="1"/>
          <p:nvPr/>
        </p:nvSpPr>
        <p:spPr>
          <a:xfrm>
            <a:off x="204400" y="1935126"/>
            <a:ext cx="8556828" cy="386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knih (cca 200 000 titulů)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uživatelé si vybírají na základě vlastních požadavků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 5 minutách mohou poslat knihovníkům  požadavek</a:t>
            </a:r>
          </a:p>
          <a:p>
            <a:pPr lvl="0" algn="l" rtl="0"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na nákup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výhodou je téměř okamžitá dostupnost knihy (pokud je daný požadavek schválen)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Více na webu knihovny v sekci </a:t>
            </a:r>
            <a:r>
              <a:rPr lang="cs-CZ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E-knihy na 1 kliknutí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"/>
          <p:cNvSpPr txBox="1"/>
          <p:nvPr/>
        </p:nvSpPr>
        <p:spPr>
          <a:xfrm>
            <a:off x="2011988" y="2626700"/>
            <a:ext cx="5120400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 b="1">
                <a:solidFill>
                  <a:srgbClr val="FFFFFF"/>
                </a:solidFill>
              </a:rPr>
              <a:t>Shrnutí</a:t>
            </a:r>
            <a:endParaRPr sz="7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31032" y="313362"/>
            <a:ext cx="8493033" cy="6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Volba tématu →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1000"/>
              <a:buFont typeface="Wingdings" panose="05000000000000000000" pitchFamily="2" charset="2"/>
              <a:buChar char="v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10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10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174661"/>
            <a:ext cx="8493033" cy="65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Mimo počítačovou síť MU 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atd.</a:t>
            </a:r>
          </a:p>
          <a:p>
            <a:pPr marL="418950" lvl="1"/>
            <a:endParaRPr lang="cs-CZ" alt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cs-CZ" alt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 E-knihy</a:t>
            </a: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1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13c9f9505_0_102"/>
          <p:cNvSpPr txBox="1">
            <a:spLocks noGrp="1"/>
          </p:cNvSpPr>
          <p:nvPr>
            <p:ph type="title"/>
          </p:nvPr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Literatura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Google Shape;425;g613c9f9505_0_102"/>
          <p:cNvSpPr txBox="1"/>
          <p:nvPr/>
        </p:nvSpPr>
        <p:spPr>
          <a:xfrm>
            <a:off x="282925" y="1659125"/>
            <a:ext cx="8434947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KATUŠČÁK, D., B. DROBÍKOVÁ, R. PAPÍK. 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psát závěrečné a kvalifikační práce.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Nitra: Enigma, 2008, 161 s. ISBN 978-80-89132-70-6.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just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BOTHMA,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Navigating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literacy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society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3rd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Cape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2011, 208 s. ISBN 9781775782278.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just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GRÖPPEL-WEGENER,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Claire PENKETH.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fishscale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academicness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Staffordshire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Staffordshire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university, [2013]. A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Tactile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Academia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ISBN 978-0-9927884-0-7.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g613c9f9505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613c9f9505_0_108"/>
          <p:cNvSpPr txBox="1">
            <a:spLocks noGrp="1"/>
          </p:cNvSpPr>
          <p:nvPr>
            <p:ph type="title"/>
          </p:nvPr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4000"/>
          </a:p>
        </p:txBody>
      </p:sp>
      <p:sp>
        <p:nvSpPr>
          <p:cNvPr id="432" name="Google Shape;432;g613c9f9505_0_108"/>
          <p:cNvSpPr txBox="1"/>
          <p:nvPr/>
        </p:nvSpPr>
        <p:spPr>
          <a:xfrm>
            <a:off x="282925" y="1659125"/>
            <a:ext cx="854209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24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https://www.airsassociation.org/airs-articles/item/16220-how-to-access-the-dark-web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web)</a:t>
            </a:r>
          </a:p>
          <a:p>
            <a:pPr marL="457200" lvl="0" indent="-419100">
              <a:buClr>
                <a:schemeClr val="dk1"/>
              </a:buClr>
              <a:buSzPts val="3000"/>
              <a:buChar char="❑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https://www.hackcollege.com/blog/2011/11/23/infographic-get-more-out-of-google.html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0" indent="-419100">
              <a:buClr>
                <a:schemeClr val="dk1"/>
              </a:buClr>
              <a:buSzPts val="3000"/>
              <a:buChar char="❑"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dirty="0">
                <a:solidFill>
                  <a:schemeClr val="lt1"/>
                </a:solidFill>
              </a:rPr>
              <a:t>Zadání 2. praktického úkolu</a:t>
            </a:r>
            <a:endParaRPr sz="531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dirty="0">
              <a:solidFill>
                <a:srgbClr val="FFFFFF"/>
              </a:solidFill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94CEAA75-26E5-4907-9C68-442BD70CA8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59;g609c77370a_1_242">
            <a:extLst>
              <a:ext uri="{FF2B5EF4-FFF2-40B4-BE49-F238E27FC236}">
                <a16:creationId xmlns:a16="http://schemas.microsoft.com/office/drawing/2014/main" id="{18503148-A911-472A-99CA-AC93331BAB76}"/>
              </a:ext>
            </a:extLst>
          </p:cNvPr>
          <p:cNvSpPr txBox="1"/>
          <p:nvPr/>
        </p:nvSpPr>
        <p:spPr>
          <a:xfrm>
            <a:off x="22125" y="234020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</a:rPr>
              <a:t>Děkuji vám za pozornost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60;g609c77370a_1_242">
            <a:extLst>
              <a:ext uri="{FF2B5EF4-FFF2-40B4-BE49-F238E27FC236}">
                <a16:creationId xmlns:a16="http://schemas.microsoft.com/office/drawing/2014/main" id="{F9A9EAF9-31AF-4579-8842-763DB838C1B4}"/>
              </a:ext>
            </a:extLst>
          </p:cNvPr>
          <p:cNvSpPr txBox="1"/>
          <p:nvPr/>
        </p:nvSpPr>
        <p:spPr>
          <a:xfrm>
            <a:off x="-219872" y="2874213"/>
            <a:ext cx="9144000" cy="14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i="0" u="none" strike="noStrike" cap="none" dirty="0">
                <a:solidFill>
                  <a:srgbClr val="0000CC"/>
                </a:solidFill>
              </a:rPr>
              <a:t>Mgr. Dana Mazancová, </a:t>
            </a:r>
            <a:r>
              <a:rPr lang="cs-CZ" sz="3000" b="1" i="0" u="none" strike="noStrike" cap="none" dirty="0" err="1">
                <a:solidFill>
                  <a:srgbClr val="0000CC"/>
                </a:solidFill>
              </a:rPr>
              <a:t>DiS</a:t>
            </a:r>
            <a:r>
              <a:rPr lang="cs-CZ" sz="3000" b="1" i="0" u="none" strike="noStrike" cap="none" dirty="0">
                <a:solidFill>
                  <a:srgbClr val="0000CC"/>
                </a:solidFill>
              </a:rPr>
              <a:t>.</a:t>
            </a: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>
                <a:solidFill>
                  <a:srgbClr val="0000CC"/>
                </a:solidFill>
              </a:rPr>
              <a:t>Ing. Martina Nedomová, </a:t>
            </a:r>
            <a:r>
              <a:rPr lang="cs-CZ" sz="3000" b="1" dirty="0" err="1">
                <a:solidFill>
                  <a:srgbClr val="0000CC"/>
                </a:solidFill>
              </a:rPr>
              <a:t>DiS</a:t>
            </a:r>
            <a:endParaRPr sz="3000" i="0" u="none" strike="noStrike" cap="none" dirty="0">
              <a:solidFill>
                <a:srgbClr val="0000CC"/>
              </a:solidFill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2800" b="1" i="0" u="sng" strike="noStrike" cap="none" dirty="0">
              <a:solidFill>
                <a:srgbClr val="0000CC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5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mazancov@fss.muni.cz</a:t>
            </a:r>
            <a:endParaRPr lang="cs-CZ" sz="2500" b="1" i="0" u="sng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2500" b="1" u="sng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  <a:endParaRPr sz="25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2400" b="1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cs-CZ" sz="3000" b="1" i="0" u="sng" strike="noStrike" cap="none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infozdroje@fss.muni.cz</a:t>
            </a:r>
            <a:endParaRPr sz="3000" i="0" u="none" strike="noStrike" cap="none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322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Information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these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days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seems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be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everywhere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But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rather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than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making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research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easier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has made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it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harder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because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when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doing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research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you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don´t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just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have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find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b="1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any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information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you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have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to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find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the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b="1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right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220" i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information</a:t>
            </a:r>
            <a:r>
              <a:rPr lang="cs-CZ" sz="322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."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613ab93460_0_0"/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Informační společnost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81250" y="2130014"/>
            <a:ext cx="8880900" cy="35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53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velké množství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snadná dostupnost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0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13ab93460_0_1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 online?</a:t>
            </a:r>
            <a:endParaRPr sz="3600" dirty="0"/>
          </a:p>
        </p:txBody>
      </p:sp>
      <p:sp>
        <p:nvSpPr>
          <p:cNvPr id="147" name="Google Shape;147;g613ab93460_0_13"/>
          <p:cNvSpPr txBox="1"/>
          <p:nvPr/>
        </p:nvSpPr>
        <p:spPr>
          <a:xfrm>
            <a:off x="217100" y="1731147"/>
            <a:ext cx="8616182" cy="36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Množství informací na internetu v roce 2016 bylo 7,7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zetabajtů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dat, což je 7,7 bilionu gigabajtů - běžný pevný disk má 1024 gigabajtů.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“Kdybychom všechny tyto informace vytiskli na papír s běžnou velikostí písma, pokryli bychom jím celé Spojené státy. Vrstvou vysokou 4,5 metru.”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613ab93460_0_13"/>
          <p:cNvSpPr txBox="1"/>
          <p:nvPr/>
        </p:nvSpPr>
        <p:spPr>
          <a:xfrm>
            <a:off x="323526" y="6308625"/>
            <a:ext cx="8003728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cs-CZ" sz="9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Zdroj: </a:t>
            </a:r>
            <a:r>
              <a:rPr lang="cs-CZ" sz="900" b="0" i="0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GREGOR, Miloš a Petra VEJVODOVÁ. </a:t>
            </a:r>
            <a:r>
              <a:rPr lang="cs-CZ" sz="900" b="0" i="1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Nejlepší kniha o </a:t>
            </a:r>
            <a:r>
              <a:rPr lang="cs-CZ" sz="900" b="0" i="1" u="none" strike="noStrike" cap="none" dirty="0" err="1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fake</a:t>
            </a:r>
            <a:r>
              <a:rPr lang="cs-CZ" sz="900" b="0" i="1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 </a:t>
            </a:r>
            <a:r>
              <a:rPr lang="cs-CZ" sz="900" b="0" i="1" u="none" strike="noStrike" cap="none" dirty="0" err="1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news</a:t>
            </a:r>
            <a:r>
              <a:rPr lang="cs-CZ" sz="900" b="0" i="1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dezinformacích a manipulacích!!!</a:t>
            </a:r>
            <a:r>
              <a:rPr lang="cs-CZ" sz="900" b="0" i="0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. Brno: </a:t>
            </a:r>
            <a:r>
              <a:rPr lang="cs-CZ" sz="900" b="0" i="0" u="none" strike="noStrike" cap="none" dirty="0" err="1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CPress</a:t>
            </a:r>
            <a:r>
              <a:rPr lang="cs-CZ" sz="900" b="0" i="0" u="none" strike="noStrike" cap="none" dirty="0">
                <a:solidFill>
                  <a:srgbClr val="212063"/>
                </a:solidFill>
                <a:highlight>
                  <a:srgbClr val="F5F6F7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, 2018. ISBN 978-80-264-1805-4.</a:t>
            </a:r>
            <a:endParaRPr sz="9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DDA06AA-51CB-4607-ABFC-EAA562576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13523" r="14589" b="17529"/>
          <a:stretch/>
        </p:blipFill>
        <p:spPr>
          <a:xfrm>
            <a:off x="0" y="1"/>
            <a:ext cx="9219304" cy="6858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4B4205-8061-4D62-83B8-EC4FDCFB707A}"/>
              </a:ext>
            </a:extLst>
          </p:cNvPr>
          <p:cNvSpPr/>
          <p:nvPr/>
        </p:nvSpPr>
        <p:spPr>
          <a:xfrm flipV="1">
            <a:off x="6540649" y="1645920"/>
            <a:ext cx="710005" cy="3119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5DE8094-FCD5-4CB3-9CD7-D5524CAD169D}"/>
              </a:ext>
            </a:extLst>
          </p:cNvPr>
          <p:cNvSpPr/>
          <p:nvPr/>
        </p:nvSpPr>
        <p:spPr>
          <a:xfrm>
            <a:off x="5803751" y="2495774"/>
            <a:ext cx="317350" cy="31197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1551</Words>
  <Application>Microsoft Office PowerPoint</Application>
  <PresentationFormat>Předvádění na obrazovce (4:3)</PresentationFormat>
  <Paragraphs>309</Paragraphs>
  <Slides>52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Calibri</vt:lpstr>
      <vt:lpstr>Tahoma</vt:lpstr>
      <vt:lpstr>Arial</vt:lpstr>
      <vt:lpstr>Wingdings</vt:lpstr>
      <vt:lpstr>Verdana</vt:lpstr>
      <vt:lpstr>Noto Sans Symbols</vt:lpstr>
      <vt:lpstr>Motiv Office</vt:lpstr>
      <vt:lpstr>Základy práce s informačními zdroji pro bakalářské studenty POL </vt:lpstr>
      <vt:lpstr>Osnova lekcí</vt:lpstr>
      <vt:lpstr>Přehled seminárních skupin</vt:lpstr>
      <vt:lpstr>Osnova dnešní lekce</vt:lpstr>
      <vt:lpstr>Prezentace aplikace PowerPoint</vt:lpstr>
      <vt:lpstr>Prezentace aplikace PowerPoint</vt:lpstr>
      <vt:lpstr>Informační společnost</vt:lpstr>
      <vt:lpstr>Kolik existuje informací online?</vt:lpstr>
      <vt:lpstr>Prezentace aplikace PowerPoint</vt:lpstr>
      <vt:lpstr>Citační databáze</vt:lpstr>
      <vt:lpstr>Prezentace aplikace PowerPoint</vt:lpstr>
      <vt:lpstr>Informační gramotnost</vt:lpstr>
      <vt:lpstr>Prezentace aplikace PowerPoint</vt:lpstr>
      <vt:lpstr>Informační zdroje</vt:lpstr>
      <vt:lpstr>Získávání dokumentů*</vt:lpstr>
      <vt:lpstr>Databáze</vt:lpstr>
      <vt:lpstr>Prezentace aplikace PowerPoint</vt:lpstr>
      <vt:lpstr>Surface Web x Deep Web x Dark Web </vt:lpstr>
      <vt:lpstr>Prezentace aplikace PowerPoint</vt:lpstr>
      <vt:lpstr>Prezentace aplikace PowerPoint</vt:lpstr>
      <vt:lpstr>Prezentace aplikace PowerPoint</vt:lpstr>
      <vt:lpstr>Licencované zdroje I.</vt:lpstr>
      <vt:lpstr>Licencované zdroje II.</vt:lpstr>
      <vt:lpstr>Jak se dostanu k licencovaným zdrojům?</vt:lpstr>
      <vt:lpstr>Jak se dostanu k licencovaným zdrojům mimo počítačovou síť MU?</vt:lpstr>
      <vt:lpstr>Kde hledat závěrečné práce?</vt:lpstr>
      <vt:lpstr>Kde hledat informace z médií?</vt:lpstr>
      <vt:lpstr>Kde hledat referenční díla?</vt:lpstr>
      <vt:lpstr>Kde hledat statistické údaje?</vt:lpstr>
      <vt:lpstr>Kde hledat knihy?</vt:lpstr>
      <vt:lpstr>Kde hledat knihy? II.</vt:lpstr>
      <vt:lpstr>Prezentace aplikace PowerPoint</vt:lpstr>
      <vt:lpstr>EBSCO eBook Academic Colection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Taylor&amp;Francis</vt:lpstr>
      <vt:lpstr>Prezentace aplikace PowerPoint</vt:lpstr>
      <vt:lpstr>eReading - trvalá výpůjčka e-knih</vt:lpstr>
      <vt:lpstr>Prezentace aplikace PowerPoint</vt:lpstr>
      <vt:lpstr>Gale Virtual Reference Library</vt:lpstr>
      <vt:lpstr>Prezentace aplikace PowerPoint</vt:lpstr>
      <vt:lpstr>Demand Driven Acquisition (DDA)</vt:lpstr>
      <vt:lpstr>Prezentace aplikace PowerPoint</vt:lpstr>
      <vt:lpstr>Prezentace aplikace PowerPoint</vt:lpstr>
      <vt:lpstr>Prezentace aplikace PowerPoint</vt:lpstr>
      <vt:lpstr>Literatura</vt:lpstr>
      <vt:lpstr>Obrázky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studenty BSS</dc:title>
  <dc:creator>Aneta Pilátová</dc:creator>
  <cp:lastModifiedBy>Martina Nedomová</cp:lastModifiedBy>
  <cp:revision>32</cp:revision>
  <cp:lastPrinted>2019-09-30T05:28:57Z</cp:lastPrinted>
  <dcterms:created xsi:type="dcterms:W3CDTF">2019-07-22T10:37:01Z</dcterms:created>
  <dcterms:modified xsi:type="dcterms:W3CDTF">2019-10-14T11:09:57Z</dcterms:modified>
</cp:coreProperties>
</file>