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4" r:id="rId3"/>
    <p:sldId id="285" r:id="rId4"/>
    <p:sldId id="287" r:id="rId5"/>
    <p:sldId id="266" r:id="rId6"/>
    <p:sldId id="282" r:id="rId7"/>
    <p:sldId id="284" r:id="rId8"/>
    <p:sldId id="267" r:id="rId9"/>
    <p:sldId id="268" r:id="rId10"/>
    <p:sldId id="283" r:id="rId11"/>
    <p:sldId id="269" r:id="rId12"/>
    <p:sldId id="271" r:id="rId13"/>
    <p:sldId id="274" r:id="rId14"/>
    <p:sldId id="275" r:id="rId15"/>
    <p:sldId id="281" r:id="rId16"/>
    <p:sldId id="280" r:id="rId17"/>
    <p:sldId id="263" r:id="rId18"/>
  </p:sldIdLst>
  <p:sldSz cx="10080625" cy="7559675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656" y="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893873" cy="496086"/>
          </a:xfrm>
          <a:prstGeom prst="rect">
            <a:avLst/>
          </a:prstGeom>
          <a:noFill/>
          <a:ln>
            <a:noFill/>
          </a:ln>
        </p:spPr>
        <p:txBody>
          <a:bodyPr vert="horz" wrap="none" lIns="81837" tIns="40919" rIns="81837" bIns="40919" anchorCtr="0" compatLnSpc="0"/>
          <a:lstStyle/>
          <a:p>
            <a:pPr hangingPunct="0">
              <a:defRPr sz="1400"/>
            </a:pPr>
            <a:endParaRPr lang="cs-CZ" sz="1300" dirty="0">
              <a:latin typeface="Arial" pitchFamily="18"/>
              <a:ea typeface="Droid Sans" pitchFamily="2"/>
              <a:cs typeface="Lohit Hindi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3775184" y="0"/>
            <a:ext cx="2893873" cy="496086"/>
          </a:xfrm>
          <a:prstGeom prst="rect">
            <a:avLst/>
          </a:prstGeom>
          <a:noFill/>
          <a:ln>
            <a:noFill/>
          </a:ln>
        </p:spPr>
        <p:txBody>
          <a:bodyPr vert="horz" wrap="none" lIns="81837" tIns="40919" rIns="81837" bIns="40919" anchorCtr="0" compatLnSpc="0"/>
          <a:lstStyle/>
          <a:p>
            <a:pPr algn="r" hangingPunct="0">
              <a:defRPr sz="1400"/>
            </a:pPr>
            <a:endParaRPr lang="cs-CZ" sz="1300" dirty="0">
              <a:latin typeface="Arial" pitchFamily="18"/>
              <a:ea typeface="Droid Sans" pitchFamily="2"/>
              <a:cs typeface="Lohit Hindi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9431979"/>
            <a:ext cx="2893873" cy="496086"/>
          </a:xfrm>
          <a:prstGeom prst="rect">
            <a:avLst/>
          </a:prstGeom>
          <a:noFill/>
          <a:ln>
            <a:noFill/>
          </a:ln>
        </p:spPr>
        <p:txBody>
          <a:bodyPr vert="horz" wrap="none" lIns="81837" tIns="40919" rIns="81837" bIns="40919" anchor="b" anchorCtr="0" compatLnSpc="0"/>
          <a:lstStyle/>
          <a:p>
            <a:pPr hangingPunct="0">
              <a:defRPr sz="1400"/>
            </a:pPr>
            <a:endParaRPr lang="cs-CZ" sz="1300" dirty="0">
              <a:latin typeface="Arial" pitchFamily="18"/>
              <a:ea typeface="Droid Sans" pitchFamily="2"/>
              <a:cs typeface="Lohit Hindi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3775184" y="9431979"/>
            <a:ext cx="2893873" cy="496086"/>
          </a:xfrm>
          <a:prstGeom prst="rect">
            <a:avLst/>
          </a:prstGeom>
          <a:noFill/>
          <a:ln>
            <a:noFill/>
          </a:ln>
        </p:spPr>
        <p:txBody>
          <a:bodyPr vert="horz" wrap="none" lIns="81837" tIns="40919" rIns="81837" bIns="40919" anchor="b" anchorCtr="0" compatLnSpc="0"/>
          <a:lstStyle/>
          <a:p>
            <a:pPr algn="r" hangingPunct="0">
              <a:defRPr sz="1400"/>
            </a:pPr>
            <a:fld id="{54F4E309-EB43-4449-A032-147B71945542}" type="slidenum">
              <a:rPr/>
              <a:pPr algn="r" hangingPunct="0">
                <a:defRPr sz="1400"/>
              </a:pPr>
              <a:t>‹#›</a:t>
            </a:fld>
            <a:endParaRPr lang="cs-CZ" sz="1300" dirty="0">
              <a:latin typeface="Arial" pitchFamily="18"/>
              <a:ea typeface="Droid Sans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09494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54063"/>
            <a:ext cx="4960938" cy="372268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666938" y="4715822"/>
            <a:ext cx="5335182" cy="446744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893873" cy="49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3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3775184" y="0"/>
            <a:ext cx="2893873" cy="49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3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9431979"/>
            <a:ext cx="2893873" cy="49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3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3775184" y="9431979"/>
            <a:ext cx="2893873" cy="49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3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EFC7A151-7523-441F-9742-1BCEBAF3EF14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726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66938" y="4715822"/>
            <a:ext cx="5335182" cy="307777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553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078" y="1237197"/>
            <a:ext cx="7560469" cy="2631887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451077-1FE5-4598-B82F-6F04CD1FFE77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86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C56AC6-976A-4CF8-BF66-FB99CD724313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45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13947" y="402483"/>
            <a:ext cx="2173635" cy="6406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93043" y="402483"/>
            <a:ext cx="6394896" cy="64064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0A931F-5281-42FE-A090-CAF4AEEF82A0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3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F59E9D-3AA5-40D9-B2EB-98D5FEE3CF9F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95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7793" y="5059034"/>
            <a:ext cx="8694539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BA5C98-C8A4-4FA2-A94D-FC0BD7F84181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92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93043" y="2012414"/>
            <a:ext cx="4284266" cy="479654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3316" y="2012414"/>
            <a:ext cx="4284266" cy="479654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52D74D-FB2B-4310-8585-ED27DA438166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95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356" y="402483"/>
            <a:ext cx="8694539" cy="14611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4357" y="1853171"/>
            <a:ext cx="4264576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4357" y="2761381"/>
            <a:ext cx="4264576" cy="40615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03316" y="1853171"/>
            <a:ext cx="4285579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03316" y="2761381"/>
            <a:ext cx="4285579" cy="40615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E2C6A9-2907-4EDA-8077-196217C476B8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45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DE7240-8D11-4592-8D7D-5C0C4E05F595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92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31B37A-AFBA-453D-B75F-528EEEBB3EB3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79811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579" y="1088454"/>
            <a:ext cx="5103316" cy="5372269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4356" y="2267902"/>
            <a:ext cx="3251264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9A2104-F0E8-49A8-B44A-5697A1703CDC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80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356" y="503978"/>
            <a:ext cx="3251264" cy="176392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85579" y="1088454"/>
            <a:ext cx="5103316" cy="5372269"/>
          </a:xfrm>
        </p:spPr>
        <p:txBody>
          <a:bodyPr/>
          <a:lstStyle>
            <a:lvl1pPr marL="0" indent="0">
              <a:buNone/>
              <a:defRPr sz="2646"/>
            </a:lvl1pPr>
            <a:lvl2pPr marL="378013" indent="0">
              <a:buNone/>
              <a:defRPr sz="2315"/>
            </a:lvl2pPr>
            <a:lvl3pPr marL="756026" indent="0">
              <a:buNone/>
              <a:defRPr sz="198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4356" y="2267902"/>
            <a:ext cx="3251264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E28026-EBC0-4668-8D8D-D4B13A64E5F2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9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93043" y="402483"/>
            <a:ext cx="869453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3043" y="2012414"/>
            <a:ext cx="869453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93043" y="7006699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39207" y="7006699"/>
            <a:ext cx="340221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119441" y="7006699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9DE7240-8D11-4592-8D7D-5C0C4E05F595}" type="slidenum">
              <a:rPr lang="cs-CZ" smtClean="0"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43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863848" y="2809569"/>
            <a:ext cx="8870950" cy="2200602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3000" dirty="0" smtClean="0"/>
              <a:t>Tělo odborného textu, závěr práce</a:t>
            </a:r>
          </a:p>
          <a:p>
            <a:pPr marL="0" lvl="0" indent="0" algn="ctr">
              <a:buNone/>
            </a:pPr>
            <a:endParaRPr lang="cs-CZ" dirty="0"/>
          </a:p>
          <a:p>
            <a:pPr marL="0" lvl="0" indent="0" algn="ctr">
              <a:buNone/>
            </a:pPr>
            <a:endParaRPr lang="cs-CZ" dirty="0" smtClean="0"/>
          </a:p>
          <a:p>
            <a:pPr marL="0" lvl="0" indent="0" algn="ctr">
              <a:buNone/>
            </a:pPr>
            <a:endParaRPr lang="cs-CZ" dirty="0"/>
          </a:p>
          <a:p>
            <a:pPr marL="0" lvl="0" indent="0" algn="ctr">
              <a:buNone/>
            </a:pPr>
            <a:r>
              <a:rPr lang="cs-CZ" dirty="0" smtClean="0"/>
              <a:t>Seminář v předmětu Úvod do problematiky psaní odborného textu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</a:t>
            </a:r>
            <a:r>
              <a:rPr lang="cs-CZ" dirty="0"/>
              <a:t>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endParaRPr lang="cs-CZ" dirty="0" smtClean="0"/>
          </a:p>
          <a:p>
            <a:pPr marL="108000" indent="0">
              <a:buNone/>
            </a:pPr>
            <a:r>
              <a:rPr lang="cs-CZ" dirty="0" smtClean="0"/>
              <a:t>Vymyslete rozvíjející (alespoň 3) a shrnující větu k významovým větám uvedených ve cvičení.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11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</a:t>
            </a:r>
            <a:r>
              <a:rPr lang="cs-CZ" dirty="0"/>
              <a:t>4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108000" indent="0">
              <a:buNone/>
            </a:pPr>
            <a:r>
              <a:rPr lang="cs-CZ" dirty="0" smtClean="0"/>
              <a:t>Přečtěte si následující odstavce a ke každému vymyslete vlastní významovou větu.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01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Jak psát odstavce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Logicky sestavené části textu</a:t>
            </a:r>
          </a:p>
          <a:p>
            <a:endParaRPr lang="cs-CZ" sz="2800" dirty="0" smtClean="0"/>
          </a:p>
          <a:p>
            <a:r>
              <a:rPr lang="cs-CZ" sz="2800" dirty="0" smtClean="0"/>
              <a:t>Návaznost textu</a:t>
            </a:r>
          </a:p>
          <a:p>
            <a:endParaRPr lang="cs-CZ" sz="2800" dirty="0" smtClean="0"/>
          </a:p>
          <a:p>
            <a:r>
              <a:rPr lang="cs-CZ" sz="2800" dirty="0" smtClean="0"/>
              <a:t>Odstavec jako prostor pro rozvíjení hlavní myšlenky</a:t>
            </a:r>
          </a:p>
          <a:p>
            <a:endParaRPr lang="cs-CZ" sz="2800" dirty="0" smtClean="0"/>
          </a:p>
          <a:p>
            <a:r>
              <a:rPr lang="cs-CZ" sz="2800" dirty="0" smtClean="0"/>
              <a:t>Relevance každé věty (vztažení k tématu odstavce)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2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Typy odstavců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999" y="1769039"/>
            <a:ext cx="8870040" cy="5035133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Úvodní odstavce – kontext, struktura textu, vede k formulování cíle textu</a:t>
            </a:r>
          </a:p>
          <a:p>
            <a:endParaRPr lang="cs-CZ" sz="2800" dirty="0" smtClean="0"/>
          </a:p>
          <a:p>
            <a:r>
              <a:rPr lang="cs-CZ" sz="2800" dirty="0" smtClean="0"/>
              <a:t>Odstavce v hlavním textu – rozvíjení hlavní teze</a:t>
            </a:r>
          </a:p>
          <a:p>
            <a:endParaRPr lang="cs-CZ" sz="2800" dirty="0" smtClean="0"/>
          </a:p>
          <a:p>
            <a:r>
              <a:rPr lang="cs-CZ" sz="2800" dirty="0" smtClean="0"/>
              <a:t>Shrnující odstavce – v zásadě nikoli nové informace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523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5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108000" indent="0">
              <a:buNone/>
            </a:pPr>
            <a:endParaRPr lang="cs-CZ" dirty="0" smtClean="0"/>
          </a:p>
          <a:p>
            <a:pPr marL="108000" indent="0">
              <a:buNone/>
            </a:pPr>
            <a:r>
              <a:rPr lang="cs-CZ" dirty="0" smtClean="0"/>
              <a:t>Přiřaďte následující věty k typu odstavců.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50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endParaRPr lang="cs-CZ" dirty="0" smtClean="0"/>
          </a:p>
          <a:p>
            <a:pPr marL="108000" indent="0">
              <a:buNone/>
            </a:pPr>
            <a:r>
              <a:rPr lang="cs-CZ" dirty="0" smtClean="0"/>
              <a:t>Přečtěte si následující závěry práce a zamyslete se nad typem informací, které obsahují. </a:t>
            </a:r>
          </a:p>
          <a:p>
            <a:pPr marL="108000" indent="0">
              <a:buNone/>
            </a:pPr>
            <a:r>
              <a:rPr lang="cs-CZ" dirty="0" smtClean="0"/>
              <a:t>Co je cílem sdělení?</a:t>
            </a:r>
          </a:p>
          <a:p>
            <a:pPr marL="108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Shrnutí postupu práce a především zjištěných poznatků</a:t>
            </a:r>
          </a:p>
          <a:p>
            <a:r>
              <a:rPr lang="cs-CZ" dirty="0" smtClean="0"/>
              <a:t>Klíčovou zásadou je, že v závěru by se neměla objevit nová informace (v kontextu předchozího textu)</a:t>
            </a:r>
          </a:p>
          <a:p>
            <a:r>
              <a:rPr lang="cs-CZ" dirty="0" smtClean="0"/>
              <a:t>Rozsah – cca 10 – 15 % z celkového rozsahu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3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Logická strukturace textu</a:t>
            </a:r>
          </a:p>
          <a:p>
            <a:r>
              <a:rPr lang="cs-CZ" dirty="0" smtClean="0"/>
              <a:t>Odlišné typy vět, odstavců</a:t>
            </a:r>
          </a:p>
          <a:p>
            <a:r>
              <a:rPr lang="cs-CZ" dirty="0" smtClean="0"/>
              <a:t>Provázanost textu – vázanost cílem práce</a:t>
            </a:r>
          </a:p>
          <a:p>
            <a:r>
              <a:rPr lang="cs-CZ" dirty="0" smtClean="0"/>
              <a:t>Relevance textu</a:t>
            </a:r>
          </a:p>
          <a:p>
            <a:r>
              <a:rPr lang="cs-CZ" dirty="0" smtClean="0"/>
              <a:t>Neutrální jazyk</a:t>
            </a:r>
          </a:p>
          <a:p>
            <a:r>
              <a:rPr lang="cs-CZ" smtClean="0"/>
              <a:t>Podložená argumentace</a:t>
            </a: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Struktura odborného textu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999" y="1769039"/>
            <a:ext cx="8870040" cy="5611197"/>
          </a:xfrm>
        </p:spPr>
        <p:txBody>
          <a:bodyPr/>
          <a:lstStyle/>
          <a:p>
            <a:r>
              <a:rPr lang="cs-CZ" dirty="0" smtClean="0"/>
              <a:t>Makrostruktura a mikrostruktura</a:t>
            </a:r>
          </a:p>
          <a:p>
            <a:endParaRPr lang="cs-CZ" dirty="0"/>
          </a:p>
          <a:p>
            <a:r>
              <a:rPr lang="cs-CZ" dirty="0" smtClean="0"/>
              <a:t>IMRD = </a:t>
            </a:r>
            <a:r>
              <a:rPr lang="cs-CZ" dirty="0" err="1" smtClean="0"/>
              <a:t>Introduction</a:t>
            </a:r>
            <a:r>
              <a:rPr lang="cs-CZ" dirty="0" smtClean="0"/>
              <a:t> + </a:t>
            </a:r>
            <a:r>
              <a:rPr lang="cs-CZ" dirty="0" err="1" smtClean="0"/>
              <a:t>Methods</a:t>
            </a:r>
            <a:r>
              <a:rPr lang="cs-CZ" dirty="0" smtClean="0"/>
              <a:t> + </a:t>
            </a:r>
            <a:r>
              <a:rPr lang="cs-CZ" dirty="0" err="1" smtClean="0"/>
              <a:t>Results</a:t>
            </a:r>
            <a:r>
              <a:rPr lang="cs-CZ" dirty="0" smtClean="0"/>
              <a:t> + </a:t>
            </a:r>
            <a:r>
              <a:rPr lang="cs-CZ" dirty="0" err="1" smtClean="0"/>
              <a:t>Discussion</a:t>
            </a:r>
            <a:r>
              <a:rPr lang="cs-CZ" dirty="0" smtClean="0"/>
              <a:t> (</a:t>
            </a:r>
            <a:r>
              <a:rPr lang="cs-CZ" dirty="0" err="1" smtClean="0"/>
              <a:t>Conclusion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Logická návaznost – vymezení textu + popis postupu (a dat) + představení výsledků + shrnutí</a:t>
            </a:r>
          </a:p>
          <a:p>
            <a:r>
              <a:rPr lang="cs-CZ" dirty="0" smtClean="0"/>
              <a:t>Jasné směřování textu v návaznosti na stanovený výzkumný problém/výzkumnou otázku </a:t>
            </a:r>
            <a:r>
              <a:rPr lang="cs-CZ" dirty="0" err="1" smtClean="0"/>
              <a:t>vs</a:t>
            </a:r>
            <a:r>
              <a:rPr lang="cs-CZ" dirty="0" smtClean="0"/>
              <a:t> „plevelné“ kapitoly</a:t>
            </a:r>
          </a:p>
          <a:p>
            <a:r>
              <a:rPr lang="cs-CZ" dirty="0" smtClean="0"/>
              <a:t>Každá věta vztažena k cíli práce</a:t>
            </a:r>
          </a:p>
          <a:p>
            <a:pPr marL="10800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652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Tělo textu – od věty k odstavci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odstavec?</a:t>
            </a:r>
          </a:p>
          <a:p>
            <a:endParaRPr lang="cs-CZ" dirty="0" smtClean="0"/>
          </a:p>
          <a:p>
            <a:r>
              <a:rPr lang="cs-CZ" dirty="0" smtClean="0"/>
              <a:t>Jaká je běžná délka odstavce?</a:t>
            </a:r>
          </a:p>
          <a:p>
            <a:endParaRPr lang="cs-CZ" dirty="0" smtClean="0"/>
          </a:p>
          <a:p>
            <a:r>
              <a:rPr lang="cs-CZ" dirty="0" smtClean="0"/>
              <a:t>Existuje standardní struktura odstavce?</a:t>
            </a:r>
          </a:p>
          <a:p>
            <a:endParaRPr lang="cs-CZ" dirty="0" smtClean="0"/>
          </a:p>
          <a:p>
            <a:r>
              <a:rPr lang="cs-CZ" dirty="0" smtClean="0"/>
              <a:t>Co činí odstavec koherentní?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07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Tělo textu – od věty k odstavci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153" y="1331565"/>
            <a:ext cx="8870040" cy="53285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Co je to odstavec?</a:t>
            </a:r>
          </a:p>
          <a:p>
            <a:pPr lvl="1"/>
            <a:r>
              <a:rPr lang="cs-CZ" dirty="0" smtClean="0"/>
              <a:t>Skupina vět týkajících se jednoho tématu/argumentu</a:t>
            </a:r>
          </a:p>
          <a:p>
            <a:endParaRPr lang="cs-CZ" dirty="0" smtClean="0"/>
          </a:p>
          <a:p>
            <a:r>
              <a:rPr lang="cs-CZ" dirty="0" smtClean="0"/>
              <a:t>Jaká je běžná délka odstavce?</a:t>
            </a:r>
          </a:p>
          <a:p>
            <a:pPr lvl="1"/>
            <a:r>
              <a:rPr lang="cs-CZ" dirty="0" smtClean="0"/>
              <a:t>Různá, ale zpravidla ne delší než pět vět</a:t>
            </a:r>
          </a:p>
          <a:p>
            <a:endParaRPr lang="cs-CZ" dirty="0" smtClean="0"/>
          </a:p>
          <a:p>
            <a:r>
              <a:rPr lang="cs-CZ" dirty="0" smtClean="0"/>
              <a:t>Existuje standardní struktura odstavce?</a:t>
            </a:r>
          </a:p>
          <a:p>
            <a:pPr lvl="1"/>
            <a:r>
              <a:rPr lang="cs-CZ" dirty="0" smtClean="0"/>
              <a:t>Většinou se jedná o uvedení tématu/argumentu, jeho rozvedení a shrnutí dílčího argumentu</a:t>
            </a:r>
          </a:p>
          <a:p>
            <a:endParaRPr lang="cs-CZ" dirty="0" smtClean="0"/>
          </a:p>
          <a:p>
            <a:r>
              <a:rPr lang="cs-CZ" dirty="0" smtClean="0"/>
              <a:t>Co činí odstavec koherentní?</a:t>
            </a:r>
          </a:p>
          <a:p>
            <a:pPr lvl="1"/>
            <a:r>
              <a:rPr lang="cs-CZ" dirty="0" smtClean="0"/>
              <a:t>Návaznost jednotlivých vět (např. prostřednictvím spojek, zájmen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8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„Tělo“ textu – od věty k odstavci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Typy vět: </a:t>
            </a:r>
          </a:p>
          <a:p>
            <a:r>
              <a:rPr lang="cs-CZ" sz="2800" dirty="0" smtClean="0"/>
              <a:t>významové věty (</a:t>
            </a:r>
            <a:r>
              <a:rPr lang="cs-CZ" sz="2800" dirty="0" err="1" smtClean="0"/>
              <a:t>topic</a:t>
            </a:r>
            <a:r>
              <a:rPr lang="cs-CZ" sz="2800" dirty="0" smtClean="0"/>
              <a:t> </a:t>
            </a:r>
            <a:r>
              <a:rPr lang="cs-CZ" sz="2800" dirty="0" err="1" smtClean="0"/>
              <a:t>sentences</a:t>
            </a:r>
            <a:r>
              <a:rPr lang="cs-CZ" sz="2800" dirty="0" smtClean="0"/>
              <a:t>) – spíše obecnější, určují obsah odstavce</a:t>
            </a:r>
          </a:p>
          <a:p>
            <a:pPr lvl="1"/>
            <a:r>
              <a:rPr lang="cs-CZ" dirty="0" smtClean="0"/>
              <a:t>Ne každý odstavec musí mít významovou větu</a:t>
            </a:r>
          </a:p>
          <a:p>
            <a:r>
              <a:rPr lang="cs-CZ" sz="2800" dirty="0" smtClean="0"/>
              <a:t>Rozvíjející věty (</a:t>
            </a:r>
            <a:r>
              <a:rPr lang="cs-CZ" sz="2800" dirty="0" err="1" smtClean="0"/>
              <a:t>supporting</a:t>
            </a:r>
            <a:r>
              <a:rPr lang="cs-CZ" sz="2800" dirty="0" smtClean="0"/>
              <a:t> </a:t>
            </a:r>
            <a:r>
              <a:rPr lang="cs-CZ" sz="2800" dirty="0" err="1" smtClean="0"/>
              <a:t>sentences</a:t>
            </a:r>
            <a:r>
              <a:rPr lang="cs-CZ" sz="2800" dirty="0" smtClean="0"/>
              <a:t>) – navazují na významovou větu (důvod, fakta, detaily, příklady…)</a:t>
            </a:r>
          </a:p>
          <a:p>
            <a:r>
              <a:rPr lang="cs-CZ" sz="2800" dirty="0" smtClean="0"/>
              <a:t>Shrnující věty (</a:t>
            </a:r>
            <a:r>
              <a:rPr lang="cs-CZ" sz="2800" dirty="0" err="1" smtClean="0"/>
              <a:t>concluding</a:t>
            </a:r>
            <a:r>
              <a:rPr lang="cs-CZ" sz="2800" dirty="0" smtClean="0"/>
              <a:t> </a:t>
            </a:r>
            <a:r>
              <a:rPr lang="cs-CZ" sz="2800" dirty="0" err="1" smtClean="0"/>
              <a:t>sentences</a:t>
            </a:r>
            <a:r>
              <a:rPr lang="cs-CZ" sz="2800" dirty="0" smtClean="0"/>
              <a:t>) – většinou na konci odstavce. Návaznost na významovou větu</a:t>
            </a:r>
            <a:r>
              <a:rPr lang="cs-CZ" sz="2800" smtClean="0"/>
              <a:t>, a/nebo </a:t>
            </a:r>
            <a:r>
              <a:rPr lang="cs-CZ" sz="2800" dirty="0" smtClean="0"/>
              <a:t>uvedení dalšího odstavce.</a:t>
            </a:r>
          </a:p>
          <a:p>
            <a:r>
              <a:rPr lang="cs-CZ" sz="2800" dirty="0" smtClean="0"/>
              <a:t>Spojující věty (</a:t>
            </a:r>
            <a:r>
              <a:rPr lang="cs-CZ" sz="2800" dirty="0" err="1" smtClean="0"/>
              <a:t>linking</a:t>
            </a:r>
            <a:r>
              <a:rPr lang="cs-CZ" sz="2800" dirty="0" smtClean="0"/>
              <a:t> </a:t>
            </a:r>
            <a:r>
              <a:rPr lang="cs-CZ" sz="2800" dirty="0" err="1" smtClean="0"/>
              <a:t>sentences</a:t>
            </a:r>
            <a:r>
              <a:rPr lang="cs-CZ" sz="2800" dirty="0" smtClean="0"/>
              <a:t>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840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776" y="1769040"/>
            <a:ext cx="9721079" cy="4384080"/>
          </a:xfrm>
        </p:spPr>
        <p:txBody>
          <a:bodyPr>
            <a:normAutofit lnSpcReduction="10000"/>
          </a:bodyPr>
          <a:lstStyle/>
          <a:p>
            <a:pPr marL="108000" indent="0">
              <a:buNone/>
            </a:pPr>
            <a:r>
              <a:rPr lang="en-US" sz="2600" dirty="0"/>
              <a:t>The political outcomes of Slovakia and the Czech Republic after the end </a:t>
            </a:r>
            <a:r>
              <a:rPr lang="en-US" sz="2600" dirty="0" smtClean="0"/>
              <a:t>of</a:t>
            </a:r>
            <a:r>
              <a:rPr lang="cs-CZ" sz="2600" dirty="0" smtClean="0"/>
              <a:t> </a:t>
            </a:r>
            <a:r>
              <a:rPr lang="en-US" sz="2600" dirty="0" err="1" smtClean="0"/>
              <a:t>Czecho</a:t>
            </a:r>
            <a:r>
              <a:rPr lang="en-US" sz="2600" dirty="0" smtClean="0"/>
              <a:t>-Slovakia </a:t>
            </a:r>
            <a:r>
              <a:rPr lang="en-US" sz="2600" dirty="0"/>
              <a:t>are very different. Although it is becoming </a:t>
            </a:r>
            <a:r>
              <a:rPr lang="en-US" sz="2600" dirty="0" smtClean="0"/>
              <a:t>increasingly</a:t>
            </a:r>
            <a:r>
              <a:rPr lang="cs-CZ" sz="2600" dirty="0" smtClean="0"/>
              <a:t> </a:t>
            </a:r>
            <a:r>
              <a:rPr lang="en-US" sz="2600" dirty="0" smtClean="0"/>
              <a:t>popular </a:t>
            </a:r>
            <a:r>
              <a:rPr lang="en-US" sz="2600" dirty="0"/>
              <a:t>to express skepticism about the Czech ‘miracle’, the Czech </a:t>
            </a:r>
            <a:r>
              <a:rPr lang="en-US" sz="2600" dirty="0" smtClean="0"/>
              <a:t>political</a:t>
            </a:r>
            <a:r>
              <a:rPr lang="cs-CZ" sz="2600" dirty="0" smtClean="0"/>
              <a:t> </a:t>
            </a:r>
            <a:r>
              <a:rPr lang="en-US" sz="2600" dirty="0" smtClean="0"/>
              <a:t>institutions </a:t>
            </a:r>
            <a:r>
              <a:rPr lang="en-US" sz="2600" dirty="0"/>
              <a:t>did at least operate according to basic democratic </a:t>
            </a:r>
            <a:r>
              <a:rPr lang="en-US" sz="2600" dirty="0" smtClean="0"/>
              <a:t>principles.</a:t>
            </a:r>
            <a:r>
              <a:rPr lang="cs-CZ" sz="2600" dirty="0" smtClean="0"/>
              <a:t> </a:t>
            </a:r>
            <a:r>
              <a:rPr lang="en-US" sz="2600" dirty="0" smtClean="0"/>
              <a:t>Slovakia’s </a:t>
            </a:r>
            <a:r>
              <a:rPr lang="en-US" sz="2600" dirty="0"/>
              <a:t>political institutions, by contrast, did not play by democratic </a:t>
            </a:r>
            <a:r>
              <a:rPr lang="en-US" sz="2600" dirty="0" smtClean="0"/>
              <a:t>rules</a:t>
            </a:r>
            <a:r>
              <a:rPr lang="cs-CZ" sz="2600" dirty="0" smtClean="0"/>
              <a:t> </a:t>
            </a:r>
            <a:r>
              <a:rPr lang="en-US" sz="2600" dirty="0" smtClean="0"/>
              <a:t>(</a:t>
            </a:r>
            <a:r>
              <a:rPr lang="en-US" sz="2600" dirty="0" err="1" smtClean="0"/>
              <a:t>Leff</a:t>
            </a:r>
            <a:r>
              <a:rPr lang="en-US" sz="2600" dirty="0"/>
              <a:t>, 1996; Krause, 1998a). Whereas the </a:t>
            </a:r>
            <a:r>
              <a:rPr lang="en-US" sz="2600" dirty="0" smtClean="0"/>
              <a:t>Czech</a:t>
            </a:r>
            <a:r>
              <a:rPr lang="cs-CZ" sz="2600" dirty="0" smtClean="0"/>
              <a:t> </a:t>
            </a:r>
            <a:r>
              <a:rPr lang="en-US" sz="2600" dirty="0" smtClean="0"/>
              <a:t>Republic’s </a:t>
            </a:r>
            <a:r>
              <a:rPr lang="en-US" sz="2600" dirty="0"/>
              <a:t>governing </a:t>
            </a:r>
            <a:r>
              <a:rPr lang="en-US" sz="2600" dirty="0" smtClean="0"/>
              <a:t>coalition</a:t>
            </a:r>
            <a:r>
              <a:rPr lang="cs-CZ" sz="2600" dirty="0" smtClean="0"/>
              <a:t> </a:t>
            </a:r>
            <a:r>
              <a:rPr lang="en-US" sz="2600" dirty="0" smtClean="0"/>
              <a:t>made </a:t>
            </a:r>
            <a:r>
              <a:rPr lang="en-US" sz="2600" dirty="0"/>
              <a:t>only rare and indirect use of its power for political </a:t>
            </a:r>
            <a:r>
              <a:rPr lang="en-US" sz="2600" dirty="0" smtClean="0"/>
              <a:t>advantage,</a:t>
            </a:r>
            <a:r>
              <a:rPr lang="cs-CZ" sz="2600" dirty="0" smtClean="0"/>
              <a:t> S</a:t>
            </a:r>
            <a:r>
              <a:rPr lang="en-US" sz="2600" dirty="0" err="1" smtClean="0"/>
              <a:t>lovakia’s</a:t>
            </a:r>
            <a:r>
              <a:rPr lang="en-US" sz="2600" dirty="0" smtClean="0"/>
              <a:t> </a:t>
            </a:r>
            <a:r>
              <a:rPr lang="en-US" sz="2600" dirty="0"/>
              <a:t>governing coalition intervened in the political contest at a </a:t>
            </a:r>
            <a:r>
              <a:rPr lang="en-US" sz="2600" dirty="0" smtClean="0"/>
              <a:t>more</a:t>
            </a:r>
            <a:r>
              <a:rPr lang="cs-CZ" sz="2600" dirty="0" smtClean="0"/>
              <a:t> </a:t>
            </a:r>
            <a:r>
              <a:rPr lang="en-US" sz="2600" dirty="0" smtClean="0"/>
              <a:t>fundamental </a:t>
            </a:r>
            <a:r>
              <a:rPr lang="en-US" sz="2600" dirty="0"/>
              <a:t>level, undercutting accountability mechanisms and </a:t>
            </a:r>
            <a:r>
              <a:rPr lang="en-US" sz="2600" dirty="0" smtClean="0"/>
              <a:t>making</a:t>
            </a:r>
            <a:r>
              <a:rPr lang="cs-CZ" sz="2600" dirty="0" smtClean="0"/>
              <a:t> </a:t>
            </a:r>
            <a:r>
              <a:rPr lang="en-US" sz="2600" dirty="0" smtClean="0"/>
              <a:t>direct </a:t>
            </a:r>
            <a:r>
              <a:rPr lang="en-US" sz="2600" dirty="0"/>
              <a:t>assaults on rival political institutions. Although Czech </a:t>
            </a:r>
            <a:r>
              <a:rPr lang="en-US" sz="2600" dirty="0" smtClean="0"/>
              <a:t>problems</a:t>
            </a:r>
            <a:r>
              <a:rPr lang="cs-CZ" sz="2600" dirty="0" smtClean="0"/>
              <a:t> </a:t>
            </a:r>
            <a:r>
              <a:rPr lang="en-US" sz="2600" dirty="0" smtClean="0"/>
              <a:t>cannot </a:t>
            </a:r>
            <a:r>
              <a:rPr lang="en-US" sz="2600" dirty="0"/>
              <a:t>be dismissed, Slovakia’s problems represented a far more severe </a:t>
            </a:r>
            <a:r>
              <a:rPr lang="en-US" sz="2600" dirty="0" smtClean="0"/>
              <a:t>threat</a:t>
            </a:r>
            <a:r>
              <a:rPr lang="cs-CZ" sz="2600" dirty="0" smtClean="0"/>
              <a:t> </a:t>
            </a:r>
            <a:r>
              <a:rPr lang="en-US" sz="2600" dirty="0" smtClean="0"/>
              <a:t>to </a:t>
            </a:r>
            <a:r>
              <a:rPr lang="en-US" sz="2600" dirty="0"/>
              <a:t>the entire democratic system</a:t>
            </a:r>
            <a:r>
              <a:rPr lang="en-US" sz="2600" dirty="0" smtClean="0"/>
              <a:t>.</a:t>
            </a:r>
            <a:r>
              <a:rPr lang="cs-CZ" sz="2600" dirty="0" smtClean="0"/>
              <a:t> (</a:t>
            </a:r>
            <a:r>
              <a:rPr lang="cs-CZ" sz="2600" dirty="0" err="1" smtClean="0"/>
              <a:t>Deegan</a:t>
            </a:r>
            <a:r>
              <a:rPr lang="cs-CZ" sz="2600" dirty="0" smtClean="0"/>
              <a:t> – Krause 2000)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7837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776" y="1769040"/>
            <a:ext cx="9721079" cy="4384080"/>
          </a:xfrm>
        </p:spPr>
        <p:txBody>
          <a:bodyPr>
            <a:normAutofit lnSpcReduction="10000"/>
          </a:bodyPr>
          <a:lstStyle/>
          <a:p>
            <a:pPr marL="108000" indent="0">
              <a:buNone/>
            </a:pP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political outcomes of Slovakia and the Czech Republic after the end </a:t>
            </a:r>
            <a:r>
              <a:rPr lang="en-US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</a:t>
            </a:r>
            <a:r>
              <a:rPr lang="cs-CZ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Czecho</a:t>
            </a:r>
            <a:r>
              <a:rPr lang="en-US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-Slovakia </a:t>
            </a:r>
            <a:r>
              <a:rPr lang="en-US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are very different. </a:t>
            </a:r>
            <a:r>
              <a:rPr lang="en-US" sz="2600" dirty="0">
                <a:solidFill>
                  <a:srgbClr val="00B050"/>
                </a:solidFill>
              </a:rPr>
              <a:t>Although it is becoming </a:t>
            </a:r>
            <a:r>
              <a:rPr lang="en-US" sz="2600" dirty="0" smtClean="0">
                <a:solidFill>
                  <a:srgbClr val="00B050"/>
                </a:solidFill>
              </a:rPr>
              <a:t>increasingly</a:t>
            </a:r>
            <a:r>
              <a:rPr lang="cs-CZ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popular </a:t>
            </a:r>
            <a:r>
              <a:rPr lang="en-US" sz="2600" dirty="0">
                <a:solidFill>
                  <a:srgbClr val="00B050"/>
                </a:solidFill>
              </a:rPr>
              <a:t>to express skepticism about the Czech ‘miracle’, the Czech </a:t>
            </a:r>
            <a:r>
              <a:rPr lang="en-US" sz="2600" dirty="0" smtClean="0">
                <a:solidFill>
                  <a:srgbClr val="00B050"/>
                </a:solidFill>
              </a:rPr>
              <a:t>political</a:t>
            </a:r>
            <a:r>
              <a:rPr lang="cs-CZ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institutions </a:t>
            </a:r>
            <a:r>
              <a:rPr lang="en-US" sz="2600" dirty="0">
                <a:solidFill>
                  <a:srgbClr val="00B050"/>
                </a:solidFill>
              </a:rPr>
              <a:t>did at least operate according to basic democratic </a:t>
            </a:r>
            <a:r>
              <a:rPr lang="en-US" sz="2600" dirty="0" smtClean="0">
                <a:solidFill>
                  <a:srgbClr val="00B050"/>
                </a:solidFill>
              </a:rPr>
              <a:t>principles.</a:t>
            </a:r>
            <a:r>
              <a:rPr lang="cs-CZ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Slovakia’s </a:t>
            </a:r>
            <a:r>
              <a:rPr lang="en-US" sz="2600" dirty="0">
                <a:solidFill>
                  <a:srgbClr val="00B050"/>
                </a:solidFill>
              </a:rPr>
              <a:t>political institutions, by contrast, did not play by democratic </a:t>
            </a:r>
            <a:r>
              <a:rPr lang="en-US" sz="2600" dirty="0" smtClean="0">
                <a:solidFill>
                  <a:srgbClr val="00B050"/>
                </a:solidFill>
              </a:rPr>
              <a:t>rules</a:t>
            </a:r>
            <a:r>
              <a:rPr lang="cs-CZ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(</a:t>
            </a:r>
            <a:r>
              <a:rPr lang="en-US" sz="2600" dirty="0" err="1" smtClean="0">
                <a:solidFill>
                  <a:srgbClr val="00B050"/>
                </a:solidFill>
              </a:rPr>
              <a:t>Leff</a:t>
            </a:r>
            <a:r>
              <a:rPr lang="en-US" sz="2600" dirty="0">
                <a:solidFill>
                  <a:srgbClr val="00B050"/>
                </a:solidFill>
              </a:rPr>
              <a:t>, 1996; Krause, 1998a). Whereas the </a:t>
            </a:r>
            <a:r>
              <a:rPr lang="en-US" sz="2600" dirty="0" smtClean="0">
                <a:solidFill>
                  <a:srgbClr val="00B050"/>
                </a:solidFill>
              </a:rPr>
              <a:t>Czech</a:t>
            </a:r>
            <a:r>
              <a:rPr lang="cs-CZ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Republic’s </a:t>
            </a:r>
            <a:r>
              <a:rPr lang="en-US" sz="2600" dirty="0">
                <a:solidFill>
                  <a:srgbClr val="00B050"/>
                </a:solidFill>
              </a:rPr>
              <a:t>governing </a:t>
            </a:r>
            <a:r>
              <a:rPr lang="en-US" sz="2600" dirty="0" smtClean="0">
                <a:solidFill>
                  <a:srgbClr val="00B050"/>
                </a:solidFill>
              </a:rPr>
              <a:t>coalition</a:t>
            </a:r>
            <a:r>
              <a:rPr lang="cs-CZ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made </a:t>
            </a:r>
            <a:r>
              <a:rPr lang="en-US" sz="2600" dirty="0">
                <a:solidFill>
                  <a:srgbClr val="00B050"/>
                </a:solidFill>
              </a:rPr>
              <a:t>only rare and indirect use of its power for political </a:t>
            </a:r>
            <a:r>
              <a:rPr lang="en-US" sz="2600" dirty="0" smtClean="0">
                <a:solidFill>
                  <a:srgbClr val="00B050"/>
                </a:solidFill>
              </a:rPr>
              <a:t>advantage,</a:t>
            </a:r>
            <a:r>
              <a:rPr lang="cs-CZ" sz="2600" dirty="0" smtClean="0">
                <a:solidFill>
                  <a:srgbClr val="00B050"/>
                </a:solidFill>
              </a:rPr>
              <a:t> S</a:t>
            </a:r>
            <a:r>
              <a:rPr lang="en-US" sz="2600" dirty="0" err="1" smtClean="0">
                <a:solidFill>
                  <a:srgbClr val="00B050"/>
                </a:solidFill>
              </a:rPr>
              <a:t>lovakia’s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>
                <a:solidFill>
                  <a:srgbClr val="00B050"/>
                </a:solidFill>
              </a:rPr>
              <a:t>governing coalition intervened in the political contest at a </a:t>
            </a:r>
            <a:r>
              <a:rPr lang="en-US" sz="2600" dirty="0" smtClean="0">
                <a:solidFill>
                  <a:srgbClr val="00B050"/>
                </a:solidFill>
              </a:rPr>
              <a:t>more</a:t>
            </a:r>
            <a:r>
              <a:rPr lang="cs-CZ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fundamental </a:t>
            </a:r>
            <a:r>
              <a:rPr lang="en-US" sz="2600" dirty="0">
                <a:solidFill>
                  <a:srgbClr val="00B050"/>
                </a:solidFill>
              </a:rPr>
              <a:t>level, undercutting accountability mechanisms and </a:t>
            </a:r>
            <a:r>
              <a:rPr lang="en-US" sz="2600" dirty="0" smtClean="0">
                <a:solidFill>
                  <a:srgbClr val="00B050"/>
                </a:solidFill>
              </a:rPr>
              <a:t>making</a:t>
            </a:r>
            <a:r>
              <a:rPr lang="cs-CZ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direct </a:t>
            </a:r>
            <a:r>
              <a:rPr lang="en-US" sz="2600" dirty="0">
                <a:solidFill>
                  <a:srgbClr val="00B050"/>
                </a:solidFill>
              </a:rPr>
              <a:t>assaults on rival political institutions. </a:t>
            </a:r>
            <a:r>
              <a:rPr lang="en-US" sz="2600" dirty="0">
                <a:solidFill>
                  <a:srgbClr val="FF0000"/>
                </a:solidFill>
              </a:rPr>
              <a:t>Although Czech </a:t>
            </a:r>
            <a:r>
              <a:rPr lang="en-US" sz="2600" dirty="0" smtClean="0">
                <a:solidFill>
                  <a:srgbClr val="FF0000"/>
                </a:solidFill>
              </a:rPr>
              <a:t>problems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cannot </a:t>
            </a:r>
            <a:r>
              <a:rPr lang="en-US" sz="2600" dirty="0">
                <a:solidFill>
                  <a:srgbClr val="FF0000"/>
                </a:solidFill>
              </a:rPr>
              <a:t>be dismissed, Slovakia’s problems represented a far more severe </a:t>
            </a:r>
            <a:r>
              <a:rPr lang="en-US" sz="2600" dirty="0" smtClean="0">
                <a:solidFill>
                  <a:srgbClr val="FF0000"/>
                </a:solidFill>
              </a:rPr>
              <a:t>threat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to </a:t>
            </a:r>
            <a:r>
              <a:rPr lang="en-US" sz="2600" dirty="0">
                <a:solidFill>
                  <a:srgbClr val="FF0000"/>
                </a:solidFill>
              </a:rPr>
              <a:t>the entire democratic system</a:t>
            </a:r>
            <a:r>
              <a:rPr lang="en-US" sz="2600" dirty="0" smtClean="0">
                <a:solidFill>
                  <a:srgbClr val="FF0000"/>
                </a:solidFill>
              </a:rPr>
              <a:t>.</a:t>
            </a:r>
            <a:r>
              <a:rPr lang="cs-CZ" sz="2600" dirty="0" smtClean="0">
                <a:solidFill>
                  <a:srgbClr val="FF0000"/>
                </a:solidFill>
              </a:rPr>
              <a:t> (</a:t>
            </a:r>
            <a:r>
              <a:rPr lang="cs-CZ" sz="2600" dirty="0" err="1" smtClean="0">
                <a:solidFill>
                  <a:srgbClr val="FF0000"/>
                </a:solidFill>
              </a:rPr>
              <a:t>Deegan</a:t>
            </a:r>
            <a:r>
              <a:rPr lang="cs-CZ" sz="2600" dirty="0" smtClean="0">
                <a:solidFill>
                  <a:srgbClr val="FF0000"/>
                </a:solidFill>
              </a:rPr>
              <a:t> – Krause 2000)</a:t>
            </a:r>
            <a:endParaRPr lang="cs-CZ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01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</a:t>
            </a:r>
            <a:r>
              <a:rPr lang="cs-CZ" dirty="0"/>
              <a:t>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108000" indent="0">
              <a:buNone/>
            </a:pPr>
            <a:r>
              <a:rPr lang="cs-CZ" dirty="0" smtClean="0"/>
              <a:t>Identifikujte v každém odstavci významovou větu. Vysvětlete svoji volbu.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2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108000" indent="0">
              <a:buNone/>
            </a:pPr>
            <a:r>
              <a:rPr lang="cs-CZ" dirty="0" smtClean="0"/>
              <a:t>Přečtěte si následující odstavce a z uvedených možností vyberte nejlepší významovou větu.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19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739</Words>
  <Application>Microsoft Office PowerPoint</Application>
  <PresentationFormat>Vlastní</PresentationFormat>
  <Paragraphs>93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DejaVu Sans</vt:lpstr>
      <vt:lpstr>Droid Sans</vt:lpstr>
      <vt:lpstr>Lohit Hindi</vt:lpstr>
      <vt:lpstr>StarSymbol</vt:lpstr>
      <vt:lpstr>Times New Roman</vt:lpstr>
      <vt:lpstr>Motiv Office</vt:lpstr>
      <vt:lpstr>Prezentace aplikace PowerPoint</vt:lpstr>
      <vt:lpstr>Struktura odborného textu</vt:lpstr>
      <vt:lpstr>Tělo textu – od věty k odstavci</vt:lpstr>
      <vt:lpstr>Tělo textu – od věty k odstavci</vt:lpstr>
      <vt:lpstr>„Tělo“ textu – od věty k odstavci</vt:lpstr>
      <vt:lpstr>Příklad</vt:lpstr>
      <vt:lpstr>Příklad</vt:lpstr>
      <vt:lpstr>Cvičení 1</vt:lpstr>
      <vt:lpstr>Cvičení 2</vt:lpstr>
      <vt:lpstr>Cvičení 3</vt:lpstr>
      <vt:lpstr>Cvičení 4</vt:lpstr>
      <vt:lpstr>Jak psát odstavce</vt:lpstr>
      <vt:lpstr>Typy odstavců</vt:lpstr>
      <vt:lpstr>Cvičení 5</vt:lpstr>
      <vt:lpstr>Cvičení 6</vt:lpstr>
      <vt:lpstr>Závěr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problematiky psaní odborného textu</dc:title>
  <dc:creator>xutopia</dc:creator>
  <cp:lastModifiedBy>Ucitel</cp:lastModifiedBy>
  <cp:revision>59</cp:revision>
  <dcterms:created xsi:type="dcterms:W3CDTF">2012-10-29T15:32:52Z</dcterms:created>
  <dcterms:modified xsi:type="dcterms:W3CDTF">2019-11-26T09:28:50Z</dcterms:modified>
</cp:coreProperties>
</file>