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</p:sldMasterIdLst>
  <p:sldIdLst>
    <p:sldId id="256" r:id="rId11"/>
    <p:sldId id="258" r:id="rId12"/>
    <p:sldId id="259" r:id="rId13"/>
    <p:sldId id="260" r:id="rId14"/>
    <p:sldId id="262" r:id="rId15"/>
    <p:sldId id="263" r:id="rId16"/>
    <p:sldId id="264" r:id="rId17"/>
    <p:sldId id="265" r:id="rId18"/>
    <p:sldId id="266" r:id="rId19"/>
    <p:sldId id="267" r:id="rId20"/>
    <p:sldId id="270" r:id="rId21"/>
    <p:sldId id="268" r:id="rId22"/>
    <p:sldId id="271" r:id="rId23"/>
    <p:sldId id="272" r:id="rId24"/>
    <p:sldId id="273" r:id="rId25"/>
    <p:sldId id="274" r:id="rId26"/>
    <p:sldId id="275" r:id="rId27"/>
    <p:sldId id="280" r:id="rId28"/>
    <p:sldId id="278" r:id="rId29"/>
    <p:sldId id="279" r:id="rId30"/>
    <p:sldId id="27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79"/>
    <a:srgbClr val="C2E49C"/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S&#250;kromn&#233;\&#268;l&#225;nky\Sociol&#243;gia\Alphabet%20Voting\Podiely%20priezvisk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Hárok2!$A$1:$A$23</c:f>
              <c:strCache>
                <c:ptCount val="2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W</c:v>
                </c:pt>
                <c:pt idx="22">
                  <c:v>Z</c:v>
                </c:pt>
              </c:strCache>
            </c:strRef>
          </c:cat>
          <c:val>
            <c:numRef>
              <c:f>Hárok2!$B$1:$B$23</c:f>
              <c:numCache>
                <c:formatCode>General</c:formatCode>
                <c:ptCount val="23"/>
                <c:pt idx="0">
                  <c:v>152</c:v>
                </c:pt>
                <c:pt idx="1">
                  <c:v>160</c:v>
                </c:pt>
                <c:pt idx="2">
                  <c:v>12</c:v>
                </c:pt>
                <c:pt idx="3">
                  <c:v>8</c:v>
                </c:pt>
                <c:pt idx="4">
                  <c:v>0</c:v>
                </c:pt>
                <c:pt idx="5">
                  <c:v>1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2-47B8-973F-EB091EA40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689920"/>
        <c:axId val="123225600"/>
      </c:barChart>
      <c:catAx>
        <c:axId val="9468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k-SK"/>
          </a:p>
        </c:txPr>
        <c:crossAx val="123225600"/>
        <c:crosses val="autoZero"/>
        <c:auto val="1"/>
        <c:lblAlgn val="ctr"/>
        <c:lblOffset val="100"/>
        <c:noMultiLvlLbl val="0"/>
      </c:catAx>
      <c:valAx>
        <c:axId val="12322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k-SK"/>
          </a:p>
        </c:txPr>
        <c:crossAx val="9468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'List1 (3)'!$B$53</c:f>
              <c:strCache>
                <c:ptCount val="1"/>
                <c:pt idx="0">
                  <c:v>rozdiel</c:v>
                </c:pt>
              </c:strCache>
            </c:strRef>
          </c:tx>
          <c:invertIfNegative val="0"/>
          <c:cat>
            <c:strRef>
              <c:f>'List1 (3)'!$A$54:$A$75</c:f>
              <c:strCache>
                <c:ptCount val="22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Z</c:v>
                </c:pt>
              </c:strCache>
            </c:strRef>
          </c:cat>
          <c:val>
            <c:numRef>
              <c:f>'List1 (3)'!$B$54:$B$75</c:f>
              <c:numCache>
                <c:formatCode>General</c:formatCode>
                <c:ptCount val="22"/>
                <c:pt idx="0">
                  <c:v>0.6719026468782725</c:v>
                </c:pt>
                <c:pt idx="1">
                  <c:v>0.19259176701818448</c:v>
                </c:pt>
                <c:pt idx="2">
                  <c:v>0.34863073240469489</c:v>
                </c:pt>
                <c:pt idx="3">
                  <c:v>9.1529234865259657E-3</c:v>
                </c:pt>
                <c:pt idx="4">
                  <c:v>-6.3734517748167296E-2</c:v>
                </c:pt>
                <c:pt idx="5">
                  <c:v>0.41830315628247899</c:v>
                </c:pt>
                <c:pt idx="6">
                  <c:v>5.3508029224333953E-2</c:v>
                </c:pt>
                <c:pt idx="7">
                  <c:v>8.7242222950896231E-2</c:v>
                </c:pt>
                <c:pt idx="8">
                  <c:v>-0.2948380228609615</c:v>
                </c:pt>
                <c:pt idx="9">
                  <c:v>-0.21512606935081469</c:v>
                </c:pt>
                <c:pt idx="10">
                  <c:v>-0.20171048355370058</c:v>
                </c:pt>
                <c:pt idx="11">
                  <c:v>-0.35519456126366333</c:v>
                </c:pt>
                <c:pt idx="12">
                  <c:v>-3.4526929047070221E-2</c:v>
                </c:pt>
                <c:pt idx="13">
                  <c:v>-0.21205380206528945</c:v>
                </c:pt>
                <c:pt idx="14">
                  <c:v>0.27186749301333424</c:v>
                </c:pt>
                <c:pt idx="15">
                  <c:v>-6.318890849277603E-2</c:v>
                </c:pt>
                <c:pt idx="16">
                  <c:v>-0.25074937870686675</c:v>
                </c:pt>
                <c:pt idx="17">
                  <c:v>-3.8495866275205515E-3</c:v>
                </c:pt>
                <c:pt idx="18">
                  <c:v>-0.22922454245611845</c:v>
                </c:pt>
                <c:pt idx="19">
                  <c:v>-0.43155310006138736</c:v>
                </c:pt>
                <c:pt idx="20">
                  <c:v>-9.6630387710034404E-2</c:v>
                </c:pt>
                <c:pt idx="21">
                  <c:v>0.18699420461757765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14-493B-95BD-0F3333818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313664"/>
        <c:axId val="48964352"/>
      </c:barChart>
      <c:catAx>
        <c:axId val="5131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48964352"/>
        <c:crosses val="autoZero"/>
        <c:auto val="1"/>
        <c:lblAlgn val="ctr"/>
        <c:lblOffset val="100"/>
        <c:noMultiLvlLbl val="0"/>
      </c:catAx>
      <c:valAx>
        <c:axId val="48964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513136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02.12.2019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02.12.2019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Abeceda a volby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cs-CZ" dirty="0">
                <a:solidFill>
                  <a:schemeClr val="bg1"/>
                </a:solidFill>
              </a:rPr>
              <a:t>.11.201</a:t>
            </a:r>
            <a:r>
              <a:rPr lang="sk-SK" dirty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Je to problém?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 (částečně)</a:t>
            </a:r>
          </a:p>
          <a:p>
            <a:pPr lvl="1"/>
            <a:r>
              <a:rPr lang="cs-CZ" dirty="0"/>
              <a:t>Pokud o pořadí kandidátů na svých listinách rozhodují samotné politické strany</a:t>
            </a:r>
          </a:p>
          <a:p>
            <a:pPr lvl="1"/>
            <a:r>
              <a:rPr lang="cs-CZ" dirty="0"/>
              <a:t>Pořadí kandidátů je věcí jejich politického subjektu a je výsledkem určité úvahy (ideové, pragmatické, mocenské)</a:t>
            </a:r>
          </a:p>
          <a:p>
            <a:endParaRPr lang="cs-CZ" dirty="0"/>
          </a:p>
          <a:p>
            <a:r>
              <a:rPr lang="cs-CZ" dirty="0"/>
              <a:t>ANO</a:t>
            </a:r>
          </a:p>
          <a:p>
            <a:pPr lvl="1"/>
            <a:r>
              <a:rPr lang="cs-CZ" dirty="0"/>
              <a:t>Pokud o pořadí kandidátů rozhoduje zvolené kritérium, které nevypovídá nic o kvalitě kandidátů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 descr="Výsledek obrázku pro alphabet carv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8433" y="-4157"/>
            <a:ext cx="6483927" cy="68621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 B C D E F G H I J K L M N O P Q R S T U V W X Y Z</a:t>
            </a:r>
          </a:p>
          <a:p>
            <a:endParaRPr lang="cs-CZ" dirty="0"/>
          </a:p>
          <a:p>
            <a:r>
              <a:rPr lang="cs-CZ" dirty="0"/>
              <a:t>Zažitý a obecně akceptovaný sled písmen ve stejném pořadí</a:t>
            </a:r>
          </a:p>
          <a:p>
            <a:endParaRPr lang="cs-CZ" dirty="0"/>
          </a:p>
          <a:p>
            <a:r>
              <a:rPr lang="cs-CZ" dirty="0"/>
              <a:t>Ve skutečnosti absolutně náhodné pořadí písmen, na kterém se společnost shodla, že bude užíváno</a:t>
            </a:r>
          </a:p>
          <a:p>
            <a:endParaRPr lang="cs-CZ" dirty="0"/>
          </a:p>
          <a:p>
            <a:r>
              <a:rPr lang="cs-CZ" dirty="0"/>
              <a:t>A S D F G H J K L P O I U Z T R E W Q Y X C V B N 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Zdánlivě neutrální prvek:</a:t>
            </a:r>
          </a:p>
          <a:p>
            <a:endParaRPr lang="cs-CZ" dirty="0"/>
          </a:p>
          <a:p>
            <a:pPr lvl="1"/>
            <a:r>
              <a:rPr lang="cs-CZ" dirty="0"/>
              <a:t>Jména studentů v notesu zkoušejícího</a:t>
            </a:r>
          </a:p>
          <a:p>
            <a:pPr lvl="1"/>
            <a:r>
              <a:rPr lang="cs-CZ" dirty="0"/>
              <a:t>Telefonní seznamy</a:t>
            </a:r>
          </a:p>
          <a:p>
            <a:pPr lvl="1"/>
            <a:r>
              <a:rPr lang="cs-CZ" dirty="0"/>
              <a:t>Statistické seznamy obcí v okresech</a:t>
            </a:r>
          </a:p>
          <a:p>
            <a:pPr lvl="1"/>
            <a:endParaRPr lang="cs-CZ" dirty="0"/>
          </a:p>
          <a:p>
            <a:r>
              <a:rPr lang="cs-CZ" dirty="0"/>
              <a:t>Pokud platí předpoklad, že samotné pořadí má význam, neutralita abecedy je eliminována</a:t>
            </a:r>
          </a:p>
          <a:p>
            <a:endParaRPr lang="cs-CZ" dirty="0"/>
          </a:p>
          <a:p>
            <a:r>
              <a:rPr lang="cs-CZ" dirty="0"/>
              <a:t>O to víc, pokud je neutralita (= rovnost) součástí ústavně zakotveného volebního práva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Abeceda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Proč je to problém?</a:t>
            </a:r>
          </a:p>
          <a:p>
            <a:endParaRPr lang="cs-CZ" dirty="0"/>
          </a:p>
          <a:p>
            <a:r>
              <a:rPr lang="cs-CZ" dirty="0"/>
              <a:t>1. pořadí kandidátů je stanoveno na základně zcela náhodného prvku (proč ne barva vlasů nebo výška?)</a:t>
            </a:r>
          </a:p>
          <a:p>
            <a:endParaRPr lang="cs-CZ" dirty="0"/>
          </a:p>
          <a:p>
            <a:r>
              <a:rPr lang="cs-CZ" dirty="0"/>
              <a:t>2. abecední kritérium nevypovídá nic o kvalitě kandidátů</a:t>
            </a:r>
          </a:p>
          <a:p>
            <a:endParaRPr lang="cs-CZ" dirty="0"/>
          </a:p>
          <a:p>
            <a:r>
              <a:rPr lang="cs-CZ" dirty="0"/>
              <a:t>3. statisticky se na čelo / závěr listin mají vyšší šanci dostat kandidáti s příjmením začínajícím na písmeno z okrajů abecedy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Spáč, Voda, Zagrapan 2016</a:t>
            </a:r>
          </a:p>
          <a:p>
            <a:endParaRPr lang="cs-CZ" dirty="0"/>
          </a:p>
          <a:p>
            <a:r>
              <a:rPr lang="cs-CZ" dirty="0"/>
              <a:t>Analýza efektu pořadí v krajských volbách na Slovensku 2005 - 2013</a:t>
            </a:r>
          </a:p>
          <a:p>
            <a:endParaRPr lang="cs-CZ" dirty="0"/>
          </a:p>
          <a:p>
            <a:r>
              <a:rPr lang="cs-CZ" dirty="0"/>
              <a:t>Kandidáti všech stran a nezávislí na společné listině s abecedním řazením</a:t>
            </a:r>
          </a:p>
          <a:p>
            <a:endParaRPr lang="cs-CZ" dirty="0"/>
          </a:p>
          <a:p>
            <a:r>
              <a:rPr lang="cs-CZ" dirty="0"/>
              <a:t>Zkoumány výsledky celkem 8 881 kandidátů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jsme chtěli zjistit: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Existuje výhoda pro kandidáty na čele / konci listiny?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mezi zvolenými víc osob s příjmeními ze začátku / z konce abecedy než jich je mezi kandidáty?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distribuce jmen zvolených poslanců odlišná než distribuce jmen kandidátů?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cs-CZ" sz="2200" dirty="0"/>
              <a:t>Výsledky (vždy oproti kandidátům na pozicích 3 až 3. od konce):</a:t>
            </a:r>
          </a:p>
          <a:p>
            <a:endParaRPr lang="cs-CZ" sz="2200" dirty="0"/>
          </a:p>
          <a:p>
            <a:r>
              <a:rPr lang="cs-CZ" sz="2200" dirty="0"/>
              <a:t>Počty hlasů:</a:t>
            </a:r>
          </a:p>
          <a:p>
            <a:pPr lvl="1"/>
            <a:r>
              <a:rPr lang="cs-CZ" sz="2200" dirty="0"/>
              <a:t>První pozice (+ 2,18 </a:t>
            </a:r>
            <a:r>
              <a:rPr lang="cs-CZ" sz="2200" dirty="0" err="1"/>
              <a:t>p.b</a:t>
            </a:r>
            <a:r>
              <a:rPr lang="cs-CZ" sz="2200" dirty="0"/>
              <a:t>.), druhá (+ 1,14), </a:t>
            </a:r>
            <a:r>
              <a:rPr lang="cs-CZ" sz="2200"/>
              <a:t>předposlední (+ 1,43</a:t>
            </a:r>
            <a:r>
              <a:rPr lang="cs-CZ" sz="2200" dirty="0"/>
              <a:t>), </a:t>
            </a:r>
            <a:r>
              <a:rPr lang="cs-CZ" sz="2200"/>
              <a:t>poslední (+ 1,19</a:t>
            </a:r>
            <a:r>
              <a:rPr lang="cs-CZ" sz="2200" dirty="0"/>
              <a:t>)</a:t>
            </a:r>
          </a:p>
          <a:p>
            <a:endParaRPr lang="cs-CZ" sz="2200" dirty="0"/>
          </a:p>
          <a:p>
            <a:r>
              <a:rPr lang="cs-CZ" sz="2200" dirty="0"/>
              <a:t>Šance na zvolení</a:t>
            </a:r>
          </a:p>
          <a:p>
            <a:pPr lvl="1"/>
            <a:r>
              <a:rPr lang="cs-CZ" sz="2200" dirty="0"/>
              <a:t>První pozice (+ 75 %), poslední pozice (+ 49 %)</a:t>
            </a:r>
          </a:p>
          <a:p>
            <a:endParaRPr lang="cs-CZ" dirty="0"/>
          </a:p>
          <a:p>
            <a:r>
              <a:rPr lang="cs-CZ" sz="2200" dirty="0"/>
              <a:t>Distribuce jmen zvolených zastupitelů posunuta oproti kandidátům směrem k začátku abecedy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graphicFrame>
        <p:nvGraphicFramePr>
          <p:cNvPr id="4" name="Zástupný symbol pro obsah 8">
            <a:extLst>
              <a:ext uri="{FF2B5EF4-FFF2-40B4-BE49-F238E27FC236}">
                <a16:creationId xmlns:a16="http://schemas.microsoft.com/office/drawing/2014/main" id="{56A044F6-9E7A-4715-95CF-079715307B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313205"/>
              </p:ext>
            </p:extLst>
          </p:nvPr>
        </p:nvGraphicFramePr>
        <p:xfrm>
          <a:off x="457200" y="1772816"/>
          <a:ext cx="8229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8567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Krajské volby SR</a:t>
            </a:r>
            <a:endParaRPr lang="en-US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303991"/>
              </p:ext>
            </p:extLst>
          </p:nvPr>
        </p:nvGraphicFramePr>
        <p:xfrm>
          <a:off x="539552" y="1628800"/>
          <a:ext cx="81472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173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Ideál voleb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Svobodné a spravedlivé volby</a:t>
            </a:r>
          </a:p>
          <a:p>
            <a:endParaRPr lang="cs-CZ" dirty="0"/>
          </a:p>
          <a:p>
            <a:r>
              <a:rPr lang="cs-CZ" dirty="0"/>
              <a:t>Férový volební systém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Každý volič má stejně silný hlas</a:t>
            </a:r>
          </a:p>
          <a:p>
            <a:endParaRPr lang="cs-CZ" dirty="0"/>
          </a:p>
          <a:p>
            <a:r>
              <a:rPr lang="cs-CZ" dirty="0"/>
              <a:t>Stejné šance pro kandidáty získat mandát</a:t>
            </a:r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/>
              <a:t>Experiment </a:t>
            </a:r>
            <a:br>
              <a:rPr lang="cs-CZ" sz="4000" dirty="0"/>
            </a:br>
            <a:r>
              <a:rPr lang="cs-CZ" sz="2400" dirty="0"/>
              <a:t>(</a:t>
            </a:r>
            <a:r>
              <a:rPr lang="cs-CZ" sz="2400" dirty="0" err="1"/>
              <a:t>Jusko</a:t>
            </a:r>
            <a:r>
              <a:rPr lang="cs-CZ" sz="2400" dirty="0"/>
              <a:t>, Spáč, Voda 2019)</a:t>
            </a:r>
            <a:endParaRPr lang="en-US" sz="4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21C0D0-7C03-40D3-B643-100EE53AD57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35" t="1723" r="-3315" b="-2487"/>
          <a:stretch/>
        </p:blipFill>
        <p:spPr bwMode="auto">
          <a:xfrm>
            <a:off x="755576" y="1700808"/>
            <a:ext cx="7504387" cy="4834759"/>
          </a:xfrm>
          <a:prstGeom prst="rect">
            <a:avLst/>
          </a:prstGeom>
          <a:noFill/>
          <a:ln w="3175" cap="flat" cmpd="sng" algn="ctr">
            <a:solidFill>
              <a:srgbClr val="808585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6469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lvl="1" algn="ctr">
              <a:buNone/>
            </a:pPr>
            <a:endParaRPr lang="cs-CZ" dirty="0"/>
          </a:p>
          <a:p>
            <a:pPr lvl="1" algn="ctr">
              <a:buNone/>
            </a:pPr>
            <a:endParaRPr lang="cs-CZ" dirty="0"/>
          </a:p>
          <a:p>
            <a:pPr lvl="1" algn="ctr">
              <a:buNone/>
            </a:pPr>
            <a:endParaRPr lang="cs-CZ" dirty="0"/>
          </a:p>
          <a:p>
            <a:pPr lvl="1" algn="ctr">
              <a:buNone/>
            </a:pPr>
            <a:endParaRPr lang="cs-CZ" dirty="0"/>
          </a:p>
          <a:p>
            <a:pPr lvl="1" algn="ctr">
              <a:buNone/>
            </a:pPr>
            <a:endParaRPr lang="cs-CZ" dirty="0"/>
          </a:p>
          <a:p>
            <a:pPr lvl="1" algn="ctr">
              <a:buNone/>
            </a:pPr>
            <a:endParaRPr lang="cs-CZ" dirty="0"/>
          </a:p>
          <a:p>
            <a:pPr lvl="1" algn="ctr">
              <a:buNone/>
            </a:pPr>
            <a:r>
              <a:rPr lang="cs-CZ" sz="7200" dirty="0"/>
              <a:t>Co s tím?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Realita voleb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Svobodné a spravedlivé volby nejsou zárukou, že všechny „dobré“ atributy voleb jsou na svém maximu</a:t>
            </a:r>
          </a:p>
          <a:p>
            <a:endParaRPr lang="cs-CZ" dirty="0"/>
          </a:p>
          <a:p>
            <a:r>
              <a:rPr lang="cs-CZ" dirty="0"/>
              <a:t>Volební systémy mohou ohýbat realitu (hranice obvodů)</a:t>
            </a:r>
          </a:p>
          <a:p>
            <a:endParaRPr lang="cs-CZ" dirty="0"/>
          </a:p>
          <a:p>
            <a:r>
              <a:rPr lang="cs-CZ" dirty="0"/>
              <a:t>Silové pozice voličů se liší (republikán v Kalifornii)</a:t>
            </a:r>
          </a:p>
          <a:p>
            <a:endParaRPr lang="cs-CZ" dirty="0"/>
          </a:p>
          <a:p>
            <a:r>
              <a:rPr lang="cs-CZ" dirty="0"/>
              <a:t>Přístup kandidátů k mandátům není stejný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Efekt pořadí na volebním lístku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anglické lit. tzv. </a:t>
            </a:r>
            <a:r>
              <a:rPr lang="cs-CZ" i="1" dirty="0"/>
              <a:t>Ballot order effect</a:t>
            </a:r>
          </a:p>
          <a:p>
            <a:endParaRPr lang="cs-CZ" dirty="0"/>
          </a:p>
          <a:p>
            <a:r>
              <a:rPr lang="cs-CZ" dirty="0"/>
              <a:t>Struktura volebního lístku má vliv na šance kandidátů získat mandát</a:t>
            </a:r>
          </a:p>
          <a:p>
            <a:endParaRPr lang="cs-CZ" dirty="0"/>
          </a:p>
          <a:p>
            <a:r>
              <a:rPr lang="cs-CZ" dirty="0"/>
              <a:t>Klíčové atributy:</a:t>
            </a:r>
          </a:p>
          <a:p>
            <a:pPr lvl="1"/>
            <a:r>
              <a:rPr lang="cs-CZ" dirty="0"/>
              <a:t>Délka (počet kandidátů na listině)</a:t>
            </a:r>
          </a:p>
          <a:p>
            <a:pPr lvl="1"/>
            <a:r>
              <a:rPr lang="cs-CZ" dirty="0"/>
              <a:t>Význam voleb a informovanost voličů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Efekt pořadí na volebním lístku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Pořadí kandidátů na listině není pouze technický a formální aspekt</a:t>
            </a:r>
          </a:p>
          <a:p>
            <a:endParaRPr lang="cs-CZ" dirty="0"/>
          </a:p>
          <a:p>
            <a:r>
              <a:rPr lang="cs-CZ" dirty="0"/>
              <a:t>Pořadí jako klíčový </a:t>
            </a:r>
            <a:r>
              <a:rPr lang="cs-CZ" dirty="0" err="1"/>
              <a:t>prediktor</a:t>
            </a:r>
            <a:r>
              <a:rPr lang="cs-CZ" dirty="0"/>
              <a:t> zisku (nebo ztráty) hlasů</a:t>
            </a:r>
          </a:p>
          <a:p>
            <a:endParaRPr lang="cs-CZ" dirty="0"/>
          </a:p>
          <a:p>
            <a:r>
              <a:rPr lang="cs-CZ" dirty="0"/>
              <a:t>Jinými slovy – být na prvním místě na listině není to samé jako být v jejím středu</a:t>
            </a:r>
          </a:p>
          <a:p>
            <a:endParaRPr lang="cs-CZ" dirty="0"/>
          </a:p>
          <a:p>
            <a:r>
              <a:rPr lang="cs-CZ" dirty="0"/>
              <a:t>Větší objem jmen na listině snižuje pozornost voličů, kteří ke své volbě využívají kognitivní zkratky</a:t>
            </a:r>
          </a:p>
          <a:p>
            <a:endParaRPr lang="cs-CZ" dirty="0"/>
          </a:p>
          <a:p>
            <a:r>
              <a:rPr lang="cs-CZ" dirty="0"/>
              <a:t>To platí zejména u voleb nižšího významu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Satisficing theory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Teorie uspokojení (Miller a Krosnick 1998)</a:t>
            </a:r>
          </a:p>
          <a:p>
            <a:endParaRPr lang="cs-CZ" dirty="0"/>
          </a:p>
          <a:p>
            <a:r>
              <a:rPr lang="cs-CZ" dirty="0"/>
              <a:t>Voliči ochotni přijímat i </a:t>
            </a:r>
            <a:r>
              <a:rPr lang="cs-CZ" dirty="0" err="1"/>
              <a:t>suboptimální</a:t>
            </a:r>
            <a:r>
              <a:rPr lang="cs-CZ" dirty="0"/>
              <a:t> rozhodnutí, pokud jsou dostatečně přijatelná</a:t>
            </a:r>
          </a:p>
          <a:p>
            <a:endParaRPr lang="cs-CZ" dirty="0"/>
          </a:p>
          <a:p>
            <a:r>
              <a:rPr lang="cs-CZ" dirty="0"/>
              <a:t>S každým dalším jménem na listině zájem voličů upadá</a:t>
            </a:r>
          </a:p>
          <a:p>
            <a:endParaRPr lang="cs-CZ" dirty="0"/>
          </a:p>
          <a:p>
            <a:r>
              <a:rPr lang="cs-CZ" dirty="0"/>
              <a:t>Výsledný efekt:</a:t>
            </a:r>
          </a:p>
          <a:p>
            <a:pPr lvl="1"/>
            <a:r>
              <a:rPr lang="cs-CZ" dirty="0"/>
              <a:t>Podpora kandidátů na čelních pozicích (primacy effect)</a:t>
            </a:r>
          </a:p>
          <a:p>
            <a:pPr lvl="1"/>
            <a:r>
              <a:rPr lang="cs-CZ" dirty="0"/>
              <a:t>Podpora kandidátů na spodních pozicích (recency effect)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Jiná vysvětlení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Snaha voličů vystupovat jako „dobří občané“:</a:t>
            </a:r>
          </a:p>
          <a:p>
            <a:pPr lvl="1"/>
            <a:r>
              <a:rPr lang="cs-CZ" dirty="0"/>
              <a:t>Důležité je pro ně volit bez ohledu na to koho </a:t>
            </a:r>
          </a:p>
          <a:p>
            <a:pPr lvl="1"/>
            <a:r>
              <a:rPr lang="cs-CZ" dirty="0"/>
              <a:t>Hlas dostane subjekt „první na ráně“</a:t>
            </a:r>
          </a:p>
          <a:p>
            <a:endParaRPr lang="cs-CZ" dirty="0"/>
          </a:p>
          <a:p>
            <a:r>
              <a:rPr lang="cs-CZ" dirty="0"/>
              <a:t>Komplikovaný mechanismus volby:</a:t>
            </a:r>
          </a:p>
          <a:p>
            <a:pPr lvl="1"/>
            <a:r>
              <a:rPr lang="cs-CZ" dirty="0"/>
              <a:t>Austrálie</a:t>
            </a:r>
          </a:p>
          <a:p>
            <a:pPr lvl="1"/>
            <a:r>
              <a:rPr lang="cs-CZ" dirty="0"/>
              <a:t>Udělování bodů kandidátům</a:t>
            </a:r>
          </a:p>
          <a:p>
            <a:pPr lvl="1"/>
            <a:r>
              <a:rPr lang="cs-CZ" dirty="0" err="1"/>
              <a:t>Donkey</a:t>
            </a:r>
            <a:r>
              <a:rPr lang="cs-CZ" dirty="0"/>
              <a:t> voting (oslí hlasy) – </a:t>
            </a:r>
            <a:r>
              <a:rPr lang="cs-CZ" dirty="0" err="1"/>
              <a:t>hlasy</a:t>
            </a:r>
            <a:r>
              <a:rPr lang="cs-CZ" dirty="0"/>
              <a:t> uděleny sestupně nebo vzestupně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2490" y="219075"/>
            <a:ext cx="5619750" cy="641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Výsledek obrázku pro y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7" y="332657"/>
            <a:ext cx="1368152" cy="1368152"/>
          </a:xfrm>
          <a:prstGeom prst="rect">
            <a:avLst/>
          </a:prstGeom>
          <a:noFill/>
        </p:spPr>
      </p:pic>
      <p:pic>
        <p:nvPicPr>
          <p:cNvPr id="8" name="Picture 4" descr="Výsledek obrázku pro y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517232"/>
            <a:ext cx="936104" cy="936104"/>
          </a:xfrm>
          <a:prstGeom prst="rect">
            <a:avLst/>
          </a:prstGeom>
          <a:noFill/>
        </p:spPr>
      </p:pic>
      <p:pic>
        <p:nvPicPr>
          <p:cNvPr id="1030" name="Picture 6" descr="Výsledek obrázku pro n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2996952"/>
            <a:ext cx="1368152" cy="1368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Efekt pořadí v praxi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Mnoho důkazů z mnoha zemí</a:t>
            </a:r>
          </a:p>
          <a:p>
            <a:endParaRPr lang="cs-CZ" dirty="0"/>
          </a:p>
          <a:p>
            <a:r>
              <a:rPr lang="cs-CZ" b="1" dirty="0"/>
              <a:t>Kalifornia</a:t>
            </a:r>
            <a:r>
              <a:rPr lang="cs-CZ" dirty="0"/>
              <a:t> (Ho a Imai 2008), </a:t>
            </a:r>
            <a:r>
              <a:rPr lang="cs-CZ" b="1" dirty="0"/>
              <a:t>New York</a:t>
            </a:r>
            <a:r>
              <a:rPr lang="cs-CZ" dirty="0"/>
              <a:t> (</a:t>
            </a:r>
            <a:r>
              <a:rPr lang="cs-CZ" dirty="0" err="1"/>
              <a:t>Koppel</a:t>
            </a:r>
            <a:r>
              <a:rPr lang="cs-CZ" dirty="0"/>
              <a:t> a Steen 2004), </a:t>
            </a:r>
            <a:r>
              <a:rPr lang="cs-CZ" b="1" dirty="0"/>
              <a:t>Španělsko</a:t>
            </a:r>
            <a:r>
              <a:rPr lang="cs-CZ" dirty="0"/>
              <a:t> (Bagues a </a:t>
            </a:r>
            <a:r>
              <a:rPr lang="cs-CZ" dirty="0" err="1"/>
              <a:t>Esteve</a:t>
            </a:r>
            <a:r>
              <a:rPr lang="cs-CZ" dirty="0"/>
              <a:t>-</a:t>
            </a:r>
            <a:r>
              <a:rPr lang="cs-CZ" dirty="0" err="1"/>
              <a:t>Volart</a:t>
            </a:r>
            <a:r>
              <a:rPr lang="cs-CZ" dirty="0"/>
              <a:t> 2011), </a:t>
            </a:r>
            <a:r>
              <a:rPr lang="cs-CZ" b="1" dirty="0"/>
              <a:t>Austrálie</a:t>
            </a:r>
            <a:r>
              <a:rPr lang="cs-CZ" dirty="0"/>
              <a:t> (King a </a:t>
            </a:r>
            <a:r>
              <a:rPr lang="cs-CZ" dirty="0" err="1"/>
              <a:t>Leigh</a:t>
            </a:r>
            <a:r>
              <a:rPr lang="cs-CZ" dirty="0"/>
              <a:t> 2009), </a:t>
            </a:r>
            <a:r>
              <a:rPr lang="cs-CZ" b="1" dirty="0"/>
              <a:t>Irsko</a:t>
            </a:r>
            <a:r>
              <a:rPr lang="cs-CZ" dirty="0"/>
              <a:t> (Regan 2012)</a:t>
            </a:r>
          </a:p>
          <a:p>
            <a:endParaRPr lang="cs-CZ" dirty="0"/>
          </a:p>
          <a:p>
            <a:r>
              <a:rPr lang="cs-CZ" dirty="0"/>
              <a:t>Naměřený efekt často silnější než rozdíl mezi vítězem voleb a druhým v pořadí</a:t>
            </a:r>
          </a:p>
          <a:p>
            <a:endParaRPr lang="cs-CZ" dirty="0"/>
          </a:p>
          <a:p>
            <a:r>
              <a:rPr lang="cs-CZ" dirty="0"/>
              <a:t>Lépe umístění kandidáti získávají nejen </a:t>
            </a:r>
            <a:r>
              <a:rPr lang="cs-CZ" b="1" dirty="0"/>
              <a:t>více hlasů</a:t>
            </a:r>
            <a:r>
              <a:rPr lang="cs-CZ" dirty="0"/>
              <a:t>, ale mají i </a:t>
            </a:r>
            <a:r>
              <a:rPr lang="cs-CZ" b="1" dirty="0"/>
              <a:t>lepší přístup k mandátům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131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1730</TotalTime>
  <Words>752</Words>
  <Application>Microsoft Office PowerPoint</Application>
  <PresentationFormat>Prezentácia na obrazovke (4:3)</PresentationFormat>
  <Paragraphs>137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10</vt:i4>
      </vt:variant>
      <vt:variant>
        <vt:lpstr>Nadpisy snímok</vt:lpstr>
      </vt:variant>
      <vt:variant>
        <vt:i4>21</vt:i4>
      </vt:variant>
    </vt:vector>
  </HeadingPairs>
  <TitlesOfParts>
    <vt:vector size="34" baseType="lpstr">
      <vt:lpstr>Calibri</vt:lpstr>
      <vt:lpstr>Constantia</vt:lpstr>
      <vt:lpstr>Wingdings 2</vt:lpstr>
      <vt:lpstr>Tok</vt:lpstr>
      <vt:lpstr>1_Tok</vt:lpstr>
      <vt:lpstr>2_Tok</vt:lpstr>
      <vt:lpstr>3_Tok</vt:lpstr>
      <vt:lpstr>4_Tok</vt:lpstr>
      <vt:lpstr>5_Tok</vt:lpstr>
      <vt:lpstr>6_Tok</vt:lpstr>
      <vt:lpstr>7_Tok</vt:lpstr>
      <vt:lpstr>8_Tok</vt:lpstr>
      <vt:lpstr>9_Tok</vt:lpstr>
      <vt:lpstr>Abeceda a volby </vt:lpstr>
      <vt:lpstr>Ideál voleb</vt:lpstr>
      <vt:lpstr>Realita voleb</vt:lpstr>
      <vt:lpstr>Efekt pořadí na volebním lístku</vt:lpstr>
      <vt:lpstr>Efekt pořadí na volebním lístku</vt:lpstr>
      <vt:lpstr>Satisficing theory</vt:lpstr>
      <vt:lpstr>Jiná vysvětlení</vt:lpstr>
      <vt:lpstr>Prezentácia programu PowerPoint</vt:lpstr>
      <vt:lpstr>Efekt pořadí v praxi</vt:lpstr>
      <vt:lpstr>Je to problém?</vt:lpstr>
      <vt:lpstr>Prezentácia programu PowerPoint</vt:lpstr>
      <vt:lpstr>Abeceda</vt:lpstr>
      <vt:lpstr>Abeceda</vt:lpstr>
      <vt:lpstr>Abeceda</vt:lpstr>
      <vt:lpstr>Krajské volby SR</vt:lpstr>
      <vt:lpstr>Krajské volby SR</vt:lpstr>
      <vt:lpstr>Krajské volby SR</vt:lpstr>
      <vt:lpstr>Krajské volby SR</vt:lpstr>
      <vt:lpstr>Krajské volby SR</vt:lpstr>
      <vt:lpstr>Experiment  (Jusko, Spáč, Voda 2019)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Abeceda a volby </dc:title>
  <dc:creator>Peter Spáč</dc:creator>
  <cp:lastModifiedBy>Peter</cp:lastModifiedBy>
  <cp:revision>275</cp:revision>
  <dcterms:created xsi:type="dcterms:W3CDTF">2013-02-19T08:47:21Z</dcterms:created>
  <dcterms:modified xsi:type="dcterms:W3CDTF">2019-12-02T22:37:50Z</dcterms:modified>
</cp:coreProperties>
</file>