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/>
    <p:restoredTop sz="94712"/>
  </p:normalViewPr>
  <p:slideViewPr>
    <p:cSldViewPr snapToGrid="0" snapToObjects="1">
      <p:cViewPr varScale="1">
        <p:scale>
          <a:sx n="84" d="100"/>
          <a:sy n="84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2E1F4-65C6-4C46-9D95-211051056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Referendum IV. </a:t>
            </a:r>
            <a:r>
              <a:rPr lang="cs-CZ" cap="none" dirty="0"/>
              <a:t>a </a:t>
            </a:r>
            <a:r>
              <a:rPr lang="cs-CZ" dirty="0"/>
              <a:t>V. republiky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E56059-9C02-EF45-98A9-55752B673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Natálie </a:t>
            </a:r>
            <a:r>
              <a:rPr lang="cs-CZ" dirty="0" err="1"/>
              <a:t>kasalová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64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F9A50-D6DB-8347-BA73-74D8EAFE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republika	</a:t>
            </a:r>
            <a:br>
              <a:rPr lang="cs-CZ" dirty="0"/>
            </a:br>
            <a:r>
              <a:rPr lang="cs-CZ" dirty="0"/>
              <a:t>Ústava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C590FB-8D03-0C4A-A34B-34863FF3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zvyšuje roli výkonné moci, s cílem dosáhnutí stability vlád</a:t>
            </a:r>
          </a:p>
          <a:p>
            <a:pPr lvl="1"/>
            <a:r>
              <a:rPr lang="cs-CZ" dirty="0"/>
              <a:t>široké </a:t>
            </a:r>
            <a:r>
              <a:rPr lang="cs-CZ" dirty="0" err="1"/>
              <a:t>pravomoce</a:t>
            </a:r>
            <a:r>
              <a:rPr lang="cs-CZ" dirty="0"/>
              <a:t> prezidenta</a:t>
            </a:r>
          </a:p>
          <a:p>
            <a:pPr lvl="1"/>
            <a:r>
              <a:rPr lang="cs-CZ" dirty="0" err="1"/>
              <a:t>závádí</a:t>
            </a:r>
            <a:r>
              <a:rPr lang="cs-CZ" dirty="0"/>
              <a:t> </a:t>
            </a:r>
            <a:r>
              <a:rPr lang="cs-CZ" dirty="0" err="1"/>
              <a:t>poloprezidentský</a:t>
            </a:r>
            <a:r>
              <a:rPr lang="cs-CZ" dirty="0"/>
              <a:t> systém</a:t>
            </a:r>
          </a:p>
          <a:p>
            <a:pPr lvl="1"/>
            <a:r>
              <a:rPr lang="cs-CZ" dirty="0"/>
              <a:t>rigidní</a:t>
            </a:r>
          </a:p>
          <a:p>
            <a:pPr lvl="1"/>
            <a:r>
              <a:rPr lang="cs-CZ" dirty="0"/>
              <a:t>Národní shromáždění složeno z necelých 600 poslanců volených na 5 let, s poslanci jsou voleni i jejich náhradníci. Volí se většinovým dvoukolovým hlasováním (do druhého kola postupují kandidáti, kteří v prvním kole získali více než 12,5 % hlasů)</a:t>
            </a:r>
          </a:p>
          <a:p>
            <a:pPr lvl="1"/>
            <a:r>
              <a:rPr lang="cs-CZ" dirty="0"/>
              <a:t>Rada republiky přejmenována zpět na Senát. Senátorů je přes 300, jsou voleni každé 3 roky je volena třetina, funkční období trvá 9 let. Senátoři jsou voleni nepřímo – kolegiem přibližně 150 000 volitelů</a:t>
            </a:r>
          </a:p>
          <a:p>
            <a:pPr lvl="1"/>
            <a:r>
              <a:rPr lang="cs-CZ" dirty="0"/>
              <a:t>neslučitelnost mandátu člena vlády a Parlamentu</a:t>
            </a:r>
          </a:p>
          <a:p>
            <a:pPr lvl="1"/>
            <a:r>
              <a:rPr lang="cs-CZ" dirty="0"/>
              <a:t>na ústavnost zákonů dohlíží devítičlenná Ústavní rada – plní úlohu ústavního soudu</a:t>
            </a:r>
          </a:p>
          <a:p>
            <a:pPr lvl="1"/>
            <a:r>
              <a:rPr lang="cs-CZ" dirty="0"/>
              <a:t>Státní rada – poradní orgán, plní úlohu nejvyššího správního soudu</a:t>
            </a:r>
          </a:p>
          <a:p>
            <a:pPr lvl="1"/>
            <a:r>
              <a:rPr lang="cs-CZ" dirty="0"/>
              <a:t>součástí ústavního pořádku je i Deklarace práv člověka a občana a preambule ústavy 4. republiky, obsahující navíc hospodářská a sociální práva</a:t>
            </a:r>
          </a:p>
        </p:txBody>
      </p:sp>
    </p:spTree>
    <p:extLst>
      <p:ext uri="{BB962C8B-B14F-4D97-AF65-F5344CB8AC3E}">
        <p14:creationId xmlns:p14="http://schemas.microsoft.com/office/powerpoint/2010/main" val="2875500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817DB-C1CD-8A4E-A659-6C995D37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republika</a:t>
            </a:r>
            <a:br>
              <a:rPr lang="cs-CZ" dirty="0"/>
            </a:br>
            <a:r>
              <a:rPr lang="cs-CZ" dirty="0"/>
              <a:t>Ústava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08DE1E-758D-E341-AFE4-5CFD7C0E0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Některé významné akty prezidenta nevyžadovaly kontrasignaci od premiéra. Např.:</a:t>
            </a:r>
          </a:p>
          <a:p>
            <a:pPr lvl="2"/>
            <a:r>
              <a:rPr lang="cs-CZ" dirty="0"/>
              <a:t>právo rozpouštět Národní shromáždění</a:t>
            </a:r>
          </a:p>
          <a:p>
            <a:pPr lvl="2"/>
            <a:r>
              <a:rPr lang="cs-CZ" dirty="0"/>
              <a:t>právo přijímat mimořádná opatření v době krize</a:t>
            </a:r>
          </a:p>
          <a:p>
            <a:pPr lvl="3"/>
            <a:r>
              <a:rPr lang="cs-CZ" dirty="0"/>
              <a:t>(bylo využito např. při likvidaci vojenské vzpoury v Alžíru v roce 1961)</a:t>
            </a:r>
          </a:p>
          <a:p>
            <a:pPr lvl="2"/>
            <a:r>
              <a:rPr lang="cs-CZ" dirty="0"/>
              <a:t>právo jmenovat předsedu Ústavní rady</a:t>
            </a:r>
          </a:p>
          <a:p>
            <a:pPr lvl="1"/>
            <a:r>
              <a:rPr lang="cs-CZ" dirty="0"/>
              <a:t>1962 – novela ústavy – zavedena přímá volba prezidenta</a:t>
            </a:r>
          </a:p>
          <a:p>
            <a:pPr lvl="1"/>
            <a:r>
              <a:rPr lang="cs-CZ" dirty="0"/>
              <a:t>2000 – novela ústavy – zkrácení funkčního období prezidenta ze sedmi na pět let</a:t>
            </a:r>
          </a:p>
          <a:p>
            <a:pPr lvl="2"/>
            <a:r>
              <a:rPr lang="cs-CZ" dirty="0"/>
              <a:t>(ústava byla novelizována vícekrát)</a:t>
            </a:r>
          </a:p>
          <a:p>
            <a:pPr lvl="1"/>
            <a:r>
              <a:rPr lang="cs-CZ" dirty="0"/>
              <a:t>obohacuje politickou kulturu o jev tzv. soužití (kohabitace)</a:t>
            </a:r>
          </a:p>
          <a:p>
            <a:pPr lvl="2"/>
            <a:r>
              <a:rPr lang="cs-CZ" dirty="0"/>
              <a:t>Jde o situaci, kdy se v důsledku neodvolatelnosti prezidenta a odlišných funkčních období prezidenta a Národního shromáždění v úřadech prezidenta a premiéra ocitnou představitelé opačných politických proudů (pravice a levice) a výkonná moc je tak stranicky rozštěpena na dvě části.</a:t>
            </a:r>
          </a:p>
          <a:p>
            <a:pPr lvl="0"/>
            <a:r>
              <a:rPr lang="cs-CZ" sz="1600" dirty="0"/>
              <a:t>prosinec 1958 - de </a:t>
            </a:r>
            <a:r>
              <a:rPr lang="cs-CZ" sz="1600" dirty="0" err="1"/>
              <a:t>Gaulle</a:t>
            </a:r>
            <a:r>
              <a:rPr lang="cs-CZ" sz="1600" dirty="0"/>
              <a:t> zvolen prezidentem v nepřímých volbách</a:t>
            </a:r>
          </a:p>
          <a:p>
            <a:pPr lvl="0"/>
            <a:r>
              <a:rPr lang="cs-CZ" sz="1600" dirty="0"/>
              <a:t>1965 - de </a:t>
            </a:r>
            <a:r>
              <a:rPr lang="cs-CZ" sz="1600" dirty="0" err="1"/>
              <a:t>Gaulle</a:t>
            </a:r>
            <a:r>
              <a:rPr lang="cs-CZ" sz="1600" dirty="0"/>
              <a:t> zvolen prezidentem v přímých volbách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6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6C698-A995-4F45-82C6-075E5DA4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BB24B-030A-1B44-AADE-4C63BC67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FERRO, </a:t>
            </a:r>
            <a:r>
              <a:rPr lang="cs-CZ" dirty="0" err="1"/>
              <a:t>Marc</a:t>
            </a:r>
            <a:r>
              <a:rPr lang="cs-CZ" dirty="0"/>
              <a:t> a Milena LENDEROVÁ. </a:t>
            </a:r>
            <a:r>
              <a:rPr lang="cs-CZ" i="1" dirty="0"/>
              <a:t>Dějiny Francie</a:t>
            </a:r>
            <a:r>
              <a:rPr lang="cs-CZ" dirty="0"/>
              <a:t>. Praha: NLN, Nakladatelství Lidové noviny, 2006. Dějiny států. ISBN 80-7106-888-8.</a:t>
            </a:r>
          </a:p>
          <a:p>
            <a:r>
              <a:rPr lang="en" dirty="0"/>
              <a:t>GILDEA, Robert. </a:t>
            </a:r>
            <a:r>
              <a:rPr lang="en" i="1" dirty="0"/>
              <a:t>France since 1945</a:t>
            </a:r>
            <a:r>
              <a:rPr lang="en" dirty="0"/>
              <a:t>. 2nd ed. New York: Oxford University Press, 2002. ISBN 0192801317.</a:t>
            </a:r>
          </a:p>
          <a:p>
            <a:r>
              <a:rPr lang="fr" dirty="0"/>
              <a:t>BERSTEIN, Serge. </a:t>
            </a:r>
            <a:r>
              <a:rPr lang="fr" i="1" dirty="0"/>
              <a:t>The </a:t>
            </a:r>
            <a:r>
              <a:rPr lang="fr" i="1" dirty="0" err="1"/>
              <a:t>Republic</a:t>
            </a:r>
            <a:r>
              <a:rPr lang="fr" i="1" dirty="0"/>
              <a:t> of De Gaulle, 1958-1969</a:t>
            </a:r>
            <a:r>
              <a:rPr lang="fr" dirty="0"/>
              <a:t>. Paris: Editions de la Maison des sciences de l'homme, 1993. ISBN 0521252393.</a:t>
            </a:r>
          </a:p>
          <a:p>
            <a:r>
              <a:rPr lang="en" dirty="0"/>
              <a:t>ALMOND, Gabriel A., Russell J. DALTON a G. Bingham POWELL. </a:t>
            </a:r>
            <a:r>
              <a:rPr lang="en" i="1" dirty="0"/>
              <a:t>European politics today</a:t>
            </a:r>
            <a:r>
              <a:rPr lang="en" dirty="0"/>
              <a:t>. 2nd ed. New York: Longman, c2002. ISBN 0321086120.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41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6105C-B665-2248-BFCF-3A7014AED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zařazení do doby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9CE4A0-714E-E040-ACD9-5F3D37216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1946 – 1958 (13.05.1958 alžírský převrat)</a:t>
            </a:r>
          </a:p>
          <a:p>
            <a:r>
              <a:rPr lang="cs-CZ" dirty="0"/>
              <a:t>politická nestabilita, sociální problémy (studená válka, dekolonizace)</a:t>
            </a:r>
          </a:p>
          <a:p>
            <a:r>
              <a:rPr lang="cs-CZ" dirty="0"/>
              <a:t>po ukončení modernizace</a:t>
            </a:r>
          </a:p>
          <a:p>
            <a:r>
              <a:rPr lang="cs-CZ" dirty="0"/>
              <a:t>legitimitu získává Francie referendem</a:t>
            </a:r>
          </a:p>
          <a:p>
            <a:endParaRPr lang="cs-CZ" dirty="0"/>
          </a:p>
          <a:p>
            <a:r>
              <a:rPr lang="cs-CZ" dirty="0"/>
              <a:t>de </a:t>
            </a:r>
            <a:r>
              <a:rPr lang="cs-CZ" dirty="0" err="1"/>
              <a:t>Gaulle</a:t>
            </a:r>
            <a:r>
              <a:rPr lang="cs-CZ" dirty="0"/>
              <a:t> v lednu 1946 demise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7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D7C76-0A49-BC4F-9743-3C08F00A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tvoření ústavy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21F8EC-19C2-C340-BD74-2374024C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komise pověřená přípravou ústavy =&gt; projekt (opak de </a:t>
            </a:r>
            <a:r>
              <a:rPr lang="cs-CZ" dirty="0" err="1"/>
              <a:t>Gaulla</a:t>
            </a:r>
            <a:r>
              <a:rPr lang="cs-CZ" dirty="0"/>
              <a:t>)</a:t>
            </a:r>
          </a:p>
          <a:p>
            <a:r>
              <a:rPr lang="cs-CZ" dirty="0"/>
              <a:t>většinový text obsahoval: </a:t>
            </a:r>
          </a:p>
          <a:p>
            <a:pPr lvl="1"/>
            <a:r>
              <a:rPr lang="cs-CZ" dirty="0"/>
              <a:t>jediná parlamentní komora, volila předsedu vlády i prezidenta</a:t>
            </a:r>
          </a:p>
          <a:p>
            <a:pPr lvl="1"/>
            <a:r>
              <a:rPr lang="cs-CZ" dirty="0"/>
              <a:t>pokud odhlasuje vládě nedůvěru, svrhne ji</a:t>
            </a:r>
          </a:p>
          <a:p>
            <a:pPr lvl="1"/>
            <a:r>
              <a:rPr lang="cs-CZ" dirty="0"/>
              <a:t>vláda mohla rozpustit sněmovnu pod podmínkou, že sama podá demisi a pravomoci předá předsedovi sněmovny</a:t>
            </a:r>
          </a:p>
        </p:txBody>
      </p:sp>
    </p:spTree>
    <p:extLst>
      <p:ext uri="{BB962C8B-B14F-4D97-AF65-F5344CB8AC3E}">
        <p14:creationId xmlns:p14="http://schemas.microsoft.com/office/powerpoint/2010/main" val="290844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21FF4-814B-034B-AC48-96795EBE3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samotné 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66EE84-0BB9-434E-945A-1ED415A3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5.5.1946 probíhá hlasování</a:t>
            </a:r>
          </a:p>
          <a:p>
            <a:r>
              <a:rPr lang="cs-CZ" dirty="0"/>
              <a:t>pro -&gt; 53%</a:t>
            </a:r>
          </a:p>
          <a:p>
            <a:r>
              <a:rPr lang="cs-CZ" dirty="0"/>
              <a:t>proti -&gt; 47%</a:t>
            </a:r>
          </a:p>
          <a:p>
            <a:r>
              <a:rPr lang="cs-CZ" dirty="0"/>
              <a:t>text označen za nepřípustný, hlavní problém však ne text, ale hegemonie levice</a:t>
            </a:r>
          </a:p>
          <a:p>
            <a:r>
              <a:rPr lang="cs-CZ" dirty="0"/>
              <a:t>tento postoj potvrzen i při volbě do 2. ústavodárného shromáždění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54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14759-1A65-7542-B8CF-AAA67B0D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Po referendu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76269E-D151-3442-8223-774F02FAD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Ústavodárné shromáždění již bez komunistů</a:t>
            </a:r>
          </a:p>
          <a:p>
            <a:r>
              <a:rPr lang="cs-CZ" dirty="0"/>
              <a:t>pozměněn původní text:</a:t>
            </a:r>
          </a:p>
          <a:p>
            <a:pPr lvl="1"/>
            <a:r>
              <a:rPr lang="cs-CZ" dirty="0"/>
              <a:t>částečně zvýšena moc prezidenta</a:t>
            </a:r>
          </a:p>
          <a:p>
            <a:pPr lvl="1"/>
            <a:r>
              <a:rPr lang="cs-CZ" dirty="0"/>
              <a:t>připojena 2. komora = Rada republiky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9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F8862-70E7-C742-9214-D2203DEE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2. 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518636-91B5-4045-B6E3-D937F079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říjen 1946</a:t>
            </a:r>
          </a:p>
          <a:p>
            <a:r>
              <a:rPr lang="cs-CZ" dirty="0"/>
              <a:t>pro -&gt; 36%</a:t>
            </a:r>
          </a:p>
          <a:p>
            <a:r>
              <a:rPr lang="cs-CZ" dirty="0"/>
              <a:t>proti -&gt; 31%</a:t>
            </a:r>
          </a:p>
          <a:p>
            <a:r>
              <a:rPr lang="cs-CZ" dirty="0"/>
              <a:t>nehlasovalo -&gt; 31%</a:t>
            </a:r>
          </a:p>
          <a:p>
            <a:r>
              <a:rPr lang="cs-CZ" dirty="0"/>
              <a:t>parlamentním zřízením s převahou zákonodárné moci</a:t>
            </a:r>
          </a:p>
          <a:p>
            <a:r>
              <a:rPr lang="cs-CZ" dirty="0"/>
              <a:t>časté střídání vlád</a:t>
            </a:r>
          </a:p>
        </p:txBody>
      </p:sp>
    </p:spTree>
    <p:extLst>
      <p:ext uri="{BB962C8B-B14F-4D97-AF65-F5344CB8AC3E}">
        <p14:creationId xmlns:p14="http://schemas.microsoft.com/office/powerpoint/2010/main" val="339668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E3FAC-E937-CF41-AB48-05BC4364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republika</a:t>
            </a:r>
            <a:br>
              <a:rPr lang="cs-CZ" dirty="0"/>
            </a:br>
            <a:r>
              <a:rPr lang="cs-CZ" dirty="0"/>
              <a:t>2. 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222CCA-B70D-AB40-AAB6-3E2E7E8DD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podobná ústava ze III. republiky, kromě:</a:t>
            </a:r>
          </a:p>
          <a:p>
            <a:pPr lvl="1"/>
            <a:r>
              <a:rPr lang="cs-CZ" dirty="0"/>
              <a:t>zakotvení Deklarace práv v preambuli</a:t>
            </a:r>
          </a:p>
          <a:p>
            <a:pPr lvl="1"/>
            <a:r>
              <a:rPr lang="cs-CZ" dirty="0"/>
              <a:t>obsahovala sociální práva</a:t>
            </a:r>
          </a:p>
          <a:p>
            <a:pPr lvl="1"/>
            <a:r>
              <a:rPr lang="cs-CZ" dirty="0"/>
              <a:t>poslanecká sněmovna -&gt; nyní Národní shromáždění (silnější postavení,  schvalování zákonů, rozpočtu, ne/důvěra vládě)</a:t>
            </a:r>
          </a:p>
          <a:p>
            <a:pPr lvl="1"/>
            <a:r>
              <a:rPr lang="cs-CZ" dirty="0"/>
              <a:t>senát -&gt; Rada republiky (podílení na volbě prezidenta, v zákonodárství jen poradní funkce)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49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A80DA-7E41-0043-B710-B9D32C34E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republika</a:t>
            </a:r>
            <a:br>
              <a:rPr lang="cs-CZ" dirty="0"/>
            </a:br>
            <a:r>
              <a:rPr lang="cs-CZ" dirty="0"/>
              <a:t>Zařazení do doby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532E2C-D405-D34B-86EB-40510E03C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05130"/>
          </a:xfrm>
        </p:spPr>
        <p:txBody>
          <a:bodyPr>
            <a:normAutofit/>
          </a:bodyPr>
          <a:lstStyle/>
          <a:p>
            <a:r>
              <a:rPr lang="cs-CZ" dirty="0"/>
              <a:t>1958 Francie na pokraji občanské války (alžírské kolonie)</a:t>
            </a:r>
          </a:p>
          <a:p>
            <a:r>
              <a:rPr lang="cs-CZ" dirty="0"/>
              <a:t>13.05.1958 do čela vlády opět de </a:t>
            </a:r>
            <a:r>
              <a:rPr lang="cs-CZ" dirty="0" err="1"/>
              <a:t>Gaulle</a:t>
            </a:r>
            <a:r>
              <a:rPr lang="cs-CZ" dirty="0"/>
              <a:t> -&gt; reformace ústavy</a:t>
            </a:r>
          </a:p>
          <a:p>
            <a:r>
              <a:rPr lang="cs-CZ" dirty="0"/>
              <a:t>1.6.1958 prezident René </a:t>
            </a:r>
            <a:r>
              <a:rPr lang="cs-CZ" dirty="0" err="1"/>
              <a:t>Coty</a:t>
            </a:r>
            <a:r>
              <a:rPr lang="cs-CZ" dirty="0"/>
              <a:t> pod hrozbou demise prosadil důvěru de </a:t>
            </a:r>
            <a:r>
              <a:rPr lang="cs-CZ" dirty="0" err="1"/>
              <a:t>Gaullovi</a:t>
            </a:r>
            <a:endParaRPr lang="cs-CZ" dirty="0"/>
          </a:p>
          <a:p>
            <a:r>
              <a:rPr lang="cs-CZ" dirty="0"/>
              <a:t>3.6. 1958 NS schválilo de </a:t>
            </a:r>
            <a:r>
              <a:rPr lang="cs-CZ" dirty="0" err="1"/>
              <a:t>Gaullově</a:t>
            </a:r>
            <a:r>
              <a:rPr lang="cs-CZ" dirty="0"/>
              <a:t> vládě 2 zmocňovací zákony:</a:t>
            </a:r>
          </a:p>
          <a:p>
            <a:pPr lvl="1"/>
            <a:r>
              <a:rPr lang="cs-CZ" dirty="0"/>
              <a:t>pravomoc vypracovat pro referendum návrh nové ústavy</a:t>
            </a:r>
          </a:p>
          <a:p>
            <a:pPr lvl="1"/>
            <a:r>
              <a:rPr lang="cs-CZ" dirty="0"/>
              <a:t>přenesení zákonodárné moci na vládu po dobu 6. měsíců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44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3A8DA-EC5C-7D46-899D-2F7BA909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republika</a:t>
            </a:r>
            <a:br>
              <a:rPr lang="cs-CZ" dirty="0"/>
            </a:br>
            <a:r>
              <a:rPr lang="cs-CZ" dirty="0"/>
              <a:t>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F97F4E-56EC-1348-93DB-807760024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obejití zákona de </a:t>
            </a:r>
            <a:r>
              <a:rPr lang="cs-CZ" dirty="0" err="1"/>
              <a:t>grevi</a:t>
            </a:r>
            <a:r>
              <a:rPr lang="cs-CZ" dirty="0"/>
              <a:t> =&gt; žádné všeobecné volby, které zvolí parlament, ale prezident jmenuje Ústavodárný sbor =&gt; úplně vynechání voleb</a:t>
            </a:r>
          </a:p>
          <a:p>
            <a:r>
              <a:rPr lang="cs-CZ" dirty="0"/>
              <a:t>zároveň neproběhla přímá volba prezidenta (nejde dohromady s referendem)</a:t>
            </a:r>
          </a:p>
          <a:p>
            <a:r>
              <a:rPr lang="cs-CZ" dirty="0"/>
              <a:t>dodnes spoustu Francouzů neuznává V. republiku </a:t>
            </a:r>
          </a:p>
          <a:p>
            <a:r>
              <a:rPr lang="cs-CZ" dirty="0"/>
              <a:t>září 1958 referendum o nové ústavě</a:t>
            </a:r>
          </a:p>
          <a:p>
            <a:r>
              <a:rPr lang="cs-CZ" dirty="0"/>
              <a:t>4.9.1958 vyhlášení nové ústavy =&gt; vznik V. republiky</a:t>
            </a:r>
          </a:p>
          <a:p>
            <a:r>
              <a:rPr lang="cs-CZ" dirty="0"/>
              <a:t>pro -&gt; 82.6%</a:t>
            </a:r>
          </a:p>
          <a:p>
            <a:r>
              <a:rPr lang="cs-CZ" dirty="0"/>
              <a:t>proti -&gt; 17.4%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7998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42</TotalTime>
  <Words>676</Words>
  <Application>Microsoft Macintosh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Galerie</vt:lpstr>
      <vt:lpstr>Referendum IV. a V. republiky</vt:lpstr>
      <vt:lpstr>IV. Republika zařazení do doby</vt:lpstr>
      <vt:lpstr>IV. republika tvoření ústavy</vt:lpstr>
      <vt:lpstr>IV. republika samotné referendum</vt:lpstr>
      <vt:lpstr>IV. republika Po referendu</vt:lpstr>
      <vt:lpstr>IV. Republika 2. referendum</vt:lpstr>
      <vt:lpstr>IV. republika 2. Referendum</vt:lpstr>
      <vt:lpstr>V. republika Zařazení do doby</vt:lpstr>
      <vt:lpstr>V. republika referendum</vt:lpstr>
      <vt:lpstr>V. republika  Ústava</vt:lpstr>
      <vt:lpstr>V. republika Ústava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Referendum IV. A V. republiky</dc:title>
  <dc:creator>Microsoft Office User</dc:creator>
  <cp:lastModifiedBy>Microsoft Office User</cp:lastModifiedBy>
  <cp:revision>7</cp:revision>
  <dcterms:created xsi:type="dcterms:W3CDTF">2019-10-06T10:03:31Z</dcterms:created>
  <dcterms:modified xsi:type="dcterms:W3CDTF">2019-10-08T06:32:20Z</dcterms:modified>
</cp:coreProperties>
</file>