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92"/>
  </p:normalViewPr>
  <p:slideViewPr>
    <p:cSldViewPr snapToGrid="0" snapToObjects="1">
      <p:cViewPr varScale="1">
        <p:scale>
          <a:sx n="93" d="100"/>
          <a:sy n="93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35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9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77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084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71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00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6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48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6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7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62F004F-B76F-5646-8D9A-782AC1F8F049}" type="datetimeFigureOut">
              <a:rPr lang="cs-CZ" smtClean="0"/>
              <a:t>10.10.19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C074B55-6743-BA4A-91DD-E999DCB34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cuni.cz/bitstream/handle/20.500.11956/682/DPTX_0_0_11230_0_16311_0_72291.pdf?sequence=1&amp;isAllowed=y" TargetMode="External"/><Relationship Id="rId7" Type="http://schemas.openxmlformats.org/officeDocument/2006/relationships/hyperlink" Target="Estaing_1978.jpg/1024px-Vale&#769;ry_Giscard_d" TargetMode="External"/><Relationship Id="rId2" Type="http://schemas.openxmlformats.org/officeDocument/2006/relationships/hyperlink" Target="https://dspace.cuni.cz/bitstream/handle/20.500.11956/909/BPTX_2006_2_11230_JBAK01_12863_0_59501.pdf?sequence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ties-and-elections.eu/france.html" TargetMode="External"/><Relationship Id="rId5" Type="http://schemas.openxmlformats.org/officeDocument/2006/relationships/hyperlink" Target="https://www.france-politique.fr/" TargetMode="External"/><Relationship Id="rId4" Type="http://schemas.openxmlformats.org/officeDocument/2006/relationships/hyperlink" Target="https://dspace.cuni.cz/bitstream/handle/20.500.11956/94328/150041005.pdf?sequence=1&amp;isAllowed=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7732F-79AB-1B46-B469-FF2E8DA2F7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Unie pro francouzskou demokracii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udf</a:t>
            </a:r>
            <a:r>
              <a:rPr lang="cs-CZ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DD9765-994D-A74D-9F8B-923BC4689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Francouzská politika a politické strany </a:t>
            </a:r>
          </a:p>
          <a:p>
            <a:r>
              <a:rPr lang="cs-CZ" dirty="0"/>
              <a:t>Adriana Široká </a:t>
            </a:r>
          </a:p>
        </p:txBody>
      </p:sp>
    </p:spTree>
    <p:extLst>
      <p:ext uri="{BB962C8B-B14F-4D97-AF65-F5344CB8AC3E}">
        <p14:creationId xmlns:p14="http://schemas.microsoft.com/office/powerpoint/2010/main" val="150220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2C8C432-3065-EA40-802D-16BC52A3FB84}"/>
              </a:ext>
            </a:extLst>
          </p:cNvPr>
          <p:cNvSpPr txBox="1"/>
          <p:nvPr/>
        </p:nvSpPr>
        <p:spPr>
          <a:xfrm>
            <a:off x="831272" y="845127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1979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CD611FF-652C-F741-8462-0F0D22A2EDC0}"/>
              </a:ext>
            </a:extLst>
          </p:cNvPr>
          <p:cNvSpPr txBox="1"/>
          <p:nvPr/>
        </p:nvSpPr>
        <p:spPr>
          <a:xfrm>
            <a:off x="6331527" y="845127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1984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E5BD2A5-5F36-D249-84EF-21CF9500EB71}"/>
              </a:ext>
            </a:extLst>
          </p:cNvPr>
          <p:cNvSpPr txBox="1"/>
          <p:nvPr/>
        </p:nvSpPr>
        <p:spPr>
          <a:xfrm>
            <a:off x="831272" y="1944377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27,6 %</a:t>
            </a:r>
          </a:p>
          <a:p>
            <a:r>
              <a:rPr lang="cs-CZ" dirty="0"/>
              <a:t>25 mandátů z 81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81E1FC7-EE60-3449-A2A1-7F74CC867EA2}"/>
              </a:ext>
            </a:extLst>
          </p:cNvPr>
          <p:cNvSpPr txBox="1"/>
          <p:nvPr/>
        </p:nvSpPr>
        <p:spPr>
          <a:xfrm>
            <a:off x="6331527" y="1850777"/>
            <a:ext cx="3906000" cy="9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UDR + RPR </a:t>
            </a:r>
          </a:p>
          <a:p>
            <a:r>
              <a:rPr lang="cs-CZ" dirty="0"/>
              <a:t>43 %</a:t>
            </a:r>
          </a:p>
          <a:p>
            <a:r>
              <a:rPr lang="cs-CZ" dirty="0"/>
              <a:t>41 mandátů z 81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47F4FFE-CF89-B947-B487-6A2D84EA3A25}"/>
              </a:ext>
            </a:extLst>
          </p:cNvPr>
          <p:cNvSpPr txBox="1"/>
          <p:nvPr/>
        </p:nvSpPr>
        <p:spPr>
          <a:xfrm>
            <a:off x="831272" y="3535279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1989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0DC44AC-8E3D-FA47-A9C0-02EC3990DF13}"/>
              </a:ext>
            </a:extLst>
          </p:cNvPr>
          <p:cNvSpPr txBox="1"/>
          <p:nvPr/>
        </p:nvSpPr>
        <p:spPr>
          <a:xfrm>
            <a:off x="831272" y="5070764"/>
            <a:ext cx="3906000" cy="9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UDF + RPR </a:t>
            </a:r>
          </a:p>
          <a:p>
            <a:r>
              <a:rPr lang="cs-CZ" dirty="0"/>
              <a:t>29 % </a:t>
            </a:r>
          </a:p>
          <a:p>
            <a:r>
              <a:rPr lang="cs-CZ" dirty="0"/>
              <a:t>26 mandátů z 81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D2DB07B-AFBB-454C-A07A-4709757D4F37}"/>
              </a:ext>
            </a:extLst>
          </p:cNvPr>
          <p:cNvSpPr txBox="1"/>
          <p:nvPr/>
        </p:nvSpPr>
        <p:spPr>
          <a:xfrm>
            <a:off x="6331527" y="3533179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1994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6FE873B-07B5-FB48-8FB9-322F598B7514}"/>
              </a:ext>
            </a:extLst>
          </p:cNvPr>
          <p:cNvSpPr txBox="1"/>
          <p:nvPr/>
        </p:nvSpPr>
        <p:spPr>
          <a:xfrm>
            <a:off x="6275618" y="5081610"/>
            <a:ext cx="3906000" cy="9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UDF + RPR </a:t>
            </a:r>
          </a:p>
          <a:p>
            <a:r>
              <a:rPr lang="cs-CZ" dirty="0"/>
              <a:t>25,6 % </a:t>
            </a:r>
          </a:p>
          <a:p>
            <a:r>
              <a:rPr lang="cs-CZ" dirty="0"/>
              <a:t>28 mandátů z 87 </a:t>
            </a:r>
          </a:p>
        </p:txBody>
      </p:sp>
    </p:spTree>
    <p:extLst>
      <p:ext uri="{BB962C8B-B14F-4D97-AF65-F5344CB8AC3E}">
        <p14:creationId xmlns:p14="http://schemas.microsoft.com/office/powerpoint/2010/main" val="3062218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D5A4364-4C46-B844-8308-1D27663C8108}"/>
              </a:ext>
            </a:extLst>
          </p:cNvPr>
          <p:cNvSpPr txBox="1"/>
          <p:nvPr/>
        </p:nvSpPr>
        <p:spPr>
          <a:xfrm>
            <a:off x="914400" y="346363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1999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450346F-A0E1-FC47-83B2-80F0F15F6D22}"/>
              </a:ext>
            </a:extLst>
          </p:cNvPr>
          <p:cNvSpPr txBox="1"/>
          <p:nvPr/>
        </p:nvSpPr>
        <p:spPr>
          <a:xfrm>
            <a:off x="914400" y="1392381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9,29 % </a:t>
            </a:r>
          </a:p>
          <a:p>
            <a:r>
              <a:rPr lang="cs-CZ" dirty="0"/>
              <a:t>9 mandátů z 87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6C79FA9-D40F-9448-A308-1A5EF2D17846}"/>
              </a:ext>
            </a:extLst>
          </p:cNvPr>
          <p:cNvSpPr txBox="1"/>
          <p:nvPr/>
        </p:nvSpPr>
        <p:spPr>
          <a:xfrm>
            <a:off x="6927273" y="346363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2004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45F4DC-D54F-3542-8141-AA9B7CDA07E7}"/>
              </a:ext>
            </a:extLst>
          </p:cNvPr>
          <p:cNvSpPr txBox="1"/>
          <p:nvPr/>
        </p:nvSpPr>
        <p:spPr>
          <a:xfrm>
            <a:off x="6927273" y="1392381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11,9 % </a:t>
            </a:r>
          </a:p>
          <a:p>
            <a:r>
              <a:rPr lang="cs-CZ" dirty="0"/>
              <a:t>11 mandátů ze 78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BE80157-6716-8942-B0F3-F44E47B5F277}"/>
              </a:ext>
            </a:extLst>
          </p:cNvPr>
          <p:cNvSpPr txBox="1"/>
          <p:nvPr/>
        </p:nvSpPr>
        <p:spPr>
          <a:xfrm>
            <a:off x="914400" y="2801330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 2009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25E242A-247E-2147-8B96-63B0411D0861}"/>
              </a:ext>
            </a:extLst>
          </p:cNvPr>
          <p:cNvSpPr txBox="1"/>
          <p:nvPr/>
        </p:nvSpPr>
        <p:spPr>
          <a:xfrm>
            <a:off x="914399" y="4085088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/>
              <a:t>MoDem</a:t>
            </a:r>
            <a:r>
              <a:rPr lang="cs-CZ" dirty="0"/>
              <a:t> </a:t>
            </a:r>
          </a:p>
          <a:p>
            <a:r>
              <a:rPr lang="cs-CZ" dirty="0"/>
              <a:t>8,5 % </a:t>
            </a:r>
          </a:p>
          <a:p>
            <a:r>
              <a:rPr lang="cs-CZ" dirty="0"/>
              <a:t>6 mandátů ze 72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6F4F250-FEC2-3340-9D92-1FBEE740BE4A}"/>
              </a:ext>
            </a:extLst>
          </p:cNvPr>
          <p:cNvSpPr txBox="1"/>
          <p:nvPr/>
        </p:nvSpPr>
        <p:spPr>
          <a:xfrm>
            <a:off x="6927273" y="2801330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2014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4A68CA1-58C1-E249-9C12-CD62E3422E27}"/>
              </a:ext>
            </a:extLst>
          </p:cNvPr>
          <p:cNvSpPr txBox="1"/>
          <p:nvPr/>
        </p:nvSpPr>
        <p:spPr>
          <a:xfrm>
            <a:off x="6927272" y="4064306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/>
              <a:t>MoDem</a:t>
            </a:r>
            <a:r>
              <a:rPr lang="cs-CZ" dirty="0"/>
              <a:t> + UDI </a:t>
            </a:r>
          </a:p>
          <a:p>
            <a:r>
              <a:rPr lang="cs-CZ" dirty="0"/>
              <a:t>9,9 % </a:t>
            </a:r>
          </a:p>
          <a:p>
            <a:r>
              <a:rPr lang="cs-CZ" dirty="0"/>
              <a:t>7 mandátů ze 74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D2F526E-2747-AA41-B402-BAA6D2598D9F}"/>
              </a:ext>
            </a:extLst>
          </p:cNvPr>
          <p:cNvSpPr txBox="1"/>
          <p:nvPr/>
        </p:nvSpPr>
        <p:spPr>
          <a:xfrm>
            <a:off x="914399" y="5319117"/>
            <a:ext cx="4536000" cy="153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2019</a:t>
            </a:r>
            <a:r>
              <a:rPr lang="cs-CZ" dirty="0"/>
              <a:t> </a:t>
            </a:r>
          </a:p>
          <a:p>
            <a:r>
              <a:rPr lang="cs-CZ" dirty="0" err="1"/>
              <a:t>MoDem</a:t>
            </a:r>
            <a:r>
              <a:rPr lang="cs-CZ" dirty="0"/>
              <a:t> + LREM + </a:t>
            </a:r>
            <a:r>
              <a:rPr lang="cs-CZ" dirty="0" err="1"/>
              <a:t>Agir</a:t>
            </a:r>
            <a:r>
              <a:rPr lang="cs-CZ" dirty="0"/>
              <a:t> + </a:t>
            </a:r>
            <a:r>
              <a:rPr lang="cs-CZ" dirty="0" err="1"/>
              <a:t>Mouvement</a:t>
            </a:r>
            <a:r>
              <a:rPr lang="cs-CZ" dirty="0"/>
              <a:t> </a:t>
            </a:r>
            <a:r>
              <a:rPr lang="cs-CZ" dirty="0" err="1"/>
              <a:t>Radical</a:t>
            </a:r>
            <a:endParaRPr lang="cs-CZ" dirty="0"/>
          </a:p>
          <a:p>
            <a:r>
              <a:rPr lang="cs-CZ" dirty="0"/>
              <a:t>22,4 % </a:t>
            </a:r>
          </a:p>
          <a:p>
            <a:r>
              <a:rPr lang="cs-CZ" dirty="0"/>
              <a:t>21 mandátů ze 74 </a:t>
            </a:r>
          </a:p>
        </p:txBody>
      </p:sp>
    </p:spTree>
    <p:extLst>
      <p:ext uri="{BB962C8B-B14F-4D97-AF65-F5344CB8AC3E}">
        <p14:creationId xmlns:p14="http://schemas.microsoft.com/office/powerpoint/2010/main" val="342124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AAB13-C3F7-864B-B198-BA4809862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77FD8-A1B3-5345-9B0E-D71A50A6B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Původním účelem bylo dosažení, co nejlepšího výsledku v legislativních volbách a upevnění pozice prezidenta </a:t>
            </a:r>
            <a:r>
              <a:rPr lang="cs-CZ" dirty="0" err="1"/>
              <a:t>d‘Estainga</a:t>
            </a:r>
            <a:r>
              <a:rPr lang="cs-CZ" dirty="0"/>
              <a:t> </a:t>
            </a:r>
          </a:p>
          <a:p>
            <a:r>
              <a:rPr lang="cs-CZ" dirty="0"/>
              <a:t>Snaha nabídnout voličům třetí cestu</a:t>
            </a:r>
          </a:p>
          <a:p>
            <a:r>
              <a:rPr lang="cs-CZ" dirty="0"/>
              <a:t>Její </a:t>
            </a:r>
            <a:r>
              <a:rPr lang="cs-CZ" dirty="0" err="1"/>
              <a:t>notabilní</a:t>
            </a:r>
            <a:r>
              <a:rPr lang="cs-CZ" dirty="0"/>
              <a:t> podstata jí spíše uškodila, stejně tak jako její vnitřní nejednotnost a pravolevé štěpení </a:t>
            </a:r>
          </a:p>
          <a:p>
            <a:r>
              <a:rPr lang="cs-CZ" dirty="0"/>
              <a:t>I přes kritiku volebního systému jako „diskriminačního“ se UDF podařilo až do 90. let 20. století najít své stále místo, a to po boku pravicové RPR </a:t>
            </a:r>
          </a:p>
          <a:p>
            <a:r>
              <a:rPr lang="cs-CZ" dirty="0"/>
              <a:t>I přes značný úbytek členů a voličů od roku 2002 se dokázala v systému udržet a v současnosti je od roku 2017 vládní stranou </a:t>
            </a:r>
          </a:p>
        </p:txBody>
      </p:sp>
    </p:spTree>
    <p:extLst>
      <p:ext uri="{BB962C8B-B14F-4D97-AF65-F5344CB8AC3E}">
        <p14:creationId xmlns:p14="http://schemas.microsoft.com/office/powerpoint/2010/main" val="3100911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0F92C-2F34-284D-81F3-38D320C5D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7D99FD-DA3C-C142-948A-A787483D8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Dvořáková, Vladimíra. (2008). </a:t>
            </a:r>
            <a:r>
              <a:rPr lang="cs-CZ" i="1" dirty="0"/>
              <a:t>Základní modely demokratických systémů. </a:t>
            </a:r>
            <a:r>
              <a:rPr lang="cs-CZ" dirty="0"/>
              <a:t>Praha: </a:t>
            </a:r>
            <a:r>
              <a:rPr lang="cs-CZ" dirty="0" err="1"/>
              <a:t>Oeconomica</a:t>
            </a:r>
            <a:endParaRPr lang="cs-CZ" dirty="0"/>
          </a:p>
          <a:p>
            <a:r>
              <a:rPr lang="cs-CZ" dirty="0"/>
              <a:t>Hönigová, Nina. (2008). </a:t>
            </a:r>
            <a:r>
              <a:rPr lang="cs-CZ" i="1" dirty="0"/>
              <a:t>Pozice středové strany v systému francouzské V. Republiky: Význam a role UDF v kontextu prezidentských voleb 2002 a 2007 </a:t>
            </a:r>
            <a:r>
              <a:rPr lang="cs-CZ" dirty="0"/>
              <a:t>(Bakalářská práce). Získáno z: </a:t>
            </a:r>
            <a:r>
              <a:rPr lang="cs-CZ" u="sng" dirty="0">
                <a:hlinkClick r:id="rId2"/>
              </a:rPr>
              <a:t>https://dspace.cuni.cz/bitstream/handle/20.500.11956/909/BPTX_2006_2_11230_JBAK01_12863_0_59501.pdf?sequence=1</a:t>
            </a:r>
            <a:endParaRPr lang="cs-CZ" dirty="0"/>
          </a:p>
          <a:p>
            <a:r>
              <a:rPr lang="cs-CZ" dirty="0"/>
              <a:t>Jurčíková, Barbara. (2009). </a:t>
            </a:r>
            <a:r>
              <a:rPr lang="cs-CZ" i="1" dirty="0"/>
              <a:t>Reformní přínos vládnutí Valéry </a:t>
            </a:r>
            <a:r>
              <a:rPr lang="cs-CZ" i="1" dirty="0" err="1"/>
              <a:t>Giscarda</a:t>
            </a:r>
            <a:r>
              <a:rPr lang="cs-CZ" i="1" dirty="0"/>
              <a:t> </a:t>
            </a:r>
            <a:r>
              <a:rPr lang="cs-CZ" i="1" dirty="0" err="1"/>
              <a:t>d’Estainga</a:t>
            </a:r>
            <a:r>
              <a:rPr lang="cs-CZ" i="1" dirty="0"/>
              <a:t> v letech 1974-1981 </a:t>
            </a:r>
            <a:r>
              <a:rPr lang="cs-CZ" dirty="0"/>
              <a:t>(Diplomová práce). Získáno z: </a:t>
            </a:r>
            <a:r>
              <a:rPr lang="cs-CZ" u="sng" dirty="0">
                <a:hlinkClick r:id="rId3"/>
              </a:rPr>
              <a:t>https://dspace.cuni.cz/bitstream/handle/20.500.11956/682/DPTX_0_0_11230_0_16311_0_72291.pdf?sequence=1&amp;isAllowed=y</a:t>
            </a:r>
            <a:endParaRPr lang="cs-CZ" dirty="0"/>
          </a:p>
          <a:p>
            <a:r>
              <a:rPr lang="cs-CZ" dirty="0"/>
              <a:t>Jurčíková, Barbara. (2010). </a:t>
            </a:r>
            <a:r>
              <a:rPr lang="cs-CZ" i="1" dirty="0"/>
              <a:t>Francie v době krize 1974-1981: Období vládnutí Valéry </a:t>
            </a:r>
            <a:r>
              <a:rPr lang="cs-CZ" i="1" dirty="0" err="1"/>
              <a:t>Giscarda</a:t>
            </a:r>
            <a:r>
              <a:rPr lang="cs-CZ" i="1" dirty="0"/>
              <a:t> </a:t>
            </a:r>
            <a:r>
              <a:rPr lang="cs-CZ" i="1" dirty="0" err="1"/>
              <a:t>d’Estainga</a:t>
            </a:r>
            <a:r>
              <a:rPr lang="cs-CZ" i="1" dirty="0"/>
              <a:t>. </a:t>
            </a:r>
            <a:r>
              <a:rPr lang="cs-CZ" dirty="0"/>
              <a:t>(Rigorózní práce). Získáno z: </a:t>
            </a:r>
            <a:r>
              <a:rPr lang="cs-CZ" u="sng" dirty="0">
                <a:hlinkClick r:id="rId4"/>
              </a:rPr>
              <a:t>https://dspace.cuni.cz/bitstream/handle/20.500.11956/94328/150041005.pdf?sequence=1&amp;isAllowed=y</a:t>
            </a:r>
            <a:endParaRPr lang="cs-CZ" dirty="0"/>
          </a:p>
          <a:p>
            <a:r>
              <a:rPr lang="cs-CZ" dirty="0"/>
              <a:t>Knapp, Andrew. (2005). </a:t>
            </a:r>
            <a:r>
              <a:rPr lang="cs-CZ" i="1" dirty="0" err="1"/>
              <a:t>Parties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Party </a:t>
            </a:r>
            <a:r>
              <a:rPr lang="cs-CZ" i="1" dirty="0" err="1"/>
              <a:t>system</a:t>
            </a:r>
            <a:r>
              <a:rPr lang="cs-CZ" i="1" dirty="0"/>
              <a:t> in France. </a:t>
            </a:r>
            <a:r>
              <a:rPr lang="cs-CZ" dirty="0" err="1"/>
              <a:t>Basingstoke</a:t>
            </a:r>
            <a:r>
              <a:rPr lang="cs-CZ" dirty="0"/>
              <a:t>: </a:t>
            </a:r>
            <a:r>
              <a:rPr lang="cs-CZ" dirty="0" err="1"/>
              <a:t>Palgrave</a:t>
            </a:r>
            <a:r>
              <a:rPr lang="cs-CZ" dirty="0"/>
              <a:t> </a:t>
            </a:r>
          </a:p>
          <a:p>
            <a:r>
              <a:rPr lang="cs-CZ" dirty="0" err="1"/>
              <a:t>Perottino</a:t>
            </a:r>
            <a:r>
              <a:rPr lang="cs-CZ" dirty="0"/>
              <a:t>, Michel. (2005). </a:t>
            </a:r>
            <a:r>
              <a:rPr lang="cs-CZ" i="1" dirty="0"/>
              <a:t>Francouzský politický systém. </a:t>
            </a:r>
            <a:r>
              <a:rPr lang="cs-CZ" dirty="0"/>
              <a:t>Praha: Slon </a:t>
            </a:r>
          </a:p>
          <a:p>
            <a:r>
              <a:rPr lang="cs-CZ" u="sng" dirty="0">
                <a:hlinkClick r:id="rId5"/>
              </a:rPr>
              <a:t>https://www.france-politique.fr</a:t>
            </a:r>
            <a:endParaRPr lang="cs-CZ" dirty="0"/>
          </a:p>
          <a:p>
            <a:r>
              <a:rPr lang="cs-CZ" u="sng" dirty="0">
                <a:hlinkClick r:id="rId6"/>
              </a:rPr>
              <a:t>http://www.parties-and-elections.eu/france.html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Zdroj obrázku </a:t>
            </a:r>
            <a:endParaRPr lang="cs-CZ" dirty="0"/>
          </a:p>
          <a:p>
            <a:r>
              <a:rPr lang="cs-CZ" u="sng" dirty="0">
                <a:hlinkClick r:id="rId7"/>
              </a:rPr>
              <a:t>https://upload.wikimedia.org/wikipedia/commons/thumb/0/0a/Valéry_Giscard_d’Estaing_1978.jpg/1024px-Valéry_Giscard_d’Estaing_1978.jpg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56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A9BFB-7359-0644-BB7D-57D8B0DF0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Valéry </a:t>
            </a:r>
            <a:r>
              <a:rPr lang="cs-CZ" dirty="0" err="1"/>
              <a:t>giscard</a:t>
            </a:r>
            <a:r>
              <a:rPr lang="cs-CZ" dirty="0"/>
              <a:t> </a:t>
            </a:r>
            <a:r>
              <a:rPr lang="cs-CZ" dirty="0" err="1"/>
              <a:t>D‘estaing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71290D-46F2-4042-AD18-263F81163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829" y="2651898"/>
            <a:ext cx="7729728" cy="3101983"/>
          </a:xfrm>
        </p:spPr>
        <p:txBody>
          <a:bodyPr/>
          <a:lstStyle/>
          <a:p>
            <a:r>
              <a:rPr lang="cs-CZ" dirty="0"/>
              <a:t>Prezident v letech 1974-1981 </a:t>
            </a:r>
          </a:p>
          <a:p>
            <a:r>
              <a:rPr lang="cs-CZ" dirty="0"/>
              <a:t>Středový politik s příklonem k pravici </a:t>
            </a:r>
          </a:p>
          <a:p>
            <a:r>
              <a:rPr lang="cs-CZ" dirty="0"/>
              <a:t>Ropné šoky a ekonomická krize </a:t>
            </a:r>
          </a:p>
          <a:p>
            <a:r>
              <a:rPr lang="cs-CZ" dirty="0"/>
              <a:t>Snaha být reformním prezidentem </a:t>
            </a:r>
          </a:p>
          <a:p>
            <a:r>
              <a:rPr lang="cs-CZ" dirty="0"/>
              <a:t>Neúspěšná kandidatura v roce 1981 </a:t>
            </a:r>
          </a:p>
          <a:p>
            <a:r>
              <a:rPr lang="cs-CZ" dirty="0"/>
              <a:t>1. února 1978 vzniká jako prezidentská strana UDF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079BA3-FE0F-B249-BF42-73D49737A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965" y="2358049"/>
            <a:ext cx="3694530" cy="460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2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5DE0E-A012-1443-A303-3EF32F90E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AEDAEC-C03E-4547-9ECE-3B21C5B6F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Zakládající strany: Ústředí sociálních demokratů, Republikánská strana, Radikální strana, kluby Perspektivy a reality </a:t>
            </a:r>
          </a:p>
          <a:p>
            <a:r>
              <a:rPr lang="cs-CZ" dirty="0"/>
              <a:t>Nejvýraznější proudy: křesťanská demokracie, liberalismus, radikalismus </a:t>
            </a:r>
          </a:p>
          <a:p>
            <a:r>
              <a:rPr lang="cs-CZ" dirty="0"/>
              <a:t>Počáteční účel: podpora prezidenta a dosažení co nejlepšího výsledku v legislativních volbách; narušit politickou dominanci PS a RPR a nabídnout občanům atraktivní „třetí cestu“ </a:t>
            </a:r>
          </a:p>
          <a:p>
            <a:r>
              <a:rPr lang="cs-CZ" dirty="0"/>
              <a:t>Pravolevé štěpení a vnitřní nejednotnost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4E983-89E9-6649-B355-ACA283D2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</a:t>
            </a:r>
            <a:r>
              <a:rPr lang="cs-CZ" dirty="0" err="1"/>
              <a:t>ii</a:t>
            </a:r>
            <a:r>
              <a:rPr lang="cs-CZ" dirty="0"/>
              <a:t>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70D603-246F-F44D-AFED-BEB807CC3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Notabilní</a:t>
            </a:r>
            <a:r>
              <a:rPr lang="cs-CZ" dirty="0"/>
              <a:t> podstata </a:t>
            </a:r>
          </a:p>
          <a:p>
            <a:r>
              <a:rPr lang="cs-CZ" dirty="0"/>
              <a:t>Intenzivní spolupráce s RPR v 80. a 90. letech</a:t>
            </a:r>
          </a:p>
          <a:p>
            <a:r>
              <a:rPr lang="cs-CZ" dirty="0"/>
              <a:t>Volatilita elektorátu  </a:t>
            </a:r>
          </a:p>
          <a:p>
            <a:r>
              <a:rPr lang="cs-CZ" dirty="0"/>
              <a:t>Typický elektorát: lidé s vysokoškolským vzděláním, vyšší příjmové skupiny, praktikující katolíci, důchodci a také někteří zemědělci</a:t>
            </a:r>
          </a:p>
          <a:p>
            <a:r>
              <a:rPr lang="cs-CZ" dirty="0"/>
              <a:t>Zanedbatelná členská základna (kolem 15 tisíc) a spíše regionální než celostátní zakotvení </a:t>
            </a:r>
          </a:p>
          <a:p>
            <a:r>
              <a:rPr lang="cs-CZ" dirty="0"/>
              <a:t>Celá UDF vždy závisela na politice RPR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58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98C6E-785B-5345-AD33-31E38CCA8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národního shromáždění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30544F-AD4A-104F-B09E-968229E70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Dvoukolový většinový systém </a:t>
            </a:r>
          </a:p>
          <a:p>
            <a:r>
              <a:rPr lang="cs-CZ" dirty="0"/>
              <a:t>577 poslanců voleno v jednomandátových obvodech (až od roku 1986)</a:t>
            </a:r>
          </a:p>
          <a:p>
            <a:r>
              <a:rPr lang="cs-CZ" dirty="0"/>
              <a:t>289 křesel nutných pro získání většiny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48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3C2C584E-E917-A34D-A0C6-1EFB597157FB}"/>
              </a:ext>
            </a:extLst>
          </p:cNvPr>
          <p:cNvSpPr txBox="1"/>
          <p:nvPr/>
        </p:nvSpPr>
        <p:spPr>
          <a:xfrm>
            <a:off x="720436" y="955964"/>
            <a:ext cx="3906981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1978</a:t>
            </a:r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35C24D-6BCE-7342-B1E8-003FC369C405}"/>
              </a:ext>
            </a:extLst>
          </p:cNvPr>
          <p:cNvSpPr txBox="1"/>
          <p:nvPr/>
        </p:nvSpPr>
        <p:spPr>
          <a:xfrm>
            <a:off x="6567053" y="955964"/>
            <a:ext cx="390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1981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AC5568-C354-A648-B687-490FCBC36C6A}"/>
              </a:ext>
            </a:extLst>
          </p:cNvPr>
          <p:cNvSpPr txBox="1"/>
          <p:nvPr/>
        </p:nvSpPr>
        <p:spPr>
          <a:xfrm>
            <a:off x="720434" y="2396835"/>
            <a:ext cx="3906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RPR 22,6 %            150 mandátů </a:t>
            </a:r>
          </a:p>
          <a:p>
            <a:r>
              <a:rPr lang="cs-CZ" dirty="0"/>
              <a:t>UDF 21,4 %.           121 mandátů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BB4A91D-9746-2D4A-949B-AAB5A997BB26}"/>
              </a:ext>
            </a:extLst>
          </p:cNvPr>
          <p:cNvSpPr txBox="1"/>
          <p:nvPr/>
        </p:nvSpPr>
        <p:spPr>
          <a:xfrm>
            <a:off x="6567052" y="2396835"/>
            <a:ext cx="401782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PS 37,52 %             283 mandátů</a:t>
            </a:r>
          </a:p>
          <a:p>
            <a:r>
              <a:rPr lang="cs-CZ" dirty="0"/>
              <a:t>RPR 20,9 %.            85 mandátů </a:t>
            </a:r>
          </a:p>
          <a:p>
            <a:r>
              <a:rPr lang="cs-CZ" dirty="0"/>
              <a:t>UDF 19,2 %.           62 mandátů 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AA68E0E-D5F3-7943-ACEB-2C48002B216C}"/>
              </a:ext>
            </a:extLst>
          </p:cNvPr>
          <p:cNvSpPr txBox="1"/>
          <p:nvPr/>
        </p:nvSpPr>
        <p:spPr>
          <a:xfrm>
            <a:off x="720434" y="3920837"/>
            <a:ext cx="390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</a:t>
            </a:r>
            <a:r>
              <a:rPr lang="cs-CZ" sz="4000" dirty="0">
                <a:solidFill>
                  <a:srgbClr val="FF0000"/>
                </a:solidFill>
              </a:rPr>
              <a:t>1986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1EBBF10-1F8B-7345-85BD-452815E405B4}"/>
              </a:ext>
            </a:extLst>
          </p:cNvPr>
          <p:cNvSpPr txBox="1"/>
          <p:nvPr/>
        </p:nvSpPr>
        <p:spPr>
          <a:xfrm>
            <a:off x="6567054" y="3920837"/>
            <a:ext cx="390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1988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FFF2934-2535-4F45-AECE-02B136DB28E6}"/>
              </a:ext>
            </a:extLst>
          </p:cNvPr>
          <p:cNvSpPr txBox="1"/>
          <p:nvPr/>
        </p:nvSpPr>
        <p:spPr>
          <a:xfrm>
            <a:off x="720434" y="5140036"/>
            <a:ext cx="3888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PS 31 %                     212 mandátů                    </a:t>
            </a:r>
          </a:p>
          <a:p>
            <a:r>
              <a:rPr lang="cs-CZ" dirty="0"/>
              <a:t>UDF + RPR 41, 3 %    286 mandátů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D4742FC-6155-7748-B861-ED5692050102}"/>
              </a:ext>
            </a:extLst>
          </p:cNvPr>
          <p:cNvSpPr txBox="1"/>
          <p:nvPr/>
        </p:nvSpPr>
        <p:spPr>
          <a:xfrm>
            <a:off x="6567053" y="5173975"/>
            <a:ext cx="4017819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Unie sdružení a středu – UDF + RPR </a:t>
            </a:r>
          </a:p>
          <a:p>
            <a:r>
              <a:rPr lang="cs-CZ" dirty="0"/>
              <a:t>PS 37 %                260 mandátů</a:t>
            </a:r>
          </a:p>
          <a:p>
            <a:r>
              <a:rPr lang="cs-CZ" dirty="0"/>
              <a:t>RPR 19,2 %.          126 mandátů </a:t>
            </a:r>
          </a:p>
          <a:p>
            <a:r>
              <a:rPr lang="cs-CZ" dirty="0"/>
              <a:t>UDF 18,5 %          129 mandátů        </a:t>
            </a:r>
          </a:p>
        </p:txBody>
      </p:sp>
    </p:spTree>
    <p:extLst>
      <p:ext uri="{BB962C8B-B14F-4D97-AF65-F5344CB8AC3E}">
        <p14:creationId xmlns:p14="http://schemas.microsoft.com/office/powerpoint/2010/main" val="2636739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85FA146-CDFF-8045-A7D5-5F4CCB8E7FA9}"/>
              </a:ext>
            </a:extLst>
          </p:cNvPr>
          <p:cNvSpPr txBox="1"/>
          <p:nvPr/>
        </p:nvSpPr>
        <p:spPr>
          <a:xfrm>
            <a:off x="595746" y="706582"/>
            <a:ext cx="3906000" cy="7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1993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FE18195-ACBF-8F4F-91E8-4AA67BB047B2}"/>
              </a:ext>
            </a:extLst>
          </p:cNvPr>
          <p:cNvSpPr txBox="1"/>
          <p:nvPr/>
        </p:nvSpPr>
        <p:spPr>
          <a:xfrm>
            <a:off x="6572673" y="720437"/>
            <a:ext cx="390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1997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92783A0-159C-4942-AE18-1E46FD006A2A}"/>
              </a:ext>
            </a:extLst>
          </p:cNvPr>
          <p:cNvSpPr txBox="1"/>
          <p:nvPr/>
        </p:nvSpPr>
        <p:spPr>
          <a:xfrm>
            <a:off x="595746" y="1925782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RPR 20,4 %          242 mandátů</a:t>
            </a:r>
          </a:p>
          <a:p>
            <a:r>
              <a:rPr lang="cs-CZ" dirty="0"/>
              <a:t>UDF 19,1 %         207 mandátů</a:t>
            </a:r>
          </a:p>
          <a:p>
            <a:r>
              <a:rPr lang="cs-CZ" dirty="0"/>
              <a:t>PS 17,6 %.            53 mandátů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A6C31BA-58CE-CF4F-A2E0-9A5B08E0074D}"/>
              </a:ext>
            </a:extLst>
          </p:cNvPr>
          <p:cNvSpPr txBox="1"/>
          <p:nvPr/>
        </p:nvSpPr>
        <p:spPr>
          <a:xfrm>
            <a:off x="6572673" y="1925782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PS 23,5 %.             255 mandátů</a:t>
            </a:r>
          </a:p>
          <a:p>
            <a:r>
              <a:rPr lang="cs-CZ" dirty="0"/>
              <a:t>RPR 15,7 %           139 mandátů</a:t>
            </a:r>
          </a:p>
          <a:p>
            <a:r>
              <a:rPr lang="cs-CZ" dirty="0"/>
              <a:t>UDF 14, 2 %         112 mandátů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BF18956-928F-A64D-AE1F-E527225D9D6C}"/>
              </a:ext>
            </a:extLst>
          </p:cNvPr>
          <p:cNvSpPr txBox="1"/>
          <p:nvPr/>
        </p:nvSpPr>
        <p:spPr>
          <a:xfrm>
            <a:off x="595746" y="3532909"/>
            <a:ext cx="390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2002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A5A6628-55DC-564D-993D-C4BFA0E0C28F}"/>
              </a:ext>
            </a:extLst>
          </p:cNvPr>
          <p:cNvSpPr txBox="1"/>
          <p:nvPr/>
        </p:nvSpPr>
        <p:spPr>
          <a:xfrm>
            <a:off x="6572673" y="3519054"/>
            <a:ext cx="390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 2007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EF8F20B-6538-9E4C-954A-BC215A0CF439}"/>
              </a:ext>
            </a:extLst>
          </p:cNvPr>
          <p:cNvSpPr txBox="1"/>
          <p:nvPr/>
        </p:nvSpPr>
        <p:spPr>
          <a:xfrm>
            <a:off x="594110" y="5043055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UMP 33,3 %         358 mandátů</a:t>
            </a:r>
          </a:p>
          <a:p>
            <a:r>
              <a:rPr lang="cs-CZ" dirty="0"/>
              <a:t>PS 24,1 %           140 mandátů</a:t>
            </a:r>
          </a:p>
          <a:p>
            <a:r>
              <a:rPr lang="cs-CZ" dirty="0"/>
              <a:t>UDF 4,9 %          27 mandátů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4AA3AE8-BC51-834C-BA3B-248AC358F12B}"/>
              </a:ext>
            </a:extLst>
          </p:cNvPr>
          <p:cNvSpPr txBox="1"/>
          <p:nvPr/>
        </p:nvSpPr>
        <p:spPr>
          <a:xfrm>
            <a:off x="6572673" y="5043055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UMP 39,5 %        313 mandátů</a:t>
            </a:r>
          </a:p>
          <a:p>
            <a:r>
              <a:rPr lang="cs-CZ" dirty="0"/>
              <a:t>PS 24,7 %.          186 mandátů</a:t>
            </a:r>
          </a:p>
          <a:p>
            <a:r>
              <a:rPr lang="cs-CZ" dirty="0" err="1"/>
              <a:t>MoDem</a:t>
            </a:r>
            <a:r>
              <a:rPr lang="cs-CZ" dirty="0"/>
              <a:t> 7,6 %         3 mandáty </a:t>
            </a:r>
          </a:p>
        </p:txBody>
      </p:sp>
    </p:spTree>
    <p:extLst>
      <p:ext uri="{BB962C8B-B14F-4D97-AF65-F5344CB8AC3E}">
        <p14:creationId xmlns:p14="http://schemas.microsoft.com/office/powerpoint/2010/main" val="1782521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425A0D8-8C07-2440-9B37-69758FC7C047}"/>
              </a:ext>
            </a:extLst>
          </p:cNvPr>
          <p:cNvSpPr txBox="1"/>
          <p:nvPr/>
        </p:nvSpPr>
        <p:spPr>
          <a:xfrm>
            <a:off x="955964" y="928255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2012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B429CCD-71C3-F04E-8F3C-48057630E7C8}"/>
              </a:ext>
            </a:extLst>
          </p:cNvPr>
          <p:cNvSpPr txBox="1"/>
          <p:nvPr/>
        </p:nvSpPr>
        <p:spPr>
          <a:xfrm>
            <a:off x="6774873" y="928255"/>
            <a:ext cx="3906000" cy="712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dirty="0"/>
              <a:t>         2019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9159FED-5B43-8649-B642-B5886DD0A72C}"/>
              </a:ext>
            </a:extLst>
          </p:cNvPr>
          <p:cNvSpPr txBox="1"/>
          <p:nvPr/>
        </p:nvSpPr>
        <p:spPr>
          <a:xfrm>
            <a:off x="955964" y="2022764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PS 29,4 %           280 mandátů</a:t>
            </a:r>
          </a:p>
          <a:p>
            <a:r>
              <a:rPr lang="cs-CZ" dirty="0"/>
              <a:t>UMP 27,1 %.        194 mandátů</a:t>
            </a:r>
          </a:p>
          <a:p>
            <a:r>
              <a:rPr lang="cs-CZ" dirty="0" err="1"/>
              <a:t>MoDem</a:t>
            </a:r>
            <a:r>
              <a:rPr lang="cs-CZ" dirty="0"/>
              <a:t> 1,8 %     2 mandáty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E533075-2463-A349-B73D-0086B3D51690}"/>
              </a:ext>
            </a:extLst>
          </p:cNvPr>
          <p:cNvSpPr txBox="1"/>
          <p:nvPr/>
        </p:nvSpPr>
        <p:spPr>
          <a:xfrm>
            <a:off x="6774873" y="2022764"/>
            <a:ext cx="39060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LREM 28,2 %           308 mandátů </a:t>
            </a:r>
          </a:p>
          <a:p>
            <a:r>
              <a:rPr lang="cs-CZ" dirty="0"/>
              <a:t>LR 15,8 %                113 mandátů</a:t>
            </a:r>
          </a:p>
          <a:p>
            <a:r>
              <a:rPr lang="cs-CZ" dirty="0" err="1"/>
              <a:t>MoDem</a:t>
            </a:r>
            <a:r>
              <a:rPr lang="cs-CZ" dirty="0"/>
              <a:t> 4,1 %          42 mandátů </a:t>
            </a:r>
          </a:p>
        </p:txBody>
      </p:sp>
    </p:spTree>
    <p:extLst>
      <p:ext uri="{BB962C8B-B14F-4D97-AF65-F5344CB8AC3E}">
        <p14:creationId xmlns:p14="http://schemas.microsoft.com/office/powerpoint/2010/main" val="221370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4B8E3-B849-694D-8BCA-0804AF92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evropského parlamentu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3A6A72-E7C0-F94B-8D7B-519E8484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Proporční volební systém</a:t>
            </a:r>
          </a:p>
          <a:p>
            <a:r>
              <a:rPr lang="cs-CZ" dirty="0"/>
              <a:t>Celá země je jedním volebním obvodem </a:t>
            </a:r>
          </a:p>
          <a:p>
            <a:r>
              <a:rPr lang="cs-CZ" dirty="0"/>
              <a:t>Od roku 1979 mezi 70-80 křesly  </a:t>
            </a:r>
          </a:p>
        </p:txBody>
      </p:sp>
    </p:spTree>
    <p:extLst>
      <p:ext uri="{BB962C8B-B14F-4D97-AF65-F5344CB8AC3E}">
        <p14:creationId xmlns:p14="http://schemas.microsoft.com/office/powerpoint/2010/main" val="366477206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{2982F621-7F23-1D43-A898-9F4349282CA9}tf10001120</Template>
  <TotalTime>6310</TotalTime>
  <Words>602</Words>
  <Application>Microsoft Macintosh PowerPoint</Application>
  <PresentationFormat>Širokoúhlá obrazovka</PresentationFormat>
  <Paragraphs>120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Balík</vt:lpstr>
      <vt:lpstr>Unie pro francouzskou demokracii  (udf)</vt:lpstr>
      <vt:lpstr>Valéry giscard D‘estaing</vt:lpstr>
      <vt:lpstr>ZÁKLADNÍ INFORMACE</vt:lpstr>
      <vt:lpstr>Základní informace ii. </vt:lpstr>
      <vt:lpstr>Volby do národního shromáždění</vt:lpstr>
      <vt:lpstr>Prezentace aplikace PowerPoint</vt:lpstr>
      <vt:lpstr>Prezentace aplikace PowerPoint</vt:lpstr>
      <vt:lpstr>Prezentace aplikace PowerPoint</vt:lpstr>
      <vt:lpstr>Volby do evropského parlamentu </vt:lpstr>
      <vt:lpstr>Prezentace aplikace PowerPoint</vt:lpstr>
      <vt:lpstr>Prezentace aplikace PowerPoint</vt:lpstr>
      <vt:lpstr>Shrnutí </vt:lpstr>
      <vt:lpstr>Zdroje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Unie pro francouzskou demokracii  (udf)</dc:title>
  <dc:creator>Uživatel Microsoft Office</dc:creator>
  <cp:lastModifiedBy>Uživatel Microsoft Office</cp:lastModifiedBy>
  <cp:revision>38</cp:revision>
  <dcterms:created xsi:type="dcterms:W3CDTF">2019-10-10T10:35:57Z</dcterms:created>
  <dcterms:modified xsi:type="dcterms:W3CDTF">2019-10-14T19:46:52Z</dcterms:modified>
</cp:coreProperties>
</file>