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6" r:id="rId2"/>
    <p:sldId id="288" r:id="rId3"/>
    <p:sldId id="287" r:id="rId4"/>
    <p:sldId id="283" r:id="rId5"/>
    <p:sldId id="306" r:id="rId6"/>
    <p:sldId id="307" r:id="rId7"/>
    <p:sldId id="308" r:id="rId8"/>
    <p:sldId id="309" r:id="rId9"/>
    <p:sldId id="284" r:id="rId10"/>
    <p:sldId id="290" r:id="rId11"/>
    <p:sldId id="291" r:id="rId12"/>
    <p:sldId id="285" r:id="rId13"/>
    <p:sldId id="292" r:id="rId14"/>
    <p:sldId id="310" r:id="rId15"/>
    <p:sldId id="311" r:id="rId16"/>
    <p:sldId id="305" r:id="rId17"/>
    <p:sldId id="30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Střední sty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Světlý styl 3 – zvýraznění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Světlý styl 1 – zvýraznění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Světlý sty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Světlý styl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85" autoAdjust="0"/>
    <p:restoredTop sz="94660"/>
  </p:normalViewPr>
  <p:slideViewPr>
    <p:cSldViewPr snapToGrid="0">
      <p:cViewPr varScale="1">
        <p:scale>
          <a:sx n="68" d="100"/>
          <a:sy n="68" d="100"/>
        </p:scale>
        <p:origin x="89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a:t>Kliknutím lze upravit styl.</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235B0FDA-6F0F-4184-A893-C5D9B1F5AAAD}" type="datetimeFigureOut">
              <a:rPr lang="cs-CZ" smtClean="0"/>
              <a:t>28.10.2019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FBCF44C-CCA4-4048-9FEA-D14EB0752528}" type="slidenum">
              <a:rPr lang="cs-CZ" smtClean="0"/>
              <a:t>‹#›</a:t>
            </a:fld>
            <a:endParaRPr lang="cs-C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658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235B0FDA-6F0F-4184-A893-C5D9B1F5AAAD}" type="datetimeFigureOut">
              <a:rPr lang="cs-CZ" smtClean="0"/>
              <a:t>28.10.2019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FBCF44C-CCA4-4048-9FEA-D14EB0752528}" type="slidenum">
              <a:rPr lang="cs-CZ" smtClean="0"/>
              <a:t>‹#›</a:t>
            </a:fld>
            <a:endParaRPr lang="cs-CZ"/>
          </a:p>
        </p:txBody>
      </p:sp>
    </p:spTree>
    <p:extLst>
      <p:ext uri="{BB962C8B-B14F-4D97-AF65-F5344CB8AC3E}">
        <p14:creationId xmlns:p14="http://schemas.microsoft.com/office/powerpoint/2010/main" val="2877752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235B0FDA-6F0F-4184-A893-C5D9B1F5AAAD}" type="datetimeFigureOut">
              <a:rPr lang="cs-CZ" smtClean="0"/>
              <a:t>28.10.2019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FBCF44C-CCA4-4048-9FEA-D14EB0752528}" type="slidenum">
              <a:rPr lang="cs-CZ" smtClean="0"/>
              <a:t>‹#›</a:t>
            </a:fld>
            <a:endParaRPr lang="cs-CZ"/>
          </a:p>
        </p:txBody>
      </p:sp>
    </p:spTree>
    <p:extLst>
      <p:ext uri="{BB962C8B-B14F-4D97-AF65-F5344CB8AC3E}">
        <p14:creationId xmlns:p14="http://schemas.microsoft.com/office/powerpoint/2010/main" val="1347333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235B0FDA-6F0F-4184-A893-C5D9B1F5AAAD}" type="datetimeFigureOut">
              <a:rPr lang="cs-CZ" smtClean="0"/>
              <a:t>28.10.2019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FBCF44C-CCA4-4048-9FEA-D14EB0752528}" type="slidenum">
              <a:rPr lang="cs-CZ" smtClean="0"/>
              <a:t>‹#›</a:t>
            </a:fld>
            <a:endParaRPr lang="cs-CZ"/>
          </a:p>
        </p:txBody>
      </p:sp>
    </p:spTree>
    <p:extLst>
      <p:ext uri="{BB962C8B-B14F-4D97-AF65-F5344CB8AC3E}">
        <p14:creationId xmlns:p14="http://schemas.microsoft.com/office/powerpoint/2010/main" val="2212740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a:t>Kliknutím lze upravit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235B0FDA-6F0F-4184-A893-C5D9B1F5AAAD}" type="datetimeFigureOut">
              <a:rPr lang="cs-CZ" smtClean="0"/>
              <a:t>28.10.2019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FBCF44C-CCA4-4048-9FEA-D14EB0752528}" type="slidenum">
              <a:rPr lang="cs-CZ" smtClean="0"/>
              <a:t>‹#›</a:t>
            </a:fld>
            <a:endParaRPr lang="cs-C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685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cs-CZ"/>
              <a:t>Kliknutím lze upravit styl.</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235B0FDA-6F0F-4184-A893-C5D9B1F5AAAD}" type="datetimeFigureOut">
              <a:rPr lang="cs-CZ" smtClean="0"/>
              <a:t>28.10.2019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FBCF44C-CCA4-4048-9FEA-D14EB0752528}" type="slidenum">
              <a:rPr lang="cs-CZ" smtClean="0"/>
              <a:t>‹#›</a:t>
            </a:fld>
            <a:endParaRPr lang="cs-CZ"/>
          </a:p>
        </p:txBody>
      </p:sp>
    </p:spTree>
    <p:extLst>
      <p:ext uri="{BB962C8B-B14F-4D97-AF65-F5344CB8AC3E}">
        <p14:creationId xmlns:p14="http://schemas.microsoft.com/office/powerpoint/2010/main" val="635565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cs-CZ"/>
              <a:t>Kliknutím lze upravit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097280" y="2582334"/>
            <a:ext cx="4937760" cy="33782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217920" y="2582334"/>
            <a:ext cx="4937760" cy="33782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235B0FDA-6F0F-4184-A893-C5D9B1F5AAAD}" type="datetimeFigureOut">
              <a:rPr lang="cs-CZ" smtClean="0"/>
              <a:t>28.10.2019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1FBCF44C-CCA4-4048-9FEA-D14EB0752528}" type="slidenum">
              <a:rPr lang="cs-CZ" smtClean="0"/>
              <a:t>‹#›</a:t>
            </a:fld>
            <a:endParaRPr lang="cs-CZ"/>
          </a:p>
        </p:txBody>
      </p:sp>
    </p:spTree>
    <p:extLst>
      <p:ext uri="{BB962C8B-B14F-4D97-AF65-F5344CB8AC3E}">
        <p14:creationId xmlns:p14="http://schemas.microsoft.com/office/powerpoint/2010/main" val="1492318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235B0FDA-6F0F-4184-A893-C5D9B1F5AAAD}" type="datetimeFigureOut">
              <a:rPr lang="cs-CZ" smtClean="0"/>
              <a:t>28.10.2019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1FBCF44C-CCA4-4048-9FEA-D14EB0752528}" type="slidenum">
              <a:rPr lang="cs-CZ" smtClean="0"/>
              <a:t>‹#›</a:t>
            </a:fld>
            <a:endParaRPr lang="cs-CZ"/>
          </a:p>
        </p:txBody>
      </p:sp>
    </p:spTree>
    <p:extLst>
      <p:ext uri="{BB962C8B-B14F-4D97-AF65-F5344CB8AC3E}">
        <p14:creationId xmlns:p14="http://schemas.microsoft.com/office/powerpoint/2010/main" val="992484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35B0FDA-6F0F-4184-A893-C5D9B1F5AAAD}" type="datetimeFigureOut">
              <a:rPr lang="cs-CZ" smtClean="0"/>
              <a:t>28.10.2019</a:t>
            </a:fld>
            <a:endParaRPr lang="cs-CZ"/>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cs-CZ"/>
          </a:p>
        </p:txBody>
      </p:sp>
      <p:sp>
        <p:nvSpPr>
          <p:cNvPr id="9" name="Slide Number Placeholder 8"/>
          <p:cNvSpPr>
            <a:spLocks noGrp="1"/>
          </p:cNvSpPr>
          <p:nvPr>
            <p:ph type="sldNum" sz="quarter" idx="12"/>
          </p:nvPr>
        </p:nvSpPr>
        <p:spPr/>
        <p:txBody>
          <a:bodyPr/>
          <a:lstStyle/>
          <a:p>
            <a:fld id="{1FBCF44C-CCA4-4048-9FEA-D14EB0752528}" type="slidenum">
              <a:rPr lang="cs-CZ" smtClean="0"/>
              <a:t>‹#›</a:t>
            </a:fld>
            <a:endParaRPr lang="cs-CZ"/>
          </a:p>
        </p:txBody>
      </p:sp>
    </p:spTree>
    <p:extLst>
      <p:ext uri="{BB962C8B-B14F-4D97-AF65-F5344CB8AC3E}">
        <p14:creationId xmlns:p14="http://schemas.microsoft.com/office/powerpoint/2010/main" val="1948468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cs-CZ"/>
              <a:t>Kliknutím lze upravit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35B0FDA-6F0F-4184-A893-C5D9B1F5AAAD}" type="datetimeFigureOut">
              <a:rPr lang="cs-CZ" smtClean="0"/>
              <a:t>28.10.2019</a:t>
            </a:fld>
            <a:endParaRPr lang="cs-CZ"/>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cs-CZ"/>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FBCF44C-CCA4-4048-9FEA-D14EB0752528}" type="slidenum">
              <a:rPr lang="cs-CZ" smtClean="0"/>
              <a:t>‹#›</a:t>
            </a:fld>
            <a:endParaRPr lang="cs-CZ"/>
          </a:p>
        </p:txBody>
      </p:sp>
    </p:spTree>
    <p:extLst>
      <p:ext uri="{BB962C8B-B14F-4D97-AF65-F5344CB8AC3E}">
        <p14:creationId xmlns:p14="http://schemas.microsoft.com/office/powerpoint/2010/main" val="1823914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235B0FDA-6F0F-4184-A893-C5D9B1F5AAAD}" type="datetimeFigureOut">
              <a:rPr lang="cs-CZ" smtClean="0"/>
              <a:t>28.10.2019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FBCF44C-CCA4-4048-9FEA-D14EB0752528}" type="slidenum">
              <a:rPr lang="cs-CZ" smtClean="0"/>
              <a:t>‹#›</a:t>
            </a:fld>
            <a:endParaRPr lang="cs-CZ"/>
          </a:p>
        </p:txBody>
      </p:sp>
    </p:spTree>
    <p:extLst>
      <p:ext uri="{BB962C8B-B14F-4D97-AF65-F5344CB8AC3E}">
        <p14:creationId xmlns:p14="http://schemas.microsoft.com/office/powerpoint/2010/main" val="587354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35B0FDA-6F0F-4184-A893-C5D9B1F5AAAD}" type="datetimeFigureOut">
              <a:rPr lang="cs-CZ" smtClean="0"/>
              <a:t>28.10.2019</a:t>
            </a:fld>
            <a:endParaRPr lang="cs-CZ"/>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cs-CZ"/>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FBCF44C-CCA4-4048-9FEA-D14EB0752528}" type="slidenum">
              <a:rPr lang="cs-CZ" smtClean="0"/>
              <a:t>‹#›</a:t>
            </a:fld>
            <a:endParaRPr lang="cs-CZ"/>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10238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8" Type="http://schemas.openxmlformats.org/officeDocument/2006/relationships/hyperlink" Target="https://zpravy.aktualne.cz/zahranici/francouzske-volby/r~7da07b9a1abe11e7903d0025900fea04" TargetMode="External"/><Relationship Id="rId3" Type="http://schemas.openxmlformats.org/officeDocument/2006/relationships/hyperlink" Target="https://theses.cz/id/zrtum8/33426-123791223.pdf?lang=en" TargetMode="External"/><Relationship Id="rId7" Type="http://schemas.openxmlformats.org/officeDocument/2006/relationships/hyperlink" Target="https://www.interieur.gouv.fr/Elections/Les-resultats/Presidentielles" TargetMode="External"/><Relationship Id="rId2" Type="http://schemas.openxmlformats.org/officeDocument/2006/relationships/hyperlink" Target="https://is.muni.cz/th/vnbw3/Prezidentske_volby_ve_Francii.pdf" TargetMode="External"/><Relationship Id="rId1" Type="http://schemas.openxmlformats.org/officeDocument/2006/relationships/slideLayout" Target="../slideLayouts/slideLayout2.xml"/><Relationship Id="rId6" Type="http://schemas.openxmlformats.org/officeDocument/2006/relationships/hyperlink" Target="http://discours.vie-publique.fr/notices/123000628.html" TargetMode="External"/><Relationship Id="rId5" Type="http://schemas.openxmlformats.org/officeDocument/2006/relationships/hyperlink" Target="https://www.parti-socialiste.fr/les-socialistes/nos-valeurs/charte-des-socialistes-pour-le-progres-humain/" TargetMode="External"/><Relationship Id="rId4" Type="http://schemas.openxmlformats.org/officeDocument/2006/relationships/hyperlink" Target="http://www.france-politique.f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EB1836F0-F9E0-4D93-9BDD-7EEC6EA05F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F2C02AF1-13FC-4EA2-9434-9FBC0A8ED3AA}"/>
              </a:ext>
            </a:extLst>
          </p:cNvPr>
          <p:cNvSpPr>
            <a:spLocks noGrp="1"/>
          </p:cNvSpPr>
          <p:nvPr>
            <p:ph type="ctrTitle"/>
          </p:nvPr>
        </p:nvSpPr>
        <p:spPr>
          <a:xfrm>
            <a:off x="5289754" y="639097"/>
            <a:ext cx="6253317" cy="3686015"/>
          </a:xfrm>
        </p:spPr>
        <p:txBody>
          <a:bodyPr>
            <a:normAutofit/>
          </a:bodyPr>
          <a:lstStyle/>
          <a:p>
            <a:r>
              <a:rPr lang="cs-CZ" dirty="0"/>
              <a:t>SOCIALISTICKÁ STRANA FRANCIE</a:t>
            </a:r>
          </a:p>
        </p:txBody>
      </p:sp>
      <p:sp>
        <p:nvSpPr>
          <p:cNvPr id="3" name="Podnadpis 2">
            <a:extLst>
              <a:ext uri="{FF2B5EF4-FFF2-40B4-BE49-F238E27FC236}">
                <a16:creationId xmlns:a16="http://schemas.microsoft.com/office/drawing/2014/main" id="{4A039108-4244-4583-BC90-FA2704DF2045}"/>
              </a:ext>
            </a:extLst>
          </p:cNvPr>
          <p:cNvSpPr>
            <a:spLocks noGrp="1"/>
          </p:cNvSpPr>
          <p:nvPr>
            <p:ph type="subTitle" idx="1"/>
          </p:nvPr>
        </p:nvSpPr>
        <p:spPr>
          <a:xfrm>
            <a:off x="5289753" y="4455621"/>
            <a:ext cx="6269347" cy="1238616"/>
          </a:xfrm>
        </p:spPr>
        <p:txBody>
          <a:bodyPr>
            <a:normAutofit/>
          </a:bodyPr>
          <a:lstStyle/>
          <a:p>
            <a:r>
              <a:rPr lang="cs-CZ" dirty="0">
                <a:solidFill>
                  <a:schemeClr val="tx1">
                    <a:lumMod val="85000"/>
                    <a:lumOff val="15000"/>
                  </a:schemeClr>
                </a:solidFill>
              </a:rPr>
              <a:t>Aneta Chytková, 470755</a:t>
            </a:r>
          </a:p>
        </p:txBody>
      </p:sp>
      <p:pic>
        <p:nvPicPr>
          <p:cNvPr id="8" name="Obrázek 7">
            <a:extLst>
              <a:ext uri="{FF2B5EF4-FFF2-40B4-BE49-F238E27FC236}">
                <a16:creationId xmlns:a16="http://schemas.microsoft.com/office/drawing/2014/main" id="{EC649B41-56CC-499B-B47F-6224CB4EE4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3999" y="1163529"/>
            <a:ext cx="4001315" cy="4001315"/>
          </a:xfrm>
          <a:prstGeom prst="rect">
            <a:avLst/>
          </a:prstGeom>
        </p:spPr>
      </p:pic>
      <p:cxnSp>
        <p:nvCxnSpPr>
          <p:cNvPr id="35" name="Straight Connector 34">
            <a:extLst>
              <a:ext uri="{FF2B5EF4-FFF2-40B4-BE49-F238E27FC236}">
                <a16:creationId xmlns:a16="http://schemas.microsoft.com/office/drawing/2014/main" id="{7A49EFD3-A806-4D59-99F1-AA9AFAE4EF7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071" y="4343400"/>
            <a:ext cx="5636107"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42" name="Rectangle 36">
            <a:extLst>
              <a:ext uri="{FF2B5EF4-FFF2-40B4-BE49-F238E27FC236}">
                <a16:creationId xmlns:a16="http://schemas.microsoft.com/office/drawing/2014/main" id="{6D2F28D1-82F9-40FE-935C-85ECF7660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 name="Rectangle 38">
            <a:extLst>
              <a:ext uri="{FF2B5EF4-FFF2-40B4-BE49-F238E27FC236}">
                <a16:creationId xmlns:a16="http://schemas.microsoft.com/office/drawing/2014/main" id="{4B670E93-2F53-48FC-AB6C-E99E22D17F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95554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6182FA-2673-4F22-8D01-14157AE13B6B}"/>
              </a:ext>
            </a:extLst>
          </p:cNvPr>
          <p:cNvSpPr>
            <a:spLocks noGrp="1"/>
          </p:cNvSpPr>
          <p:nvPr>
            <p:ph type="title"/>
          </p:nvPr>
        </p:nvSpPr>
        <p:spPr/>
        <p:txBody>
          <a:bodyPr/>
          <a:lstStyle/>
          <a:p>
            <a:r>
              <a:rPr lang="cs-CZ" dirty="0"/>
              <a:t>Volby 2007</a:t>
            </a:r>
          </a:p>
        </p:txBody>
      </p:sp>
      <p:sp>
        <p:nvSpPr>
          <p:cNvPr id="3" name="Zástupný symbol pro obsah 2">
            <a:extLst>
              <a:ext uri="{FF2B5EF4-FFF2-40B4-BE49-F238E27FC236}">
                <a16:creationId xmlns:a16="http://schemas.microsoft.com/office/drawing/2014/main" id="{8B393DD9-6FDA-4122-BF53-6E29FDA11A4D}"/>
              </a:ext>
            </a:extLst>
          </p:cNvPr>
          <p:cNvSpPr>
            <a:spLocks noGrp="1"/>
          </p:cNvSpPr>
          <p:nvPr>
            <p:ph idx="1"/>
          </p:nvPr>
        </p:nvSpPr>
        <p:spPr>
          <a:xfrm>
            <a:off x="1192696" y="1825624"/>
            <a:ext cx="10161104" cy="5032375"/>
          </a:xfrm>
        </p:spPr>
        <p:txBody>
          <a:bodyPr/>
          <a:lstStyle/>
          <a:p>
            <a:pPr marL="0" indent="0">
              <a:buNone/>
            </a:pPr>
            <a:r>
              <a:rPr lang="cs-CZ" sz="2400" dirty="0"/>
              <a:t>Prezidentská kandidátka - </a:t>
            </a:r>
            <a:r>
              <a:rPr lang="cs-CZ" sz="2400" dirty="0" err="1"/>
              <a:t>Ségoléne</a:t>
            </a:r>
            <a:r>
              <a:rPr lang="cs-CZ" sz="2400" dirty="0"/>
              <a:t> </a:t>
            </a:r>
            <a:r>
              <a:rPr lang="cs-CZ" sz="2400" dirty="0" err="1"/>
              <a:t>Royal</a:t>
            </a:r>
            <a:r>
              <a:rPr lang="cs-CZ" sz="2400" dirty="0"/>
              <a:t> – 25,87% → postup, ale prohra</a:t>
            </a:r>
          </a:p>
          <a:p>
            <a:pPr marL="0" indent="0">
              <a:buNone/>
            </a:pPr>
            <a:r>
              <a:rPr lang="cs-CZ" sz="2400" b="1" dirty="0"/>
              <a:t>Heslo „Spravedlivější Francie bude silnější“, program „</a:t>
            </a:r>
            <a:r>
              <a:rPr lang="cs-CZ" sz="2400" b="1" i="1" dirty="0"/>
              <a:t>100 námětů</a:t>
            </a:r>
            <a:r>
              <a:rPr lang="cs-CZ" sz="2400" b="1" dirty="0"/>
              <a:t>“:</a:t>
            </a:r>
          </a:p>
          <a:p>
            <a:pPr marL="0" indent="0">
              <a:buNone/>
            </a:pPr>
            <a:r>
              <a:rPr lang="cs-CZ" sz="2400" dirty="0"/>
              <a:t>Zvýšení penzí o 5%, budování sociálních bytů, podpora malých a středních podniků, bezplatná zdravotní péče do 16 let, půjčky pro mladé, zvýšení minimální mzdy (1500 euro/měsíc)</a:t>
            </a:r>
          </a:p>
          <a:p>
            <a:pPr marL="0" indent="0">
              <a:buNone/>
            </a:pPr>
            <a:r>
              <a:rPr lang="cs-CZ" sz="2400" dirty="0"/>
              <a:t>převýchovné tábory pro mladé delikventy, školní docházka od 3 let, zvednout prestiž univerzit, boj proti obezitě, násilí ve školách a manželskému násilí, projekt lidových výborů pro kontrolu činnosti politiků, postavit do popředí politiku průmyslu schopnou připravit budoucnost, podpora tvorby nových podniků, rozvíjení evropské ekonomické spolupráce, silná orientace na ekologii </a:t>
            </a:r>
          </a:p>
          <a:p>
            <a:pPr marL="0" indent="0">
              <a:buNone/>
            </a:pPr>
            <a:endParaRPr lang="cs-CZ" dirty="0"/>
          </a:p>
          <a:p>
            <a:endParaRPr lang="cs-CZ" dirty="0"/>
          </a:p>
        </p:txBody>
      </p:sp>
    </p:spTree>
    <p:extLst>
      <p:ext uri="{BB962C8B-B14F-4D97-AF65-F5344CB8AC3E}">
        <p14:creationId xmlns:p14="http://schemas.microsoft.com/office/powerpoint/2010/main" val="646424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CC8747-BBB0-41C1-83E4-FA025A72890C}"/>
              </a:ext>
            </a:extLst>
          </p:cNvPr>
          <p:cNvSpPr>
            <a:spLocks noGrp="1"/>
          </p:cNvSpPr>
          <p:nvPr>
            <p:ph type="title"/>
          </p:nvPr>
        </p:nvSpPr>
        <p:spPr/>
        <p:txBody>
          <a:bodyPr/>
          <a:lstStyle/>
          <a:p>
            <a:r>
              <a:rPr lang="cs-CZ" dirty="0"/>
              <a:t>Volby 2012</a:t>
            </a:r>
          </a:p>
        </p:txBody>
      </p:sp>
      <p:sp>
        <p:nvSpPr>
          <p:cNvPr id="3" name="Zástupný symbol pro obsah 2">
            <a:extLst>
              <a:ext uri="{FF2B5EF4-FFF2-40B4-BE49-F238E27FC236}">
                <a16:creationId xmlns:a16="http://schemas.microsoft.com/office/drawing/2014/main" id="{7EE66A62-B74D-446A-8F4A-07166E041AC9}"/>
              </a:ext>
            </a:extLst>
          </p:cNvPr>
          <p:cNvSpPr>
            <a:spLocks noGrp="1"/>
          </p:cNvSpPr>
          <p:nvPr>
            <p:ph idx="1"/>
          </p:nvPr>
        </p:nvSpPr>
        <p:spPr>
          <a:xfrm>
            <a:off x="1097280" y="1825624"/>
            <a:ext cx="10256520" cy="5032375"/>
          </a:xfrm>
        </p:spPr>
        <p:txBody>
          <a:bodyPr>
            <a:normAutofit/>
          </a:bodyPr>
          <a:lstStyle/>
          <a:p>
            <a:r>
              <a:rPr lang="cs-CZ" sz="2400" dirty="0"/>
              <a:t>Prezidentský kandidát – Francois </a:t>
            </a:r>
            <a:r>
              <a:rPr lang="cs-CZ" sz="2400" dirty="0" err="1"/>
              <a:t>Hollande</a:t>
            </a:r>
            <a:r>
              <a:rPr lang="cs-CZ" sz="2400" dirty="0"/>
              <a:t> – 51,64% + vláda PS</a:t>
            </a:r>
          </a:p>
          <a:p>
            <a:r>
              <a:rPr lang="cs-CZ" sz="2400" b="1" dirty="0"/>
              <a:t>Program „60 závazků“:</a:t>
            </a:r>
          </a:p>
          <a:p>
            <a:r>
              <a:rPr lang="cs-CZ" sz="2400" dirty="0"/>
              <a:t>Snížení zadluženosti, pozornost na malé a střední podnikání, vytvoření veřejné (státní) investiční banky, společná zemědělská politika, sdružování výrobců, odstranění neoprávněných výhod pro velké firmy, snížení cen léků, výstavba startovacích bytů, možnost eutanazie, nová pracovní místa (150 000), stažení vojsk z Afghánistánu do konce roku 2012, podporovat železniční nákladní dopravu, snížení podílu jaderné energetiky ve Francii ze 75% na 50%, odchod do důchodu v 60 letech, daňové reformy pro nejmajetnější vrstvy, nová ekonomická spolupráce s Německem, adopce pro komunitu LGBT</a:t>
            </a:r>
          </a:p>
          <a:p>
            <a:endParaRPr lang="cs-CZ" dirty="0"/>
          </a:p>
        </p:txBody>
      </p:sp>
    </p:spTree>
    <p:extLst>
      <p:ext uri="{BB962C8B-B14F-4D97-AF65-F5344CB8AC3E}">
        <p14:creationId xmlns:p14="http://schemas.microsoft.com/office/powerpoint/2010/main" val="1130387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A0E1C6-A7F0-48D4-A70E-EAE8F5AB2B9C}"/>
              </a:ext>
            </a:extLst>
          </p:cNvPr>
          <p:cNvSpPr>
            <a:spLocks noGrp="1"/>
          </p:cNvSpPr>
          <p:nvPr>
            <p:ph type="title"/>
          </p:nvPr>
        </p:nvSpPr>
        <p:spPr/>
        <p:txBody>
          <a:bodyPr/>
          <a:lstStyle/>
          <a:p>
            <a:r>
              <a:rPr lang="cs-CZ" dirty="0">
                <a:solidFill>
                  <a:schemeClr val="tx1"/>
                </a:solidFill>
              </a:rPr>
              <a:t>2014 – Socialistická charta pro lidský pokrok</a:t>
            </a:r>
          </a:p>
        </p:txBody>
      </p:sp>
      <p:sp>
        <p:nvSpPr>
          <p:cNvPr id="3" name="Zástupný symbol pro obsah 2">
            <a:extLst>
              <a:ext uri="{FF2B5EF4-FFF2-40B4-BE49-F238E27FC236}">
                <a16:creationId xmlns:a16="http://schemas.microsoft.com/office/drawing/2014/main" id="{1883AE65-0DD9-49D6-9006-69FA7F212275}"/>
              </a:ext>
            </a:extLst>
          </p:cNvPr>
          <p:cNvSpPr>
            <a:spLocks noGrp="1"/>
          </p:cNvSpPr>
          <p:nvPr>
            <p:ph idx="1"/>
          </p:nvPr>
        </p:nvSpPr>
        <p:spPr>
          <a:xfrm>
            <a:off x="993913" y="1845734"/>
            <a:ext cx="10161767" cy="4023360"/>
          </a:xfrm>
        </p:spPr>
        <p:txBody>
          <a:bodyPr>
            <a:normAutofit/>
          </a:bodyPr>
          <a:lstStyle/>
          <a:p>
            <a:pPr marL="0" indent="0">
              <a:buNone/>
            </a:pPr>
            <a:r>
              <a:rPr lang="cs-CZ" dirty="0"/>
              <a:t>  </a:t>
            </a:r>
            <a:r>
              <a:rPr lang="cs-CZ" sz="2400" dirty="0"/>
              <a:t>Svoboda a spravedlnost, rovnost a občanství, bratrství a solidarita, odpovědnost,     internacionalismus, socialismus je feminismus</a:t>
            </a:r>
          </a:p>
          <a:p>
            <a:r>
              <a:rPr lang="cs-CZ" sz="2400" dirty="0"/>
              <a:t>Chtějí emancipaci, demokracii, rovnost, věří v pokrok, sociální spravedlnost, tržní ekonomika</a:t>
            </a:r>
          </a:p>
          <a:p>
            <a:r>
              <a:rPr lang="cs-CZ" sz="2400" dirty="0" err="1"/>
              <a:t>eko</a:t>
            </a:r>
            <a:r>
              <a:rPr lang="cs-CZ" sz="2400" dirty="0"/>
              <a:t>-socialismus, humanizace globalizace, vzdělání v každém věku života, produktivní a kvalitativní růst, zajistit kolektivní ochranu pro všechny </a:t>
            </a:r>
          </a:p>
          <a:p>
            <a:pPr marL="0" indent="0">
              <a:buNone/>
            </a:pPr>
            <a:r>
              <a:rPr lang="cs-CZ" sz="2400" dirty="0"/>
              <a:t> Proti: kapitalismu, individualismu, liberalismus</a:t>
            </a:r>
          </a:p>
          <a:p>
            <a:r>
              <a:rPr lang="cs-CZ" sz="2400" dirty="0"/>
              <a:t>Demokratický socialismus a sociální demokracie</a:t>
            </a:r>
          </a:p>
          <a:p>
            <a:r>
              <a:rPr lang="cs-CZ" sz="2400" dirty="0"/>
              <a:t>2014 – rezignace vlády → premiér Manuel </a:t>
            </a:r>
            <a:r>
              <a:rPr lang="cs-CZ" sz="2400" dirty="0" err="1"/>
              <a:t>Valls</a:t>
            </a:r>
            <a:endParaRPr lang="cs-CZ" sz="2400" dirty="0"/>
          </a:p>
          <a:p>
            <a:endParaRPr lang="cs-CZ" dirty="0"/>
          </a:p>
          <a:p>
            <a:endParaRPr lang="cs-CZ" dirty="0"/>
          </a:p>
          <a:p>
            <a:endParaRPr lang="cs-CZ" dirty="0"/>
          </a:p>
        </p:txBody>
      </p:sp>
    </p:spTree>
    <p:extLst>
      <p:ext uri="{BB962C8B-B14F-4D97-AF65-F5344CB8AC3E}">
        <p14:creationId xmlns:p14="http://schemas.microsoft.com/office/powerpoint/2010/main" val="2485192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1004DF-6026-4295-A1DE-0211DE1A81E4}"/>
              </a:ext>
            </a:extLst>
          </p:cNvPr>
          <p:cNvSpPr>
            <a:spLocks noGrp="1"/>
          </p:cNvSpPr>
          <p:nvPr>
            <p:ph type="title"/>
          </p:nvPr>
        </p:nvSpPr>
        <p:spPr/>
        <p:txBody>
          <a:bodyPr/>
          <a:lstStyle/>
          <a:p>
            <a:r>
              <a:rPr lang="cs-CZ" dirty="0"/>
              <a:t>Volby 2017 a prohra</a:t>
            </a:r>
          </a:p>
        </p:txBody>
      </p:sp>
      <p:sp>
        <p:nvSpPr>
          <p:cNvPr id="3" name="Zástupný symbol pro obsah 2">
            <a:extLst>
              <a:ext uri="{FF2B5EF4-FFF2-40B4-BE49-F238E27FC236}">
                <a16:creationId xmlns:a16="http://schemas.microsoft.com/office/drawing/2014/main" id="{7518B7D4-E696-401D-B338-5B4881C9A238}"/>
              </a:ext>
            </a:extLst>
          </p:cNvPr>
          <p:cNvSpPr>
            <a:spLocks noGrp="1"/>
          </p:cNvSpPr>
          <p:nvPr>
            <p:ph idx="1"/>
          </p:nvPr>
        </p:nvSpPr>
        <p:spPr>
          <a:xfrm>
            <a:off x="1097280" y="1845733"/>
            <a:ext cx="10058400" cy="4272037"/>
          </a:xfrm>
        </p:spPr>
        <p:txBody>
          <a:bodyPr>
            <a:normAutofit lnSpcReduction="10000"/>
          </a:bodyPr>
          <a:lstStyle/>
          <a:p>
            <a:r>
              <a:rPr lang="cs-CZ" sz="2400" dirty="0"/>
              <a:t>Obrovská porážka, krize</a:t>
            </a:r>
          </a:p>
          <a:p>
            <a:r>
              <a:rPr lang="cs-CZ" sz="2400" dirty="0"/>
              <a:t>Prezidentský kandidát – </a:t>
            </a:r>
            <a:r>
              <a:rPr lang="cs-CZ" sz="2400" dirty="0" err="1"/>
              <a:t>Benoit</a:t>
            </a:r>
            <a:r>
              <a:rPr lang="cs-CZ" sz="2400" dirty="0"/>
              <a:t> </a:t>
            </a:r>
            <a:r>
              <a:rPr lang="cs-CZ" sz="2400" dirty="0" err="1"/>
              <a:t>Hamon</a:t>
            </a:r>
            <a:r>
              <a:rPr lang="cs-CZ" sz="2400" dirty="0"/>
              <a:t> – 6,4%</a:t>
            </a:r>
          </a:p>
          <a:p>
            <a:r>
              <a:rPr lang="cs-CZ" sz="2400" dirty="0"/>
              <a:t>NS – 30 mandátů, obrovská ztráta</a:t>
            </a:r>
          </a:p>
          <a:p>
            <a:r>
              <a:rPr lang="cs-CZ" sz="2400" b="1" dirty="0"/>
              <a:t>Program</a:t>
            </a:r>
            <a:r>
              <a:rPr lang="cs-CZ" sz="2400" dirty="0"/>
              <a:t>: (neobvyklé  přístupy)</a:t>
            </a:r>
          </a:p>
          <a:p>
            <a:r>
              <a:rPr lang="cs-CZ" sz="2400" dirty="0"/>
              <a:t>všeobecný základní příjem, legalizace konopí, eutanazie, 32hodinový pracovní týden, navýšit počet strážníků, zavést společnou evropskou minimální mzdu, vytvořit společné evropské dluhopisy, přijmout více uprchlíků, zavést univerzální příjem 750 eur měsíčně, zvýšit daně pro firmy, vyšší zdanění bohatých, vypracování investičního plánu, inovace průmyslu, vytvoření pracovních míst, investice do ekologie, stanovení daně z robotů, sdílení pracovního času, právo veta pro členy odborových organizací, boj proti zplodinám z naftových motorů</a:t>
            </a:r>
          </a:p>
        </p:txBody>
      </p:sp>
    </p:spTree>
    <p:extLst>
      <p:ext uri="{BB962C8B-B14F-4D97-AF65-F5344CB8AC3E}">
        <p14:creationId xmlns:p14="http://schemas.microsoft.com/office/powerpoint/2010/main" val="1971290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28C181-0E96-4796-9891-3736A40FD26E}"/>
              </a:ext>
            </a:extLst>
          </p:cNvPr>
          <p:cNvSpPr>
            <a:spLocks noGrp="1"/>
          </p:cNvSpPr>
          <p:nvPr>
            <p:ph type="title"/>
          </p:nvPr>
        </p:nvSpPr>
        <p:spPr/>
        <p:txBody>
          <a:bodyPr/>
          <a:lstStyle/>
          <a:p>
            <a:r>
              <a:rPr lang="cs-CZ" dirty="0"/>
              <a:t>Typický socialista</a:t>
            </a:r>
          </a:p>
        </p:txBody>
      </p:sp>
      <p:sp>
        <p:nvSpPr>
          <p:cNvPr id="3" name="Zástupný obsah 2">
            <a:extLst>
              <a:ext uri="{FF2B5EF4-FFF2-40B4-BE49-F238E27FC236}">
                <a16:creationId xmlns:a16="http://schemas.microsoft.com/office/drawing/2014/main" id="{CF190F17-3507-482B-A105-A0594F541F59}"/>
              </a:ext>
            </a:extLst>
          </p:cNvPr>
          <p:cNvSpPr>
            <a:spLocks noGrp="1"/>
          </p:cNvSpPr>
          <p:nvPr>
            <p:ph idx="1"/>
          </p:nvPr>
        </p:nvSpPr>
        <p:spPr>
          <a:xfrm>
            <a:off x="1097280" y="1845734"/>
            <a:ext cx="10058400" cy="4023360"/>
          </a:xfrm>
        </p:spPr>
        <p:txBody>
          <a:bodyPr>
            <a:normAutofit/>
          </a:bodyPr>
          <a:lstStyle/>
          <a:p>
            <a:r>
              <a:rPr lang="cs-CZ" sz="2800" dirty="0"/>
              <a:t>Demokrat, proevropský </a:t>
            </a:r>
          </a:p>
          <a:p>
            <a:r>
              <a:rPr lang="cs-CZ" sz="2800" dirty="0"/>
              <a:t>Rovnost obou pohlaví</a:t>
            </a:r>
          </a:p>
          <a:p>
            <a:r>
              <a:rPr lang="cs-CZ" sz="2800" dirty="0"/>
              <a:t>Znárodňování, </a:t>
            </a:r>
            <a:r>
              <a:rPr lang="cs-CZ" sz="2800" dirty="0" err="1"/>
              <a:t>decentaralizace</a:t>
            </a:r>
            <a:endParaRPr lang="cs-CZ" sz="2800" dirty="0"/>
          </a:p>
          <a:p>
            <a:r>
              <a:rPr lang="cs-CZ" sz="2800" dirty="0"/>
              <a:t>Homosexuální manželství, adopce komunitou LGBT</a:t>
            </a:r>
          </a:p>
          <a:p>
            <a:r>
              <a:rPr lang="cs-CZ" sz="2800" dirty="0"/>
              <a:t>Sekularizace</a:t>
            </a:r>
          </a:p>
          <a:p>
            <a:r>
              <a:rPr lang="cs-CZ" sz="2800" dirty="0"/>
              <a:t>Rozvoj Třetího světa</a:t>
            </a:r>
          </a:p>
          <a:p>
            <a:r>
              <a:rPr lang="cs-CZ" sz="2800" dirty="0"/>
              <a:t>Ekologická témata</a:t>
            </a:r>
          </a:p>
        </p:txBody>
      </p:sp>
    </p:spTree>
    <p:extLst>
      <p:ext uri="{BB962C8B-B14F-4D97-AF65-F5344CB8AC3E}">
        <p14:creationId xmlns:p14="http://schemas.microsoft.com/office/powerpoint/2010/main" val="99056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0A193D-F99C-42D9-8A85-D9120303E6B0}"/>
              </a:ext>
            </a:extLst>
          </p:cNvPr>
          <p:cNvSpPr>
            <a:spLocks noGrp="1"/>
          </p:cNvSpPr>
          <p:nvPr>
            <p:ph type="title"/>
          </p:nvPr>
        </p:nvSpPr>
        <p:spPr/>
        <p:txBody>
          <a:bodyPr/>
          <a:lstStyle/>
          <a:p>
            <a:r>
              <a:rPr lang="cs-CZ" dirty="0"/>
              <a:t>Srovnání s ČSSD</a:t>
            </a:r>
          </a:p>
        </p:txBody>
      </p:sp>
      <p:sp>
        <p:nvSpPr>
          <p:cNvPr id="3" name="Zástupný obsah 2">
            <a:extLst>
              <a:ext uri="{FF2B5EF4-FFF2-40B4-BE49-F238E27FC236}">
                <a16:creationId xmlns:a16="http://schemas.microsoft.com/office/drawing/2014/main" id="{49BA59FA-114E-4204-AB5B-3C419A5B9E45}"/>
              </a:ext>
            </a:extLst>
          </p:cNvPr>
          <p:cNvSpPr>
            <a:spLocks noGrp="1"/>
          </p:cNvSpPr>
          <p:nvPr>
            <p:ph idx="1"/>
          </p:nvPr>
        </p:nvSpPr>
        <p:spPr/>
        <p:txBody>
          <a:bodyPr>
            <a:normAutofit/>
          </a:bodyPr>
          <a:lstStyle/>
          <a:p>
            <a:r>
              <a:rPr lang="cs-CZ" sz="2400" dirty="0"/>
              <a:t>Levicové (nekomunistické) strany</a:t>
            </a:r>
          </a:p>
          <a:p>
            <a:r>
              <a:rPr lang="cs-CZ" sz="2400" dirty="0"/>
              <a:t>ČSSD X ODS, PS X UMP</a:t>
            </a:r>
          </a:p>
          <a:p>
            <a:r>
              <a:rPr lang="cs-CZ" sz="2400" dirty="0"/>
              <a:t>Spojeny v rámci EU – Strana evropských socialistů (PES) – PS od 1957, ČSSD od 2004</a:t>
            </a:r>
            <a:endParaRPr lang="cs-CZ" sz="2400" i="1" dirty="0"/>
          </a:p>
          <a:p>
            <a:r>
              <a:rPr lang="cs-CZ" sz="2400" dirty="0"/>
              <a:t>Obě se odvolávají na demokracii, respekt lidských práv, sociální ochranu, rovnocenná zdravotní péče pro všechny, zlepšení důchodové politiky, rovnost příležitostí, lepší sociální stát, proevropské</a:t>
            </a:r>
          </a:p>
          <a:p>
            <a:r>
              <a:rPr lang="cs-CZ" sz="2400" dirty="0"/>
              <a:t>Dnes – nízká voličská podpora</a:t>
            </a:r>
          </a:p>
          <a:p>
            <a:r>
              <a:rPr lang="cs-CZ" sz="2400" dirty="0"/>
              <a:t>Volby 2017 – ČSSD 7,27% x PS 5,68%</a:t>
            </a:r>
          </a:p>
          <a:p>
            <a:endParaRPr lang="cs-CZ" dirty="0"/>
          </a:p>
        </p:txBody>
      </p:sp>
    </p:spTree>
    <p:extLst>
      <p:ext uri="{BB962C8B-B14F-4D97-AF65-F5344CB8AC3E}">
        <p14:creationId xmlns:p14="http://schemas.microsoft.com/office/powerpoint/2010/main" val="213422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FC1FEE11-BB7C-4772-8D4B-D7E943EF4E70}"/>
              </a:ext>
            </a:extLst>
          </p:cNvPr>
          <p:cNvSpPr>
            <a:spLocks noGrp="1"/>
          </p:cNvSpPr>
          <p:nvPr>
            <p:ph type="title" idx="4294967295"/>
          </p:nvPr>
        </p:nvSpPr>
        <p:spPr>
          <a:xfrm>
            <a:off x="3367315" y="2801258"/>
            <a:ext cx="5602514" cy="793295"/>
          </a:xfrm>
        </p:spPr>
        <p:txBody>
          <a:bodyPr/>
          <a:lstStyle/>
          <a:p>
            <a:pPr algn="ctr"/>
            <a:r>
              <a:rPr lang="cs-CZ" dirty="0"/>
              <a:t>Děkuji za pozornost</a:t>
            </a:r>
          </a:p>
        </p:txBody>
      </p:sp>
    </p:spTree>
    <p:extLst>
      <p:ext uri="{BB962C8B-B14F-4D97-AF65-F5344CB8AC3E}">
        <p14:creationId xmlns:p14="http://schemas.microsoft.com/office/powerpoint/2010/main" val="2739039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38D75F-3DF5-48D5-94C8-DD3DED66DC73}"/>
              </a:ext>
            </a:extLst>
          </p:cNvPr>
          <p:cNvSpPr>
            <a:spLocks noGrp="1"/>
          </p:cNvSpPr>
          <p:nvPr>
            <p:ph type="title"/>
          </p:nvPr>
        </p:nvSpPr>
        <p:spPr/>
        <p:txBody>
          <a:bodyPr/>
          <a:lstStyle/>
          <a:p>
            <a:r>
              <a:rPr lang="cs-CZ" dirty="0"/>
              <a:t>Zdroje:	</a:t>
            </a:r>
          </a:p>
        </p:txBody>
      </p:sp>
      <p:sp>
        <p:nvSpPr>
          <p:cNvPr id="3" name="Zástupný symbol pro obsah 2">
            <a:extLst>
              <a:ext uri="{FF2B5EF4-FFF2-40B4-BE49-F238E27FC236}">
                <a16:creationId xmlns:a16="http://schemas.microsoft.com/office/drawing/2014/main" id="{90E71A91-6528-488C-BFDF-ABD62A8AB163}"/>
              </a:ext>
            </a:extLst>
          </p:cNvPr>
          <p:cNvSpPr>
            <a:spLocks noGrp="1"/>
          </p:cNvSpPr>
          <p:nvPr>
            <p:ph idx="1"/>
          </p:nvPr>
        </p:nvSpPr>
        <p:spPr/>
        <p:txBody>
          <a:bodyPr>
            <a:normAutofit fontScale="85000" lnSpcReduction="20000"/>
          </a:bodyPr>
          <a:lstStyle/>
          <a:p>
            <a:r>
              <a:rPr lang="cs-CZ" dirty="0"/>
              <a:t>Bakalářská práce TOFL Václav</a:t>
            </a:r>
            <a:r>
              <a:rPr lang="cs-CZ" i="1" dirty="0"/>
              <a:t>. Prezidentské volby ve Francii. </a:t>
            </a:r>
            <a:r>
              <a:rPr lang="cs-CZ" dirty="0"/>
              <a:t>2008</a:t>
            </a:r>
            <a:r>
              <a:rPr lang="cs-CZ" i="1" dirty="0"/>
              <a:t>. </a:t>
            </a:r>
            <a:r>
              <a:rPr lang="cs-CZ" dirty="0"/>
              <a:t>[cit. 16.10.2019]. Dostupné z: </a:t>
            </a:r>
            <a:r>
              <a:rPr lang="cs-CZ" dirty="0">
                <a:hlinkClick r:id="rId2"/>
              </a:rPr>
              <a:t>https://is.muni.cz/th/vnbw3/Prezidentske_volby_ve_Francii.pdf</a:t>
            </a:r>
            <a:endParaRPr lang="cs-CZ" dirty="0"/>
          </a:p>
          <a:p>
            <a:r>
              <a:rPr lang="cs-CZ" dirty="0"/>
              <a:t>Diplomová práce MOKRÁ Alena. </a:t>
            </a:r>
            <a:r>
              <a:rPr lang="cs-CZ" i="1" dirty="0"/>
              <a:t>Vznik a cesta k moci Socialistické strany ve Francii</a:t>
            </a:r>
            <a:r>
              <a:rPr lang="cs-CZ" dirty="0"/>
              <a:t>. [cit. 16.10.2019]. Dostupné z: </a:t>
            </a:r>
            <a:r>
              <a:rPr lang="cs-CZ" dirty="0">
                <a:hlinkClick r:id="rId3"/>
              </a:rPr>
              <a:t>https://theses.cz/id/zrtum8/33426-123791223.pdf?lang=en</a:t>
            </a:r>
            <a:endParaRPr lang="cs-CZ" dirty="0"/>
          </a:p>
          <a:p>
            <a:r>
              <a:rPr lang="en-US" dirty="0"/>
              <a:t>KNAPP, Andrew. </a:t>
            </a:r>
            <a:r>
              <a:rPr lang="en-US" i="1" dirty="0"/>
              <a:t>Parties and the party system in France: a disconnected democracy?</a:t>
            </a:r>
            <a:r>
              <a:rPr lang="en-US" dirty="0"/>
              <a:t>. New York: Palgrave Macmillan, 2004. French politics, society, and culture series. ISBN 0-333-92083-x.</a:t>
            </a:r>
            <a:endParaRPr lang="cs-CZ" dirty="0"/>
          </a:p>
          <a:p>
            <a:r>
              <a:rPr lang="cs-CZ" dirty="0"/>
              <a:t>STRMISKA, Maxmilián a Vít HOLOUŠEK. Francie. Politické strany moderní Evropy: analýza stranicko-politických systémů. Praha: Portál, 2005, s. 99-115. ISBN 80-7367-038-0. </a:t>
            </a:r>
          </a:p>
          <a:p>
            <a:r>
              <a:rPr lang="cs-CZ" u="sng" dirty="0">
                <a:hlinkClick r:id="rId4"/>
              </a:rPr>
              <a:t>http://www.france-politique.fr/</a:t>
            </a:r>
            <a:endParaRPr lang="cs-CZ" u="sng" dirty="0"/>
          </a:p>
          <a:p>
            <a:r>
              <a:rPr lang="cs-CZ" u="sng" dirty="0">
                <a:hlinkClick r:id="rId5"/>
              </a:rPr>
              <a:t>https://www.parti-socialiste.fr/les-socialistes/nos-valeurs/charte-des-socialistes-pour-le-progres-humain/</a:t>
            </a:r>
            <a:endParaRPr lang="cs-CZ" u="sng" dirty="0"/>
          </a:p>
          <a:p>
            <a:r>
              <a:rPr lang="cs-CZ" dirty="0">
                <a:hlinkClick r:id="rId6"/>
              </a:rPr>
              <a:t>http://discours.vie-publique.fr/notices/123000628.html</a:t>
            </a:r>
            <a:endParaRPr lang="cs-CZ" dirty="0"/>
          </a:p>
          <a:p>
            <a:r>
              <a:rPr lang="cs-CZ" u="sng" dirty="0">
                <a:hlinkClick r:id="rId7"/>
              </a:rPr>
              <a:t>https://www.interieur.gouv.fr/Elections/Les-resultats/Presidentielles</a:t>
            </a:r>
            <a:endParaRPr lang="cs-CZ" u="sng" dirty="0"/>
          </a:p>
          <a:p>
            <a:r>
              <a:rPr lang="cs-CZ" u="sng" dirty="0">
                <a:hlinkClick r:id="rId8"/>
              </a:rPr>
              <a:t>https://zpravy.aktualne.cz/zahranici/francouzske-volby/r~7da07b9a1abe11e7903d0025900fea04</a:t>
            </a:r>
            <a:endParaRPr lang="cs-CZ" u="sng" dirty="0"/>
          </a:p>
          <a:p>
            <a:endParaRPr lang="cs-CZ" dirty="0"/>
          </a:p>
          <a:p>
            <a:endParaRPr lang="cs-CZ" dirty="0"/>
          </a:p>
        </p:txBody>
      </p:sp>
    </p:spTree>
    <p:extLst>
      <p:ext uri="{BB962C8B-B14F-4D97-AF65-F5344CB8AC3E}">
        <p14:creationId xmlns:p14="http://schemas.microsoft.com/office/powerpoint/2010/main" val="1306016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B5BFE0-453A-4338-AA2D-706AC284F552}"/>
              </a:ext>
            </a:extLst>
          </p:cNvPr>
          <p:cNvSpPr>
            <a:spLocks noGrp="1"/>
          </p:cNvSpPr>
          <p:nvPr>
            <p:ph type="title"/>
          </p:nvPr>
        </p:nvSpPr>
        <p:spPr/>
        <p:txBody>
          <a:bodyPr/>
          <a:lstStyle/>
          <a:p>
            <a:r>
              <a:rPr lang="cs-CZ" dirty="0">
                <a:solidFill>
                  <a:schemeClr val="tx1"/>
                </a:solidFill>
              </a:rPr>
              <a:t>PS</a:t>
            </a:r>
          </a:p>
        </p:txBody>
      </p:sp>
      <p:sp>
        <p:nvSpPr>
          <p:cNvPr id="3" name="Zástupný symbol pro obsah 2">
            <a:extLst>
              <a:ext uri="{FF2B5EF4-FFF2-40B4-BE49-F238E27FC236}">
                <a16:creationId xmlns:a16="http://schemas.microsoft.com/office/drawing/2014/main" id="{23522D2A-68FC-47A3-8672-64E8B4FA3057}"/>
              </a:ext>
            </a:extLst>
          </p:cNvPr>
          <p:cNvSpPr>
            <a:spLocks noGrp="1"/>
          </p:cNvSpPr>
          <p:nvPr>
            <p:ph idx="1"/>
          </p:nvPr>
        </p:nvSpPr>
        <p:spPr/>
        <p:txBody>
          <a:bodyPr/>
          <a:lstStyle/>
          <a:p>
            <a:r>
              <a:rPr lang="cs-CZ" dirty="0"/>
              <a:t>Vývoj</a:t>
            </a:r>
          </a:p>
          <a:p>
            <a:r>
              <a:rPr lang="cs-CZ" dirty="0"/>
              <a:t>Hlavní body</a:t>
            </a:r>
          </a:p>
          <a:p>
            <a:r>
              <a:rPr lang="cs-CZ" dirty="0"/>
              <a:t>Volby – prezidentské, dolní komora národního parlamentu (NS)</a:t>
            </a:r>
          </a:p>
          <a:p>
            <a:r>
              <a:rPr lang="cs-CZ" dirty="0"/>
              <a:t>Programové priority</a:t>
            </a:r>
          </a:p>
          <a:p>
            <a:r>
              <a:rPr lang="cs-CZ" dirty="0"/>
              <a:t>1971 - 2017</a:t>
            </a:r>
          </a:p>
          <a:p>
            <a:endParaRPr lang="cs-CZ" dirty="0"/>
          </a:p>
        </p:txBody>
      </p:sp>
    </p:spTree>
    <p:extLst>
      <p:ext uri="{BB962C8B-B14F-4D97-AF65-F5344CB8AC3E}">
        <p14:creationId xmlns:p14="http://schemas.microsoft.com/office/powerpoint/2010/main" val="3561182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903615-5C54-4C0C-B3E5-4457CF01A3B9}"/>
              </a:ext>
            </a:extLst>
          </p:cNvPr>
          <p:cNvSpPr>
            <a:spLocks noGrp="1"/>
          </p:cNvSpPr>
          <p:nvPr>
            <p:ph type="title"/>
          </p:nvPr>
        </p:nvSpPr>
        <p:spPr>
          <a:xfrm>
            <a:off x="1066800" y="489804"/>
            <a:ext cx="10058400" cy="1063226"/>
          </a:xfrm>
        </p:spPr>
        <p:txBody>
          <a:bodyPr/>
          <a:lstStyle/>
          <a:p>
            <a:r>
              <a:rPr lang="cs-CZ" dirty="0">
                <a:solidFill>
                  <a:schemeClr val="tx1"/>
                </a:solidFill>
              </a:rPr>
              <a:t>Vývoj PS</a:t>
            </a:r>
          </a:p>
        </p:txBody>
      </p:sp>
      <p:sp>
        <p:nvSpPr>
          <p:cNvPr id="3" name="Zástupný symbol pro obsah 2">
            <a:extLst>
              <a:ext uri="{FF2B5EF4-FFF2-40B4-BE49-F238E27FC236}">
                <a16:creationId xmlns:a16="http://schemas.microsoft.com/office/drawing/2014/main" id="{C95FE3FE-879A-40EE-BFBB-18E83BAFAF48}"/>
              </a:ext>
            </a:extLst>
          </p:cNvPr>
          <p:cNvSpPr>
            <a:spLocks noGrp="1"/>
          </p:cNvSpPr>
          <p:nvPr>
            <p:ph idx="1"/>
          </p:nvPr>
        </p:nvSpPr>
        <p:spPr>
          <a:xfrm>
            <a:off x="1103244" y="1825625"/>
            <a:ext cx="10515600" cy="5032375"/>
          </a:xfrm>
        </p:spPr>
        <p:txBody>
          <a:bodyPr>
            <a:normAutofit/>
          </a:bodyPr>
          <a:lstStyle/>
          <a:p>
            <a:r>
              <a:rPr lang="cs-CZ" dirty="0"/>
              <a:t>Předchůdce SFIO (1905)</a:t>
            </a:r>
          </a:p>
          <a:p>
            <a:r>
              <a:rPr lang="cs-CZ" dirty="0"/>
              <a:t>PS samostatně 1971 – </a:t>
            </a:r>
            <a:r>
              <a:rPr lang="cs-CZ" dirty="0" err="1"/>
              <a:t>Epinay</a:t>
            </a:r>
            <a:endParaRPr lang="cs-CZ" dirty="0"/>
          </a:p>
          <a:p>
            <a:r>
              <a:rPr lang="cs-CZ" dirty="0"/>
              <a:t>Vznikla jako reakce na roztříštěnost nekomunistické levice v 5. republice</a:t>
            </a:r>
          </a:p>
          <a:p>
            <a:r>
              <a:rPr lang="cs-CZ" dirty="0"/>
              <a:t>1981 – </a:t>
            </a:r>
            <a:r>
              <a:rPr lang="cs-CZ" b="1" dirty="0" err="1"/>
              <a:t>Mitterand</a:t>
            </a:r>
            <a:r>
              <a:rPr lang="cs-CZ" b="1" dirty="0"/>
              <a:t> prezidentem</a:t>
            </a:r>
            <a:r>
              <a:rPr lang="cs-CZ" dirty="0"/>
              <a:t>, 1995 – Lionel </a:t>
            </a:r>
            <a:r>
              <a:rPr lang="cs-CZ" dirty="0" err="1"/>
              <a:t>Jospin</a:t>
            </a:r>
            <a:r>
              <a:rPr lang="cs-CZ" dirty="0"/>
              <a:t>, 2002 – </a:t>
            </a:r>
            <a:r>
              <a:rPr lang="cs-CZ" dirty="0" err="1"/>
              <a:t>Jospin</a:t>
            </a:r>
            <a:r>
              <a:rPr lang="cs-CZ" dirty="0"/>
              <a:t>, 2007 - </a:t>
            </a:r>
            <a:r>
              <a:rPr lang="cs-CZ" dirty="0" err="1"/>
              <a:t>Ségolène</a:t>
            </a:r>
            <a:r>
              <a:rPr lang="cs-CZ" dirty="0"/>
              <a:t> </a:t>
            </a:r>
            <a:r>
              <a:rPr lang="cs-CZ" dirty="0" err="1"/>
              <a:t>Royal</a:t>
            </a:r>
            <a:r>
              <a:rPr lang="cs-CZ" dirty="0"/>
              <a:t>, 2012 - </a:t>
            </a:r>
            <a:r>
              <a:rPr lang="cs-CZ" b="1" dirty="0"/>
              <a:t>François </a:t>
            </a:r>
            <a:r>
              <a:rPr lang="cs-CZ" b="1" dirty="0" err="1"/>
              <a:t>Hollande</a:t>
            </a:r>
            <a:r>
              <a:rPr lang="cs-CZ" b="1" dirty="0"/>
              <a:t> prezidentem </a:t>
            </a:r>
            <a:r>
              <a:rPr lang="cs-CZ" dirty="0"/>
              <a:t>(1997-2008 předseda PS), 2017 – </a:t>
            </a:r>
            <a:r>
              <a:rPr lang="cs-CZ" dirty="0" err="1"/>
              <a:t>Benoit</a:t>
            </a:r>
            <a:r>
              <a:rPr lang="cs-CZ" dirty="0"/>
              <a:t> </a:t>
            </a:r>
            <a:r>
              <a:rPr lang="cs-CZ" dirty="0" err="1"/>
              <a:t>Hamon</a:t>
            </a:r>
            <a:endParaRPr lang="cs-CZ" dirty="0"/>
          </a:p>
          <a:p>
            <a:r>
              <a:rPr lang="cs-CZ" b="1" dirty="0"/>
              <a:t>Vláda</a:t>
            </a:r>
            <a:r>
              <a:rPr lang="cs-CZ" dirty="0"/>
              <a:t>: 1981-1986, 1988-1993, 1997-2002, 2012-2017</a:t>
            </a:r>
          </a:p>
          <a:p>
            <a:r>
              <a:rPr lang="cs-CZ" dirty="0"/>
              <a:t>2017 – KRIZE, PORÁŽKA</a:t>
            </a:r>
          </a:p>
        </p:txBody>
      </p:sp>
    </p:spTree>
    <p:extLst>
      <p:ext uri="{BB962C8B-B14F-4D97-AF65-F5344CB8AC3E}">
        <p14:creationId xmlns:p14="http://schemas.microsoft.com/office/powerpoint/2010/main" val="430743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56B373-06FD-46CC-B7DA-30FD24C7F579}"/>
              </a:ext>
            </a:extLst>
          </p:cNvPr>
          <p:cNvSpPr>
            <a:spLocks noGrp="1"/>
          </p:cNvSpPr>
          <p:nvPr>
            <p:ph type="title"/>
          </p:nvPr>
        </p:nvSpPr>
        <p:spPr>
          <a:xfrm>
            <a:off x="1097280" y="286603"/>
            <a:ext cx="10058400" cy="1450757"/>
          </a:xfrm>
        </p:spPr>
        <p:txBody>
          <a:bodyPr/>
          <a:lstStyle/>
          <a:p>
            <a:r>
              <a:rPr lang="cs-CZ" dirty="0">
                <a:solidFill>
                  <a:schemeClr val="tx1"/>
                </a:solidFill>
              </a:rPr>
              <a:t>Hlavní body</a:t>
            </a:r>
          </a:p>
        </p:txBody>
      </p:sp>
      <p:sp>
        <p:nvSpPr>
          <p:cNvPr id="3" name="Zástupný symbol pro obsah 2">
            <a:extLst>
              <a:ext uri="{FF2B5EF4-FFF2-40B4-BE49-F238E27FC236}">
                <a16:creationId xmlns:a16="http://schemas.microsoft.com/office/drawing/2014/main" id="{A3C113F4-FED6-4136-BF64-8541D37C4D29}"/>
              </a:ext>
            </a:extLst>
          </p:cNvPr>
          <p:cNvSpPr>
            <a:spLocks noGrp="1"/>
          </p:cNvSpPr>
          <p:nvPr>
            <p:ph idx="1"/>
          </p:nvPr>
        </p:nvSpPr>
        <p:spPr>
          <a:xfrm>
            <a:off x="1097280" y="1845734"/>
            <a:ext cx="10058400" cy="4023360"/>
          </a:xfrm>
        </p:spPr>
        <p:txBody>
          <a:bodyPr>
            <a:normAutofit/>
          </a:bodyPr>
          <a:lstStyle/>
          <a:p>
            <a:r>
              <a:rPr lang="cs-CZ" sz="2400" dirty="0"/>
              <a:t>Socialistická strana</a:t>
            </a:r>
          </a:p>
          <a:p>
            <a:r>
              <a:rPr lang="cs-CZ" sz="2400" dirty="0"/>
              <a:t>Rovnost občanů a odmítání diskriminace</a:t>
            </a:r>
          </a:p>
          <a:p>
            <a:r>
              <a:rPr lang="cs-CZ" sz="2400" dirty="0"/>
              <a:t>Rozvoj Třetího světa</a:t>
            </a:r>
          </a:p>
          <a:p>
            <a:r>
              <a:rPr lang="cs-CZ" sz="2400" dirty="0"/>
              <a:t>Demokratický socialismus a sociální demokracie</a:t>
            </a:r>
          </a:p>
          <a:p>
            <a:r>
              <a:rPr lang="cs-CZ" sz="2400" dirty="0"/>
              <a:t>2014 – </a:t>
            </a:r>
            <a:r>
              <a:rPr lang="cs-CZ" sz="2400" b="1" dirty="0"/>
              <a:t>Socialistická charta pro lidský pokrok</a:t>
            </a:r>
          </a:p>
        </p:txBody>
      </p:sp>
    </p:spTree>
    <p:extLst>
      <p:ext uri="{BB962C8B-B14F-4D97-AF65-F5344CB8AC3E}">
        <p14:creationId xmlns:p14="http://schemas.microsoft.com/office/powerpoint/2010/main" val="3608243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7D33E7-3584-4B11-80D6-0202F3E1563E}"/>
              </a:ext>
            </a:extLst>
          </p:cNvPr>
          <p:cNvSpPr>
            <a:spLocks noGrp="1"/>
          </p:cNvSpPr>
          <p:nvPr>
            <p:ph type="title"/>
          </p:nvPr>
        </p:nvSpPr>
        <p:spPr>
          <a:xfrm>
            <a:off x="1097280" y="286604"/>
            <a:ext cx="10058400" cy="1383170"/>
          </a:xfrm>
        </p:spPr>
        <p:txBody>
          <a:bodyPr/>
          <a:lstStyle/>
          <a:p>
            <a:r>
              <a:rPr lang="cs-CZ" dirty="0"/>
              <a:t>Vývoj v čase</a:t>
            </a:r>
          </a:p>
        </p:txBody>
      </p:sp>
      <p:sp>
        <p:nvSpPr>
          <p:cNvPr id="3" name="Zástupný obsah 2">
            <a:extLst>
              <a:ext uri="{FF2B5EF4-FFF2-40B4-BE49-F238E27FC236}">
                <a16:creationId xmlns:a16="http://schemas.microsoft.com/office/drawing/2014/main" id="{9C1AB892-862D-43AA-B3F9-DB7786E40EE3}"/>
              </a:ext>
            </a:extLst>
          </p:cNvPr>
          <p:cNvSpPr>
            <a:spLocks noGrp="1"/>
          </p:cNvSpPr>
          <p:nvPr>
            <p:ph idx="1"/>
          </p:nvPr>
        </p:nvSpPr>
        <p:spPr>
          <a:xfrm>
            <a:off x="1097280" y="2027583"/>
            <a:ext cx="10058400" cy="3841511"/>
          </a:xfrm>
        </p:spPr>
        <p:txBody>
          <a:bodyPr>
            <a:normAutofit/>
          </a:bodyPr>
          <a:lstStyle/>
          <a:p>
            <a:r>
              <a:rPr lang="cs-CZ" b="1" dirty="0"/>
              <a:t>60. léta </a:t>
            </a:r>
            <a:r>
              <a:rPr lang="cs-CZ" dirty="0"/>
              <a:t>– období </a:t>
            </a:r>
            <a:r>
              <a:rPr lang="cs-CZ" dirty="0" err="1"/>
              <a:t>neukotvenosti</a:t>
            </a:r>
            <a:r>
              <a:rPr lang="cs-CZ" dirty="0"/>
              <a:t>. Nekomunistická levice </a:t>
            </a:r>
            <a:r>
              <a:rPr lang="cs-CZ" dirty="0" err="1"/>
              <a:t>Mitterrand</a:t>
            </a:r>
            <a:r>
              <a:rPr lang="cs-CZ" dirty="0"/>
              <a:t>, 1965 první přímé volby prezidenta (de </a:t>
            </a:r>
            <a:r>
              <a:rPr lang="cs-CZ" dirty="0" err="1"/>
              <a:t>Gaulle</a:t>
            </a:r>
            <a:r>
              <a:rPr lang="cs-CZ" dirty="0"/>
              <a:t> x </a:t>
            </a:r>
            <a:r>
              <a:rPr lang="cs-CZ" dirty="0" err="1"/>
              <a:t>Mitterrand</a:t>
            </a:r>
            <a:r>
              <a:rPr lang="cs-CZ" dirty="0"/>
              <a:t>), 1969 5% pro Gastona </a:t>
            </a:r>
            <a:r>
              <a:rPr lang="cs-CZ" dirty="0" err="1"/>
              <a:t>Defferrea</a:t>
            </a:r>
            <a:endParaRPr lang="cs-CZ" dirty="0"/>
          </a:p>
          <a:p>
            <a:r>
              <a:rPr lang="cs-CZ" b="1" dirty="0"/>
              <a:t>70. léta </a:t>
            </a:r>
            <a:r>
              <a:rPr lang="cs-CZ" dirty="0"/>
              <a:t>– ustavující sjezd 1971 v </a:t>
            </a:r>
            <a:r>
              <a:rPr lang="cs-CZ" dirty="0" err="1"/>
              <a:t>Épinay</a:t>
            </a:r>
            <a:r>
              <a:rPr lang="cs-CZ" dirty="0"/>
              <a:t>, rozmach, Francois </a:t>
            </a:r>
            <a:r>
              <a:rPr lang="cs-CZ" dirty="0" err="1"/>
              <a:t>Mitterrand</a:t>
            </a:r>
            <a:r>
              <a:rPr lang="cs-CZ" dirty="0"/>
              <a:t>, Guy </a:t>
            </a:r>
            <a:r>
              <a:rPr lang="cs-CZ" dirty="0" err="1"/>
              <a:t>Mollet</a:t>
            </a:r>
            <a:r>
              <a:rPr lang="cs-CZ" dirty="0"/>
              <a:t>, demokratický socialismus a sociální demokracie, stoupá voličská podpora</a:t>
            </a:r>
          </a:p>
          <a:p>
            <a:r>
              <a:rPr lang="cs-CZ" b="1" dirty="0"/>
              <a:t>80. léta </a:t>
            </a:r>
            <a:r>
              <a:rPr lang="cs-CZ" dirty="0"/>
              <a:t>– krize pravice, 1981 </a:t>
            </a:r>
            <a:r>
              <a:rPr lang="cs-CZ" dirty="0" err="1"/>
              <a:t>Mitterrand</a:t>
            </a:r>
            <a:r>
              <a:rPr lang="cs-CZ" dirty="0"/>
              <a:t> prezidentem, kohabitace s pravicí 1986-1988, </a:t>
            </a:r>
          </a:p>
          <a:p>
            <a:r>
              <a:rPr lang="cs-CZ" b="1" dirty="0"/>
              <a:t>90. léta </a:t>
            </a:r>
            <a:r>
              <a:rPr lang="cs-CZ" dirty="0"/>
              <a:t>– skandály, korupce, zadlužení země, 1993 volby fiasko, 1997 vláda </a:t>
            </a:r>
            <a:r>
              <a:rPr lang="cs-CZ" dirty="0" err="1"/>
              <a:t>Jospina</a:t>
            </a:r>
            <a:r>
              <a:rPr lang="cs-CZ" dirty="0"/>
              <a:t> (plurální levice) a kohabitace s Chiracem</a:t>
            </a:r>
          </a:p>
          <a:p>
            <a:r>
              <a:rPr lang="cs-CZ" b="1" dirty="0"/>
              <a:t>21. století </a:t>
            </a:r>
            <a:r>
              <a:rPr lang="cs-CZ" dirty="0"/>
              <a:t>– neúspěch ve volbách, 2012 prezidentem </a:t>
            </a:r>
            <a:r>
              <a:rPr lang="cs-CZ" dirty="0" err="1"/>
              <a:t>Hollande</a:t>
            </a:r>
            <a:r>
              <a:rPr lang="cs-CZ" dirty="0"/>
              <a:t> i vláda PS</a:t>
            </a:r>
          </a:p>
          <a:p>
            <a:r>
              <a:rPr lang="cs-CZ" b="1" dirty="0"/>
              <a:t>2017</a:t>
            </a:r>
            <a:r>
              <a:rPr lang="cs-CZ" dirty="0"/>
              <a:t> – největší krize od zformování strany, </a:t>
            </a:r>
            <a:r>
              <a:rPr lang="cs-CZ" dirty="0" err="1"/>
              <a:t>prez</a:t>
            </a:r>
            <a:r>
              <a:rPr lang="cs-CZ" dirty="0"/>
              <a:t>. kandidát </a:t>
            </a:r>
            <a:r>
              <a:rPr lang="cs-CZ" dirty="0" err="1"/>
              <a:t>Benoît</a:t>
            </a:r>
            <a:r>
              <a:rPr lang="cs-CZ" dirty="0"/>
              <a:t> </a:t>
            </a:r>
            <a:r>
              <a:rPr lang="cs-CZ" dirty="0" err="1"/>
              <a:t>Hamon</a:t>
            </a:r>
            <a:r>
              <a:rPr lang="cs-CZ" dirty="0"/>
              <a:t> ani do druhého kola, potupný výsledek i v legislativních volbách</a:t>
            </a:r>
          </a:p>
        </p:txBody>
      </p:sp>
    </p:spTree>
    <p:extLst>
      <p:ext uri="{BB962C8B-B14F-4D97-AF65-F5344CB8AC3E}">
        <p14:creationId xmlns:p14="http://schemas.microsoft.com/office/powerpoint/2010/main" val="2025980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319865-D148-4C04-B219-18F6942359CC}"/>
              </a:ext>
            </a:extLst>
          </p:cNvPr>
          <p:cNvSpPr>
            <a:spLocks noGrp="1"/>
          </p:cNvSpPr>
          <p:nvPr>
            <p:ph type="title"/>
          </p:nvPr>
        </p:nvSpPr>
        <p:spPr/>
        <p:txBody>
          <a:bodyPr/>
          <a:lstStyle/>
          <a:p>
            <a:r>
              <a:rPr lang="cs-CZ" dirty="0"/>
              <a:t>Programatika</a:t>
            </a:r>
          </a:p>
        </p:txBody>
      </p:sp>
      <p:sp>
        <p:nvSpPr>
          <p:cNvPr id="3" name="Zástupný obsah 2">
            <a:extLst>
              <a:ext uri="{FF2B5EF4-FFF2-40B4-BE49-F238E27FC236}">
                <a16:creationId xmlns:a16="http://schemas.microsoft.com/office/drawing/2014/main" id="{F911ADAC-C81F-42D5-A914-F7C091632354}"/>
              </a:ext>
            </a:extLst>
          </p:cNvPr>
          <p:cNvSpPr>
            <a:spLocks noGrp="1"/>
          </p:cNvSpPr>
          <p:nvPr>
            <p:ph idx="1"/>
          </p:nvPr>
        </p:nvSpPr>
        <p:spPr/>
        <p:txBody>
          <a:bodyPr>
            <a:normAutofit/>
          </a:bodyPr>
          <a:lstStyle/>
          <a:p>
            <a:r>
              <a:rPr lang="cs-CZ" sz="2400" dirty="0"/>
              <a:t>Počátek: snaha o nastolení socialismu a spravedlivější společnost, spolupráce s PCF a že vytvoří Společný vládní program levice → nejednoduché → Vytvořeny pracovní komise </a:t>
            </a:r>
          </a:p>
          <a:p>
            <a:r>
              <a:rPr lang="cs-CZ" sz="2400" dirty="0"/>
              <a:t>1972 dohoda a program:</a:t>
            </a:r>
          </a:p>
          <a:p>
            <a:r>
              <a:rPr lang="cs-CZ" sz="2400" dirty="0"/>
              <a:t>Zlepšení životních podmínek pracujících, znárodňování těžkého průmyslu, zbrojního průmyslu, letectví, atomového průmyslu, bankovního sektoru, finančních holdingů</a:t>
            </a:r>
          </a:p>
          <a:p>
            <a:r>
              <a:rPr lang="cs-CZ" sz="2400" dirty="0"/>
              <a:t>Odmítnutí kapitalismu a cílem demokratický socialismus</a:t>
            </a:r>
          </a:p>
          <a:p>
            <a:r>
              <a:rPr lang="cs-CZ" sz="2400" dirty="0"/>
              <a:t>1977 rozchod s PCF </a:t>
            </a:r>
          </a:p>
        </p:txBody>
      </p:sp>
    </p:spTree>
    <p:extLst>
      <p:ext uri="{BB962C8B-B14F-4D97-AF65-F5344CB8AC3E}">
        <p14:creationId xmlns:p14="http://schemas.microsoft.com/office/powerpoint/2010/main" val="1269342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F32DF0-E780-4CC7-89CE-82539E2783C9}"/>
              </a:ext>
            </a:extLst>
          </p:cNvPr>
          <p:cNvSpPr>
            <a:spLocks noGrp="1"/>
          </p:cNvSpPr>
          <p:nvPr>
            <p:ph type="title"/>
          </p:nvPr>
        </p:nvSpPr>
        <p:spPr/>
        <p:txBody>
          <a:bodyPr/>
          <a:lstStyle/>
          <a:p>
            <a:r>
              <a:rPr lang="cs-CZ" dirty="0"/>
              <a:t>80.Léta - Programatika</a:t>
            </a:r>
          </a:p>
        </p:txBody>
      </p:sp>
      <p:sp>
        <p:nvSpPr>
          <p:cNvPr id="3" name="Zástupný obsah 2">
            <a:extLst>
              <a:ext uri="{FF2B5EF4-FFF2-40B4-BE49-F238E27FC236}">
                <a16:creationId xmlns:a16="http://schemas.microsoft.com/office/drawing/2014/main" id="{F8EB12D7-18EF-4683-B2A3-CAF4960CBA03}"/>
              </a:ext>
            </a:extLst>
          </p:cNvPr>
          <p:cNvSpPr>
            <a:spLocks noGrp="1"/>
          </p:cNvSpPr>
          <p:nvPr>
            <p:ph idx="1"/>
          </p:nvPr>
        </p:nvSpPr>
        <p:spPr/>
        <p:txBody>
          <a:bodyPr>
            <a:normAutofit/>
          </a:bodyPr>
          <a:lstStyle/>
          <a:p>
            <a:r>
              <a:rPr lang="cs-CZ" sz="2400" dirty="0"/>
              <a:t>Program POCHOPIT, CHTÍT, JEDNAT:</a:t>
            </a:r>
          </a:p>
          <a:p>
            <a:r>
              <a:rPr lang="cs-CZ" sz="2400" dirty="0"/>
              <a:t>Znárodňování, potlačování třídních rozdílů, narovnání vztahů mezi pohlavími, otázky rodiny, ochrana práv zaměstnanců, jaderné odvětví energetického průmyslu ve Francii, otázky životního prostředí</a:t>
            </a:r>
          </a:p>
          <a:p>
            <a:r>
              <a:rPr lang="cs-CZ" sz="2400" dirty="0"/>
              <a:t>1981 prezidentem </a:t>
            </a:r>
            <a:r>
              <a:rPr lang="cs-CZ" sz="2400" dirty="0" err="1"/>
              <a:t>Mitterrand</a:t>
            </a:r>
            <a:r>
              <a:rPr lang="cs-CZ" sz="2400" dirty="0"/>
              <a:t> (do 1995) : program 110 ŘEŠENÍ PRO FRANCII:</a:t>
            </a:r>
          </a:p>
          <a:p>
            <a:r>
              <a:rPr lang="cs-CZ" sz="2400" dirty="0"/>
              <a:t>odzbrojování, bezpečnější a opatrnější přístup k jaderné energetice, znárodňování, snížení pracovní doby na 35 hodin týdně, zvyšování sociálních dávek, prosazení rovného postavení mužů a žen, zrušení trestu smrti, nastavení lepších vztahů se Sovětským svazem</a:t>
            </a:r>
          </a:p>
        </p:txBody>
      </p:sp>
    </p:spTree>
    <p:extLst>
      <p:ext uri="{BB962C8B-B14F-4D97-AF65-F5344CB8AC3E}">
        <p14:creationId xmlns:p14="http://schemas.microsoft.com/office/powerpoint/2010/main" val="1604947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41B496-99B1-4CE9-A0A2-A9BD871ECFA3}"/>
              </a:ext>
            </a:extLst>
          </p:cNvPr>
          <p:cNvSpPr>
            <a:spLocks noGrp="1"/>
          </p:cNvSpPr>
          <p:nvPr>
            <p:ph type="title"/>
          </p:nvPr>
        </p:nvSpPr>
        <p:spPr/>
        <p:txBody>
          <a:bodyPr/>
          <a:lstStyle/>
          <a:p>
            <a:r>
              <a:rPr lang="cs-CZ" dirty="0"/>
              <a:t>90. Léta - Programatika</a:t>
            </a:r>
          </a:p>
        </p:txBody>
      </p:sp>
      <p:sp>
        <p:nvSpPr>
          <p:cNvPr id="3" name="Zástupný obsah 2">
            <a:extLst>
              <a:ext uri="{FF2B5EF4-FFF2-40B4-BE49-F238E27FC236}">
                <a16:creationId xmlns:a16="http://schemas.microsoft.com/office/drawing/2014/main" id="{49A276EB-5D77-495A-A7D2-DEEA6E68DDEB}"/>
              </a:ext>
            </a:extLst>
          </p:cNvPr>
          <p:cNvSpPr>
            <a:spLocks noGrp="1"/>
          </p:cNvSpPr>
          <p:nvPr>
            <p:ph idx="1"/>
          </p:nvPr>
        </p:nvSpPr>
        <p:spPr/>
        <p:txBody>
          <a:bodyPr>
            <a:normAutofit/>
          </a:bodyPr>
          <a:lstStyle/>
          <a:p>
            <a:r>
              <a:rPr lang="cs-CZ" sz="2400" dirty="0"/>
              <a:t>1995: Lionel </a:t>
            </a:r>
            <a:r>
              <a:rPr lang="cs-CZ" sz="2400" dirty="0" err="1"/>
              <a:t>Jospin</a:t>
            </a:r>
            <a:r>
              <a:rPr lang="cs-CZ" sz="2400" dirty="0"/>
              <a:t> </a:t>
            </a:r>
          </a:p>
          <a:p>
            <a:r>
              <a:rPr lang="cs-CZ" sz="2400" dirty="0"/>
              <a:t>1997– vláda plurální levice, kohabitace (prezident Chirac)</a:t>
            </a:r>
          </a:p>
          <a:p>
            <a:r>
              <a:rPr lang="cs-CZ" sz="2400" dirty="0"/>
              <a:t>Progresivní politika, všeobecná zdravotní péče</a:t>
            </a:r>
          </a:p>
          <a:p>
            <a:r>
              <a:rPr lang="cs-CZ" sz="2400" dirty="0"/>
              <a:t>Vláda do 2002</a:t>
            </a:r>
          </a:p>
        </p:txBody>
      </p:sp>
    </p:spTree>
    <p:extLst>
      <p:ext uri="{BB962C8B-B14F-4D97-AF65-F5344CB8AC3E}">
        <p14:creationId xmlns:p14="http://schemas.microsoft.com/office/powerpoint/2010/main" val="3158210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A0964C-CD8C-4B3E-BE95-51220F0B6639}"/>
              </a:ext>
            </a:extLst>
          </p:cNvPr>
          <p:cNvSpPr>
            <a:spLocks noGrp="1"/>
          </p:cNvSpPr>
          <p:nvPr>
            <p:ph type="title"/>
          </p:nvPr>
        </p:nvSpPr>
        <p:spPr/>
        <p:txBody>
          <a:bodyPr/>
          <a:lstStyle/>
          <a:p>
            <a:r>
              <a:rPr lang="cs-CZ" dirty="0">
                <a:solidFill>
                  <a:schemeClr val="tx1"/>
                </a:solidFill>
              </a:rPr>
              <a:t>Volby 2002 </a:t>
            </a:r>
          </a:p>
        </p:txBody>
      </p:sp>
      <p:sp>
        <p:nvSpPr>
          <p:cNvPr id="3" name="Zástupný symbol pro obsah 2">
            <a:extLst>
              <a:ext uri="{FF2B5EF4-FFF2-40B4-BE49-F238E27FC236}">
                <a16:creationId xmlns:a16="http://schemas.microsoft.com/office/drawing/2014/main" id="{29FDD907-5BF1-4751-8CFB-514A957963BF}"/>
              </a:ext>
            </a:extLst>
          </p:cNvPr>
          <p:cNvSpPr>
            <a:spLocks noGrp="1"/>
          </p:cNvSpPr>
          <p:nvPr>
            <p:ph idx="1"/>
          </p:nvPr>
        </p:nvSpPr>
        <p:spPr/>
        <p:txBody>
          <a:bodyPr>
            <a:normAutofit lnSpcReduction="10000"/>
          </a:bodyPr>
          <a:lstStyle/>
          <a:p>
            <a:r>
              <a:rPr lang="cs-CZ" sz="2400" dirty="0"/>
              <a:t>Porážka</a:t>
            </a:r>
          </a:p>
          <a:p>
            <a:r>
              <a:rPr lang="cs-CZ" sz="2400" dirty="0"/>
              <a:t>Prezidentský kandidát - Lionel </a:t>
            </a:r>
            <a:r>
              <a:rPr lang="cs-CZ" sz="2400" dirty="0" err="1"/>
              <a:t>Jospin</a:t>
            </a:r>
            <a:r>
              <a:rPr lang="cs-CZ" sz="2400" dirty="0"/>
              <a:t> – 16,2% (ani ne do 2.kola) x Jacques Chirac</a:t>
            </a:r>
          </a:p>
          <a:p>
            <a:r>
              <a:rPr lang="cs-CZ" sz="2400" b="1" dirty="0"/>
              <a:t>Program </a:t>
            </a:r>
            <a:r>
              <a:rPr lang="cs-CZ" sz="2400" b="1" i="1" dirty="0"/>
              <a:t>Zavazuji se</a:t>
            </a:r>
            <a:r>
              <a:rPr lang="cs-CZ" sz="2400" dirty="0"/>
              <a:t>:</a:t>
            </a:r>
          </a:p>
          <a:p>
            <a:r>
              <a:rPr lang="cs-CZ" sz="2400" dirty="0"/>
              <a:t>snížení počtu nezaměstnaných do roku 2007 o 900 tisíc, tvrdší postup vůči zločinnosti, vymýcení problému bezdomovectví a snížení daní, ukončení praxe beztrestnosti mladistvých delikventů</a:t>
            </a:r>
          </a:p>
          <a:p>
            <a:r>
              <a:rPr lang="cs-CZ" sz="2400" dirty="0"/>
              <a:t>bezpečnost, zdravější ekonomika, silnější Francie na mezinárodní scéně (jak Chirac)</a:t>
            </a:r>
          </a:p>
          <a:p>
            <a:r>
              <a:rPr lang="cs-CZ" sz="2400" dirty="0"/>
              <a:t>2005 – kongres v </a:t>
            </a:r>
            <a:r>
              <a:rPr lang="cs-CZ" sz="2400" dirty="0" err="1"/>
              <a:t>Le</a:t>
            </a:r>
            <a:r>
              <a:rPr lang="cs-CZ" sz="2400" dirty="0"/>
              <a:t> </a:t>
            </a:r>
            <a:r>
              <a:rPr lang="cs-CZ" sz="2400" dirty="0" err="1"/>
              <a:t>Mans</a:t>
            </a:r>
            <a:r>
              <a:rPr lang="cs-CZ" sz="2400" dirty="0"/>
              <a:t>, nové vedení i programatika, program VŮLE, PRAVDA, JEDNOTA, inspirace pro volby 2007</a:t>
            </a:r>
          </a:p>
        </p:txBody>
      </p:sp>
    </p:spTree>
    <p:extLst>
      <p:ext uri="{BB962C8B-B14F-4D97-AF65-F5344CB8AC3E}">
        <p14:creationId xmlns:p14="http://schemas.microsoft.com/office/powerpoint/2010/main" val="112980859"/>
      </p:ext>
    </p:extLst>
  </p:cSld>
  <p:clrMapOvr>
    <a:masterClrMapping/>
  </p:clrMapOvr>
</p:sld>
</file>

<file path=ppt/theme/theme1.xml><?xml version="1.0" encoding="utf-8"?>
<a:theme xmlns:a="http://schemas.openxmlformats.org/drawingml/2006/main" name="Retrospektiva">
  <a:themeElements>
    <a:clrScheme name="Retrospektiva">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683</TotalTime>
  <Words>1076</Words>
  <Application>Microsoft Office PowerPoint</Application>
  <PresentationFormat>Širokoúhlá obrazovka</PresentationFormat>
  <Paragraphs>100</Paragraphs>
  <Slides>17</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17</vt:i4>
      </vt:variant>
    </vt:vector>
  </HeadingPairs>
  <TitlesOfParts>
    <vt:vector size="20" baseType="lpstr">
      <vt:lpstr>Calibri</vt:lpstr>
      <vt:lpstr>Calibri Light</vt:lpstr>
      <vt:lpstr>Retrospektiva</vt:lpstr>
      <vt:lpstr>SOCIALISTICKÁ STRANA FRANCIE</vt:lpstr>
      <vt:lpstr>PS</vt:lpstr>
      <vt:lpstr>Vývoj PS</vt:lpstr>
      <vt:lpstr>Hlavní body</vt:lpstr>
      <vt:lpstr>Vývoj v čase</vt:lpstr>
      <vt:lpstr>Programatika</vt:lpstr>
      <vt:lpstr>80.Léta - Programatika</vt:lpstr>
      <vt:lpstr>90. Léta - Programatika</vt:lpstr>
      <vt:lpstr>Volby 2002 </vt:lpstr>
      <vt:lpstr>Volby 2007</vt:lpstr>
      <vt:lpstr>Volby 2012</vt:lpstr>
      <vt:lpstr>2014 – Socialistická charta pro lidský pokrok</vt:lpstr>
      <vt:lpstr>Volby 2017 a prohra</vt:lpstr>
      <vt:lpstr>Typický socialista</vt:lpstr>
      <vt:lpstr>Srovnání s ČSSD</vt:lpstr>
      <vt:lpstr>Děkuji za pozornost</vt:lpstr>
      <vt:lpstr>Zdroje: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SOCIALISTICKÁ STRANA FRANCIE</dc:title>
  <dc:creator>Aneta Chytková</dc:creator>
  <cp:lastModifiedBy>Aneta Chytková</cp:lastModifiedBy>
  <cp:revision>29</cp:revision>
  <dcterms:created xsi:type="dcterms:W3CDTF">2018-11-06T17:38:24Z</dcterms:created>
  <dcterms:modified xsi:type="dcterms:W3CDTF">2019-10-28T22:01:41Z</dcterms:modified>
</cp:coreProperties>
</file>