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0"/>
  </p:notesMasterIdLst>
  <p:sldIdLst>
    <p:sldId id="256" r:id="rId2"/>
    <p:sldId id="288" r:id="rId3"/>
    <p:sldId id="289" r:id="rId4"/>
    <p:sldId id="287" r:id="rId5"/>
    <p:sldId id="292" r:id="rId6"/>
    <p:sldId id="258" r:id="rId7"/>
    <p:sldId id="285"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6" r:id="rId30"/>
    <p:sldId id="280" r:id="rId31"/>
    <p:sldId id="290" r:id="rId32"/>
    <p:sldId id="282" r:id="rId33"/>
    <p:sldId id="283" r:id="rId34"/>
    <p:sldId id="291" r:id="rId35"/>
    <p:sldId id="295" r:id="rId36"/>
    <p:sldId id="294" r:id="rId37"/>
    <p:sldId id="293" r:id="rId38"/>
    <p:sldId id="284"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ěra Stojarová" initials="V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62" autoAdjust="0"/>
  </p:normalViewPr>
  <p:slideViewPr>
    <p:cSldViewPr>
      <p:cViewPr varScale="1">
        <p:scale>
          <a:sx n="80" d="100"/>
          <a:sy n="80" d="100"/>
        </p:scale>
        <p:origin x="152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89E96-4D61-4E02-BAFE-1A50D9DFFA07}" type="datetimeFigureOut">
              <a:rPr lang="cs-CZ" smtClean="0"/>
              <a:t>05.11.2019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24787-B93E-42C4-86E2-F4DE82F80198}" type="slidenum">
              <a:rPr lang="cs-CZ" smtClean="0"/>
              <a:t>‹#›</a:t>
            </a:fld>
            <a:endParaRPr lang="cs-CZ"/>
          </a:p>
        </p:txBody>
      </p:sp>
    </p:spTree>
    <p:extLst>
      <p:ext uri="{BB962C8B-B14F-4D97-AF65-F5344CB8AC3E}">
        <p14:creationId xmlns:p14="http://schemas.microsoft.com/office/powerpoint/2010/main" val="52983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Women's_suffrage#cite_note-Timeline-16" TargetMode="External"/><Relationship Id="rId13" Type="http://schemas.openxmlformats.org/officeDocument/2006/relationships/hyperlink" Target="https://en.wikipedia.org/wiki/Swiss_referendums,_1971" TargetMode="External"/><Relationship Id="rId3" Type="http://schemas.openxmlformats.org/officeDocument/2006/relationships/hyperlink" Target="https://en.wikipedia.org/wiki/Finland" TargetMode="External"/><Relationship Id="rId7" Type="http://schemas.openxmlformats.org/officeDocument/2006/relationships/hyperlink" Target="https://en.wikipedia.org/wiki/Women's_suffrage#cite_note-15" TargetMode="External"/><Relationship Id="rId12" Type="http://schemas.openxmlformats.org/officeDocument/2006/relationships/hyperlink" Target="https://en.wikipedia.org/wiki/Women's_suffrage#cite_note-104" TargetMode="External"/><Relationship Id="rId17" Type="http://schemas.openxmlformats.org/officeDocument/2006/relationships/hyperlink" Target="https://en.wikipedia.org/wiki/Women's_suffrage#cite_note-129" TargetMode="External"/><Relationship Id="rId2" Type="http://schemas.openxmlformats.org/officeDocument/2006/relationships/slide" Target="../slides/slide13.xml"/><Relationship Id="rId16" Type="http://schemas.openxmlformats.org/officeDocument/2006/relationships/hyperlink" Target="https://en.wikipedia.org/wiki/Appenzell_Innerrhoden" TargetMode="External"/><Relationship Id="rId1" Type="http://schemas.openxmlformats.org/officeDocument/2006/relationships/notesMaster" Target="../notesMasters/notesMaster1.xml"/><Relationship Id="rId6" Type="http://schemas.openxmlformats.org/officeDocument/2006/relationships/hyperlink" Target="https://en.wikipedia.org/wiki/Paraguay" TargetMode="External"/><Relationship Id="rId11" Type="http://schemas.openxmlformats.org/officeDocument/2006/relationships/hyperlink" Target="https://en.wikipedia.org/wiki/Liechtenstein_women's_suffrage_referendum,_1984" TargetMode="External"/><Relationship Id="rId5" Type="http://schemas.openxmlformats.org/officeDocument/2006/relationships/hyperlink" Target="https://en.wikipedia.org/wiki/Suffrage#cite_note-14" TargetMode="External"/><Relationship Id="rId15" Type="http://schemas.openxmlformats.org/officeDocument/2006/relationships/hyperlink" Target="https://en.wikipedia.org/wiki/Federal_Supreme_Court_of_Switzerland" TargetMode="External"/><Relationship Id="rId10" Type="http://schemas.openxmlformats.org/officeDocument/2006/relationships/hyperlink" Target="https://en.wikipedia.org/wiki/Liechtenstein" TargetMode="External"/><Relationship Id="rId4" Type="http://schemas.openxmlformats.org/officeDocument/2006/relationships/hyperlink" Target="https://en.wikipedia.org/wiki/Suffrage#cite_note-13" TargetMode="External"/><Relationship Id="rId9" Type="http://schemas.openxmlformats.org/officeDocument/2006/relationships/hyperlink" Target="https://en.wikipedia.org/wiki/Women's_suffrage#cite_note-93" TargetMode="External"/><Relationship Id="rId14" Type="http://schemas.openxmlformats.org/officeDocument/2006/relationships/hyperlink" Target="https://en.wikipedia.org/wiki/Women's_suffrage#cite_note-switzerland-chronology-12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9933"/>
                </a:solidFill>
                <a:latin typeface="Arial" charset="0"/>
              </a:defRPr>
            </a:lvl1pPr>
            <a:lvl2pPr marL="742950" indent="-285750">
              <a:defRPr sz="3200">
                <a:solidFill>
                  <a:srgbClr val="FF9933"/>
                </a:solidFill>
                <a:latin typeface="Arial" charset="0"/>
              </a:defRPr>
            </a:lvl2pPr>
            <a:lvl3pPr marL="1143000" indent="-228600">
              <a:defRPr sz="3200">
                <a:solidFill>
                  <a:srgbClr val="FF9933"/>
                </a:solidFill>
                <a:latin typeface="Arial" charset="0"/>
              </a:defRPr>
            </a:lvl3pPr>
            <a:lvl4pPr marL="1600200" indent="-228600">
              <a:defRPr sz="3200">
                <a:solidFill>
                  <a:srgbClr val="FF9933"/>
                </a:solidFill>
                <a:latin typeface="Arial" charset="0"/>
              </a:defRPr>
            </a:lvl4pPr>
            <a:lvl5pPr marL="2057400" indent="-228600">
              <a:defRPr sz="3200">
                <a:solidFill>
                  <a:srgbClr val="FF9933"/>
                </a:solidFill>
                <a:latin typeface="Arial" charset="0"/>
              </a:defRPr>
            </a:lvl5pPr>
            <a:lvl6pPr marL="2514600" indent="-228600" eaLnBrk="0" fontAlgn="base" hangingPunct="0">
              <a:spcBef>
                <a:spcPct val="0"/>
              </a:spcBef>
              <a:spcAft>
                <a:spcPct val="0"/>
              </a:spcAft>
              <a:defRPr sz="3200">
                <a:solidFill>
                  <a:srgbClr val="FF9933"/>
                </a:solidFill>
                <a:latin typeface="Arial" charset="0"/>
              </a:defRPr>
            </a:lvl6pPr>
            <a:lvl7pPr marL="2971800" indent="-228600" eaLnBrk="0" fontAlgn="base" hangingPunct="0">
              <a:spcBef>
                <a:spcPct val="0"/>
              </a:spcBef>
              <a:spcAft>
                <a:spcPct val="0"/>
              </a:spcAft>
              <a:defRPr sz="3200">
                <a:solidFill>
                  <a:srgbClr val="FF9933"/>
                </a:solidFill>
                <a:latin typeface="Arial" charset="0"/>
              </a:defRPr>
            </a:lvl7pPr>
            <a:lvl8pPr marL="3429000" indent="-228600" eaLnBrk="0" fontAlgn="base" hangingPunct="0">
              <a:spcBef>
                <a:spcPct val="0"/>
              </a:spcBef>
              <a:spcAft>
                <a:spcPct val="0"/>
              </a:spcAft>
              <a:defRPr sz="3200">
                <a:solidFill>
                  <a:srgbClr val="FF9933"/>
                </a:solidFill>
                <a:latin typeface="Arial" charset="0"/>
              </a:defRPr>
            </a:lvl8pPr>
            <a:lvl9pPr marL="3886200" indent="-228600" eaLnBrk="0" fontAlgn="base" hangingPunct="0">
              <a:spcBef>
                <a:spcPct val="0"/>
              </a:spcBef>
              <a:spcAft>
                <a:spcPct val="0"/>
              </a:spcAft>
              <a:defRPr sz="3200">
                <a:solidFill>
                  <a:srgbClr val="FF9933"/>
                </a:solidFill>
                <a:latin typeface="Arial" charset="0"/>
              </a:defRPr>
            </a:lvl9pPr>
          </a:lstStyle>
          <a:p>
            <a:fld id="{F0EEBAB1-141F-48D9-A77D-2E433E862C1E}" type="slidenum">
              <a:rPr lang="en-US" altLang="en-US" sz="1200"/>
              <a:pPr/>
              <a:t>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a:t>
            </a:r>
            <a:r>
              <a:rPr lang="en-US" dirty="0" smtClean="0"/>
              <a:t>“The Turk” was the nickname of Carlos</a:t>
            </a:r>
            <a:r>
              <a:rPr lang="cs-CZ" dirty="0" smtClean="0"/>
              <a:t> </a:t>
            </a:r>
            <a:r>
              <a:rPr lang="en-US" dirty="0" smtClean="0"/>
              <a:t>Menem</a:t>
            </a:r>
            <a:r>
              <a:rPr lang="cs-CZ" dirty="0" smtClean="0"/>
              <a:t> (</a:t>
            </a:r>
            <a:r>
              <a:rPr lang="en-US" dirty="0" smtClean="0"/>
              <a:t>Syrian in origin</a:t>
            </a:r>
            <a:r>
              <a:rPr lang="cs-CZ" dirty="0" smtClean="0"/>
              <a:t>)</a:t>
            </a:r>
            <a:r>
              <a:rPr lang="en-US" dirty="0" smtClean="0"/>
              <a:t>, while</a:t>
            </a:r>
            <a:r>
              <a:rPr lang="cs-CZ" dirty="0" smtClean="0"/>
              <a:t> </a:t>
            </a:r>
            <a:r>
              <a:rPr lang="en-US" dirty="0" smtClean="0"/>
              <a:t>Alberto Fujimori was “The Chinaman”</a:t>
            </a:r>
            <a:r>
              <a:rPr lang="cs-CZ" dirty="0" smtClean="0"/>
              <a:t>, </a:t>
            </a:r>
            <a:r>
              <a:rPr lang="en-US" dirty="0" err="1" smtClean="0"/>
              <a:t>Evo</a:t>
            </a:r>
            <a:r>
              <a:rPr lang="en-US" dirty="0" smtClean="0"/>
              <a:t> Morales is</a:t>
            </a:r>
            <a:r>
              <a:rPr lang="cs-CZ" dirty="0" smtClean="0"/>
              <a:t> </a:t>
            </a:r>
            <a:r>
              <a:rPr lang="en-US" dirty="0" smtClean="0"/>
              <a:t>indigenous, while Hugo Chávez is said to have the</a:t>
            </a:r>
            <a:r>
              <a:rPr lang="cs-CZ" dirty="0" smtClean="0"/>
              <a:t> </a:t>
            </a:r>
            <a:r>
              <a:rPr lang="en-US" dirty="0" smtClean="0"/>
              <a:t>native physique of the Venezuelan people</a:t>
            </a:r>
            <a:r>
              <a:rPr lang="cs-CZ" dirty="0" smtClean="0"/>
              <a:t>, </a:t>
            </a:r>
            <a:r>
              <a:rPr lang="en-US" dirty="0" smtClean="0"/>
              <a:t>former president of Ecuador, </a:t>
            </a:r>
            <a:r>
              <a:rPr lang="en-US" dirty="0" err="1" smtClean="0"/>
              <a:t>Abdalá</a:t>
            </a:r>
            <a:r>
              <a:rPr lang="en-US" dirty="0" smtClean="0"/>
              <a:t> </a:t>
            </a:r>
            <a:r>
              <a:rPr lang="en-US" dirty="0" err="1" smtClean="0"/>
              <a:t>Bucaram</a:t>
            </a:r>
            <a:r>
              <a:rPr lang="cs-CZ" dirty="0" smtClean="0"/>
              <a:t> (</a:t>
            </a:r>
            <a:r>
              <a:rPr lang="en-US" dirty="0" smtClean="0"/>
              <a:t>parents were Lebanese</a:t>
            </a:r>
            <a:r>
              <a:rPr lang="cs-CZ" dirty="0" smtClean="0"/>
              <a:t>)</a:t>
            </a:r>
            <a:r>
              <a:rPr lang="en-US" dirty="0" smtClean="0"/>
              <a:t> </a:t>
            </a:r>
            <a:r>
              <a:rPr lang="en-US" dirty="0" err="1" smtClean="0"/>
              <a:t>Néstor</a:t>
            </a:r>
            <a:r>
              <a:rPr lang="en-US" dirty="0" smtClean="0"/>
              <a:t> Kirchner</a:t>
            </a:r>
            <a:r>
              <a:rPr lang="cs-CZ" dirty="0" smtClean="0"/>
              <a:t> (</a:t>
            </a:r>
            <a:r>
              <a:rPr lang="en-US" dirty="0" smtClean="0"/>
              <a:t>origins are Swiss and Chilean</a:t>
            </a:r>
            <a:r>
              <a:rPr lang="cs-CZ" dirty="0" smtClean="0"/>
              <a:t>)</a:t>
            </a:r>
          </a:p>
          <a:p>
            <a:endParaRPr lang="en-US" dirty="0"/>
          </a:p>
        </p:txBody>
      </p:sp>
      <p:sp>
        <p:nvSpPr>
          <p:cNvPr id="4" name="Zástupný symbol pro číslo snímku 3"/>
          <p:cNvSpPr>
            <a:spLocks noGrp="1"/>
          </p:cNvSpPr>
          <p:nvPr>
            <p:ph type="sldNum" sz="quarter" idx="10"/>
          </p:nvPr>
        </p:nvSpPr>
        <p:spPr/>
        <p:txBody>
          <a:bodyPr/>
          <a:lstStyle/>
          <a:p>
            <a:fld id="{D3024787-B93E-42C4-86E2-F4DE82F80198}" type="slidenum">
              <a:rPr lang="cs-CZ" smtClean="0"/>
              <a:t>7</a:t>
            </a:fld>
            <a:endParaRPr lang="cs-CZ"/>
          </a:p>
        </p:txBody>
      </p:sp>
    </p:spTree>
    <p:extLst>
      <p:ext uri="{BB962C8B-B14F-4D97-AF65-F5344CB8AC3E}">
        <p14:creationId xmlns:p14="http://schemas.microsoft.com/office/powerpoint/2010/main" val="92877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effectLst/>
              </a:rPr>
              <a:t>In 1906, </a:t>
            </a:r>
            <a:r>
              <a:rPr lang="en-US" dirty="0" smtClean="0">
                <a:effectLst/>
                <a:hlinkClick r:id="rId3" tooltip="Finland"/>
              </a:rPr>
              <a:t>Finland</a:t>
            </a:r>
            <a:r>
              <a:rPr lang="en-US" dirty="0" smtClean="0">
                <a:effectLst/>
              </a:rPr>
              <a:t> became the second country in the world, and the first in Europe, to grant universal active suffrage to its citizens and the first in the world to grant universal full suffrage (active and passive suffrage) by being the first country in the world to grant women full political rights.</a:t>
            </a:r>
            <a:r>
              <a:rPr lang="en-US" baseline="30000" dirty="0" smtClean="0">
                <a:effectLst/>
                <a:hlinkClick r:id="rId4"/>
              </a:rPr>
              <a:t>[13]</a:t>
            </a:r>
            <a:r>
              <a:rPr lang="en-US" baseline="30000" dirty="0" smtClean="0">
                <a:effectLst/>
                <a:hlinkClick r:id="rId5"/>
              </a:rPr>
              <a:t>[14]</a:t>
            </a:r>
            <a:r>
              <a:rPr lang="en-US" dirty="0" smtClean="0">
                <a:effectLst/>
              </a:rPr>
              <a:t> So Finland was the first country in the world to give all (adult) citizens full suffrage, in other words the right to vote and to run for office (in 1906). The last Latin American country to give women the right to vote was </a:t>
            </a:r>
            <a:r>
              <a:rPr lang="en-US" dirty="0" smtClean="0">
                <a:effectLst/>
                <a:hlinkClick r:id="rId6" tooltip="Paraguay"/>
              </a:rPr>
              <a:t>Paraguay</a:t>
            </a:r>
            <a:r>
              <a:rPr lang="en-US" dirty="0" smtClean="0">
                <a:effectLst/>
              </a:rPr>
              <a:t> in 1961.</a:t>
            </a:r>
            <a:r>
              <a:rPr lang="en-US" baseline="30000" dirty="0" smtClean="0">
                <a:effectLst/>
                <a:hlinkClick r:id="rId7"/>
              </a:rPr>
              <a:t>[15]</a:t>
            </a:r>
            <a:r>
              <a:rPr lang="en-US" baseline="30000" dirty="0" smtClean="0">
                <a:effectLst/>
                <a:hlinkClick r:id="rId8"/>
              </a:rPr>
              <a:t>[16]</a:t>
            </a:r>
            <a:r>
              <a:rPr lang="cs-CZ" baseline="30000" dirty="0" smtClean="0">
                <a:effectLst/>
              </a:rPr>
              <a:t> </a:t>
            </a:r>
            <a:r>
              <a:rPr lang="en-US" dirty="0" smtClean="0">
                <a:effectLst/>
              </a:rPr>
              <a:t>Women were guaranteed equal voting rights by The constitution of the Czechoslovak Republic in 1920.</a:t>
            </a:r>
            <a:r>
              <a:rPr lang="en-US" baseline="30000" dirty="0" smtClean="0">
                <a:effectLst/>
                <a:hlinkClick r:id="rId9"/>
              </a:rPr>
              <a:t>[93]</a:t>
            </a:r>
            <a:r>
              <a:rPr lang="cs-CZ" baseline="30000" dirty="0" smtClean="0">
                <a:effectLst/>
              </a:rPr>
              <a:t> </a:t>
            </a:r>
            <a:r>
              <a:rPr lang="en-US" dirty="0" smtClean="0">
                <a:effectLst/>
              </a:rPr>
              <a:t>In </a:t>
            </a:r>
            <a:r>
              <a:rPr lang="en-US" dirty="0" smtClean="0">
                <a:effectLst/>
                <a:hlinkClick r:id="rId10" tooltip="Liechtenstein"/>
              </a:rPr>
              <a:t>Liechtenstein</a:t>
            </a:r>
            <a:r>
              <a:rPr lang="en-US" dirty="0" smtClean="0">
                <a:effectLst/>
              </a:rPr>
              <a:t>, women's suffrage was granted via </a:t>
            </a:r>
            <a:r>
              <a:rPr lang="en-US" dirty="0" smtClean="0">
                <a:effectLst/>
                <a:hlinkClick r:id="rId11" tooltip="Liechtenstein women's suffrage referendum, 1984"/>
              </a:rPr>
              <a:t>referendum in 1984</a:t>
            </a:r>
            <a:r>
              <a:rPr lang="en-US" dirty="0" smtClean="0">
                <a:effectLst/>
              </a:rPr>
              <a:t>.</a:t>
            </a:r>
            <a:r>
              <a:rPr lang="en-US" baseline="30000" dirty="0" smtClean="0">
                <a:effectLst/>
                <a:hlinkClick r:id="rId12"/>
              </a:rPr>
              <a:t>[104]</a:t>
            </a:r>
            <a:r>
              <a:rPr lang="en-US" dirty="0" smtClean="0">
                <a:effectLst/>
              </a:rPr>
              <a:t> Switzerland was the last Western republic to grant women's suffrage; they gained the right to vote in federal elections in 1971 after </a:t>
            </a:r>
            <a:r>
              <a:rPr lang="en-US" dirty="0" smtClean="0">
                <a:effectLst/>
                <a:hlinkClick r:id="rId13" tooltip="Swiss referendums, 1971"/>
              </a:rPr>
              <a:t>a second referendum</a:t>
            </a:r>
            <a:r>
              <a:rPr lang="en-US" dirty="0" smtClean="0">
                <a:effectLst/>
              </a:rPr>
              <a:t> that year.</a:t>
            </a:r>
            <a:r>
              <a:rPr lang="en-US" baseline="30000" dirty="0" smtClean="0">
                <a:effectLst/>
                <a:hlinkClick r:id="rId14"/>
              </a:rPr>
              <a:t>[127]</a:t>
            </a:r>
            <a:r>
              <a:rPr lang="en-US" dirty="0" smtClean="0">
                <a:effectLst/>
              </a:rPr>
              <a:t> In 1991 following a decision by the </a:t>
            </a:r>
            <a:r>
              <a:rPr lang="en-US" dirty="0" smtClean="0">
                <a:effectLst/>
                <a:hlinkClick r:id="rId15" tooltip="Federal Supreme Court of Switzerland"/>
              </a:rPr>
              <a:t>Federal Supreme Court of Switzerland</a:t>
            </a:r>
            <a:r>
              <a:rPr lang="en-US" dirty="0" smtClean="0">
                <a:effectLst/>
              </a:rPr>
              <a:t>, </a:t>
            </a:r>
            <a:r>
              <a:rPr lang="en-US" dirty="0" smtClean="0">
                <a:effectLst/>
                <a:hlinkClick r:id="rId16" tooltip="Appenzell Innerrhoden"/>
              </a:rPr>
              <a:t>Appenzell </a:t>
            </a:r>
            <a:r>
              <a:rPr lang="en-US" dirty="0" err="1" smtClean="0">
                <a:effectLst/>
                <a:hlinkClick r:id="rId16" tooltip="Appenzell Innerrhoden"/>
              </a:rPr>
              <a:t>Innerrhoden</a:t>
            </a:r>
            <a:r>
              <a:rPr lang="en-US" dirty="0" smtClean="0">
                <a:effectLst/>
              </a:rPr>
              <a:t> became the last Swiss canton to grant women the vote on local issues.</a:t>
            </a:r>
            <a:r>
              <a:rPr lang="en-US" baseline="30000" dirty="0" smtClean="0">
                <a:effectLst/>
                <a:hlinkClick r:id="rId17"/>
              </a:rPr>
              <a:t>[129]</a:t>
            </a:r>
            <a:endParaRPr lang="en-US" dirty="0"/>
          </a:p>
        </p:txBody>
      </p:sp>
      <p:sp>
        <p:nvSpPr>
          <p:cNvPr id="4" name="Zástupný symbol pro číslo snímku 3"/>
          <p:cNvSpPr>
            <a:spLocks noGrp="1"/>
          </p:cNvSpPr>
          <p:nvPr>
            <p:ph type="sldNum" sz="quarter" idx="10"/>
          </p:nvPr>
        </p:nvSpPr>
        <p:spPr/>
        <p:txBody>
          <a:bodyPr/>
          <a:lstStyle/>
          <a:p>
            <a:fld id="{D3024787-B93E-42C4-86E2-F4DE82F80198}" type="slidenum">
              <a:rPr lang="cs-CZ" smtClean="0"/>
              <a:t>13</a:t>
            </a:fld>
            <a:endParaRPr lang="cs-CZ"/>
          </a:p>
        </p:txBody>
      </p:sp>
    </p:spTree>
    <p:extLst>
      <p:ext uri="{BB962C8B-B14F-4D97-AF65-F5344CB8AC3E}">
        <p14:creationId xmlns:p14="http://schemas.microsoft.com/office/powerpoint/2010/main" val="318645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cs-CZ" smtClean="0"/>
              <a:t>Kliknutím lze upravit styl.</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70105435-7404-4A9F-A253-07E098523933}" type="datetimeFigureOut">
              <a:rPr lang="cs-CZ" smtClean="0"/>
              <a:t>05.11.2019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0105435-7404-4A9F-A253-07E098523933}" type="datetimeFigureOut">
              <a:rPr lang="cs-CZ" smtClean="0"/>
              <a:t>05.11.2019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0105435-7404-4A9F-A253-07E098523933}" type="datetimeFigureOut">
              <a:rPr lang="cs-CZ" smtClean="0"/>
              <a:t>05.11.2019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0105435-7404-4A9F-A253-07E098523933}" type="datetimeFigureOut">
              <a:rPr lang="cs-CZ" smtClean="0"/>
              <a:t>05.11.2019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cs-CZ" smtClean="0"/>
              <a:t>Kliknutím lze upravit styl.</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70105435-7404-4A9F-A253-07E098523933}" type="datetimeFigureOut">
              <a:rPr lang="cs-CZ" smtClean="0"/>
              <a:t>05.11.2019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70105435-7404-4A9F-A253-07E098523933}" type="datetimeFigureOut">
              <a:rPr lang="cs-CZ" smtClean="0"/>
              <a:t>05.11.2019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70105435-7404-4A9F-A253-07E098523933}" type="datetimeFigureOut">
              <a:rPr lang="cs-CZ" smtClean="0"/>
              <a:t>05.11.2019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D55939-F1D8-4D9A-9829-EEA7D019D3DB}" type="slidenum">
              <a:rPr lang="cs-CZ" smtClean="0"/>
              <a:t>‹#›</a:t>
            </a:fld>
            <a:endParaRPr lang="cs-CZ"/>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70105435-7404-4A9F-A253-07E098523933}" type="datetimeFigureOut">
              <a:rPr lang="cs-CZ" smtClean="0"/>
              <a:t>05.11.2019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05435-7404-4A9F-A253-07E098523933}" type="datetimeFigureOut">
              <a:rPr lang="cs-CZ" smtClean="0"/>
              <a:t>05.11.2019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cs-CZ" smtClean="0"/>
              <a:t>Kliknutím lze upravit styl.</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0105435-7404-4A9F-A253-07E098523933}" type="datetimeFigureOut">
              <a:rPr lang="cs-CZ" smtClean="0"/>
              <a:t>05.11.2019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55939-F1D8-4D9A-9829-EEA7D019D3DB}" type="slidenum">
              <a:rPr lang="cs-CZ" smtClean="0"/>
              <a:t>‹#›</a:t>
            </a:fld>
            <a:endParaRPr lang="cs-CZ"/>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cs-CZ" smtClean="0"/>
              <a:t>Kliknutím lze upravit styl.</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0105435-7404-4A9F-A253-07E098523933}" type="datetimeFigureOut">
              <a:rPr lang="cs-CZ" smtClean="0"/>
              <a:t>05.11.2019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0105435-7404-4A9F-A253-07E098523933}" type="datetimeFigureOut">
              <a:rPr lang="cs-CZ" smtClean="0"/>
              <a:t>05.11.2019</a:t>
            </a:fld>
            <a:endParaRPr lang="cs-CZ"/>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cs-CZ"/>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0D55939-F1D8-4D9A-9829-EEA7D019D3DB}" type="slidenum">
              <a:rPr lang="cs-CZ" smtClean="0"/>
              <a:t>‹#›</a:t>
            </a:fld>
            <a:endParaRPr lang="cs-CZ"/>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JzQCQm77GK4" TargetMode="External"/><Relationship Id="rId2" Type="http://schemas.openxmlformats.org/officeDocument/2006/relationships/hyperlink" Target="https://www.youtube.com/watch?v=Wsxmod0TSA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tvchismes.com/imagenes/pornocubacen/origias.html" TargetMode="Externa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Populism</a:t>
            </a:r>
            <a:r>
              <a:rPr lang="cs-CZ" dirty="0" smtClean="0"/>
              <a:t> in Latin </a:t>
            </a:r>
            <a:r>
              <a:rPr lang="cs-CZ" dirty="0"/>
              <a:t>A</a:t>
            </a:r>
            <a:r>
              <a:rPr lang="cs-CZ" dirty="0" smtClean="0"/>
              <a:t>merica</a:t>
            </a:r>
            <a:endParaRPr lang="cs-CZ" dirty="0"/>
          </a:p>
        </p:txBody>
      </p:sp>
      <p:sp>
        <p:nvSpPr>
          <p:cNvPr id="3" name="Podnadpis 2"/>
          <p:cNvSpPr>
            <a:spLocks noGrp="1"/>
          </p:cNvSpPr>
          <p:nvPr>
            <p:ph type="subTitle" idx="1"/>
          </p:nvPr>
        </p:nvSpPr>
        <p:spPr/>
        <p:txBody>
          <a:bodyPr/>
          <a:lstStyle/>
          <a:p>
            <a:r>
              <a:rPr lang="cs-CZ" dirty="0" smtClean="0"/>
              <a:t>POL333 </a:t>
            </a:r>
            <a:r>
              <a:rPr lang="cs-CZ" dirty="0" err="1" smtClean="0"/>
              <a:t>Populism</a:t>
            </a:r>
            <a:r>
              <a:rPr lang="cs-CZ" dirty="0" smtClean="0"/>
              <a:t> and </a:t>
            </a:r>
            <a:r>
              <a:rPr lang="cs-CZ" dirty="0" err="1" smtClean="0"/>
              <a:t>political</a:t>
            </a:r>
            <a:r>
              <a:rPr lang="cs-CZ" dirty="0" smtClean="0"/>
              <a:t> </a:t>
            </a:r>
            <a:r>
              <a:rPr lang="cs-CZ" dirty="0" err="1" smtClean="0"/>
              <a:t>parties</a:t>
            </a:r>
            <a:r>
              <a:rPr lang="cs-CZ" dirty="0" smtClean="0"/>
              <a:t> </a:t>
            </a:r>
            <a:endParaRPr lang="cs-CZ" dirty="0"/>
          </a:p>
        </p:txBody>
      </p:sp>
      <p:pic>
        <p:nvPicPr>
          <p:cNvPr id="4" name="Picture 4" descr="peru 4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642023" y="3807250"/>
            <a:ext cx="2448485" cy="18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50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Populism</a:t>
            </a:r>
            <a:r>
              <a:rPr lang="cs-CZ" dirty="0" smtClean="0"/>
              <a:t> as </a:t>
            </a:r>
            <a:r>
              <a:rPr lang="cs-CZ" dirty="0" err="1" smtClean="0"/>
              <a:t>challenge</a:t>
            </a:r>
            <a:r>
              <a:rPr lang="cs-CZ" dirty="0" smtClean="0"/>
              <a:t> to </a:t>
            </a:r>
            <a:r>
              <a:rPr lang="cs-CZ" dirty="0" err="1" smtClean="0"/>
              <a:t>democracy</a:t>
            </a:r>
            <a:endParaRPr lang="en-US" dirty="0"/>
          </a:p>
        </p:txBody>
      </p:sp>
      <p:sp>
        <p:nvSpPr>
          <p:cNvPr id="3" name="Zástupný symbol pro obsah 2"/>
          <p:cNvSpPr>
            <a:spLocks noGrp="1"/>
          </p:cNvSpPr>
          <p:nvPr>
            <p:ph idx="1"/>
          </p:nvPr>
        </p:nvSpPr>
        <p:spPr/>
        <p:txBody>
          <a:bodyPr/>
          <a:lstStyle/>
          <a:p>
            <a:r>
              <a:rPr lang="cs-CZ" b="1" dirty="0" err="1" smtClean="0"/>
              <a:t>Promoted</a:t>
            </a:r>
            <a:r>
              <a:rPr lang="cs-CZ" b="1" dirty="0" smtClean="0"/>
              <a:t> </a:t>
            </a:r>
            <a:r>
              <a:rPr lang="cs-CZ" b="1" dirty="0" err="1" smtClean="0"/>
              <a:t>democracy</a:t>
            </a:r>
            <a:r>
              <a:rPr lang="cs-CZ" b="1" dirty="0" smtClean="0"/>
              <a:t> </a:t>
            </a:r>
            <a:r>
              <a:rPr lang="cs-CZ" b="1" dirty="0" err="1" smtClean="0"/>
              <a:t>eventhough</a:t>
            </a:r>
            <a:r>
              <a:rPr lang="cs-CZ" b="1" dirty="0" smtClean="0"/>
              <a:t> </a:t>
            </a:r>
            <a:r>
              <a:rPr lang="cs-CZ" b="1" dirty="0" err="1" smtClean="0"/>
              <a:t>they</a:t>
            </a:r>
            <a:r>
              <a:rPr lang="cs-CZ" b="1" dirty="0" smtClean="0"/>
              <a:t> </a:t>
            </a:r>
            <a:r>
              <a:rPr lang="cs-CZ" b="1" dirty="0" err="1" smtClean="0"/>
              <a:t>did</a:t>
            </a:r>
            <a:r>
              <a:rPr lang="cs-CZ" b="1" dirty="0" smtClean="0"/>
              <a:t> not </a:t>
            </a:r>
            <a:r>
              <a:rPr lang="cs-CZ" b="1" dirty="0" err="1" smtClean="0"/>
              <a:t>always</a:t>
            </a:r>
            <a:r>
              <a:rPr lang="cs-CZ" b="1" dirty="0" smtClean="0"/>
              <a:t> </a:t>
            </a:r>
            <a:r>
              <a:rPr lang="cs-CZ" b="1" dirty="0" err="1" smtClean="0"/>
              <a:t>behave</a:t>
            </a:r>
            <a:r>
              <a:rPr lang="cs-CZ" b="1" dirty="0" smtClean="0"/>
              <a:t> in </a:t>
            </a:r>
            <a:r>
              <a:rPr lang="cs-CZ" b="1" dirty="0" err="1" smtClean="0"/>
              <a:t>democratic</a:t>
            </a:r>
            <a:r>
              <a:rPr lang="cs-CZ" b="1" dirty="0" smtClean="0"/>
              <a:t> </a:t>
            </a:r>
            <a:r>
              <a:rPr lang="cs-CZ" b="1" dirty="0" err="1" smtClean="0"/>
              <a:t>ways</a:t>
            </a:r>
            <a:endParaRPr lang="cs-CZ" b="1" dirty="0" smtClean="0"/>
          </a:p>
          <a:p>
            <a:r>
              <a:rPr lang="cs-CZ" b="1" dirty="0" smtClean="0"/>
              <a:t>Exhibit </a:t>
            </a:r>
            <a:r>
              <a:rPr lang="cs-CZ" b="1" dirty="0" err="1" smtClean="0"/>
              <a:t>authocratic</a:t>
            </a:r>
            <a:r>
              <a:rPr lang="cs-CZ" b="1" dirty="0" smtClean="0"/>
              <a:t> </a:t>
            </a:r>
            <a:r>
              <a:rPr lang="cs-CZ" b="1" dirty="0" err="1" smtClean="0"/>
              <a:t>tendencies</a:t>
            </a:r>
            <a:endParaRPr lang="cs-CZ" b="1" dirty="0" smtClean="0"/>
          </a:p>
          <a:p>
            <a:r>
              <a:rPr lang="cs-CZ" b="1" dirty="0" smtClean="0"/>
              <a:t>Show </a:t>
            </a:r>
            <a:r>
              <a:rPr lang="cs-CZ" b="1" dirty="0" err="1" smtClean="0"/>
              <a:t>little</a:t>
            </a:r>
            <a:r>
              <a:rPr lang="cs-CZ" b="1" dirty="0" smtClean="0"/>
              <a:t> </a:t>
            </a:r>
            <a:r>
              <a:rPr lang="cs-CZ" b="1" dirty="0" err="1" smtClean="0"/>
              <a:t>respect</a:t>
            </a:r>
            <a:r>
              <a:rPr lang="cs-CZ" b="1" dirty="0" smtClean="0"/>
              <a:t> </a:t>
            </a:r>
            <a:r>
              <a:rPr lang="cs-CZ" b="1" dirty="0" err="1" smtClean="0"/>
              <a:t>for</a:t>
            </a:r>
            <a:r>
              <a:rPr lang="cs-CZ" b="1" dirty="0" smtClean="0"/>
              <a:t> </a:t>
            </a:r>
            <a:r>
              <a:rPr lang="cs-CZ" b="1" dirty="0" err="1" smtClean="0"/>
              <a:t>the</a:t>
            </a:r>
            <a:r>
              <a:rPr lang="cs-CZ" b="1" dirty="0" smtClean="0"/>
              <a:t> rule </a:t>
            </a:r>
            <a:r>
              <a:rPr lang="cs-CZ" b="1" dirty="0" err="1" smtClean="0"/>
              <a:t>of</a:t>
            </a:r>
            <a:r>
              <a:rPr lang="cs-CZ" b="1" dirty="0" smtClean="0"/>
              <a:t> </a:t>
            </a:r>
            <a:r>
              <a:rPr lang="cs-CZ" b="1" dirty="0" err="1" smtClean="0"/>
              <a:t>law</a:t>
            </a:r>
            <a:r>
              <a:rPr lang="cs-CZ" b="1" dirty="0" smtClean="0"/>
              <a:t>, </a:t>
            </a:r>
            <a:r>
              <a:rPr lang="cs-CZ" b="1" dirty="0" err="1" smtClean="0"/>
              <a:t>political</a:t>
            </a:r>
            <a:r>
              <a:rPr lang="cs-CZ" b="1" dirty="0" smtClean="0"/>
              <a:t> </a:t>
            </a:r>
            <a:r>
              <a:rPr lang="cs-CZ" b="1" dirty="0" err="1" smtClean="0"/>
              <a:t>pluralism</a:t>
            </a:r>
            <a:r>
              <a:rPr lang="cs-CZ" b="1" dirty="0" smtClean="0"/>
              <a:t> and </a:t>
            </a:r>
            <a:r>
              <a:rPr lang="cs-CZ" b="1" dirty="0" err="1" smtClean="0"/>
              <a:t>democratic</a:t>
            </a:r>
            <a:r>
              <a:rPr lang="cs-CZ" b="1" dirty="0" smtClean="0"/>
              <a:t> </a:t>
            </a:r>
            <a:r>
              <a:rPr lang="cs-CZ" b="1" dirty="0" err="1" smtClean="0"/>
              <a:t>checks</a:t>
            </a:r>
            <a:r>
              <a:rPr lang="cs-CZ" b="1" dirty="0" smtClean="0"/>
              <a:t> and </a:t>
            </a:r>
            <a:r>
              <a:rPr lang="cs-CZ" b="1" dirty="0" err="1" smtClean="0"/>
              <a:t>balances</a:t>
            </a:r>
            <a:endParaRPr lang="en-US" b="1" dirty="0"/>
          </a:p>
        </p:txBody>
      </p:sp>
    </p:spTree>
    <p:extLst>
      <p:ext uri="{BB962C8B-B14F-4D97-AF65-F5344CB8AC3E}">
        <p14:creationId xmlns:p14="http://schemas.microsoft.com/office/powerpoint/2010/main" val="1355720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Populism</a:t>
            </a:r>
            <a:r>
              <a:rPr lang="cs-CZ" dirty="0" smtClean="0"/>
              <a:t> as </a:t>
            </a:r>
            <a:r>
              <a:rPr lang="cs-CZ" dirty="0" err="1" smtClean="0"/>
              <a:t>challenge</a:t>
            </a:r>
            <a:r>
              <a:rPr lang="cs-CZ" dirty="0" smtClean="0"/>
              <a:t> to </a:t>
            </a:r>
            <a:r>
              <a:rPr lang="cs-CZ" dirty="0" err="1" smtClean="0"/>
              <a:t>democracy</a:t>
            </a:r>
            <a:r>
              <a:rPr lang="cs-CZ" dirty="0" smtClean="0"/>
              <a:t> </a:t>
            </a:r>
            <a:endParaRPr lang="en-US" dirty="0"/>
          </a:p>
        </p:txBody>
      </p:sp>
      <p:sp>
        <p:nvSpPr>
          <p:cNvPr id="3" name="Zástupný symbol pro obsah 2"/>
          <p:cNvSpPr>
            <a:spLocks noGrp="1"/>
          </p:cNvSpPr>
          <p:nvPr>
            <p:ph idx="1"/>
          </p:nvPr>
        </p:nvSpPr>
        <p:spPr/>
        <p:txBody>
          <a:bodyPr/>
          <a:lstStyle/>
          <a:p>
            <a:r>
              <a:rPr lang="cs-CZ" b="1" dirty="0" err="1" smtClean="0"/>
              <a:t>Voice</a:t>
            </a:r>
            <a:r>
              <a:rPr lang="cs-CZ" b="1" dirty="0" smtClean="0"/>
              <a:t> to </a:t>
            </a:r>
            <a:r>
              <a:rPr lang="cs-CZ" b="1" dirty="0" err="1" smtClean="0"/>
              <a:t>the</a:t>
            </a:r>
            <a:r>
              <a:rPr lang="cs-CZ" b="1" dirty="0" smtClean="0"/>
              <a:t> </a:t>
            </a:r>
            <a:r>
              <a:rPr lang="cs-CZ" b="1" dirty="0" err="1" smtClean="0"/>
              <a:t>excluded</a:t>
            </a:r>
            <a:r>
              <a:rPr lang="cs-CZ" b="1" dirty="0" smtClean="0"/>
              <a:t> and </a:t>
            </a:r>
            <a:r>
              <a:rPr lang="cs-CZ" b="1" dirty="0" err="1" smtClean="0"/>
              <a:t>marginalized</a:t>
            </a:r>
            <a:r>
              <a:rPr lang="cs-CZ" b="1" dirty="0" smtClean="0"/>
              <a:t> </a:t>
            </a:r>
            <a:r>
              <a:rPr lang="cs-CZ" b="1" dirty="0" err="1" smtClean="0"/>
              <a:t>ones</a:t>
            </a:r>
            <a:r>
              <a:rPr lang="cs-CZ" b="1" dirty="0" smtClean="0"/>
              <a:t> – </a:t>
            </a:r>
            <a:r>
              <a:rPr lang="cs-CZ" b="1" dirty="0" err="1" smtClean="0"/>
              <a:t>workers</a:t>
            </a:r>
            <a:r>
              <a:rPr lang="cs-CZ" b="1" dirty="0" smtClean="0"/>
              <a:t> in </a:t>
            </a:r>
            <a:r>
              <a:rPr lang="cs-CZ" b="1" dirty="0" err="1" smtClean="0"/>
              <a:t>the</a:t>
            </a:r>
            <a:r>
              <a:rPr lang="cs-CZ" b="1" dirty="0" smtClean="0"/>
              <a:t> </a:t>
            </a:r>
            <a:r>
              <a:rPr lang="cs-CZ" b="1" dirty="0" err="1" smtClean="0"/>
              <a:t>classical</a:t>
            </a:r>
            <a:r>
              <a:rPr lang="cs-CZ" b="1" dirty="0" smtClean="0"/>
              <a:t> </a:t>
            </a:r>
            <a:r>
              <a:rPr lang="cs-CZ" b="1" dirty="0" err="1" smtClean="0"/>
              <a:t>populism</a:t>
            </a:r>
            <a:r>
              <a:rPr lang="cs-CZ" b="1" dirty="0" smtClean="0"/>
              <a:t> </a:t>
            </a:r>
            <a:r>
              <a:rPr lang="cs-CZ" b="1" dirty="0" err="1" smtClean="0"/>
              <a:t>or</a:t>
            </a:r>
            <a:r>
              <a:rPr lang="cs-CZ" b="1" dirty="0" smtClean="0"/>
              <a:t> </a:t>
            </a:r>
            <a:r>
              <a:rPr lang="cs-CZ" b="1" dirty="0" err="1" smtClean="0"/>
              <a:t>indigenismo</a:t>
            </a:r>
            <a:r>
              <a:rPr lang="cs-CZ" b="1" dirty="0" smtClean="0"/>
              <a:t> in </a:t>
            </a:r>
            <a:r>
              <a:rPr lang="cs-CZ" b="1" dirty="0" err="1" smtClean="0"/>
              <a:t>the</a:t>
            </a:r>
            <a:r>
              <a:rPr lang="cs-CZ" b="1" dirty="0" smtClean="0"/>
              <a:t> </a:t>
            </a:r>
            <a:r>
              <a:rPr lang="cs-CZ" b="1" dirty="0" err="1" smtClean="0"/>
              <a:t>neo-populist</a:t>
            </a:r>
            <a:r>
              <a:rPr lang="cs-CZ" b="1" dirty="0" smtClean="0"/>
              <a:t> </a:t>
            </a:r>
            <a:r>
              <a:rPr lang="cs-CZ" b="1" dirty="0" err="1" smtClean="0"/>
              <a:t>one</a:t>
            </a:r>
            <a:endParaRPr lang="cs-CZ" b="1" dirty="0" smtClean="0"/>
          </a:p>
          <a:p>
            <a:endParaRPr lang="cs-CZ" b="1" dirty="0" smtClean="0"/>
          </a:p>
          <a:p>
            <a:r>
              <a:rPr lang="cs-CZ" b="1" dirty="0" smtClean="0"/>
              <a:t>End up </a:t>
            </a:r>
            <a:r>
              <a:rPr lang="cs-CZ" b="1" dirty="0" err="1" smtClean="0"/>
              <a:t>ruling</a:t>
            </a:r>
            <a:r>
              <a:rPr lang="cs-CZ" b="1" dirty="0" smtClean="0"/>
              <a:t> </a:t>
            </a:r>
            <a:r>
              <a:rPr lang="cs-CZ" b="1" dirty="0" err="1" smtClean="0"/>
              <a:t>with</a:t>
            </a:r>
            <a:r>
              <a:rPr lang="cs-CZ" b="1" dirty="0" smtClean="0"/>
              <a:t> </a:t>
            </a:r>
            <a:r>
              <a:rPr lang="cs-CZ" b="1" dirty="0" err="1" smtClean="0"/>
              <a:t>decrees</a:t>
            </a:r>
            <a:r>
              <a:rPr lang="cs-CZ" b="1" dirty="0" smtClean="0"/>
              <a:t>, </a:t>
            </a:r>
            <a:r>
              <a:rPr lang="cs-CZ" b="1" dirty="0" err="1" smtClean="0"/>
              <a:t>changing</a:t>
            </a:r>
            <a:r>
              <a:rPr lang="cs-CZ" b="1" dirty="0" smtClean="0"/>
              <a:t> </a:t>
            </a:r>
            <a:r>
              <a:rPr lang="cs-CZ" b="1" dirty="0" err="1" smtClean="0"/>
              <a:t>constitutions</a:t>
            </a:r>
            <a:r>
              <a:rPr lang="cs-CZ" b="1" dirty="0" smtClean="0"/>
              <a:t>, </a:t>
            </a:r>
            <a:r>
              <a:rPr lang="cs-CZ" b="1" dirty="0" err="1" smtClean="0"/>
              <a:t>launching</a:t>
            </a:r>
            <a:r>
              <a:rPr lang="cs-CZ" b="1" dirty="0" smtClean="0"/>
              <a:t> </a:t>
            </a:r>
            <a:r>
              <a:rPr lang="cs-CZ" b="1" dirty="0" err="1" smtClean="0"/>
              <a:t>military</a:t>
            </a:r>
            <a:r>
              <a:rPr lang="cs-CZ" b="1" dirty="0" smtClean="0"/>
              <a:t> </a:t>
            </a:r>
            <a:r>
              <a:rPr lang="cs-CZ" b="1" dirty="0" err="1" smtClean="0"/>
              <a:t>backed</a:t>
            </a:r>
            <a:r>
              <a:rPr lang="cs-CZ" b="1" dirty="0" smtClean="0"/>
              <a:t> up </a:t>
            </a:r>
            <a:r>
              <a:rPr lang="cs-CZ" b="1" dirty="0" err="1" smtClean="0"/>
              <a:t>presidential</a:t>
            </a:r>
            <a:r>
              <a:rPr lang="cs-CZ" b="1" dirty="0" smtClean="0"/>
              <a:t> </a:t>
            </a:r>
            <a:r>
              <a:rPr lang="cs-CZ" b="1" dirty="0" err="1" smtClean="0"/>
              <a:t>coups</a:t>
            </a:r>
            <a:r>
              <a:rPr lang="cs-CZ" b="1" dirty="0" smtClean="0"/>
              <a:t>, </a:t>
            </a:r>
            <a:r>
              <a:rPr lang="cs-CZ" b="1" dirty="0" err="1" smtClean="0"/>
              <a:t>disregarding</a:t>
            </a:r>
            <a:r>
              <a:rPr lang="cs-CZ" b="1" dirty="0" smtClean="0"/>
              <a:t> </a:t>
            </a:r>
            <a:r>
              <a:rPr lang="cs-CZ" b="1" dirty="0" err="1" smtClean="0"/>
              <a:t>division</a:t>
            </a:r>
            <a:r>
              <a:rPr lang="cs-CZ" b="1" dirty="0" smtClean="0"/>
              <a:t> </a:t>
            </a:r>
            <a:r>
              <a:rPr lang="cs-CZ" b="1" dirty="0" err="1" smtClean="0"/>
              <a:t>of</a:t>
            </a:r>
            <a:r>
              <a:rPr lang="cs-CZ" b="1" dirty="0" smtClean="0"/>
              <a:t> </a:t>
            </a:r>
            <a:r>
              <a:rPr lang="cs-CZ" b="1" dirty="0" err="1" smtClean="0"/>
              <a:t>power</a:t>
            </a:r>
            <a:r>
              <a:rPr lang="cs-CZ" b="1" dirty="0" smtClean="0"/>
              <a:t>, </a:t>
            </a:r>
            <a:r>
              <a:rPr lang="cs-CZ" b="1" dirty="0" err="1" smtClean="0"/>
              <a:t>shutting</a:t>
            </a:r>
            <a:r>
              <a:rPr lang="cs-CZ" b="1" dirty="0" smtClean="0"/>
              <a:t> </a:t>
            </a:r>
            <a:r>
              <a:rPr lang="cs-CZ" b="1" dirty="0" err="1" smtClean="0"/>
              <a:t>down</a:t>
            </a:r>
            <a:r>
              <a:rPr lang="cs-CZ" b="1" dirty="0" smtClean="0"/>
              <a:t> </a:t>
            </a:r>
            <a:r>
              <a:rPr lang="cs-CZ" b="1" dirty="0" err="1" smtClean="0"/>
              <a:t>congress</a:t>
            </a:r>
            <a:r>
              <a:rPr lang="cs-CZ" b="1" dirty="0" smtClean="0"/>
              <a:t>, </a:t>
            </a:r>
            <a:r>
              <a:rPr lang="cs-CZ" b="1" dirty="0" err="1" smtClean="0"/>
              <a:t>legitimizing</a:t>
            </a:r>
            <a:r>
              <a:rPr lang="cs-CZ" b="1" dirty="0" smtClean="0"/>
              <a:t> </a:t>
            </a:r>
            <a:r>
              <a:rPr lang="cs-CZ" b="1" dirty="0" err="1" smtClean="0"/>
              <a:t>power</a:t>
            </a:r>
            <a:r>
              <a:rPr lang="cs-CZ" b="1" dirty="0" smtClean="0"/>
              <a:t> by </a:t>
            </a:r>
            <a:r>
              <a:rPr lang="cs-CZ" b="1" dirty="0" err="1" smtClean="0"/>
              <a:t>new</a:t>
            </a:r>
            <a:r>
              <a:rPr lang="cs-CZ" b="1" dirty="0" smtClean="0"/>
              <a:t> </a:t>
            </a:r>
            <a:r>
              <a:rPr lang="cs-CZ" b="1" dirty="0" err="1" smtClean="0"/>
              <a:t>elections</a:t>
            </a:r>
            <a:r>
              <a:rPr lang="cs-CZ" b="1" dirty="0" smtClean="0"/>
              <a:t> </a:t>
            </a:r>
            <a:r>
              <a:rPr lang="cs-CZ" b="1" dirty="0" err="1" smtClean="0"/>
              <a:t>or</a:t>
            </a:r>
            <a:r>
              <a:rPr lang="cs-CZ" b="1" dirty="0" smtClean="0"/>
              <a:t> referenda</a:t>
            </a:r>
          </a:p>
          <a:p>
            <a:endParaRPr lang="en-US" dirty="0"/>
          </a:p>
        </p:txBody>
      </p:sp>
    </p:spTree>
    <p:extLst>
      <p:ext uri="{BB962C8B-B14F-4D97-AF65-F5344CB8AC3E}">
        <p14:creationId xmlns:p14="http://schemas.microsoft.com/office/powerpoint/2010/main" val="3109778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Populism</a:t>
            </a:r>
            <a:r>
              <a:rPr lang="cs-CZ" dirty="0" smtClean="0"/>
              <a:t> as </a:t>
            </a:r>
            <a:r>
              <a:rPr lang="cs-CZ" dirty="0" err="1" smtClean="0"/>
              <a:t>challenge</a:t>
            </a:r>
            <a:r>
              <a:rPr lang="cs-CZ" dirty="0" smtClean="0"/>
              <a:t> to </a:t>
            </a:r>
            <a:r>
              <a:rPr lang="cs-CZ" dirty="0" err="1" smtClean="0"/>
              <a:t>democracy</a:t>
            </a:r>
            <a:endParaRPr lang="en-US" dirty="0"/>
          </a:p>
        </p:txBody>
      </p:sp>
      <p:sp>
        <p:nvSpPr>
          <p:cNvPr id="3" name="Zástupný symbol pro obsah 2"/>
          <p:cNvSpPr>
            <a:spLocks noGrp="1"/>
          </p:cNvSpPr>
          <p:nvPr>
            <p:ph idx="1"/>
          </p:nvPr>
        </p:nvSpPr>
        <p:spPr/>
        <p:txBody>
          <a:bodyPr/>
          <a:lstStyle/>
          <a:p>
            <a:r>
              <a:rPr lang="cs-CZ" b="1" dirty="0" err="1" smtClean="0"/>
              <a:t>Rely</a:t>
            </a:r>
            <a:r>
              <a:rPr lang="cs-CZ" b="1" dirty="0" smtClean="0"/>
              <a:t> on </a:t>
            </a:r>
            <a:r>
              <a:rPr lang="cs-CZ" b="1" dirty="0" err="1" smtClean="0"/>
              <a:t>armed</a:t>
            </a:r>
            <a:r>
              <a:rPr lang="cs-CZ" b="1" dirty="0" smtClean="0"/>
              <a:t> </a:t>
            </a:r>
            <a:r>
              <a:rPr lang="cs-CZ" b="1" dirty="0" err="1" smtClean="0"/>
              <a:t>forces</a:t>
            </a:r>
            <a:r>
              <a:rPr lang="cs-CZ" b="1" dirty="0" smtClean="0"/>
              <a:t> so </a:t>
            </a:r>
            <a:r>
              <a:rPr lang="cs-CZ" b="1" dirty="0" err="1" smtClean="0"/>
              <a:t>politicisation</a:t>
            </a:r>
            <a:r>
              <a:rPr lang="cs-CZ" b="1" dirty="0" smtClean="0"/>
              <a:t> </a:t>
            </a:r>
            <a:r>
              <a:rPr lang="cs-CZ" b="1" dirty="0" err="1" smtClean="0"/>
              <a:t>of</a:t>
            </a:r>
            <a:r>
              <a:rPr lang="cs-CZ" b="1" dirty="0" smtClean="0"/>
              <a:t> </a:t>
            </a:r>
            <a:r>
              <a:rPr lang="cs-CZ" b="1" dirty="0" err="1" smtClean="0"/>
              <a:t>army</a:t>
            </a:r>
            <a:r>
              <a:rPr lang="cs-CZ" b="1" dirty="0" smtClean="0"/>
              <a:t> and </a:t>
            </a:r>
            <a:r>
              <a:rPr lang="cs-CZ" b="1" dirty="0" err="1" smtClean="0"/>
              <a:t>weakening</a:t>
            </a:r>
            <a:r>
              <a:rPr lang="cs-CZ" b="1" dirty="0" smtClean="0"/>
              <a:t> </a:t>
            </a:r>
            <a:r>
              <a:rPr lang="cs-CZ" b="1" dirty="0" err="1" smtClean="0"/>
              <a:t>of</a:t>
            </a:r>
            <a:r>
              <a:rPr lang="cs-CZ" b="1" dirty="0" smtClean="0"/>
              <a:t> </a:t>
            </a:r>
            <a:r>
              <a:rPr lang="cs-CZ" b="1" dirty="0" err="1" smtClean="0"/>
              <a:t>civilian</a:t>
            </a:r>
            <a:r>
              <a:rPr lang="cs-CZ" b="1" dirty="0" smtClean="0"/>
              <a:t> </a:t>
            </a:r>
            <a:r>
              <a:rPr lang="cs-CZ" b="1" dirty="0" err="1" smtClean="0"/>
              <a:t>representative</a:t>
            </a:r>
            <a:r>
              <a:rPr lang="cs-CZ" b="1" dirty="0" smtClean="0"/>
              <a:t> </a:t>
            </a:r>
            <a:r>
              <a:rPr lang="cs-CZ" b="1" dirty="0" err="1" smtClean="0"/>
              <a:t>institutions</a:t>
            </a:r>
            <a:endParaRPr lang="cs-CZ" b="1" dirty="0" smtClean="0"/>
          </a:p>
          <a:p>
            <a:r>
              <a:rPr lang="cs-CZ" b="1" dirty="0" err="1" smtClean="0"/>
              <a:t>Skirt</a:t>
            </a:r>
            <a:r>
              <a:rPr lang="cs-CZ" b="1" dirty="0" smtClean="0"/>
              <a:t> </a:t>
            </a:r>
            <a:r>
              <a:rPr lang="cs-CZ" b="1" dirty="0" err="1" smtClean="0"/>
              <a:t>institutional</a:t>
            </a:r>
            <a:r>
              <a:rPr lang="cs-CZ" b="1" dirty="0" smtClean="0"/>
              <a:t> </a:t>
            </a:r>
            <a:r>
              <a:rPr lang="cs-CZ" b="1" dirty="0" err="1" smtClean="0"/>
              <a:t>checks</a:t>
            </a:r>
            <a:r>
              <a:rPr lang="cs-CZ" b="1" dirty="0" smtClean="0"/>
              <a:t> and </a:t>
            </a:r>
            <a:r>
              <a:rPr lang="cs-CZ" b="1" dirty="0" err="1" smtClean="0"/>
              <a:t>balances</a:t>
            </a:r>
            <a:endParaRPr lang="cs-CZ" b="1" dirty="0" smtClean="0"/>
          </a:p>
          <a:p>
            <a:r>
              <a:rPr lang="cs-CZ" b="1" dirty="0" err="1" smtClean="0"/>
              <a:t>Promise</a:t>
            </a:r>
            <a:r>
              <a:rPr lang="cs-CZ" b="1" dirty="0" smtClean="0"/>
              <a:t> to </a:t>
            </a:r>
            <a:r>
              <a:rPr lang="cs-CZ" b="1" dirty="0" err="1" smtClean="0"/>
              <a:t>be</a:t>
            </a:r>
            <a:r>
              <a:rPr lang="cs-CZ" b="1" dirty="0" smtClean="0"/>
              <a:t> more </a:t>
            </a:r>
            <a:r>
              <a:rPr lang="cs-CZ" b="1" dirty="0" err="1" smtClean="0"/>
              <a:t>efficient</a:t>
            </a:r>
            <a:r>
              <a:rPr lang="cs-CZ" b="1" dirty="0" smtClean="0"/>
              <a:t> but </a:t>
            </a:r>
            <a:r>
              <a:rPr lang="cs-CZ" b="1" dirty="0" err="1" smtClean="0"/>
              <a:t>usually</a:t>
            </a:r>
            <a:r>
              <a:rPr lang="cs-CZ" b="1" dirty="0" smtClean="0"/>
              <a:t> end up </a:t>
            </a:r>
            <a:r>
              <a:rPr lang="cs-CZ" b="1" dirty="0" err="1" smtClean="0"/>
              <a:t>similarly</a:t>
            </a:r>
            <a:r>
              <a:rPr lang="cs-CZ" b="1" dirty="0" smtClean="0"/>
              <a:t> as </a:t>
            </a:r>
            <a:r>
              <a:rPr lang="cs-CZ" b="1" dirty="0" err="1" smtClean="0"/>
              <a:t>their</a:t>
            </a:r>
            <a:r>
              <a:rPr lang="cs-CZ" b="1" dirty="0" smtClean="0"/>
              <a:t> </a:t>
            </a:r>
            <a:r>
              <a:rPr lang="cs-CZ" b="1" dirty="0" err="1" smtClean="0"/>
              <a:t>predecessors</a:t>
            </a:r>
            <a:r>
              <a:rPr lang="cs-CZ" b="1" dirty="0" smtClean="0"/>
              <a:t> </a:t>
            </a:r>
            <a:r>
              <a:rPr lang="cs-CZ" b="1" dirty="0" err="1" smtClean="0"/>
              <a:t>with</a:t>
            </a:r>
            <a:r>
              <a:rPr lang="cs-CZ" b="1" dirty="0" smtClean="0"/>
              <a:t> </a:t>
            </a:r>
            <a:r>
              <a:rPr lang="cs-CZ" b="1" dirty="0" err="1" smtClean="0"/>
              <a:t>administrative</a:t>
            </a:r>
            <a:r>
              <a:rPr lang="cs-CZ" b="1" dirty="0" smtClean="0"/>
              <a:t> </a:t>
            </a:r>
            <a:r>
              <a:rPr lang="cs-CZ" b="1" dirty="0" err="1" smtClean="0"/>
              <a:t>failures</a:t>
            </a:r>
            <a:r>
              <a:rPr lang="cs-CZ" b="1" dirty="0" smtClean="0"/>
              <a:t> and </a:t>
            </a:r>
            <a:r>
              <a:rPr lang="cs-CZ" b="1" dirty="0" err="1" smtClean="0"/>
              <a:t>inefficiency</a:t>
            </a:r>
            <a:endParaRPr lang="cs-CZ" b="1" dirty="0" smtClean="0"/>
          </a:p>
          <a:p>
            <a:r>
              <a:rPr lang="cs-CZ" b="1" dirty="0" smtClean="0"/>
              <a:t>„</a:t>
            </a:r>
            <a:r>
              <a:rPr lang="cs-CZ" b="1" dirty="0" err="1" smtClean="0"/>
              <a:t>bait</a:t>
            </a:r>
            <a:r>
              <a:rPr lang="cs-CZ" b="1" dirty="0" smtClean="0"/>
              <a:t>-and-</a:t>
            </a:r>
            <a:r>
              <a:rPr lang="cs-CZ" b="1" dirty="0" err="1" smtClean="0"/>
              <a:t>switch</a:t>
            </a:r>
            <a:r>
              <a:rPr lang="cs-CZ" b="1" dirty="0" smtClean="0"/>
              <a:t>“ </a:t>
            </a:r>
            <a:r>
              <a:rPr lang="cs-CZ" b="1" dirty="0" err="1" smtClean="0"/>
              <a:t>tactics</a:t>
            </a:r>
            <a:endParaRPr lang="cs-CZ" b="1" dirty="0" smtClean="0"/>
          </a:p>
          <a:p>
            <a:endParaRPr lang="en-US" dirty="0"/>
          </a:p>
        </p:txBody>
      </p:sp>
    </p:spTree>
    <p:extLst>
      <p:ext uri="{BB962C8B-B14F-4D97-AF65-F5344CB8AC3E}">
        <p14:creationId xmlns:p14="http://schemas.microsoft.com/office/powerpoint/2010/main" val="2067122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LA </a:t>
            </a:r>
            <a:r>
              <a:rPr lang="cs-CZ" dirty="0" err="1" smtClean="0"/>
              <a:t>neo-populists</a:t>
            </a:r>
            <a:r>
              <a:rPr lang="cs-CZ" dirty="0" smtClean="0"/>
              <a:t>: </a:t>
            </a:r>
            <a:r>
              <a:rPr lang="cs-CZ" dirty="0" err="1" smtClean="0"/>
              <a:t>Fujimori</a:t>
            </a:r>
            <a:r>
              <a:rPr lang="cs-CZ" dirty="0" smtClean="0"/>
              <a:t> in Peru</a:t>
            </a:r>
            <a:endParaRPr lang="en-US" dirty="0"/>
          </a:p>
        </p:txBody>
      </p:sp>
      <p:sp>
        <p:nvSpPr>
          <p:cNvPr id="3" name="Zástupný symbol pro obsah 2"/>
          <p:cNvSpPr>
            <a:spLocks noGrp="1"/>
          </p:cNvSpPr>
          <p:nvPr>
            <p:ph idx="1"/>
          </p:nvPr>
        </p:nvSpPr>
        <p:spPr/>
        <p:txBody>
          <a:bodyPr/>
          <a:lstStyle/>
          <a:p>
            <a:r>
              <a:rPr lang="cs-CZ" b="1" dirty="0" smtClean="0"/>
              <a:t>1914-1979 </a:t>
            </a:r>
            <a:r>
              <a:rPr lang="cs-CZ" b="1" dirty="0" err="1" smtClean="0"/>
              <a:t>military</a:t>
            </a:r>
            <a:r>
              <a:rPr lang="cs-CZ" b="1" dirty="0" smtClean="0"/>
              <a:t> </a:t>
            </a:r>
            <a:r>
              <a:rPr lang="cs-CZ" b="1" dirty="0" err="1" smtClean="0"/>
              <a:t>governments</a:t>
            </a:r>
            <a:r>
              <a:rPr lang="cs-CZ" b="1" dirty="0" smtClean="0"/>
              <a:t> </a:t>
            </a:r>
            <a:r>
              <a:rPr lang="cs-CZ" b="1" dirty="0" err="1" smtClean="0"/>
              <a:t>alternate</a:t>
            </a:r>
            <a:r>
              <a:rPr lang="cs-CZ" b="1" dirty="0" smtClean="0"/>
              <a:t> </a:t>
            </a:r>
            <a:r>
              <a:rPr lang="cs-CZ" b="1" dirty="0" err="1" smtClean="0"/>
              <a:t>with</a:t>
            </a:r>
            <a:r>
              <a:rPr lang="cs-CZ" b="1" dirty="0" smtClean="0"/>
              <a:t> </a:t>
            </a:r>
            <a:r>
              <a:rPr lang="cs-CZ" b="1" dirty="0" err="1" smtClean="0"/>
              <a:t>weak</a:t>
            </a:r>
            <a:r>
              <a:rPr lang="cs-CZ" b="1" dirty="0" smtClean="0"/>
              <a:t> </a:t>
            </a:r>
            <a:r>
              <a:rPr lang="cs-CZ" b="1" dirty="0" err="1" smtClean="0"/>
              <a:t>democracy</a:t>
            </a:r>
            <a:endParaRPr lang="cs-CZ" b="1" dirty="0" smtClean="0"/>
          </a:p>
          <a:p>
            <a:r>
              <a:rPr lang="cs-CZ" b="1" dirty="0" err="1" smtClean="0"/>
              <a:t>Transition</a:t>
            </a:r>
            <a:r>
              <a:rPr lang="cs-CZ" b="1" dirty="0" smtClean="0"/>
              <a:t> to </a:t>
            </a:r>
            <a:r>
              <a:rPr lang="cs-CZ" b="1" dirty="0" err="1" smtClean="0"/>
              <a:t>democracy</a:t>
            </a:r>
            <a:r>
              <a:rPr lang="cs-CZ" b="1" dirty="0" smtClean="0"/>
              <a:t> in Peru </a:t>
            </a:r>
            <a:r>
              <a:rPr lang="cs-CZ" b="1" dirty="0" err="1" smtClean="0"/>
              <a:t>only</a:t>
            </a:r>
            <a:r>
              <a:rPr lang="cs-CZ" b="1" dirty="0" smtClean="0"/>
              <a:t> </a:t>
            </a:r>
            <a:r>
              <a:rPr lang="cs-CZ" b="1" dirty="0" err="1" smtClean="0"/>
              <a:t>from</a:t>
            </a:r>
            <a:r>
              <a:rPr lang="cs-CZ" b="1" dirty="0" smtClean="0"/>
              <a:t> 1979</a:t>
            </a:r>
          </a:p>
          <a:p>
            <a:r>
              <a:rPr lang="cs-CZ" b="1" dirty="0" smtClean="0"/>
              <a:t>1979 </a:t>
            </a:r>
            <a:r>
              <a:rPr lang="cs-CZ" b="1" dirty="0" err="1" smtClean="0"/>
              <a:t>new</a:t>
            </a:r>
            <a:r>
              <a:rPr lang="cs-CZ" b="1" dirty="0" smtClean="0"/>
              <a:t> </a:t>
            </a:r>
            <a:r>
              <a:rPr lang="cs-CZ" b="1" dirty="0" err="1" smtClean="0"/>
              <a:t>constitution</a:t>
            </a:r>
            <a:r>
              <a:rPr lang="cs-CZ" b="1" dirty="0" smtClean="0"/>
              <a:t> – </a:t>
            </a:r>
            <a:r>
              <a:rPr lang="cs-CZ" b="1" dirty="0" err="1" smtClean="0"/>
              <a:t>suffrage</a:t>
            </a:r>
            <a:r>
              <a:rPr lang="cs-CZ" b="1" dirty="0" smtClean="0"/>
              <a:t> </a:t>
            </a:r>
            <a:r>
              <a:rPr lang="cs-CZ" b="1" dirty="0" err="1" smtClean="0"/>
              <a:t>for</a:t>
            </a:r>
            <a:r>
              <a:rPr lang="cs-CZ" b="1" dirty="0" smtClean="0"/>
              <a:t> </a:t>
            </a:r>
            <a:r>
              <a:rPr lang="cs-CZ" b="1" dirty="0" err="1" smtClean="0"/>
              <a:t>illiterates</a:t>
            </a:r>
            <a:r>
              <a:rPr lang="cs-CZ" b="1" dirty="0" smtClean="0"/>
              <a:t> and </a:t>
            </a:r>
            <a:r>
              <a:rPr lang="cs-CZ" b="1" dirty="0" err="1" smtClean="0"/>
              <a:t>indigenas</a:t>
            </a:r>
            <a:r>
              <a:rPr lang="cs-CZ" b="1" dirty="0" smtClean="0"/>
              <a:t> (30% </a:t>
            </a:r>
            <a:r>
              <a:rPr lang="cs-CZ" b="1" dirty="0" err="1" smtClean="0"/>
              <a:t>increase</a:t>
            </a:r>
            <a:r>
              <a:rPr lang="cs-CZ" b="1" dirty="0" smtClean="0"/>
              <a:t> in </a:t>
            </a:r>
            <a:r>
              <a:rPr lang="cs-CZ" b="1" dirty="0" err="1" smtClean="0"/>
              <a:t>electorate</a:t>
            </a:r>
            <a:r>
              <a:rPr lang="cs-CZ" b="1" dirty="0" smtClean="0"/>
              <a:t>)</a:t>
            </a:r>
          </a:p>
          <a:p>
            <a:r>
              <a:rPr lang="cs-CZ" b="1" dirty="0" err="1" smtClean="0"/>
              <a:t>Democracy</a:t>
            </a:r>
            <a:r>
              <a:rPr lang="cs-CZ" b="1" dirty="0" smtClean="0"/>
              <a:t> very </a:t>
            </a:r>
            <a:r>
              <a:rPr lang="cs-CZ" b="1" dirty="0" err="1" smtClean="0"/>
              <a:t>weak</a:t>
            </a:r>
            <a:endParaRPr lang="cs-CZ" b="1" dirty="0"/>
          </a:p>
          <a:p>
            <a:r>
              <a:rPr lang="cs-CZ" b="1" dirty="0" err="1" smtClean="0"/>
              <a:t>Marked</a:t>
            </a:r>
            <a:r>
              <a:rPr lang="cs-CZ" b="1" dirty="0" smtClean="0"/>
              <a:t> by </a:t>
            </a:r>
            <a:r>
              <a:rPr lang="cs-CZ" b="1" dirty="0" err="1" smtClean="0"/>
              <a:t>hyperinflation</a:t>
            </a:r>
            <a:r>
              <a:rPr lang="cs-CZ" b="1" dirty="0" smtClean="0"/>
              <a:t> </a:t>
            </a:r>
          </a:p>
          <a:p>
            <a:r>
              <a:rPr lang="cs-CZ" b="1" dirty="0" err="1" smtClean="0"/>
              <a:t>Social</a:t>
            </a:r>
            <a:r>
              <a:rPr lang="cs-CZ" b="1" dirty="0" smtClean="0"/>
              <a:t> </a:t>
            </a:r>
            <a:r>
              <a:rPr lang="cs-CZ" b="1" dirty="0" err="1" smtClean="0"/>
              <a:t>tensions</a:t>
            </a:r>
            <a:r>
              <a:rPr lang="cs-CZ" b="1" dirty="0"/>
              <a:t>,</a:t>
            </a:r>
            <a:r>
              <a:rPr lang="cs-CZ" b="1" dirty="0" smtClean="0"/>
              <a:t> </a:t>
            </a:r>
            <a:r>
              <a:rPr lang="cs-CZ" b="1" dirty="0" err="1" smtClean="0"/>
              <a:t>rise</a:t>
            </a:r>
            <a:r>
              <a:rPr lang="cs-CZ" b="1" dirty="0" smtClean="0"/>
              <a:t> </a:t>
            </a:r>
            <a:r>
              <a:rPr lang="cs-CZ" b="1" dirty="0" err="1" smtClean="0"/>
              <a:t>of</a:t>
            </a:r>
            <a:r>
              <a:rPr lang="cs-CZ" b="1" dirty="0" smtClean="0"/>
              <a:t> </a:t>
            </a:r>
            <a:r>
              <a:rPr lang="cs-CZ" b="1" dirty="0" err="1" smtClean="0"/>
              <a:t>Shining</a:t>
            </a:r>
            <a:r>
              <a:rPr lang="cs-CZ" b="1" dirty="0" smtClean="0"/>
              <a:t> </a:t>
            </a:r>
            <a:r>
              <a:rPr lang="cs-CZ" b="1" dirty="0" err="1" smtClean="0"/>
              <a:t>Path</a:t>
            </a:r>
            <a:r>
              <a:rPr lang="cs-CZ" b="1" dirty="0" smtClean="0"/>
              <a:t>, </a:t>
            </a:r>
            <a:r>
              <a:rPr lang="cs-CZ" b="1" dirty="0" err="1" smtClean="0"/>
              <a:t>terrorism</a:t>
            </a:r>
            <a:endParaRPr lang="en-US" b="1" dirty="0"/>
          </a:p>
        </p:txBody>
      </p:sp>
      <p:pic>
        <p:nvPicPr>
          <p:cNvPr id="4" name="Picture 7" descr="Machu_Picchu_Sun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060848"/>
            <a:ext cx="1809000" cy="24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087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LA </a:t>
            </a:r>
            <a:r>
              <a:rPr lang="cs-CZ" dirty="0" err="1"/>
              <a:t>neo-populists</a:t>
            </a:r>
            <a:r>
              <a:rPr lang="cs-CZ" dirty="0"/>
              <a:t>: </a:t>
            </a:r>
            <a:r>
              <a:rPr lang="cs-CZ" dirty="0" err="1"/>
              <a:t>Fujimori</a:t>
            </a:r>
            <a:r>
              <a:rPr lang="cs-CZ" dirty="0"/>
              <a:t> in Peru</a:t>
            </a:r>
            <a:endParaRPr lang="en-US" dirty="0"/>
          </a:p>
        </p:txBody>
      </p:sp>
      <p:sp>
        <p:nvSpPr>
          <p:cNvPr id="3" name="Zástupný symbol pro obsah 2"/>
          <p:cNvSpPr>
            <a:spLocks noGrp="1"/>
          </p:cNvSpPr>
          <p:nvPr>
            <p:ph idx="1"/>
          </p:nvPr>
        </p:nvSpPr>
        <p:spPr/>
        <p:txBody>
          <a:bodyPr>
            <a:normAutofit fontScale="92500" lnSpcReduction="20000"/>
          </a:bodyPr>
          <a:lstStyle/>
          <a:p>
            <a:r>
              <a:rPr lang="cs-CZ" b="1" dirty="0" err="1" smtClean="0"/>
              <a:t>Capitalized</a:t>
            </a:r>
            <a:r>
              <a:rPr lang="cs-CZ" b="1" dirty="0" smtClean="0"/>
              <a:t> </a:t>
            </a:r>
            <a:r>
              <a:rPr lang="cs-CZ" b="1" dirty="0" err="1" smtClean="0"/>
              <a:t>from</a:t>
            </a:r>
            <a:r>
              <a:rPr lang="cs-CZ" b="1" dirty="0" smtClean="0"/>
              <a:t> </a:t>
            </a:r>
            <a:r>
              <a:rPr lang="cs-CZ" b="1" dirty="0" err="1" smtClean="0"/>
              <a:t>disenchantment</a:t>
            </a:r>
            <a:r>
              <a:rPr lang="cs-CZ" b="1" dirty="0" smtClean="0"/>
              <a:t> </a:t>
            </a:r>
            <a:r>
              <a:rPr lang="cs-CZ" b="1" dirty="0" err="1" smtClean="0"/>
              <a:t>with</a:t>
            </a:r>
            <a:r>
              <a:rPr lang="cs-CZ" b="1" dirty="0" smtClean="0"/>
              <a:t> </a:t>
            </a:r>
            <a:r>
              <a:rPr lang="cs-CZ" b="1" dirty="0" err="1" smtClean="0"/>
              <a:t>the</a:t>
            </a:r>
            <a:r>
              <a:rPr lang="cs-CZ" b="1" dirty="0" smtClean="0"/>
              <a:t> </a:t>
            </a:r>
            <a:r>
              <a:rPr lang="cs-CZ" b="1" dirty="0" err="1" smtClean="0"/>
              <a:t>government</a:t>
            </a:r>
            <a:r>
              <a:rPr lang="cs-CZ" b="1" dirty="0" smtClean="0"/>
              <a:t> </a:t>
            </a:r>
            <a:r>
              <a:rPr lang="cs-CZ" b="1" dirty="0" err="1" smtClean="0"/>
              <a:t>of</a:t>
            </a:r>
            <a:r>
              <a:rPr lang="cs-CZ" b="1" dirty="0" smtClean="0"/>
              <a:t> Alan </a:t>
            </a:r>
            <a:r>
              <a:rPr lang="cs-CZ" b="1" dirty="0" err="1" smtClean="0"/>
              <a:t>Garcia</a:t>
            </a:r>
            <a:r>
              <a:rPr lang="cs-CZ" b="1" dirty="0" smtClean="0"/>
              <a:t>, </a:t>
            </a:r>
            <a:r>
              <a:rPr lang="cs-CZ" b="1" dirty="0" err="1" smtClean="0"/>
              <a:t>beating</a:t>
            </a:r>
            <a:r>
              <a:rPr lang="cs-CZ" b="1" dirty="0" smtClean="0"/>
              <a:t> Mario </a:t>
            </a:r>
            <a:r>
              <a:rPr lang="cs-CZ" b="1" dirty="0" err="1" smtClean="0"/>
              <a:t>Vargas</a:t>
            </a:r>
            <a:r>
              <a:rPr lang="cs-CZ" b="1" dirty="0" smtClean="0"/>
              <a:t> </a:t>
            </a:r>
            <a:r>
              <a:rPr lang="cs-CZ" b="1" dirty="0" err="1" smtClean="0"/>
              <a:t>Llosa</a:t>
            </a:r>
            <a:r>
              <a:rPr lang="cs-CZ" b="1" dirty="0" smtClean="0"/>
              <a:t> </a:t>
            </a:r>
            <a:r>
              <a:rPr lang="cs-CZ" b="1" dirty="0" err="1" smtClean="0"/>
              <a:t>with</a:t>
            </a:r>
            <a:r>
              <a:rPr lang="cs-CZ" b="1" dirty="0" smtClean="0"/>
              <a:t> </a:t>
            </a:r>
            <a:r>
              <a:rPr lang="cs-CZ" b="1" dirty="0" err="1" smtClean="0"/>
              <a:t>the</a:t>
            </a:r>
            <a:r>
              <a:rPr lang="cs-CZ" b="1" dirty="0" smtClean="0"/>
              <a:t> </a:t>
            </a:r>
            <a:r>
              <a:rPr lang="cs-CZ" b="1" dirty="0" err="1" smtClean="0"/>
              <a:t>political</a:t>
            </a:r>
            <a:r>
              <a:rPr lang="cs-CZ" b="1" dirty="0" smtClean="0"/>
              <a:t> party „</a:t>
            </a:r>
            <a:r>
              <a:rPr lang="cs-CZ" b="1" dirty="0" err="1" smtClean="0"/>
              <a:t>Cambio</a:t>
            </a:r>
            <a:r>
              <a:rPr lang="cs-CZ" b="1" dirty="0" smtClean="0"/>
              <a:t> 90“ in 1990</a:t>
            </a:r>
          </a:p>
          <a:p>
            <a:r>
              <a:rPr lang="cs-CZ" b="1" dirty="0" err="1" smtClean="0"/>
              <a:t>Exploited</a:t>
            </a:r>
            <a:r>
              <a:rPr lang="cs-CZ" b="1" dirty="0" smtClean="0"/>
              <a:t> </a:t>
            </a:r>
            <a:r>
              <a:rPr lang="cs-CZ" b="1" dirty="0" err="1" smtClean="0"/>
              <a:t>political</a:t>
            </a:r>
            <a:r>
              <a:rPr lang="cs-CZ" b="1" dirty="0" smtClean="0"/>
              <a:t> </a:t>
            </a:r>
            <a:r>
              <a:rPr lang="cs-CZ" b="1" dirty="0" err="1" smtClean="0"/>
              <a:t>distrust</a:t>
            </a:r>
            <a:r>
              <a:rPr lang="cs-CZ" b="1" dirty="0" smtClean="0"/>
              <a:t>, </a:t>
            </a:r>
            <a:r>
              <a:rPr lang="cs-CZ" b="1" dirty="0" err="1" smtClean="0"/>
              <a:t>Llosa</a:t>
            </a:r>
            <a:r>
              <a:rPr lang="cs-CZ" b="1" dirty="0" smtClean="0"/>
              <a:t> </a:t>
            </a:r>
            <a:r>
              <a:rPr lang="cs-CZ" b="1" dirty="0" err="1" smtClean="0"/>
              <a:t>ties</a:t>
            </a:r>
            <a:r>
              <a:rPr lang="cs-CZ" b="1" dirty="0" smtClean="0"/>
              <a:t> </a:t>
            </a:r>
            <a:r>
              <a:rPr lang="cs-CZ" b="1" dirty="0" err="1" smtClean="0"/>
              <a:t>with</a:t>
            </a:r>
            <a:r>
              <a:rPr lang="cs-CZ" b="1" dirty="0" smtClean="0"/>
              <a:t> </a:t>
            </a:r>
            <a:r>
              <a:rPr lang="cs-CZ" b="1" dirty="0" err="1" smtClean="0"/>
              <a:t>previous</a:t>
            </a:r>
            <a:r>
              <a:rPr lang="cs-CZ" b="1" dirty="0" smtClean="0"/>
              <a:t> establishment and </a:t>
            </a:r>
            <a:r>
              <a:rPr lang="cs-CZ" b="1" dirty="0" err="1" smtClean="0"/>
              <a:t>won</a:t>
            </a:r>
            <a:r>
              <a:rPr lang="cs-CZ" b="1" dirty="0" smtClean="0"/>
              <a:t> much support </a:t>
            </a:r>
            <a:r>
              <a:rPr lang="cs-CZ" b="1" dirty="0" err="1" smtClean="0"/>
              <a:t>from</a:t>
            </a:r>
            <a:r>
              <a:rPr lang="cs-CZ" b="1" dirty="0" smtClean="0"/>
              <a:t> </a:t>
            </a:r>
            <a:r>
              <a:rPr lang="cs-CZ" b="1" dirty="0" err="1" smtClean="0"/>
              <a:t>the</a:t>
            </a:r>
            <a:r>
              <a:rPr lang="cs-CZ" b="1" dirty="0" smtClean="0"/>
              <a:t> </a:t>
            </a:r>
            <a:r>
              <a:rPr lang="cs-CZ" b="1" dirty="0" err="1" smtClean="0"/>
              <a:t>poor</a:t>
            </a:r>
            <a:endParaRPr lang="cs-CZ" b="1" dirty="0"/>
          </a:p>
          <a:p>
            <a:r>
              <a:rPr lang="cs-CZ" b="1" dirty="0" smtClean="0"/>
              <a:t>El </a:t>
            </a:r>
            <a:r>
              <a:rPr lang="cs-CZ" b="1" dirty="0" err="1" smtClean="0"/>
              <a:t>Chino</a:t>
            </a:r>
            <a:r>
              <a:rPr lang="cs-CZ" b="1" dirty="0" smtClean="0"/>
              <a:t> – </a:t>
            </a:r>
            <a:r>
              <a:rPr lang="cs-CZ" b="1" dirty="0" err="1" smtClean="0"/>
              <a:t>first</a:t>
            </a:r>
            <a:r>
              <a:rPr lang="cs-CZ" b="1" dirty="0" smtClean="0"/>
              <a:t> LA </a:t>
            </a:r>
            <a:r>
              <a:rPr lang="cs-CZ" b="1" dirty="0" err="1" smtClean="0"/>
              <a:t>head</a:t>
            </a:r>
            <a:r>
              <a:rPr lang="cs-CZ" b="1" dirty="0" smtClean="0"/>
              <a:t> od </a:t>
            </a:r>
            <a:r>
              <a:rPr lang="cs-CZ" b="1" dirty="0" err="1" smtClean="0"/>
              <a:t>government</a:t>
            </a:r>
            <a:r>
              <a:rPr lang="cs-CZ" b="1" dirty="0" smtClean="0"/>
              <a:t> </a:t>
            </a:r>
            <a:r>
              <a:rPr lang="cs-CZ" b="1" dirty="0" err="1" smtClean="0"/>
              <a:t>with</a:t>
            </a:r>
            <a:r>
              <a:rPr lang="cs-CZ" b="1" dirty="0" smtClean="0"/>
              <a:t> East </a:t>
            </a:r>
            <a:r>
              <a:rPr lang="cs-CZ" b="1" dirty="0" err="1" smtClean="0"/>
              <a:t>Asian</a:t>
            </a:r>
            <a:r>
              <a:rPr lang="cs-CZ" b="1" dirty="0" smtClean="0"/>
              <a:t> </a:t>
            </a:r>
            <a:r>
              <a:rPr lang="cs-CZ" b="1" dirty="0" err="1" smtClean="0"/>
              <a:t>decent</a:t>
            </a:r>
            <a:endParaRPr lang="cs-CZ" b="1" dirty="0" smtClean="0"/>
          </a:p>
          <a:p>
            <a:r>
              <a:rPr lang="cs-CZ" b="1" dirty="0" err="1" smtClean="0"/>
              <a:t>Controversial</a:t>
            </a:r>
            <a:r>
              <a:rPr lang="cs-CZ" b="1" dirty="0" smtClean="0"/>
              <a:t> </a:t>
            </a:r>
            <a:r>
              <a:rPr lang="cs-CZ" b="1" dirty="0" err="1" smtClean="0"/>
              <a:t>figure</a:t>
            </a:r>
            <a:endParaRPr lang="cs-CZ" b="1" dirty="0" smtClean="0"/>
          </a:p>
          <a:p>
            <a:r>
              <a:rPr lang="cs-CZ" b="1" dirty="0" err="1" smtClean="0"/>
              <a:t>Restoring</a:t>
            </a:r>
            <a:r>
              <a:rPr lang="cs-CZ" b="1" dirty="0" smtClean="0"/>
              <a:t> </a:t>
            </a:r>
            <a:r>
              <a:rPr lang="cs-CZ" b="1" dirty="0" err="1" smtClean="0"/>
              <a:t>macroeconomic</a:t>
            </a:r>
            <a:r>
              <a:rPr lang="cs-CZ" b="1" dirty="0" smtClean="0"/>
              <a:t> stability</a:t>
            </a:r>
          </a:p>
          <a:p>
            <a:r>
              <a:rPr lang="cs-CZ" b="1" dirty="0" err="1" smtClean="0"/>
              <a:t>Authoritarian</a:t>
            </a:r>
            <a:r>
              <a:rPr lang="cs-CZ" b="1" dirty="0" smtClean="0"/>
              <a:t> </a:t>
            </a:r>
            <a:r>
              <a:rPr lang="cs-CZ" b="1" dirty="0" err="1" smtClean="0"/>
              <a:t>way</a:t>
            </a:r>
            <a:r>
              <a:rPr lang="cs-CZ" b="1" dirty="0" smtClean="0"/>
              <a:t> </a:t>
            </a:r>
            <a:r>
              <a:rPr lang="cs-CZ" b="1" dirty="0" err="1" smtClean="0"/>
              <a:t>of</a:t>
            </a:r>
            <a:r>
              <a:rPr lang="cs-CZ" b="1" dirty="0" smtClean="0"/>
              <a:t> </a:t>
            </a:r>
            <a:r>
              <a:rPr lang="cs-CZ" b="1" dirty="0" err="1" smtClean="0"/>
              <a:t>ruling</a:t>
            </a:r>
            <a:endParaRPr lang="cs-CZ" b="1" dirty="0" smtClean="0"/>
          </a:p>
          <a:p>
            <a:r>
              <a:rPr lang="cs-CZ" b="1" dirty="0" err="1" smtClean="0"/>
              <a:t>Violation</a:t>
            </a:r>
            <a:r>
              <a:rPr lang="cs-CZ" b="1" dirty="0" smtClean="0"/>
              <a:t> </a:t>
            </a:r>
            <a:r>
              <a:rPr lang="cs-CZ" b="1" dirty="0" err="1" smtClean="0"/>
              <a:t>of</a:t>
            </a:r>
            <a:r>
              <a:rPr lang="cs-CZ" b="1" dirty="0" smtClean="0"/>
              <a:t> </a:t>
            </a:r>
            <a:r>
              <a:rPr lang="cs-CZ" b="1" dirty="0" err="1" smtClean="0"/>
              <a:t>human</a:t>
            </a:r>
            <a:r>
              <a:rPr lang="cs-CZ" b="1" dirty="0" smtClean="0"/>
              <a:t> </a:t>
            </a:r>
            <a:r>
              <a:rPr lang="cs-CZ" b="1" dirty="0" err="1" smtClean="0"/>
              <a:t>rights</a:t>
            </a:r>
            <a:r>
              <a:rPr lang="cs-CZ" b="1" dirty="0" smtClean="0"/>
              <a:t> and </a:t>
            </a:r>
            <a:r>
              <a:rPr lang="cs-CZ" b="1" dirty="0" err="1" smtClean="0"/>
              <a:t>consequent</a:t>
            </a:r>
            <a:r>
              <a:rPr lang="cs-CZ" b="1" dirty="0" smtClean="0"/>
              <a:t> </a:t>
            </a:r>
            <a:r>
              <a:rPr lang="cs-CZ" b="1" dirty="0" err="1" smtClean="0"/>
              <a:t>imprisonment</a:t>
            </a:r>
            <a:r>
              <a:rPr lang="cs-CZ" b="1" dirty="0" smtClean="0"/>
              <a:t> </a:t>
            </a:r>
            <a:r>
              <a:rPr lang="cs-CZ" b="1" dirty="0" err="1" smtClean="0"/>
              <a:t>after</a:t>
            </a:r>
            <a:r>
              <a:rPr lang="cs-CZ" b="1" dirty="0" smtClean="0"/>
              <a:t> he </a:t>
            </a:r>
            <a:r>
              <a:rPr lang="cs-CZ" b="1" dirty="0" err="1" smtClean="0"/>
              <a:t>seeked</a:t>
            </a:r>
            <a:r>
              <a:rPr lang="cs-CZ" b="1" dirty="0" smtClean="0"/>
              <a:t> </a:t>
            </a:r>
            <a:r>
              <a:rPr lang="cs-CZ" b="1" dirty="0" err="1" smtClean="0"/>
              <a:t>refugee</a:t>
            </a:r>
            <a:r>
              <a:rPr lang="cs-CZ" b="1" dirty="0" smtClean="0"/>
              <a:t> in Japan</a:t>
            </a:r>
          </a:p>
          <a:p>
            <a:endParaRPr lang="en-US" dirty="0"/>
          </a:p>
        </p:txBody>
      </p:sp>
      <p:pic>
        <p:nvPicPr>
          <p:cNvPr id="1026" name="Picture 2" descr="D:\82653\Desktop\Al_Fujimo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288" y="4635078"/>
            <a:ext cx="1819712" cy="22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7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LA </a:t>
            </a:r>
            <a:r>
              <a:rPr lang="cs-CZ" dirty="0" err="1"/>
              <a:t>neo-populists</a:t>
            </a:r>
            <a:r>
              <a:rPr lang="cs-CZ" dirty="0"/>
              <a:t>: </a:t>
            </a:r>
            <a:r>
              <a:rPr lang="cs-CZ" dirty="0" err="1"/>
              <a:t>Fujimori</a:t>
            </a:r>
            <a:r>
              <a:rPr lang="cs-CZ" dirty="0"/>
              <a:t> in Peru</a:t>
            </a:r>
            <a:endParaRPr lang="en-US" dirty="0"/>
          </a:p>
        </p:txBody>
      </p:sp>
      <p:sp>
        <p:nvSpPr>
          <p:cNvPr id="3" name="Zástupný symbol pro obsah 2"/>
          <p:cNvSpPr>
            <a:spLocks noGrp="1"/>
          </p:cNvSpPr>
          <p:nvPr>
            <p:ph idx="1"/>
          </p:nvPr>
        </p:nvSpPr>
        <p:spPr>
          <a:xfrm>
            <a:off x="762000" y="404664"/>
            <a:ext cx="7543800" cy="4320480"/>
          </a:xfrm>
        </p:spPr>
        <p:txBody>
          <a:bodyPr>
            <a:normAutofit/>
          </a:bodyPr>
          <a:lstStyle/>
          <a:p>
            <a:pPr>
              <a:lnSpc>
                <a:spcPct val="80000"/>
              </a:lnSpc>
              <a:buFontTx/>
              <a:buChar char="•"/>
            </a:pPr>
            <a:r>
              <a:rPr lang="en-GB" altLang="en-US" b="1" dirty="0" smtClean="0">
                <a:solidFill>
                  <a:schemeClr val="tx1"/>
                </a:solidFill>
              </a:rPr>
              <a:t>implemented </a:t>
            </a:r>
            <a:r>
              <a:rPr lang="en-GB" altLang="en-US" b="1" dirty="0">
                <a:solidFill>
                  <a:schemeClr val="tx1"/>
                </a:solidFill>
              </a:rPr>
              <a:t>measures that caused inflation to drop from 7,650% in 1990 to 139% in 1991.</a:t>
            </a:r>
            <a:endParaRPr lang="cs-CZ" altLang="en-US" b="1" dirty="0">
              <a:solidFill>
                <a:schemeClr val="tx1"/>
              </a:solidFill>
            </a:endParaRPr>
          </a:p>
          <a:p>
            <a:pPr>
              <a:lnSpc>
                <a:spcPct val="80000"/>
              </a:lnSpc>
              <a:buFontTx/>
              <a:buChar char="•"/>
            </a:pPr>
            <a:r>
              <a:rPr lang="en-GB" altLang="en-US" b="1" dirty="0" smtClean="0">
                <a:solidFill>
                  <a:schemeClr val="tx1"/>
                </a:solidFill>
              </a:rPr>
              <a:t> </a:t>
            </a:r>
            <a:r>
              <a:rPr lang="cs-CZ" altLang="en-US" b="1" dirty="0" smtClean="0">
                <a:solidFill>
                  <a:schemeClr val="tx1"/>
                </a:solidFill>
              </a:rPr>
              <a:t>di</a:t>
            </a:r>
            <a:r>
              <a:rPr lang="en-GB" altLang="en-US" b="1" dirty="0" smtClean="0">
                <a:solidFill>
                  <a:schemeClr val="tx1"/>
                </a:solidFill>
              </a:rPr>
              <a:t>solved </a:t>
            </a:r>
            <a:r>
              <a:rPr lang="en-GB" altLang="en-US" b="1" dirty="0">
                <a:solidFill>
                  <a:schemeClr val="tx1"/>
                </a:solidFill>
              </a:rPr>
              <a:t>Congress in the </a:t>
            </a:r>
            <a:r>
              <a:rPr lang="cs-CZ" altLang="en-US" b="1" dirty="0">
                <a:solidFill>
                  <a:schemeClr val="tx1"/>
                </a:solidFill>
              </a:rPr>
              <a:t>auto-</a:t>
            </a:r>
            <a:r>
              <a:rPr lang="cs-CZ" altLang="en-US" b="1" dirty="0" err="1">
                <a:solidFill>
                  <a:schemeClr val="tx1"/>
                </a:solidFill>
              </a:rPr>
              <a:t>golpe</a:t>
            </a:r>
            <a:r>
              <a:rPr lang="cs-CZ" altLang="en-US" b="1" dirty="0">
                <a:solidFill>
                  <a:schemeClr val="tx1"/>
                </a:solidFill>
              </a:rPr>
              <a:t> </a:t>
            </a:r>
            <a:r>
              <a:rPr lang="en-GB" altLang="en-US" b="1" dirty="0">
                <a:solidFill>
                  <a:schemeClr val="tx1"/>
                </a:solidFill>
              </a:rPr>
              <a:t>of </a:t>
            </a:r>
            <a:r>
              <a:rPr lang="cs-CZ" altLang="en-US" b="1" dirty="0">
                <a:solidFill>
                  <a:schemeClr val="tx1"/>
                </a:solidFill>
              </a:rPr>
              <a:t>5th </a:t>
            </a:r>
            <a:r>
              <a:rPr lang="cs-CZ" altLang="en-US" b="1" dirty="0" err="1">
                <a:solidFill>
                  <a:schemeClr val="tx1"/>
                </a:solidFill>
              </a:rPr>
              <a:t>April</a:t>
            </a:r>
            <a:r>
              <a:rPr lang="cs-CZ" altLang="en-US" b="1" dirty="0">
                <a:solidFill>
                  <a:schemeClr val="tx1"/>
                </a:solidFill>
              </a:rPr>
              <a:t> 1992 </a:t>
            </a:r>
            <a:r>
              <a:rPr lang="en-GB" altLang="en-US" b="1" dirty="0">
                <a:solidFill>
                  <a:schemeClr val="tx1"/>
                </a:solidFill>
              </a:rPr>
              <a:t> </a:t>
            </a:r>
            <a:endParaRPr lang="cs-CZ" altLang="en-US" b="1" dirty="0">
              <a:solidFill>
                <a:schemeClr val="tx1"/>
              </a:solidFill>
            </a:endParaRPr>
          </a:p>
          <a:p>
            <a:pPr>
              <a:lnSpc>
                <a:spcPct val="80000"/>
              </a:lnSpc>
              <a:buFontTx/>
              <a:buChar char="•"/>
            </a:pPr>
            <a:r>
              <a:rPr lang="cs-CZ" altLang="en-US" b="1" dirty="0" err="1">
                <a:solidFill>
                  <a:schemeClr val="tx1"/>
                </a:solidFill>
              </a:rPr>
              <a:t>The</a:t>
            </a:r>
            <a:r>
              <a:rPr lang="cs-CZ" altLang="en-US" b="1" dirty="0">
                <a:solidFill>
                  <a:schemeClr val="tx1"/>
                </a:solidFill>
              </a:rPr>
              <a:t> </a:t>
            </a:r>
            <a:r>
              <a:rPr lang="cs-CZ" altLang="en-US" b="1" dirty="0" err="1">
                <a:solidFill>
                  <a:schemeClr val="tx1"/>
                </a:solidFill>
              </a:rPr>
              <a:t>poutsch</a:t>
            </a:r>
            <a:r>
              <a:rPr lang="cs-CZ" altLang="en-US" b="1" dirty="0">
                <a:solidFill>
                  <a:schemeClr val="tx1"/>
                </a:solidFill>
              </a:rPr>
              <a:t> </a:t>
            </a:r>
            <a:r>
              <a:rPr lang="cs-CZ" altLang="en-US" b="1" dirty="0" err="1">
                <a:solidFill>
                  <a:schemeClr val="tx1"/>
                </a:solidFill>
              </a:rPr>
              <a:t>was</a:t>
            </a:r>
            <a:r>
              <a:rPr lang="cs-CZ" altLang="en-US" b="1" dirty="0">
                <a:solidFill>
                  <a:schemeClr val="tx1"/>
                </a:solidFill>
              </a:rPr>
              <a:t> </a:t>
            </a:r>
            <a:r>
              <a:rPr lang="cs-CZ" altLang="en-US" b="1" dirty="0" err="1">
                <a:solidFill>
                  <a:schemeClr val="tx1"/>
                </a:solidFill>
              </a:rPr>
              <a:t>perceived</a:t>
            </a:r>
            <a:r>
              <a:rPr lang="cs-CZ" altLang="en-US" b="1" dirty="0">
                <a:solidFill>
                  <a:schemeClr val="tx1"/>
                </a:solidFill>
              </a:rPr>
              <a:t> </a:t>
            </a:r>
            <a:r>
              <a:rPr lang="cs-CZ" altLang="en-US" b="1" dirty="0" err="1">
                <a:solidFill>
                  <a:schemeClr val="tx1"/>
                </a:solidFill>
              </a:rPr>
              <a:t>positively</a:t>
            </a:r>
            <a:r>
              <a:rPr lang="cs-CZ" altLang="en-US" b="1" dirty="0">
                <a:solidFill>
                  <a:schemeClr val="tx1"/>
                </a:solidFill>
              </a:rPr>
              <a:t> </a:t>
            </a:r>
            <a:r>
              <a:rPr lang="cs-CZ" altLang="en-US" b="1" dirty="0" err="1">
                <a:solidFill>
                  <a:schemeClr val="tx1"/>
                </a:solidFill>
              </a:rPr>
              <a:t>because</a:t>
            </a:r>
            <a:r>
              <a:rPr lang="cs-CZ" altLang="en-US" b="1" dirty="0">
                <a:solidFill>
                  <a:schemeClr val="tx1"/>
                </a:solidFill>
              </a:rPr>
              <a:t> </a:t>
            </a:r>
            <a:r>
              <a:rPr lang="cs-CZ" altLang="en-US" b="1" dirty="0" err="1">
                <a:solidFill>
                  <a:schemeClr val="tx1"/>
                </a:solidFill>
              </a:rPr>
              <a:t>congress</a:t>
            </a:r>
            <a:r>
              <a:rPr lang="cs-CZ" altLang="en-US" b="1" dirty="0">
                <a:solidFill>
                  <a:schemeClr val="tx1"/>
                </a:solidFill>
              </a:rPr>
              <a:t> </a:t>
            </a:r>
            <a:r>
              <a:rPr lang="cs-CZ" altLang="en-US" b="1" dirty="0" err="1">
                <a:solidFill>
                  <a:schemeClr val="tx1"/>
                </a:solidFill>
              </a:rPr>
              <a:t>was</a:t>
            </a:r>
            <a:r>
              <a:rPr lang="cs-CZ" altLang="en-US" b="1" dirty="0">
                <a:solidFill>
                  <a:schemeClr val="tx1"/>
                </a:solidFill>
              </a:rPr>
              <a:t> </a:t>
            </a:r>
            <a:r>
              <a:rPr lang="cs-CZ" altLang="en-US" b="1" dirty="0" err="1">
                <a:solidFill>
                  <a:schemeClr val="tx1"/>
                </a:solidFill>
              </a:rPr>
              <a:t>seen</a:t>
            </a:r>
            <a:r>
              <a:rPr lang="cs-CZ" altLang="en-US" b="1" dirty="0">
                <a:solidFill>
                  <a:schemeClr val="tx1"/>
                </a:solidFill>
              </a:rPr>
              <a:t> as </a:t>
            </a:r>
            <a:r>
              <a:rPr lang="cs-CZ" altLang="en-US" b="1" dirty="0" err="1">
                <a:solidFill>
                  <a:schemeClr val="tx1"/>
                </a:solidFill>
              </a:rPr>
              <a:t>the</a:t>
            </a:r>
            <a:r>
              <a:rPr lang="cs-CZ" altLang="en-US" b="1" dirty="0">
                <a:solidFill>
                  <a:schemeClr val="tx1"/>
                </a:solidFill>
              </a:rPr>
              <a:t> </a:t>
            </a:r>
            <a:r>
              <a:rPr lang="cs-CZ" altLang="en-US" b="1" dirty="0" err="1">
                <a:solidFill>
                  <a:schemeClr val="tx1"/>
                </a:solidFill>
              </a:rPr>
              <a:t>corrupted</a:t>
            </a:r>
            <a:r>
              <a:rPr lang="cs-CZ" altLang="en-US" b="1" dirty="0">
                <a:solidFill>
                  <a:schemeClr val="tx1"/>
                </a:solidFill>
              </a:rPr>
              <a:t> </a:t>
            </a:r>
            <a:r>
              <a:rPr lang="cs-CZ" altLang="en-US" b="1" dirty="0" err="1">
                <a:solidFill>
                  <a:schemeClr val="tx1"/>
                </a:solidFill>
              </a:rPr>
              <a:t>institution</a:t>
            </a:r>
            <a:endParaRPr lang="cs-CZ" altLang="en-US" b="1" dirty="0">
              <a:solidFill>
                <a:schemeClr val="tx1"/>
              </a:solidFill>
            </a:endParaRPr>
          </a:p>
          <a:p>
            <a:pPr>
              <a:lnSpc>
                <a:spcPct val="80000"/>
              </a:lnSpc>
              <a:buFontTx/>
              <a:buChar char="•"/>
            </a:pPr>
            <a:r>
              <a:rPr lang="en-GB" altLang="en-US" b="1" dirty="0">
                <a:solidFill>
                  <a:schemeClr val="tx1"/>
                </a:solidFill>
              </a:rPr>
              <a:t>He then revised the constitution; called new congressional elections; and implemented substantial economic reform, including privatization of numerous state-owned companies, creation of an investment-friendly climate, and sound management of the economy.</a:t>
            </a:r>
          </a:p>
          <a:p>
            <a:endParaRPr lang="en-US" dirty="0"/>
          </a:p>
        </p:txBody>
      </p:sp>
    </p:spTree>
    <p:extLst>
      <p:ext uri="{BB962C8B-B14F-4D97-AF65-F5344CB8AC3E}">
        <p14:creationId xmlns:p14="http://schemas.microsoft.com/office/powerpoint/2010/main" val="2469894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4572000"/>
            <a:ext cx="8100392" cy="2286000"/>
          </a:xfrm>
        </p:spPr>
        <p:txBody>
          <a:bodyPr>
            <a:normAutofit/>
          </a:bodyPr>
          <a:lstStyle/>
          <a:p>
            <a:r>
              <a:rPr lang="cs-CZ" dirty="0" err="1" smtClean="0"/>
              <a:t>Fujimori</a:t>
            </a:r>
            <a:r>
              <a:rPr lang="cs-CZ" dirty="0" smtClean="0"/>
              <a:t> </a:t>
            </a:r>
            <a:r>
              <a:rPr lang="cs-CZ" dirty="0" err="1" smtClean="0"/>
              <a:t>against</a:t>
            </a:r>
            <a:r>
              <a:rPr lang="cs-CZ" dirty="0" smtClean="0"/>
              <a:t> </a:t>
            </a:r>
            <a:r>
              <a:rPr lang="cs-CZ" dirty="0" err="1" smtClean="0"/>
              <a:t>terrorism</a:t>
            </a:r>
            <a:r>
              <a:rPr lang="cs-CZ" dirty="0" smtClean="0"/>
              <a:t> and </a:t>
            </a:r>
            <a:r>
              <a:rPr lang="cs-CZ" dirty="0" err="1" smtClean="0"/>
              <a:t>the</a:t>
            </a:r>
            <a:r>
              <a:rPr lang="cs-CZ" dirty="0" smtClean="0"/>
              <a:t> end </a:t>
            </a:r>
            <a:r>
              <a:rPr lang="cs-CZ" dirty="0" err="1" smtClean="0"/>
              <a:t>of</a:t>
            </a:r>
            <a:r>
              <a:rPr lang="cs-CZ" dirty="0" smtClean="0"/>
              <a:t> </a:t>
            </a:r>
            <a:r>
              <a:rPr lang="cs-CZ" dirty="0" err="1" smtClean="0"/>
              <a:t>Fujimorismo</a:t>
            </a:r>
            <a:endParaRPr lang="en-US" dirty="0"/>
          </a:p>
        </p:txBody>
      </p:sp>
      <p:sp>
        <p:nvSpPr>
          <p:cNvPr id="3" name="Zástupný symbol pro obsah 2"/>
          <p:cNvSpPr>
            <a:spLocks noGrp="1"/>
          </p:cNvSpPr>
          <p:nvPr>
            <p:ph idx="1"/>
          </p:nvPr>
        </p:nvSpPr>
        <p:spPr>
          <a:xfrm>
            <a:off x="762000" y="404664"/>
            <a:ext cx="7543800" cy="4824536"/>
          </a:xfrm>
        </p:spPr>
        <p:txBody>
          <a:bodyPr>
            <a:normAutofit/>
          </a:bodyPr>
          <a:lstStyle/>
          <a:p>
            <a:pPr>
              <a:lnSpc>
                <a:spcPct val="80000"/>
              </a:lnSpc>
              <a:buFontTx/>
              <a:buChar char="•"/>
            </a:pPr>
            <a:r>
              <a:rPr lang="en-GB" altLang="en-US" b="1" dirty="0" err="1"/>
              <a:t>Sendero</a:t>
            </a:r>
            <a:r>
              <a:rPr lang="en-GB" altLang="en-US" b="1" dirty="0"/>
              <a:t> </a:t>
            </a:r>
            <a:r>
              <a:rPr lang="en-GB" altLang="en-US" b="1" dirty="0" err="1"/>
              <a:t>Luminoso</a:t>
            </a:r>
            <a:r>
              <a:rPr lang="en-GB" altLang="en-US" b="1" dirty="0"/>
              <a:t> (Shining Path</a:t>
            </a:r>
            <a:r>
              <a:rPr lang="en-GB" altLang="en-US" b="1" dirty="0" smtClean="0"/>
              <a:t>)</a:t>
            </a:r>
            <a:endParaRPr lang="cs-CZ" altLang="en-US" b="1" dirty="0" smtClean="0"/>
          </a:p>
          <a:p>
            <a:pPr>
              <a:lnSpc>
                <a:spcPct val="80000"/>
              </a:lnSpc>
              <a:buFontTx/>
              <a:buChar char="•"/>
            </a:pPr>
            <a:r>
              <a:rPr lang="cs-CZ" altLang="en-US" b="1" dirty="0" err="1" smtClean="0"/>
              <a:t>Successful</a:t>
            </a:r>
            <a:r>
              <a:rPr lang="cs-CZ" altLang="en-US" b="1" dirty="0" smtClean="0"/>
              <a:t> but </a:t>
            </a:r>
            <a:r>
              <a:rPr lang="cs-CZ" altLang="en-US" b="1" dirty="0" err="1" smtClean="0"/>
              <a:t>marred</a:t>
            </a:r>
            <a:r>
              <a:rPr lang="cs-CZ" altLang="en-US" b="1" dirty="0" smtClean="0"/>
              <a:t> </a:t>
            </a:r>
            <a:r>
              <a:rPr lang="cs-CZ" altLang="en-US" b="1" dirty="0" err="1" smtClean="0"/>
              <a:t>with</a:t>
            </a:r>
            <a:r>
              <a:rPr lang="cs-CZ" altLang="en-US" b="1" dirty="0" smtClean="0"/>
              <a:t> HR </a:t>
            </a:r>
            <a:r>
              <a:rPr lang="cs-CZ" altLang="en-US" b="1" dirty="0" err="1" smtClean="0"/>
              <a:t>violations</a:t>
            </a:r>
            <a:r>
              <a:rPr lang="cs-CZ" altLang="en-US" b="1" dirty="0" smtClean="0"/>
              <a:t> </a:t>
            </a:r>
            <a:endParaRPr lang="en-GB" altLang="en-US" b="1" dirty="0"/>
          </a:p>
          <a:p>
            <a:pPr>
              <a:lnSpc>
                <a:spcPct val="80000"/>
              </a:lnSpc>
            </a:pPr>
            <a:r>
              <a:rPr lang="en-GB" altLang="en-US" b="1" dirty="0" smtClean="0"/>
              <a:t>1996</a:t>
            </a:r>
            <a:r>
              <a:rPr lang="en-GB" altLang="en-US" b="1" dirty="0"/>
              <a:t>, </a:t>
            </a:r>
            <a:r>
              <a:rPr lang="en-GB" altLang="en-US" b="1" dirty="0" smtClean="0"/>
              <a:t>Japanese </a:t>
            </a:r>
            <a:r>
              <a:rPr lang="en-GB" altLang="en-US" b="1" dirty="0"/>
              <a:t>embassy </a:t>
            </a:r>
            <a:r>
              <a:rPr lang="en-GB" altLang="en-US" b="1" dirty="0" smtClean="0"/>
              <a:t>taking </a:t>
            </a:r>
            <a:r>
              <a:rPr lang="en-GB" altLang="en-US" b="1" dirty="0"/>
              <a:t>72 people hostage</a:t>
            </a:r>
            <a:r>
              <a:rPr lang="en-GB" altLang="en-US" b="1" dirty="0" smtClean="0"/>
              <a:t>.</a:t>
            </a:r>
            <a:endParaRPr lang="cs-CZ" altLang="en-US" b="1" dirty="0" smtClean="0"/>
          </a:p>
          <a:p>
            <a:pPr>
              <a:lnSpc>
                <a:spcPct val="80000"/>
              </a:lnSpc>
            </a:pPr>
            <a:r>
              <a:rPr lang="en-GB" altLang="en-US" b="1" dirty="0" smtClean="0"/>
              <a:t>Fujimori's seek </a:t>
            </a:r>
            <a:r>
              <a:rPr lang="en-GB" altLang="en-US" b="1" dirty="0"/>
              <a:t>a third term </a:t>
            </a:r>
            <a:r>
              <a:rPr lang="en-GB" altLang="en-US" b="1" dirty="0" smtClean="0"/>
              <a:t>in </a:t>
            </a:r>
            <a:r>
              <a:rPr lang="en-GB" altLang="en-US" b="1" dirty="0"/>
              <a:t>2000 brought political and economic </a:t>
            </a:r>
            <a:r>
              <a:rPr lang="en-GB" altLang="en-US" b="1" dirty="0" smtClean="0"/>
              <a:t>turmoil</a:t>
            </a:r>
            <a:endParaRPr lang="en-GB" altLang="en-US" b="1" dirty="0"/>
          </a:p>
          <a:p>
            <a:pPr>
              <a:lnSpc>
                <a:spcPct val="80000"/>
              </a:lnSpc>
              <a:buFontTx/>
              <a:buChar char="•"/>
            </a:pPr>
            <a:r>
              <a:rPr lang="en-GB" altLang="en-US" b="1" dirty="0"/>
              <a:t>A bribery scandal </a:t>
            </a:r>
            <a:r>
              <a:rPr lang="cs-CZ" altLang="en-US" b="1" dirty="0" smtClean="0"/>
              <a:t>- </a:t>
            </a:r>
            <a:r>
              <a:rPr lang="en-GB" altLang="en-US" b="1" dirty="0" smtClean="0"/>
              <a:t>call </a:t>
            </a:r>
            <a:r>
              <a:rPr lang="en-GB" altLang="en-US" b="1" dirty="0"/>
              <a:t>new elections in which he would not run</a:t>
            </a:r>
            <a:r>
              <a:rPr lang="en-GB" altLang="en-US" b="1" dirty="0" smtClean="0"/>
              <a:t>.</a:t>
            </a:r>
            <a:endParaRPr lang="en-GB" altLang="en-US" b="1" dirty="0"/>
          </a:p>
          <a:p>
            <a:endParaRPr lang="en-US" dirty="0"/>
          </a:p>
        </p:txBody>
      </p:sp>
    </p:spTree>
    <p:extLst>
      <p:ext uri="{BB962C8B-B14F-4D97-AF65-F5344CB8AC3E}">
        <p14:creationId xmlns:p14="http://schemas.microsoft.com/office/powerpoint/2010/main" val="3410544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572000"/>
            <a:ext cx="8136904" cy="1600200"/>
          </a:xfrm>
        </p:spPr>
        <p:txBody>
          <a:bodyPr>
            <a:normAutofit fontScale="90000"/>
          </a:bodyPr>
          <a:lstStyle/>
          <a:p>
            <a:r>
              <a:rPr lang="cs-CZ" dirty="0" smtClean="0"/>
              <a:t>LA 3rd </a:t>
            </a:r>
            <a:r>
              <a:rPr lang="cs-CZ" dirty="0" err="1" smtClean="0"/>
              <a:t>wave</a:t>
            </a:r>
            <a:r>
              <a:rPr lang="cs-CZ" dirty="0" smtClean="0"/>
              <a:t> </a:t>
            </a:r>
            <a:r>
              <a:rPr lang="cs-CZ" dirty="0" err="1" smtClean="0"/>
              <a:t>of</a:t>
            </a:r>
            <a:r>
              <a:rPr lang="cs-CZ" dirty="0" smtClean="0"/>
              <a:t> </a:t>
            </a:r>
            <a:r>
              <a:rPr lang="cs-CZ" dirty="0" err="1" smtClean="0"/>
              <a:t>populism</a:t>
            </a:r>
            <a:r>
              <a:rPr lang="cs-CZ" dirty="0" smtClean="0"/>
              <a:t>: </a:t>
            </a:r>
            <a:r>
              <a:rPr lang="cs-CZ" dirty="0" err="1" smtClean="0"/>
              <a:t>Bolivia</a:t>
            </a:r>
            <a:r>
              <a:rPr lang="cs-CZ" dirty="0" smtClean="0"/>
              <a:t> </a:t>
            </a:r>
            <a:r>
              <a:rPr lang="cs-CZ" dirty="0" err="1" smtClean="0"/>
              <a:t>before</a:t>
            </a:r>
            <a:r>
              <a:rPr lang="cs-CZ" dirty="0" smtClean="0"/>
              <a:t> </a:t>
            </a:r>
            <a:r>
              <a:rPr lang="cs-CZ" dirty="0" err="1" smtClean="0"/>
              <a:t>Morales</a:t>
            </a:r>
            <a:endParaRPr lang="en-US" dirty="0"/>
          </a:p>
        </p:txBody>
      </p:sp>
      <p:sp>
        <p:nvSpPr>
          <p:cNvPr id="3" name="Zástupný symbol pro obsah 2"/>
          <p:cNvSpPr>
            <a:spLocks noGrp="1"/>
          </p:cNvSpPr>
          <p:nvPr>
            <p:ph idx="1"/>
          </p:nvPr>
        </p:nvSpPr>
        <p:spPr>
          <a:xfrm>
            <a:off x="755576" y="548680"/>
            <a:ext cx="7543800" cy="4608512"/>
          </a:xfrm>
        </p:spPr>
        <p:txBody>
          <a:bodyPr>
            <a:normAutofit/>
          </a:bodyPr>
          <a:lstStyle/>
          <a:p>
            <a:r>
              <a:rPr lang="cs-CZ" b="1" dirty="0" smtClean="0"/>
              <a:t>1935- 1952 </a:t>
            </a:r>
            <a:r>
              <a:rPr lang="cs-CZ" b="1" dirty="0" err="1" smtClean="0"/>
              <a:t>new</a:t>
            </a:r>
            <a:r>
              <a:rPr lang="cs-CZ" b="1" dirty="0" smtClean="0"/>
              <a:t> </a:t>
            </a:r>
            <a:r>
              <a:rPr lang="cs-CZ" b="1" dirty="0" err="1" smtClean="0"/>
              <a:t>ideologies</a:t>
            </a:r>
            <a:endParaRPr lang="cs-CZ" b="1" dirty="0" smtClean="0"/>
          </a:p>
          <a:p>
            <a:r>
              <a:rPr lang="cs-CZ" b="1" dirty="0" smtClean="0"/>
              <a:t>1952 </a:t>
            </a:r>
            <a:r>
              <a:rPr lang="cs-CZ" altLang="en-US" b="1" dirty="0" err="1" smtClean="0">
                <a:solidFill>
                  <a:schemeClr val="tx1"/>
                </a:solidFill>
              </a:rPr>
              <a:t>Revolution</a:t>
            </a:r>
            <a:r>
              <a:rPr lang="cs-CZ" altLang="en-US" b="1" dirty="0" smtClean="0">
                <a:solidFill>
                  <a:schemeClr val="tx1"/>
                </a:solidFill>
              </a:rPr>
              <a:t>, </a:t>
            </a:r>
            <a:r>
              <a:rPr lang="en-GB" altLang="en-US" b="1" dirty="0" smtClean="0">
                <a:solidFill>
                  <a:schemeClr val="tx1"/>
                </a:solidFill>
              </a:rPr>
              <a:t>universal </a:t>
            </a:r>
            <a:r>
              <a:rPr lang="en-GB" altLang="en-US" b="1" dirty="0">
                <a:solidFill>
                  <a:schemeClr val="tx1"/>
                </a:solidFill>
              </a:rPr>
              <a:t>adult suffrage, </a:t>
            </a:r>
            <a:r>
              <a:rPr lang="en-GB" altLang="en-US" b="1" dirty="0" smtClean="0">
                <a:solidFill>
                  <a:schemeClr val="tx1"/>
                </a:solidFill>
              </a:rPr>
              <a:t>sweeping </a:t>
            </a:r>
            <a:r>
              <a:rPr lang="en-GB" altLang="en-US" b="1" dirty="0">
                <a:solidFill>
                  <a:schemeClr val="tx1"/>
                </a:solidFill>
              </a:rPr>
              <a:t>land reform, </a:t>
            </a:r>
            <a:r>
              <a:rPr lang="en-GB" altLang="en-US" b="1" dirty="0" smtClean="0">
                <a:solidFill>
                  <a:schemeClr val="tx1"/>
                </a:solidFill>
              </a:rPr>
              <a:t>rural </a:t>
            </a:r>
            <a:r>
              <a:rPr lang="en-GB" altLang="en-US" b="1" dirty="0">
                <a:solidFill>
                  <a:schemeClr val="tx1"/>
                </a:solidFill>
              </a:rPr>
              <a:t>education, </a:t>
            </a:r>
            <a:r>
              <a:rPr lang="en-GB" altLang="en-US" b="1" dirty="0" smtClean="0">
                <a:solidFill>
                  <a:schemeClr val="tx1"/>
                </a:solidFill>
              </a:rPr>
              <a:t>nationalized </a:t>
            </a:r>
            <a:r>
              <a:rPr lang="en-GB" altLang="en-US" b="1" dirty="0">
                <a:solidFill>
                  <a:schemeClr val="tx1"/>
                </a:solidFill>
              </a:rPr>
              <a:t>the country's largest tin mines. </a:t>
            </a:r>
            <a:endParaRPr lang="cs-CZ" altLang="en-US" b="1" dirty="0" smtClean="0">
              <a:solidFill>
                <a:schemeClr val="tx1"/>
              </a:solidFill>
            </a:endParaRPr>
          </a:p>
          <a:p>
            <a:r>
              <a:rPr lang="en-GB" altLang="en-US" b="1" dirty="0">
                <a:solidFill>
                  <a:schemeClr val="tx1"/>
                </a:solidFill>
              </a:rPr>
              <a:t>for the first time in Republican history, the State attempted to </a:t>
            </a:r>
            <a:r>
              <a:rPr lang="en-GB" altLang="en-US" b="1" dirty="0" err="1">
                <a:solidFill>
                  <a:schemeClr val="tx1"/>
                </a:solidFill>
              </a:rPr>
              <a:t>inco</a:t>
            </a:r>
            <a:r>
              <a:rPr lang="cs-CZ" altLang="en-US" b="1" dirty="0">
                <a:solidFill>
                  <a:schemeClr val="tx1"/>
                </a:solidFill>
              </a:rPr>
              <a:t>r</a:t>
            </a:r>
            <a:r>
              <a:rPr lang="en-GB" altLang="en-US" b="1" dirty="0" err="1">
                <a:solidFill>
                  <a:schemeClr val="tx1"/>
                </a:solidFill>
              </a:rPr>
              <a:t>porate</a:t>
            </a:r>
            <a:r>
              <a:rPr lang="en-GB" altLang="en-US" b="1" dirty="0">
                <a:solidFill>
                  <a:schemeClr val="tx1"/>
                </a:solidFill>
              </a:rPr>
              <a:t> into national life and </a:t>
            </a:r>
            <a:r>
              <a:rPr lang="en-GB" altLang="en-US" b="1" dirty="0" err="1">
                <a:solidFill>
                  <a:schemeClr val="tx1"/>
                </a:solidFill>
              </a:rPr>
              <a:t>Aymara</a:t>
            </a:r>
            <a:r>
              <a:rPr lang="en-GB" altLang="en-US" b="1" dirty="0">
                <a:solidFill>
                  <a:schemeClr val="tx1"/>
                </a:solidFill>
              </a:rPr>
              <a:t> and Quechua peasants that together constituted no less than 65 </a:t>
            </a:r>
            <a:r>
              <a:rPr lang="en-GB" altLang="en-US" b="1" dirty="0" err="1">
                <a:solidFill>
                  <a:schemeClr val="tx1"/>
                </a:solidFill>
              </a:rPr>
              <a:t>percent</a:t>
            </a:r>
            <a:r>
              <a:rPr lang="en-GB" altLang="en-US" b="1" dirty="0">
                <a:solidFill>
                  <a:schemeClr val="tx1"/>
                </a:solidFill>
              </a:rPr>
              <a:t> of the total population. </a:t>
            </a:r>
            <a:endParaRPr lang="cs-CZ" altLang="en-US" b="1" dirty="0" smtClean="0">
              <a:solidFill>
                <a:schemeClr val="tx1"/>
              </a:solidFill>
            </a:endParaRPr>
          </a:p>
          <a:p>
            <a:r>
              <a:rPr lang="cs-CZ" altLang="en-US" b="1" dirty="0" smtClean="0">
                <a:solidFill>
                  <a:schemeClr val="tx1"/>
                </a:solidFill>
              </a:rPr>
              <a:t>1964-85 junta, </a:t>
            </a:r>
            <a:r>
              <a:rPr lang="cs-CZ" altLang="en-US" b="1" dirty="0" err="1" smtClean="0">
                <a:solidFill>
                  <a:schemeClr val="tx1"/>
                </a:solidFill>
              </a:rPr>
              <a:t>coups</a:t>
            </a:r>
            <a:r>
              <a:rPr lang="cs-CZ" altLang="en-US" b="1" dirty="0" smtClean="0">
                <a:solidFill>
                  <a:schemeClr val="tx1"/>
                </a:solidFill>
              </a:rPr>
              <a:t>, </a:t>
            </a:r>
            <a:r>
              <a:rPr lang="cs-CZ" altLang="en-US" b="1" dirty="0" err="1" smtClean="0">
                <a:solidFill>
                  <a:schemeClr val="tx1"/>
                </a:solidFill>
              </a:rPr>
              <a:t>counter</a:t>
            </a:r>
            <a:r>
              <a:rPr lang="cs-CZ" altLang="en-US" b="1" dirty="0" smtClean="0">
                <a:solidFill>
                  <a:schemeClr val="tx1"/>
                </a:solidFill>
              </a:rPr>
              <a:t> </a:t>
            </a:r>
            <a:r>
              <a:rPr lang="cs-CZ" altLang="en-US" b="1" dirty="0" err="1" smtClean="0">
                <a:solidFill>
                  <a:schemeClr val="tx1"/>
                </a:solidFill>
              </a:rPr>
              <a:t>coups</a:t>
            </a:r>
            <a:r>
              <a:rPr lang="cs-CZ" altLang="en-US" b="1" dirty="0" smtClean="0">
                <a:solidFill>
                  <a:schemeClr val="tx1"/>
                </a:solidFill>
              </a:rPr>
              <a:t>, </a:t>
            </a:r>
            <a:r>
              <a:rPr lang="cs-CZ" altLang="en-US" b="1" dirty="0" err="1" smtClean="0">
                <a:solidFill>
                  <a:schemeClr val="tx1"/>
                </a:solidFill>
              </a:rPr>
              <a:t>hyperinflation</a:t>
            </a:r>
            <a:r>
              <a:rPr lang="cs-CZ" altLang="en-US" b="1" dirty="0" smtClean="0">
                <a:solidFill>
                  <a:schemeClr val="tx1"/>
                </a:solidFill>
              </a:rPr>
              <a:t>, </a:t>
            </a:r>
          </a:p>
          <a:p>
            <a:r>
              <a:rPr lang="cs-CZ" altLang="en-US" b="1" dirty="0" smtClean="0">
                <a:solidFill>
                  <a:schemeClr val="tx1"/>
                </a:solidFill>
              </a:rPr>
              <a:t>1985 -2005 </a:t>
            </a:r>
            <a:r>
              <a:rPr lang="cs-CZ" altLang="en-US" b="1" dirty="0" err="1" smtClean="0">
                <a:solidFill>
                  <a:schemeClr val="tx1"/>
                </a:solidFill>
              </a:rPr>
              <a:t>transition</a:t>
            </a:r>
            <a:r>
              <a:rPr lang="cs-CZ" altLang="en-US" b="1" dirty="0" smtClean="0">
                <a:solidFill>
                  <a:schemeClr val="tx1"/>
                </a:solidFill>
              </a:rPr>
              <a:t> to (</a:t>
            </a:r>
            <a:r>
              <a:rPr lang="cs-CZ" altLang="en-US" b="1" dirty="0" err="1" smtClean="0">
                <a:solidFill>
                  <a:schemeClr val="tx1"/>
                </a:solidFill>
              </a:rPr>
              <a:t>weak</a:t>
            </a:r>
            <a:r>
              <a:rPr lang="cs-CZ" altLang="en-US" b="1" dirty="0" smtClean="0">
                <a:solidFill>
                  <a:schemeClr val="tx1"/>
                </a:solidFill>
              </a:rPr>
              <a:t>) </a:t>
            </a:r>
            <a:r>
              <a:rPr lang="cs-CZ" altLang="en-US" b="1" dirty="0" err="1" smtClean="0">
                <a:solidFill>
                  <a:schemeClr val="tx1"/>
                </a:solidFill>
              </a:rPr>
              <a:t>democracy</a:t>
            </a:r>
            <a:endParaRPr lang="cs-CZ" altLang="en-US" b="1" dirty="0" smtClean="0">
              <a:solidFill>
                <a:schemeClr val="tx1"/>
              </a:solidFill>
            </a:endParaRPr>
          </a:p>
          <a:p>
            <a:endParaRPr lang="cs-CZ" altLang="en-US" dirty="0">
              <a:solidFill>
                <a:schemeClr val="tx1"/>
              </a:solidFill>
            </a:endParaRPr>
          </a:p>
          <a:p>
            <a:endParaRPr lang="cs-CZ" dirty="0" smtClean="0"/>
          </a:p>
        </p:txBody>
      </p:sp>
      <p:pic>
        <p:nvPicPr>
          <p:cNvPr id="4" name="Picture 5" descr="boli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294369"/>
            <a:ext cx="23812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22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cs-CZ" altLang="en-US" dirty="0" err="1" smtClean="0"/>
              <a:t>Social</a:t>
            </a:r>
            <a:r>
              <a:rPr lang="cs-CZ" altLang="en-US" dirty="0" smtClean="0"/>
              <a:t> </a:t>
            </a:r>
            <a:r>
              <a:rPr lang="cs-CZ" altLang="en-US" dirty="0" err="1" smtClean="0"/>
              <a:t>conflict</a:t>
            </a:r>
            <a:r>
              <a:rPr lang="cs-CZ" altLang="en-US" dirty="0" smtClean="0"/>
              <a:t> in </a:t>
            </a:r>
            <a:r>
              <a:rPr lang="cs-CZ" altLang="en-US" dirty="0" err="1" smtClean="0"/>
              <a:t>Bolivia</a:t>
            </a:r>
            <a:r>
              <a:rPr lang="cs-CZ" altLang="en-US" dirty="0" smtClean="0"/>
              <a:t> </a:t>
            </a:r>
            <a:r>
              <a:rPr lang="cs-CZ" altLang="en-US" dirty="0" err="1" smtClean="0"/>
              <a:t>before</a:t>
            </a:r>
            <a:r>
              <a:rPr lang="cs-CZ" altLang="en-US" dirty="0" smtClean="0"/>
              <a:t> </a:t>
            </a:r>
            <a:r>
              <a:rPr lang="cs-CZ" altLang="en-US" dirty="0" err="1" smtClean="0"/>
              <a:t>Morales</a:t>
            </a:r>
            <a:endParaRPr lang="en-US" altLang="en-US" dirty="0"/>
          </a:p>
        </p:txBody>
      </p:sp>
      <p:sp>
        <p:nvSpPr>
          <p:cNvPr id="40963" name="Rectangle 3"/>
          <p:cNvSpPr>
            <a:spLocks noGrp="1" noChangeArrowheads="1"/>
          </p:cNvSpPr>
          <p:nvPr>
            <p:ph type="body" idx="1"/>
          </p:nvPr>
        </p:nvSpPr>
        <p:spPr/>
        <p:txBody>
          <a:bodyPr>
            <a:normAutofit fontScale="92500"/>
          </a:bodyPr>
          <a:lstStyle/>
          <a:p>
            <a:r>
              <a:rPr lang="en-GB" altLang="en-US" b="1" dirty="0">
                <a:solidFill>
                  <a:schemeClr val="tx1"/>
                </a:solidFill>
              </a:rPr>
              <a:t>Bolivia is South America's poorest country, with 60 </a:t>
            </a:r>
            <a:r>
              <a:rPr lang="en-GB" altLang="en-US" b="1" dirty="0" err="1">
                <a:solidFill>
                  <a:schemeClr val="tx1"/>
                </a:solidFill>
              </a:rPr>
              <a:t>percent</a:t>
            </a:r>
            <a:r>
              <a:rPr lang="en-GB" altLang="en-US" b="1" dirty="0">
                <a:solidFill>
                  <a:schemeClr val="tx1"/>
                </a:solidFill>
              </a:rPr>
              <a:t> of the population living below the poverty line, and 38 </a:t>
            </a:r>
            <a:r>
              <a:rPr lang="en-GB" altLang="en-US" b="1" dirty="0" err="1">
                <a:solidFill>
                  <a:schemeClr val="tx1"/>
                </a:solidFill>
              </a:rPr>
              <a:t>percent</a:t>
            </a:r>
            <a:r>
              <a:rPr lang="en-GB" altLang="en-US" b="1" dirty="0">
                <a:solidFill>
                  <a:schemeClr val="tx1"/>
                </a:solidFill>
              </a:rPr>
              <a:t> in extreme poverty," </a:t>
            </a:r>
            <a:endParaRPr lang="cs-CZ" altLang="en-US" b="1" dirty="0">
              <a:solidFill>
                <a:schemeClr val="tx1"/>
              </a:solidFill>
            </a:endParaRPr>
          </a:p>
          <a:p>
            <a:r>
              <a:rPr lang="cs-CZ" altLang="en-US" b="1" dirty="0" err="1">
                <a:solidFill>
                  <a:schemeClr val="tx1"/>
                </a:solidFill>
              </a:rPr>
              <a:t>Bolivia</a:t>
            </a:r>
            <a:r>
              <a:rPr lang="cs-CZ" altLang="en-US" b="1" dirty="0">
                <a:solidFill>
                  <a:schemeClr val="tx1"/>
                </a:solidFill>
              </a:rPr>
              <a:t> </a:t>
            </a:r>
            <a:r>
              <a:rPr lang="cs-CZ" altLang="en-US" b="1" dirty="0" err="1">
                <a:solidFill>
                  <a:schemeClr val="tx1"/>
                </a:solidFill>
              </a:rPr>
              <a:t>is</a:t>
            </a:r>
            <a:r>
              <a:rPr lang="cs-CZ" altLang="en-US" b="1" dirty="0">
                <a:solidFill>
                  <a:schemeClr val="tx1"/>
                </a:solidFill>
              </a:rPr>
              <a:t> 2nd </a:t>
            </a:r>
            <a:r>
              <a:rPr lang="cs-CZ" altLang="en-US" b="1" dirty="0" err="1">
                <a:solidFill>
                  <a:schemeClr val="tx1"/>
                </a:solidFill>
              </a:rPr>
              <a:t>after</a:t>
            </a:r>
            <a:r>
              <a:rPr lang="cs-CZ" altLang="en-US" b="1" dirty="0">
                <a:solidFill>
                  <a:schemeClr val="tx1"/>
                </a:solidFill>
              </a:rPr>
              <a:t> Venezuela </a:t>
            </a:r>
            <a:r>
              <a:rPr lang="cs-CZ" altLang="en-US" b="1" dirty="0" err="1">
                <a:solidFill>
                  <a:schemeClr val="tx1"/>
                </a:solidFill>
              </a:rPr>
              <a:t>with</a:t>
            </a:r>
            <a:r>
              <a:rPr lang="cs-CZ" altLang="en-US" b="1" dirty="0">
                <a:solidFill>
                  <a:schemeClr val="tx1"/>
                </a:solidFill>
              </a:rPr>
              <a:t> </a:t>
            </a:r>
            <a:r>
              <a:rPr lang="cs-CZ" altLang="en-US" b="1" dirty="0" err="1">
                <a:solidFill>
                  <a:schemeClr val="tx1"/>
                </a:solidFill>
              </a:rPr>
              <a:t>the</a:t>
            </a:r>
            <a:r>
              <a:rPr lang="cs-CZ" altLang="en-US" b="1" dirty="0">
                <a:solidFill>
                  <a:schemeClr val="tx1"/>
                </a:solidFill>
              </a:rPr>
              <a:t> natural </a:t>
            </a:r>
            <a:r>
              <a:rPr lang="cs-CZ" altLang="en-US" b="1" dirty="0" err="1">
                <a:solidFill>
                  <a:schemeClr val="tx1"/>
                </a:solidFill>
              </a:rPr>
              <a:t>reserves</a:t>
            </a:r>
            <a:endParaRPr lang="cs-CZ" altLang="en-US" b="1" dirty="0">
              <a:solidFill>
                <a:schemeClr val="tx1"/>
              </a:solidFill>
            </a:endParaRPr>
          </a:p>
          <a:p>
            <a:r>
              <a:rPr lang="en-GB" altLang="en-US" b="1" dirty="0">
                <a:solidFill>
                  <a:schemeClr val="tx1"/>
                </a:solidFill>
              </a:rPr>
              <a:t>30% Quechua, 30% Mestizo, 25% </a:t>
            </a:r>
            <a:r>
              <a:rPr lang="en-GB" altLang="en-US" b="1" dirty="0" err="1">
                <a:solidFill>
                  <a:schemeClr val="tx1"/>
                </a:solidFill>
              </a:rPr>
              <a:t>Aymara</a:t>
            </a:r>
            <a:r>
              <a:rPr lang="en-GB" altLang="en-US" b="1" dirty="0">
                <a:solidFill>
                  <a:schemeClr val="tx1"/>
                </a:solidFill>
              </a:rPr>
              <a:t>, 15% White</a:t>
            </a:r>
          </a:p>
          <a:p>
            <a:r>
              <a:rPr lang="cs-CZ" altLang="en-US" b="1" dirty="0" err="1" smtClean="0">
                <a:solidFill>
                  <a:schemeClr val="tx1"/>
                </a:solidFill>
              </a:rPr>
              <a:t>Exploitation</a:t>
            </a:r>
            <a:r>
              <a:rPr lang="cs-CZ" altLang="en-US" b="1" dirty="0" smtClean="0">
                <a:solidFill>
                  <a:schemeClr val="tx1"/>
                </a:solidFill>
              </a:rPr>
              <a:t> </a:t>
            </a:r>
            <a:r>
              <a:rPr lang="cs-CZ" altLang="en-US" b="1" dirty="0" err="1" smtClean="0">
                <a:solidFill>
                  <a:schemeClr val="tx1"/>
                </a:solidFill>
              </a:rPr>
              <a:t>of</a:t>
            </a:r>
            <a:r>
              <a:rPr lang="cs-CZ" altLang="en-US" b="1" dirty="0" smtClean="0">
                <a:solidFill>
                  <a:schemeClr val="tx1"/>
                </a:solidFill>
              </a:rPr>
              <a:t> </a:t>
            </a:r>
            <a:r>
              <a:rPr lang="cs-CZ" altLang="en-US" b="1" dirty="0" err="1" smtClean="0">
                <a:solidFill>
                  <a:schemeClr val="tx1"/>
                </a:solidFill>
              </a:rPr>
              <a:t>gas</a:t>
            </a:r>
            <a:r>
              <a:rPr lang="cs-CZ" altLang="en-US" b="1" dirty="0" smtClean="0">
                <a:solidFill>
                  <a:schemeClr val="tx1"/>
                </a:solidFill>
              </a:rPr>
              <a:t> </a:t>
            </a:r>
            <a:r>
              <a:rPr lang="cs-CZ" altLang="en-US" b="1" dirty="0" err="1" smtClean="0">
                <a:solidFill>
                  <a:schemeClr val="tx1"/>
                </a:solidFill>
              </a:rPr>
              <a:t>resources</a:t>
            </a:r>
            <a:r>
              <a:rPr lang="cs-CZ" altLang="en-US" b="1" dirty="0" smtClean="0">
                <a:solidFill>
                  <a:schemeClr val="tx1"/>
                </a:solidFill>
              </a:rPr>
              <a:t>: </a:t>
            </a:r>
            <a:r>
              <a:rPr lang="cs-CZ" altLang="en-US" b="1" dirty="0" err="1" smtClean="0">
                <a:solidFill>
                  <a:schemeClr val="tx1"/>
                </a:solidFill>
              </a:rPr>
              <a:t>capitalisation</a:t>
            </a:r>
            <a:r>
              <a:rPr lang="cs-CZ" altLang="en-US" b="1" dirty="0" smtClean="0">
                <a:solidFill>
                  <a:schemeClr val="tx1"/>
                </a:solidFill>
              </a:rPr>
              <a:t> </a:t>
            </a:r>
            <a:r>
              <a:rPr lang="cs-CZ" altLang="en-US" b="1" dirty="0" err="1" smtClean="0">
                <a:solidFill>
                  <a:schemeClr val="tx1"/>
                </a:solidFill>
              </a:rPr>
              <a:t>vs</a:t>
            </a:r>
            <a:r>
              <a:rPr lang="cs-CZ" altLang="en-US" b="1" dirty="0" smtClean="0">
                <a:solidFill>
                  <a:schemeClr val="tx1"/>
                </a:solidFill>
              </a:rPr>
              <a:t> </a:t>
            </a:r>
            <a:r>
              <a:rPr lang="cs-CZ" altLang="en-US" b="1" dirty="0" err="1" smtClean="0">
                <a:solidFill>
                  <a:schemeClr val="tx1"/>
                </a:solidFill>
              </a:rPr>
              <a:t>nationalisation</a:t>
            </a:r>
            <a:endParaRPr lang="cs-CZ" altLang="en-US" b="1" dirty="0" smtClean="0">
              <a:solidFill>
                <a:schemeClr val="tx1"/>
              </a:solidFill>
            </a:endParaRPr>
          </a:p>
          <a:p>
            <a:r>
              <a:rPr lang="cs-CZ" altLang="en-US" b="1" dirty="0" err="1" smtClean="0">
                <a:solidFill>
                  <a:schemeClr val="tx1"/>
                </a:solidFill>
              </a:rPr>
              <a:t>Coca</a:t>
            </a:r>
            <a:r>
              <a:rPr lang="cs-CZ" altLang="en-US" b="1" dirty="0" smtClean="0">
                <a:solidFill>
                  <a:schemeClr val="tx1"/>
                </a:solidFill>
              </a:rPr>
              <a:t> </a:t>
            </a:r>
            <a:r>
              <a:rPr lang="cs-CZ" altLang="en-US" b="1" dirty="0" err="1" smtClean="0">
                <a:solidFill>
                  <a:schemeClr val="tx1"/>
                </a:solidFill>
              </a:rPr>
              <a:t>eradication</a:t>
            </a:r>
            <a:r>
              <a:rPr lang="cs-CZ" altLang="en-US" b="1" dirty="0" smtClean="0">
                <a:solidFill>
                  <a:schemeClr val="tx1"/>
                </a:solidFill>
              </a:rPr>
              <a:t>/</a:t>
            </a:r>
            <a:r>
              <a:rPr lang="cs-CZ" altLang="en-US" b="1" dirty="0" err="1" smtClean="0">
                <a:solidFill>
                  <a:schemeClr val="tx1"/>
                </a:solidFill>
              </a:rPr>
              <a:t>cultivation</a:t>
            </a:r>
            <a:endParaRPr lang="cs-CZ" altLang="en-US" b="1" dirty="0" smtClean="0">
              <a:solidFill>
                <a:schemeClr val="tx1"/>
              </a:solidFill>
            </a:endParaRPr>
          </a:p>
          <a:p>
            <a:r>
              <a:rPr lang="cs-CZ" altLang="en-US" b="1" dirty="0" err="1" smtClean="0">
                <a:solidFill>
                  <a:schemeClr val="tx1"/>
                </a:solidFill>
              </a:rPr>
              <a:t>Military</a:t>
            </a:r>
            <a:r>
              <a:rPr lang="cs-CZ" altLang="en-US" b="1" dirty="0" smtClean="0">
                <a:solidFill>
                  <a:schemeClr val="tx1"/>
                </a:solidFill>
              </a:rPr>
              <a:t> </a:t>
            </a:r>
            <a:r>
              <a:rPr lang="cs-CZ" altLang="en-US" b="1" dirty="0" err="1" smtClean="0">
                <a:solidFill>
                  <a:schemeClr val="tx1"/>
                </a:solidFill>
              </a:rPr>
              <a:t>responses</a:t>
            </a:r>
            <a:r>
              <a:rPr lang="cs-CZ" altLang="en-US" b="1" dirty="0" smtClean="0">
                <a:solidFill>
                  <a:schemeClr val="tx1"/>
                </a:solidFill>
              </a:rPr>
              <a:t> </a:t>
            </a:r>
            <a:r>
              <a:rPr lang="cs-CZ" altLang="en-US" b="1" dirty="0" err="1" smtClean="0">
                <a:solidFill>
                  <a:schemeClr val="tx1"/>
                </a:solidFill>
              </a:rPr>
              <a:t>towards</a:t>
            </a:r>
            <a:r>
              <a:rPr lang="cs-CZ" altLang="en-US" b="1" dirty="0" smtClean="0">
                <a:solidFill>
                  <a:schemeClr val="tx1"/>
                </a:solidFill>
              </a:rPr>
              <a:t> </a:t>
            </a:r>
            <a:r>
              <a:rPr lang="cs-CZ" altLang="en-US" b="1" dirty="0" err="1" smtClean="0">
                <a:solidFill>
                  <a:schemeClr val="tx1"/>
                </a:solidFill>
              </a:rPr>
              <a:t>strikes</a:t>
            </a:r>
            <a:endParaRPr lang="en-US" altLang="en-US" b="1" dirty="0">
              <a:solidFill>
                <a:schemeClr val="tx1"/>
              </a:solidFill>
            </a:endParaRPr>
          </a:p>
        </p:txBody>
      </p:sp>
      <p:pic>
        <p:nvPicPr>
          <p:cNvPr id="5" name="Picture 4" descr="peru 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58296" y="4212000"/>
            <a:ext cx="3024000"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455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572000"/>
            <a:ext cx="6781800" cy="1600200"/>
          </a:xfrm>
        </p:spPr>
        <p:txBody>
          <a:bodyPr/>
          <a:lstStyle/>
          <a:p>
            <a:r>
              <a:rPr lang="cs-CZ" dirty="0" err="1" smtClean="0"/>
              <a:t>Bolivia</a:t>
            </a:r>
            <a:r>
              <a:rPr lang="cs-CZ" dirty="0" smtClean="0"/>
              <a:t>: Evo </a:t>
            </a:r>
            <a:r>
              <a:rPr lang="cs-CZ" dirty="0" err="1" smtClean="0"/>
              <a:t>Morales</a:t>
            </a:r>
            <a:endParaRPr lang="en-US" dirty="0"/>
          </a:p>
        </p:txBody>
      </p:sp>
      <p:sp>
        <p:nvSpPr>
          <p:cNvPr id="3" name="Zástupný symbol pro obsah 2"/>
          <p:cNvSpPr>
            <a:spLocks noGrp="1"/>
          </p:cNvSpPr>
          <p:nvPr>
            <p:ph idx="1"/>
          </p:nvPr>
        </p:nvSpPr>
        <p:spPr/>
        <p:txBody>
          <a:bodyPr>
            <a:normAutofit/>
          </a:bodyPr>
          <a:lstStyle/>
          <a:p>
            <a:pPr>
              <a:buFontTx/>
              <a:buChar char="•"/>
            </a:pPr>
            <a:r>
              <a:rPr lang="en-GB" altLang="en-US" b="1" dirty="0" smtClean="0">
                <a:solidFill>
                  <a:schemeClr val="tx1"/>
                </a:solidFill>
              </a:rPr>
              <a:t>loose </a:t>
            </a:r>
            <a:r>
              <a:rPr lang="en-GB" altLang="en-US" b="1" dirty="0">
                <a:solidFill>
                  <a:schemeClr val="tx1"/>
                </a:solidFill>
              </a:rPr>
              <a:t>confederation of indigenous social movements (MAS) with </a:t>
            </a:r>
            <a:r>
              <a:rPr lang="en-GB" altLang="en-US" b="1" dirty="0" err="1">
                <a:solidFill>
                  <a:schemeClr val="tx1"/>
                </a:solidFill>
              </a:rPr>
              <a:t>Evo</a:t>
            </a:r>
            <a:r>
              <a:rPr lang="en-GB" altLang="en-US" b="1" dirty="0">
                <a:solidFill>
                  <a:schemeClr val="tx1"/>
                </a:solidFill>
              </a:rPr>
              <a:t> Morales as </a:t>
            </a:r>
            <a:r>
              <a:rPr lang="en-GB" altLang="en-US" b="1" dirty="0" smtClean="0">
                <a:solidFill>
                  <a:schemeClr val="tx1"/>
                </a:solidFill>
              </a:rPr>
              <a:t>leader</a:t>
            </a:r>
            <a:endParaRPr lang="cs-CZ" altLang="en-US" b="1" dirty="0">
              <a:solidFill>
                <a:schemeClr val="tx1"/>
              </a:solidFill>
            </a:endParaRPr>
          </a:p>
          <a:p>
            <a:pPr>
              <a:buFontTx/>
              <a:buChar char="•"/>
            </a:pPr>
            <a:r>
              <a:rPr lang="en-GB" altLang="en-US" b="1" dirty="0" smtClean="0">
                <a:solidFill>
                  <a:schemeClr val="tx1"/>
                </a:solidFill>
              </a:rPr>
              <a:t>2005 </a:t>
            </a:r>
            <a:r>
              <a:rPr lang="en-GB" altLang="en-US" b="1" dirty="0" err="1">
                <a:solidFill>
                  <a:schemeClr val="tx1"/>
                </a:solidFill>
              </a:rPr>
              <a:t>Evo</a:t>
            </a:r>
            <a:r>
              <a:rPr lang="en-GB" altLang="en-US" b="1" dirty="0">
                <a:solidFill>
                  <a:schemeClr val="tx1"/>
                </a:solidFill>
              </a:rPr>
              <a:t> Morales and MAS </a:t>
            </a:r>
            <a:r>
              <a:rPr lang="cs-CZ" altLang="en-US" b="1" dirty="0">
                <a:solidFill>
                  <a:schemeClr val="tx1"/>
                </a:solidFill>
              </a:rPr>
              <a:t>- </a:t>
            </a:r>
            <a:r>
              <a:rPr lang="en-GB" altLang="en-US" b="1" dirty="0">
                <a:solidFill>
                  <a:schemeClr val="tx1"/>
                </a:solidFill>
              </a:rPr>
              <a:t> 54% of the electorate's votes, becoming the first Native Bolivian president in </a:t>
            </a:r>
            <a:r>
              <a:rPr lang="en-GB" altLang="en-US" b="1" dirty="0" smtClean="0">
                <a:solidFill>
                  <a:schemeClr val="tx1"/>
                </a:solidFill>
              </a:rPr>
              <a:t>history</a:t>
            </a:r>
            <a:endParaRPr lang="cs-CZ" altLang="en-US" b="1" dirty="0" smtClean="0">
              <a:solidFill>
                <a:schemeClr val="tx1"/>
              </a:solidFill>
            </a:endParaRPr>
          </a:p>
          <a:p>
            <a:pPr>
              <a:buFontTx/>
              <a:buChar char="•"/>
            </a:pPr>
            <a:r>
              <a:rPr lang="en-GB" altLang="en-US" b="1" dirty="0" smtClean="0">
                <a:solidFill>
                  <a:schemeClr val="tx1"/>
                </a:solidFill>
              </a:rPr>
              <a:t>announced </a:t>
            </a:r>
            <a:r>
              <a:rPr lang="en-GB" altLang="en-US" b="1" dirty="0">
                <a:solidFill>
                  <a:schemeClr val="tx1"/>
                </a:solidFill>
              </a:rPr>
              <a:t>the increase of the minimum wage by 50%</a:t>
            </a:r>
            <a:r>
              <a:rPr lang="cs-CZ" altLang="en-US" b="1" dirty="0">
                <a:solidFill>
                  <a:schemeClr val="tx1"/>
                </a:solidFill>
              </a:rPr>
              <a:t> </a:t>
            </a:r>
          </a:p>
          <a:p>
            <a:pPr>
              <a:buFontTx/>
              <a:buChar char="•"/>
            </a:pPr>
            <a:r>
              <a:rPr lang="en-GB" altLang="en-US" b="1" dirty="0" smtClean="0">
                <a:solidFill>
                  <a:schemeClr val="tx1"/>
                </a:solidFill>
              </a:rPr>
              <a:t>nationalizing </a:t>
            </a:r>
            <a:r>
              <a:rPr lang="en-GB" altLang="en-US" b="1" dirty="0">
                <a:solidFill>
                  <a:schemeClr val="tx1"/>
                </a:solidFill>
              </a:rPr>
              <a:t>most of Bolivia's natural gas </a:t>
            </a:r>
            <a:r>
              <a:rPr lang="en-GB" altLang="en-US" b="1" dirty="0" smtClean="0">
                <a:solidFill>
                  <a:schemeClr val="tx1"/>
                </a:solidFill>
              </a:rPr>
              <a:t>fields </a:t>
            </a:r>
            <a:endParaRPr lang="cs-CZ" altLang="en-US" b="1" dirty="0">
              <a:solidFill>
                <a:schemeClr val="tx1"/>
              </a:solidFill>
            </a:endParaRPr>
          </a:p>
          <a:p>
            <a:pPr marL="0" indent="0">
              <a:buNone/>
            </a:pPr>
            <a:endParaRPr lang="en-GB" altLang="en-US" b="1" dirty="0" smtClean="0">
              <a:solidFill>
                <a:schemeClr val="tx1"/>
              </a:solidFill>
            </a:endParaRPr>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077072"/>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682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normAutofit/>
          </a:bodyPr>
          <a:lstStyle/>
          <a:p>
            <a:endParaRPr lang="en-US" altLang="en-US" dirty="0" smtClean="0">
              <a:solidFill>
                <a:srgbClr val="FF0000"/>
              </a:solidFill>
            </a:endParaRPr>
          </a:p>
        </p:txBody>
      </p:sp>
      <p:pic>
        <p:nvPicPr>
          <p:cNvPr id="3075"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411760" y="1196752"/>
            <a:ext cx="3724275" cy="4525963"/>
          </a:xfrm>
        </p:spPr>
      </p:pic>
    </p:spTree>
    <p:extLst>
      <p:ext uri="{BB962C8B-B14F-4D97-AF65-F5344CB8AC3E}">
        <p14:creationId xmlns:p14="http://schemas.microsoft.com/office/powerpoint/2010/main" val="4269168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Bolivia</a:t>
            </a:r>
            <a:r>
              <a:rPr lang="cs-CZ" dirty="0" smtClean="0"/>
              <a:t>: Evo </a:t>
            </a:r>
            <a:r>
              <a:rPr lang="cs-CZ" dirty="0" err="1" smtClean="0"/>
              <a:t>Morales</a:t>
            </a:r>
            <a:r>
              <a:rPr lang="cs-CZ" dirty="0" smtClean="0"/>
              <a:t> </a:t>
            </a:r>
            <a:r>
              <a:rPr lang="cs-CZ" dirty="0" err="1" smtClean="0"/>
              <a:t>administration</a:t>
            </a:r>
            <a:endParaRPr lang="en-US" dirty="0"/>
          </a:p>
        </p:txBody>
      </p:sp>
      <p:sp>
        <p:nvSpPr>
          <p:cNvPr id="3" name="Zástupný symbol pro obsah 2"/>
          <p:cNvSpPr>
            <a:spLocks noGrp="1"/>
          </p:cNvSpPr>
          <p:nvPr>
            <p:ph idx="1"/>
          </p:nvPr>
        </p:nvSpPr>
        <p:spPr/>
        <p:txBody>
          <a:bodyPr>
            <a:normAutofit/>
          </a:bodyPr>
          <a:lstStyle/>
          <a:p>
            <a:pPr>
              <a:buFontTx/>
              <a:buChar char="•"/>
            </a:pPr>
            <a:r>
              <a:rPr lang="en-GB" altLang="en-US" b="1" dirty="0">
                <a:solidFill>
                  <a:schemeClr val="bg1"/>
                </a:solidFill>
              </a:rPr>
              <a:t>"</a:t>
            </a:r>
            <a:r>
              <a:rPr lang="en-GB" altLang="en-US" b="1" dirty="0">
                <a:solidFill>
                  <a:schemeClr val="tx1"/>
                </a:solidFill>
              </a:rPr>
              <a:t>We want to be an exemplary country in Latin America with the participation of the people</a:t>
            </a:r>
            <a:r>
              <a:rPr lang="cs-CZ" altLang="en-US" b="1" dirty="0">
                <a:solidFill>
                  <a:schemeClr val="tx1"/>
                </a:solidFill>
              </a:rPr>
              <a:t>“</a:t>
            </a:r>
            <a:r>
              <a:rPr lang="en-GB" altLang="en-US" b="1" dirty="0">
                <a:solidFill>
                  <a:schemeClr val="tx1"/>
                </a:solidFill>
              </a:rPr>
              <a:t>. </a:t>
            </a:r>
            <a:endParaRPr lang="cs-CZ" altLang="en-US" b="1" dirty="0">
              <a:solidFill>
                <a:schemeClr val="tx1"/>
              </a:solidFill>
            </a:endParaRPr>
          </a:p>
          <a:p>
            <a:pPr>
              <a:buFontTx/>
              <a:buChar char="•"/>
            </a:pPr>
            <a:r>
              <a:rPr lang="en-GB" altLang="en-US" b="1" dirty="0" smtClean="0">
                <a:solidFill>
                  <a:schemeClr val="tx1"/>
                </a:solidFill>
              </a:rPr>
              <a:t>nationalised </a:t>
            </a:r>
            <a:r>
              <a:rPr lang="en-GB" altLang="en-US" b="1" dirty="0">
                <a:solidFill>
                  <a:schemeClr val="tx1"/>
                </a:solidFill>
              </a:rPr>
              <a:t>the oil and gas industries, begun redistributing land, cut public sector salaries and hopes to promote some legal uses of coca leaves. </a:t>
            </a:r>
          </a:p>
          <a:p>
            <a:pPr>
              <a:buFontTx/>
              <a:buChar char="•"/>
            </a:pPr>
            <a:r>
              <a:rPr lang="en-GB" altLang="en-US" b="1" dirty="0" smtClean="0">
                <a:solidFill>
                  <a:schemeClr val="tx1"/>
                </a:solidFill>
              </a:rPr>
              <a:t>Some </a:t>
            </a:r>
            <a:r>
              <a:rPr lang="en-GB" altLang="en-US" b="1" dirty="0">
                <a:solidFill>
                  <a:schemeClr val="tx1"/>
                </a:solidFill>
              </a:rPr>
              <a:t>have called the changes in Bolivia a democratic revolution. </a:t>
            </a:r>
          </a:p>
          <a:p>
            <a:pPr>
              <a:buFontTx/>
              <a:buChar char="•"/>
            </a:pPr>
            <a:r>
              <a:rPr lang="en-GB" altLang="en-US" b="1" dirty="0">
                <a:solidFill>
                  <a:schemeClr val="tx1"/>
                </a:solidFill>
              </a:rPr>
              <a:t>close ties to governments in Venezuela and Cuba</a:t>
            </a:r>
          </a:p>
          <a:p>
            <a:endParaRPr lang="en-US" dirty="0">
              <a:solidFill>
                <a:schemeClr val="tx1"/>
              </a:solidFill>
            </a:endParaRPr>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077072"/>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4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97152"/>
            <a:ext cx="8208912" cy="1296144"/>
          </a:xfrm>
        </p:spPr>
        <p:txBody>
          <a:bodyPr>
            <a:normAutofit fontScale="90000"/>
          </a:bodyPr>
          <a:lstStyle/>
          <a:p>
            <a:r>
              <a:rPr lang="cs-CZ" dirty="0" err="1" smtClean="0"/>
              <a:t>Bolivia</a:t>
            </a:r>
            <a:r>
              <a:rPr lang="cs-CZ" dirty="0" smtClean="0"/>
              <a:t>: New </a:t>
            </a:r>
            <a:r>
              <a:rPr lang="cs-CZ" dirty="0" err="1" smtClean="0"/>
              <a:t>constitution</a:t>
            </a:r>
            <a:r>
              <a:rPr lang="cs-CZ" dirty="0" smtClean="0"/>
              <a:t> </a:t>
            </a:r>
            <a:r>
              <a:rPr lang="cs-CZ" dirty="0" err="1" smtClean="0"/>
              <a:t>introduced</a:t>
            </a:r>
            <a:r>
              <a:rPr lang="cs-CZ" dirty="0" smtClean="0"/>
              <a:t> by Evo </a:t>
            </a:r>
            <a:r>
              <a:rPr lang="cs-CZ" dirty="0" err="1" smtClean="0"/>
              <a:t>Morales</a:t>
            </a:r>
            <a:endParaRPr lang="en-US" dirty="0"/>
          </a:p>
        </p:txBody>
      </p:sp>
      <p:sp>
        <p:nvSpPr>
          <p:cNvPr id="3" name="Zástupný symbol pro obsah 2"/>
          <p:cNvSpPr>
            <a:spLocks noGrp="1"/>
          </p:cNvSpPr>
          <p:nvPr>
            <p:ph idx="1"/>
          </p:nvPr>
        </p:nvSpPr>
        <p:spPr>
          <a:xfrm>
            <a:off x="251520" y="404664"/>
            <a:ext cx="8892480" cy="4536504"/>
          </a:xfrm>
        </p:spPr>
        <p:txBody>
          <a:bodyPr>
            <a:normAutofit/>
          </a:bodyPr>
          <a:lstStyle/>
          <a:p>
            <a:pPr>
              <a:lnSpc>
                <a:spcPct val="80000"/>
              </a:lnSpc>
            </a:pPr>
            <a:r>
              <a:rPr lang="en-GB" altLang="en-US" b="1" dirty="0" smtClean="0">
                <a:solidFill>
                  <a:schemeClr val="tx1"/>
                </a:solidFill>
              </a:rPr>
              <a:t>Re-election</a:t>
            </a:r>
            <a:r>
              <a:rPr lang="en-GB" altLang="en-US" b="1" dirty="0">
                <a:solidFill>
                  <a:schemeClr val="tx1"/>
                </a:solidFill>
              </a:rPr>
              <a:t>:</a:t>
            </a:r>
            <a:r>
              <a:rPr lang="en-GB" altLang="en-US" dirty="0">
                <a:solidFill>
                  <a:schemeClr val="tx1"/>
                </a:solidFill>
              </a:rPr>
              <a:t> Allows Mr Morales to stand for re-election in Dec 2009</a:t>
            </a:r>
            <a:endParaRPr lang="en-GB" altLang="en-US" b="1" dirty="0">
              <a:solidFill>
                <a:schemeClr val="tx1"/>
              </a:solidFill>
            </a:endParaRPr>
          </a:p>
          <a:p>
            <a:pPr>
              <a:lnSpc>
                <a:spcPct val="80000"/>
              </a:lnSpc>
            </a:pPr>
            <a:r>
              <a:rPr lang="en-GB" altLang="en-US" b="1" dirty="0">
                <a:solidFill>
                  <a:schemeClr val="tx1"/>
                </a:solidFill>
              </a:rPr>
              <a:t>Indigenous rights:</a:t>
            </a:r>
            <a:r>
              <a:rPr lang="en-GB" altLang="en-US" dirty="0">
                <a:solidFill>
                  <a:schemeClr val="tx1"/>
                </a:solidFill>
              </a:rPr>
              <a:t> Stresses importance of ethnicity in Bolivia's make-up. A whole chapter devoted to indigenous rights</a:t>
            </a:r>
            <a:endParaRPr lang="en-GB" altLang="en-US" b="1" dirty="0">
              <a:solidFill>
                <a:schemeClr val="tx1"/>
              </a:solidFill>
            </a:endParaRPr>
          </a:p>
          <a:p>
            <a:pPr>
              <a:lnSpc>
                <a:spcPct val="80000"/>
              </a:lnSpc>
            </a:pPr>
            <a:r>
              <a:rPr lang="en-GB" altLang="en-US" b="1" dirty="0">
                <a:solidFill>
                  <a:schemeClr val="tx1"/>
                </a:solidFill>
              </a:rPr>
              <a:t>Autonomy: </a:t>
            </a:r>
            <a:r>
              <a:rPr lang="en-GB" altLang="en-US" dirty="0">
                <a:solidFill>
                  <a:schemeClr val="tx1"/>
                </a:solidFill>
              </a:rPr>
              <a:t>Power decentralised, four levels of autonomy - departmental, regional, municipal and indigenous </a:t>
            </a:r>
            <a:endParaRPr lang="en-GB" altLang="en-US" b="1" dirty="0">
              <a:solidFill>
                <a:schemeClr val="tx1"/>
              </a:solidFill>
            </a:endParaRPr>
          </a:p>
          <a:p>
            <a:pPr>
              <a:lnSpc>
                <a:spcPct val="80000"/>
              </a:lnSpc>
            </a:pPr>
            <a:r>
              <a:rPr lang="en-GB" altLang="en-US" b="1" dirty="0">
                <a:solidFill>
                  <a:schemeClr val="tx1"/>
                </a:solidFill>
              </a:rPr>
              <a:t>Resources: </a:t>
            </a:r>
            <a:r>
              <a:rPr lang="en-GB" altLang="en-US" dirty="0">
                <a:solidFill>
                  <a:schemeClr val="tx1"/>
                </a:solidFill>
              </a:rPr>
              <a:t>Sets out state control over key economic sectors, state sovereignty over vast natural gas </a:t>
            </a:r>
            <a:r>
              <a:rPr lang="en-GB" altLang="en-US" dirty="0" smtClean="0">
                <a:solidFill>
                  <a:schemeClr val="tx1"/>
                </a:solidFill>
              </a:rPr>
              <a:t>fields</a:t>
            </a:r>
            <a:r>
              <a:rPr lang="cs-CZ" altLang="en-US" dirty="0" smtClean="0">
                <a:solidFill>
                  <a:schemeClr val="tx1"/>
                </a:solidFill>
              </a:rPr>
              <a:t>, </a:t>
            </a:r>
            <a:r>
              <a:rPr lang="cs-CZ" altLang="en-US" dirty="0" err="1" smtClean="0">
                <a:solidFill>
                  <a:schemeClr val="tx1"/>
                </a:solidFill>
              </a:rPr>
              <a:t>redistribution</a:t>
            </a:r>
            <a:r>
              <a:rPr lang="cs-CZ" altLang="en-US" dirty="0" smtClean="0">
                <a:solidFill>
                  <a:schemeClr val="tx1"/>
                </a:solidFill>
              </a:rPr>
              <a:t> </a:t>
            </a:r>
            <a:r>
              <a:rPr lang="cs-CZ" altLang="en-US" dirty="0" err="1" smtClean="0">
                <a:solidFill>
                  <a:schemeClr val="tx1"/>
                </a:solidFill>
              </a:rPr>
              <a:t>of</a:t>
            </a:r>
            <a:r>
              <a:rPr lang="cs-CZ" altLang="en-US" dirty="0" smtClean="0">
                <a:solidFill>
                  <a:schemeClr val="tx1"/>
                </a:solidFill>
              </a:rPr>
              <a:t> </a:t>
            </a:r>
            <a:r>
              <a:rPr lang="cs-CZ" altLang="en-US" dirty="0" err="1" smtClean="0">
                <a:solidFill>
                  <a:schemeClr val="tx1"/>
                </a:solidFill>
              </a:rPr>
              <a:t>revenues</a:t>
            </a:r>
            <a:r>
              <a:rPr lang="cs-CZ" altLang="en-US" dirty="0" smtClean="0">
                <a:solidFill>
                  <a:schemeClr val="tx1"/>
                </a:solidFill>
              </a:rPr>
              <a:t> to </a:t>
            </a:r>
            <a:r>
              <a:rPr lang="cs-CZ" altLang="en-US" dirty="0" err="1" smtClean="0">
                <a:solidFill>
                  <a:schemeClr val="tx1"/>
                </a:solidFill>
              </a:rPr>
              <a:t>poorer</a:t>
            </a:r>
            <a:r>
              <a:rPr lang="cs-CZ" altLang="en-US" dirty="0" smtClean="0">
                <a:solidFill>
                  <a:schemeClr val="tx1"/>
                </a:solidFill>
              </a:rPr>
              <a:t> </a:t>
            </a:r>
            <a:r>
              <a:rPr lang="cs-CZ" altLang="en-US" dirty="0" err="1" smtClean="0">
                <a:solidFill>
                  <a:schemeClr val="tx1"/>
                </a:solidFill>
              </a:rPr>
              <a:t>parts</a:t>
            </a:r>
            <a:r>
              <a:rPr lang="cs-CZ" altLang="en-US" dirty="0" smtClean="0">
                <a:solidFill>
                  <a:schemeClr val="tx1"/>
                </a:solidFill>
              </a:rPr>
              <a:t> </a:t>
            </a:r>
            <a:r>
              <a:rPr lang="cs-CZ" altLang="en-US" dirty="0" err="1" smtClean="0">
                <a:solidFill>
                  <a:schemeClr val="tx1"/>
                </a:solidFill>
              </a:rPr>
              <a:t>of</a:t>
            </a:r>
            <a:r>
              <a:rPr lang="cs-CZ" altLang="en-US" dirty="0" smtClean="0">
                <a:solidFill>
                  <a:schemeClr val="tx1"/>
                </a:solidFill>
              </a:rPr>
              <a:t> </a:t>
            </a:r>
            <a:r>
              <a:rPr lang="cs-CZ" altLang="en-US" dirty="0" err="1" smtClean="0">
                <a:solidFill>
                  <a:schemeClr val="tx1"/>
                </a:solidFill>
              </a:rPr>
              <a:t>the</a:t>
            </a:r>
            <a:r>
              <a:rPr lang="cs-CZ" altLang="en-US" dirty="0" smtClean="0">
                <a:solidFill>
                  <a:schemeClr val="tx1"/>
                </a:solidFill>
              </a:rPr>
              <a:t> </a:t>
            </a:r>
            <a:r>
              <a:rPr lang="cs-CZ" altLang="en-US" dirty="0" err="1" smtClean="0">
                <a:solidFill>
                  <a:schemeClr val="tx1"/>
                </a:solidFill>
              </a:rPr>
              <a:t>nation</a:t>
            </a:r>
            <a:endParaRPr lang="en-GB" altLang="en-US" b="1" dirty="0">
              <a:solidFill>
                <a:schemeClr val="tx1"/>
              </a:solidFill>
            </a:endParaRPr>
          </a:p>
          <a:p>
            <a:pPr>
              <a:lnSpc>
                <a:spcPct val="80000"/>
              </a:lnSpc>
            </a:pPr>
            <a:r>
              <a:rPr lang="en-GB" altLang="en-US" b="1" dirty="0">
                <a:solidFill>
                  <a:schemeClr val="tx1"/>
                </a:solidFill>
              </a:rPr>
              <a:t>Judiciary:</a:t>
            </a:r>
            <a:r>
              <a:rPr lang="en-GB" altLang="en-US" dirty="0">
                <a:solidFill>
                  <a:schemeClr val="tx1"/>
                </a:solidFill>
              </a:rPr>
              <a:t> Indigenous systems of justice same status as official existing system. Judges will be elected, and no longer appointed by Congress. </a:t>
            </a:r>
            <a:endParaRPr lang="en-GB" altLang="en-US" b="1" dirty="0">
              <a:solidFill>
                <a:schemeClr val="tx1"/>
              </a:solidFill>
            </a:endParaRPr>
          </a:p>
          <a:p>
            <a:pPr>
              <a:lnSpc>
                <a:spcPct val="80000"/>
              </a:lnSpc>
            </a:pPr>
            <a:r>
              <a:rPr lang="en-GB" altLang="en-US" b="1" dirty="0">
                <a:solidFill>
                  <a:schemeClr val="tx1"/>
                </a:solidFill>
              </a:rPr>
              <a:t>Land: </a:t>
            </a:r>
            <a:r>
              <a:rPr lang="en-GB" altLang="en-US" dirty="0">
                <a:solidFill>
                  <a:schemeClr val="tx1"/>
                </a:solidFill>
              </a:rPr>
              <a:t>New limit on ownership 5,000 hectares (12,355). But measure not retroactive.</a:t>
            </a:r>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077072"/>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66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Evo </a:t>
            </a:r>
            <a:r>
              <a:rPr lang="cs-CZ" dirty="0" err="1" smtClean="0"/>
              <a:t>Morales</a:t>
            </a:r>
            <a:r>
              <a:rPr lang="cs-CZ" dirty="0" smtClean="0"/>
              <a:t> </a:t>
            </a:r>
            <a:r>
              <a:rPr lang="cs-CZ" dirty="0" err="1" smtClean="0"/>
              <a:t>administration</a:t>
            </a:r>
            <a:endParaRPr lang="en-US" dirty="0"/>
          </a:p>
        </p:txBody>
      </p:sp>
      <p:sp>
        <p:nvSpPr>
          <p:cNvPr id="3" name="Zástupný symbol pro obsah 2"/>
          <p:cNvSpPr>
            <a:spLocks noGrp="1"/>
          </p:cNvSpPr>
          <p:nvPr>
            <p:ph idx="1"/>
          </p:nvPr>
        </p:nvSpPr>
        <p:spPr/>
        <p:txBody>
          <a:bodyPr>
            <a:normAutofit fontScale="92500"/>
          </a:bodyPr>
          <a:lstStyle/>
          <a:p>
            <a:r>
              <a:rPr lang="cs-CZ" b="1" dirty="0" err="1" smtClean="0"/>
              <a:t>Rise</a:t>
            </a:r>
            <a:r>
              <a:rPr lang="cs-CZ" b="1" dirty="0" smtClean="0"/>
              <a:t> </a:t>
            </a:r>
            <a:r>
              <a:rPr lang="cs-CZ" b="1" dirty="0" err="1" smtClean="0"/>
              <a:t>of</a:t>
            </a:r>
            <a:r>
              <a:rPr lang="cs-CZ" b="1" dirty="0" smtClean="0"/>
              <a:t> </a:t>
            </a:r>
            <a:r>
              <a:rPr lang="cs-CZ" b="1" dirty="0" err="1" smtClean="0"/>
              <a:t>tensions</a:t>
            </a:r>
            <a:r>
              <a:rPr lang="cs-CZ" b="1" dirty="0" smtClean="0"/>
              <a:t> </a:t>
            </a:r>
            <a:r>
              <a:rPr lang="cs-CZ" b="1" dirty="0" err="1" smtClean="0"/>
              <a:t>against</a:t>
            </a:r>
            <a:r>
              <a:rPr lang="cs-CZ" b="1" dirty="0" smtClean="0"/>
              <a:t> </a:t>
            </a:r>
            <a:r>
              <a:rPr lang="cs-CZ" b="1" dirty="0" err="1" smtClean="0"/>
              <a:t>redistribution</a:t>
            </a:r>
            <a:endParaRPr lang="cs-CZ" b="1" dirty="0" smtClean="0"/>
          </a:p>
          <a:p>
            <a:r>
              <a:rPr lang="cs-CZ" b="1" dirty="0" smtClean="0"/>
              <a:t>Anti-</a:t>
            </a:r>
            <a:r>
              <a:rPr lang="cs-CZ" b="1" dirty="0" err="1" smtClean="0"/>
              <a:t>imperialism</a:t>
            </a:r>
            <a:endParaRPr lang="cs-CZ" b="1" dirty="0" smtClean="0"/>
          </a:p>
          <a:p>
            <a:r>
              <a:rPr lang="en-US" b="1" dirty="0" smtClean="0"/>
              <a:t>national </a:t>
            </a:r>
            <a:r>
              <a:rPr lang="en-US" b="1" dirty="0"/>
              <a:t>protests after </a:t>
            </a:r>
            <a:r>
              <a:rPr lang="cs-CZ" b="1" dirty="0" err="1" smtClean="0"/>
              <a:t>cutting</a:t>
            </a:r>
            <a:r>
              <a:rPr lang="cs-CZ" b="1" dirty="0" smtClean="0"/>
              <a:t> </a:t>
            </a:r>
            <a:r>
              <a:rPr lang="cs-CZ" b="1" dirty="0" err="1" smtClean="0"/>
              <a:t>government</a:t>
            </a:r>
            <a:r>
              <a:rPr lang="cs-CZ" b="1" dirty="0" smtClean="0"/>
              <a:t> </a:t>
            </a:r>
            <a:r>
              <a:rPr lang="cs-CZ" b="1" dirty="0" err="1" smtClean="0"/>
              <a:t>subsidies</a:t>
            </a:r>
            <a:r>
              <a:rPr lang="cs-CZ" b="1" dirty="0" smtClean="0"/>
              <a:t> to </a:t>
            </a:r>
            <a:r>
              <a:rPr lang="cs-CZ" b="1" dirty="0" err="1" smtClean="0"/>
              <a:t>gasoline</a:t>
            </a:r>
            <a:r>
              <a:rPr lang="cs-CZ" b="1" dirty="0" smtClean="0"/>
              <a:t> and so </a:t>
            </a:r>
            <a:r>
              <a:rPr lang="cs-CZ" b="1" dirty="0" err="1" smtClean="0"/>
              <a:t>increase</a:t>
            </a:r>
            <a:r>
              <a:rPr lang="cs-CZ" b="1" dirty="0" smtClean="0"/>
              <a:t> </a:t>
            </a:r>
            <a:r>
              <a:rPr lang="cs-CZ" b="1" dirty="0" err="1" smtClean="0"/>
              <a:t>of</a:t>
            </a:r>
            <a:r>
              <a:rPr lang="cs-CZ" b="1" dirty="0" smtClean="0"/>
              <a:t> </a:t>
            </a:r>
            <a:r>
              <a:rPr lang="cs-CZ" b="1" dirty="0" err="1" smtClean="0"/>
              <a:t>petrol</a:t>
            </a:r>
            <a:r>
              <a:rPr lang="cs-CZ" b="1" dirty="0" smtClean="0"/>
              <a:t> </a:t>
            </a:r>
            <a:r>
              <a:rPr lang="cs-CZ" b="1" dirty="0" err="1" smtClean="0"/>
              <a:t>price</a:t>
            </a:r>
            <a:r>
              <a:rPr lang="cs-CZ" b="1" dirty="0" smtClean="0"/>
              <a:t>. </a:t>
            </a:r>
            <a:r>
              <a:rPr lang="cs-CZ" b="1" dirty="0" err="1" smtClean="0"/>
              <a:t>Morales</a:t>
            </a:r>
            <a:r>
              <a:rPr lang="cs-CZ" b="1" dirty="0" smtClean="0"/>
              <a:t> </a:t>
            </a:r>
            <a:r>
              <a:rPr lang="cs-CZ" b="1" dirty="0" err="1" smtClean="0"/>
              <a:t>responded</a:t>
            </a:r>
            <a:r>
              <a:rPr lang="cs-CZ" b="1" dirty="0" smtClean="0"/>
              <a:t> by </a:t>
            </a:r>
            <a:r>
              <a:rPr lang="cs-CZ" b="1" dirty="0" err="1" smtClean="0"/>
              <a:t>annuling</a:t>
            </a:r>
            <a:r>
              <a:rPr lang="cs-CZ" b="1" dirty="0" smtClean="0"/>
              <a:t> </a:t>
            </a:r>
            <a:r>
              <a:rPr lang="cs-CZ" b="1" dirty="0" err="1" smtClean="0"/>
              <a:t>the</a:t>
            </a:r>
            <a:r>
              <a:rPr lang="cs-CZ" b="1" dirty="0" smtClean="0"/>
              <a:t> </a:t>
            </a:r>
            <a:r>
              <a:rPr lang="cs-CZ" b="1" dirty="0" err="1" smtClean="0"/>
              <a:t>decree</a:t>
            </a:r>
            <a:r>
              <a:rPr lang="en-US" b="1" dirty="0" smtClean="0"/>
              <a:t>, </a:t>
            </a:r>
            <a:r>
              <a:rPr lang="en-US" b="1" dirty="0"/>
              <a:t>saying that he was complying with his promise to "listen to the people". </a:t>
            </a:r>
            <a:endParaRPr lang="cs-CZ" b="1" dirty="0" smtClean="0"/>
          </a:p>
          <a:p>
            <a:r>
              <a:rPr lang="cs-CZ" b="1" dirty="0" smtClean="0"/>
              <a:t>Protest </a:t>
            </a:r>
            <a:r>
              <a:rPr lang="en-US" b="1" dirty="0" smtClean="0"/>
              <a:t>2011 </a:t>
            </a:r>
            <a:r>
              <a:rPr lang="en-US" b="1" dirty="0"/>
              <a:t>from indigenous groups for his plan to build a highway through the Amazon Basin that would encroach on the tribal lands of lowland indigenous tribes. He responded </a:t>
            </a:r>
            <a:r>
              <a:rPr lang="cs-CZ" b="1" dirty="0" err="1" smtClean="0"/>
              <a:t>with</a:t>
            </a:r>
            <a:r>
              <a:rPr lang="cs-CZ" b="1" dirty="0" smtClean="0"/>
              <a:t> </a:t>
            </a:r>
            <a:r>
              <a:rPr lang="en-US" b="1" dirty="0" smtClean="0"/>
              <a:t>holding </a:t>
            </a:r>
            <a:r>
              <a:rPr lang="en-US" b="1" dirty="0"/>
              <a:t>a referendum on the matter</a:t>
            </a:r>
            <a:r>
              <a:rPr lang="en-US" b="1" dirty="0" smtClean="0"/>
              <a:t>.</a:t>
            </a:r>
            <a:endParaRPr lang="cs-CZ" b="1" dirty="0" smtClean="0"/>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000" y="4365104"/>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30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a:t>
            </a:r>
            <a:r>
              <a:rPr lang="cs-CZ" dirty="0" err="1" smtClean="0"/>
              <a:t>before</a:t>
            </a:r>
            <a:r>
              <a:rPr lang="cs-CZ" dirty="0" smtClean="0"/>
              <a:t> Hugo </a:t>
            </a:r>
            <a:r>
              <a:rPr lang="cs-CZ" dirty="0" err="1" smtClean="0"/>
              <a:t>Chavez</a:t>
            </a:r>
            <a:endParaRPr lang="en-US" dirty="0"/>
          </a:p>
        </p:txBody>
      </p:sp>
      <p:sp>
        <p:nvSpPr>
          <p:cNvPr id="3" name="Zástupný symbol pro obsah 2"/>
          <p:cNvSpPr>
            <a:spLocks noGrp="1"/>
          </p:cNvSpPr>
          <p:nvPr>
            <p:ph idx="1"/>
          </p:nvPr>
        </p:nvSpPr>
        <p:spPr>
          <a:xfrm>
            <a:off x="762000" y="548680"/>
            <a:ext cx="7543800" cy="4023320"/>
          </a:xfrm>
        </p:spPr>
        <p:txBody>
          <a:bodyPr>
            <a:normAutofit fontScale="92500"/>
          </a:bodyPr>
          <a:lstStyle/>
          <a:p>
            <a:r>
              <a:rPr lang="cs-CZ" b="1" dirty="0" smtClean="0"/>
              <a:t>1820s-1935 </a:t>
            </a:r>
            <a:r>
              <a:rPr lang="cs-CZ" b="1" dirty="0" err="1" smtClean="0"/>
              <a:t>caudillismo</a:t>
            </a:r>
            <a:endParaRPr lang="cs-CZ" b="1" dirty="0" smtClean="0"/>
          </a:p>
          <a:p>
            <a:r>
              <a:rPr lang="cs-CZ" b="1" dirty="0" smtClean="0"/>
              <a:t>1935-58 </a:t>
            </a:r>
            <a:r>
              <a:rPr lang="cs-CZ" b="1" dirty="0" err="1" smtClean="0"/>
              <a:t>democratisation</a:t>
            </a:r>
            <a:r>
              <a:rPr lang="cs-CZ" b="1" dirty="0" smtClean="0"/>
              <a:t> </a:t>
            </a:r>
            <a:r>
              <a:rPr lang="cs-CZ" b="1" dirty="0" err="1" smtClean="0"/>
              <a:t>however</a:t>
            </a:r>
            <a:r>
              <a:rPr lang="cs-CZ" b="1" dirty="0" smtClean="0"/>
              <a:t> </a:t>
            </a:r>
            <a:r>
              <a:rPr lang="cs-CZ" b="1" dirty="0" err="1" smtClean="0"/>
              <a:t>interrupted</a:t>
            </a:r>
            <a:r>
              <a:rPr lang="cs-CZ" b="1" dirty="0" smtClean="0"/>
              <a:t> by junta </a:t>
            </a:r>
            <a:r>
              <a:rPr lang="cs-CZ" b="1" dirty="0" err="1" smtClean="0"/>
              <a:t>regime</a:t>
            </a:r>
            <a:r>
              <a:rPr lang="cs-CZ" b="1" dirty="0" smtClean="0"/>
              <a:t>, universal </a:t>
            </a:r>
            <a:r>
              <a:rPr lang="cs-CZ" b="1" dirty="0" err="1" smtClean="0"/>
              <a:t>suffrage</a:t>
            </a:r>
            <a:r>
              <a:rPr lang="cs-CZ" b="1" dirty="0" smtClean="0"/>
              <a:t>, </a:t>
            </a:r>
            <a:r>
              <a:rPr lang="cs-CZ" b="1" dirty="0" err="1" smtClean="0"/>
              <a:t>political</a:t>
            </a:r>
            <a:r>
              <a:rPr lang="cs-CZ" b="1" dirty="0" smtClean="0"/>
              <a:t> </a:t>
            </a:r>
            <a:r>
              <a:rPr lang="cs-CZ" b="1" dirty="0" err="1" smtClean="0"/>
              <a:t>parties</a:t>
            </a:r>
            <a:r>
              <a:rPr lang="cs-CZ" b="1" dirty="0" smtClean="0"/>
              <a:t>, </a:t>
            </a:r>
          </a:p>
          <a:p>
            <a:r>
              <a:rPr lang="cs-CZ" b="1" dirty="0" smtClean="0"/>
              <a:t>1958-1998 </a:t>
            </a:r>
            <a:r>
              <a:rPr lang="cs-CZ" b="1" dirty="0" err="1" smtClean="0"/>
              <a:t>transition</a:t>
            </a:r>
            <a:r>
              <a:rPr lang="cs-CZ" b="1" dirty="0" smtClean="0"/>
              <a:t> </a:t>
            </a:r>
            <a:r>
              <a:rPr lang="cs-CZ" b="1" dirty="0" err="1" smtClean="0"/>
              <a:t>towards</a:t>
            </a:r>
            <a:r>
              <a:rPr lang="cs-CZ" b="1" dirty="0" smtClean="0"/>
              <a:t> </a:t>
            </a:r>
            <a:r>
              <a:rPr lang="cs-CZ" b="1" dirty="0" err="1" smtClean="0"/>
              <a:t>democracy</a:t>
            </a:r>
            <a:endParaRPr lang="cs-CZ" b="1" dirty="0" smtClean="0"/>
          </a:p>
          <a:p>
            <a:r>
              <a:rPr lang="cs-CZ" b="1" dirty="0" err="1" smtClean="0"/>
              <a:t>Agreement</a:t>
            </a:r>
            <a:r>
              <a:rPr lang="cs-CZ" b="1" dirty="0" smtClean="0"/>
              <a:t> </a:t>
            </a:r>
            <a:r>
              <a:rPr lang="cs-CZ" b="1" dirty="0" err="1" smtClean="0"/>
              <a:t>from</a:t>
            </a:r>
            <a:r>
              <a:rPr lang="cs-CZ" b="1" dirty="0" smtClean="0"/>
              <a:t> </a:t>
            </a:r>
            <a:r>
              <a:rPr lang="cs-CZ" b="1" dirty="0" err="1" smtClean="0"/>
              <a:t>Punto</a:t>
            </a:r>
            <a:r>
              <a:rPr lang="cs-CZ" b="1" dirty="0" smtClean="0"/>
              <a:t> </a:t>
            </a:r>
            <a:r>
              <a:rPr lang="cs-CZ" b="1" dirty="0" err="1" smtClean="0"/>
              <a:t>Fijo</a:t>
            </a:r>
            <a:r>
              <a:rPr lang="cs-CZ" b="1" dirty="0" smtClean="0"/>
              <a:t> – </a:t>
            </a:r>
            <a:r>
              <a:rPr lang="cs-CZ" b="1" dirty="0" err="1" smtClean="0"/>
              <a:t>power</a:t>
            </a:r>
            <a:r>
              <a:rPr lang="cs-CZ" b="1" dirty="0" smtClean="0"/>
              <a:t> in </a:t>
            </a:r>
            <a:r>
              <a:rPr lang="cs-CZ" b="1" dirty="0" err="1" smtClean="0"/>
              <a:t>hands</a:t>
            </a:r>
            <a:r>
              <a:rPr lang="cs-CZ" b="1" dirty="0" smtClean="0"/>
              <a:t> </a:t>
            </a:r>
            <a:r>
              <a:rPr lang="cs-CZ" b="1" dirty="0" err="1" smtClean="0"/>
              <a:t>of</a:t>
            </a:r>
            <a:r>
              <a:rPr lang="cs-CZ" b="1" dirty="0" smtClean="0"/>
              <a:t> </a:t>
            </a:r>
            <a:r>
              <a:rPr lang="cs-CZ" b="1" dirty="0" err="1" smtClean="0"/>
              <a:t>two</a:t>
            </a:r>
            <a:r>
              <a:rPr lang="cs-CZ" b="1" dirty="0" smtClean="0"/>
              <a:t> </a:t>
            </a:r>
            <a:r>
              <a:rPr lang="cs-CZ" b="1" dirty="0" err="1" smtClean="0"/>
              <a:t>parties</a:t>
            </a:r>
            <a:r>
              <a:rPr lang="cs-CZ" b="1" dirty="0" smtClean="0"/>
              <a:t> AD and COPEI, </a:t>
            </a:r>
            <a:r>
              <a:rPr lang="cs-CZ" b="1" dirty="0" err="1" smtClean="0"/>
              <a:t>corporativism,nepotism</a:t>
            </a:r>
            <a:r>
              <a:rPr lang="cs-CZ" b="1" dirty="0" smtClean="0"/>
              <a:t>, </a:t>
            </a:r>
            <a:r>
              <a:rPr lang="cs-CZ" b="1" dirty="0" err="1" smtClean="0"/>
              <a:t>high</a:t>
            </a:r>
            <a:r>
              <a:rPr lang="cs-CZ" b="1" dirty="0" smtClean="0"/>
              <a:t> </a:t>
            </a:r>
            <a:r>
              <a:rPr lang="cs-CZ" b="1" dirty="0" err="1" smtClean="0"/>
              <a:t>oil</a:t>
            </a:r>
            <a:r>
              <a:rPr lang="cs-CZ" b="1" dirty="0" smtClean="0"/>
              <a:t> </a:t>
            </a:r>
            <a:r>
              <a:rPr lang="cs-CZ" b="1" dirty="0" err="1" smtClean="0"/>
              <a:t>revenues</a:t>
            </a:r>
            <a:r>
              <a:rPr lang="cs-CZ" b="1" dirty="0" smtClean="0"/>
              <a:t> </a:t>
            </a:r>
            <a:r>
              <a:rPr lang="cs-CZ" b="1" dirty="0" err="1" smtClean="0"/>
              <a:t>flowing</a:t>
            </a:r>
            <a:r>
              <a:rPr lang="cs-CZ" b="1" dirty="0" smtClean="0"/>
              <a:t> </a:t>
            </a:r>
            <a:r>
              <a:rPr lang="cs-CZ" b="1" dirty="0" err="1" smtClean="0"/>
              <a:t>through</a:t>
            </a:r>
            <a:r>
              <a:rPr lang="cs-CZ" b="1" dirty="0" smtClean="0"/>
              <a:t> </a:t>
            </a:r>
            <a:r>
              <a:rPr lang="cs-CZ" b="1" dirty="0" err="1" smtClean="0"/>
              <a:t>the</a:t>
            </a:r>
            <a:r>
              <a:rPr lang="cs-CZ" b="1" dirty="0" smtClean="0"/>
              <a:t> </a:t>
            </a:r>
            <a:r>
              <a:rPr lang="cs-CZ" b="1" dirty="0" err="1" smtClean="0"/>
              <a:t>government</a:t>
            </a:r>
            <a:r>
              <a:rPr lang="cs-CZ" b="1" dirty="0" smtClean="0"/>
              <a:t>, </a:t>
            </a:r>
            <a:r>
              <a:rPr lang="cs-CZ" b="1" dirty="0" err="1" smtClean="0"/>
              <a:t>corruption</a:t>
            </a:r>
            <a:endParaRPr lang="cs-CZ" b="1" dirty="0" smtClean="0"/>
          </a:p>
          <a:p>
            <a:r>
              <a:rPr lang="cs-CZ" b="1" dirty="0" smtClean="0"/>
              <a:t>1989 </a:t>
            </a:r>
            <a:r>
              <a:rPr lang="cs-CZ" b="1" dirty="0" err="1" smtClean="0"/>
              <a:t>Caracaro</a:t>
            </a:r>
            <a:r>
              <a:rPr lang="cs-CZ" b="1" dirty="0" smtClean="0"/>
              <a:t> </a:t>
            </a:r>
            <a:r>
              <a:rPr lang="cs-CZ" b="1" dirty="0" err="1" smtClean="0"/>
              <a:t>protests</a:t>
            </a:r>
            <a:r>
              <a:rPr lang="cs-CZ" b="1" dirty="0" smtClean="0"/>
              <a:t> – protest </a:t>
            </a:r>
            <a:r>
              <a:rPr lang="cs-CZ" b="1" dirty="0" err="1" smtClean="0"/>
              <a:t>violently</a:t>
            </a:r>
            <a:r>
              <a:rPr lang="cs-CZ" b="1" dirty="0" smtClean="0"/>
              <a:t> </a:t>
            </a:r>
            <a:r>
              <a:rPr lang="cs-CZ" b="1" dirty="0" err="1" smtClean="0"/>
              <a:t>suppressed</a:t>
            </a:r>
            <a:endParaRPr lang="cs-CZ" b="1" dirty="0" smtClean="0"/>
          </a:p>
          <a:p>
            <a:r>
              <a:rPr lang="cs-CZ" b="1" dirty="0" smtClean="0"/>
              <a:t>1992 </a:t>
            </a:r>
            <a:r>
              <a:rPr lang="cs-CZ" b="1" dirty="0" err="1" smtClean="0"/>
              <a:t>unsuccessful</a:t>
            </a:r>
            <a:r>
              <a:rPr lang="cs-CZ" b="1" dirty="0" smtClean="0"/>
              <a:t> </a:t>
            </a:r>
            <a:r>
              <a:rPr lang="cs-CZ" b="1" dirty="0" err="1" smtClean="0"/>
              <a:t>coup</a:t>
            </a:r>
            <a:r>
              <a:rPr lang="cs-CZ" b="1" dirty="0" smtClean="0"/>
              <a:t> d </a:t>
            </a:r>
            <a:r>
              <a:rPr lang="cs-CZ" b="1" dirty="0" err="1" smtClean="0"/>
              <a:t>etat</a:t>
            </a:r>
            <a:r>
              <a:rPr lang="cs-CZ" b="1" dirty="0" smtClean="0"/>
              <a:t>, </a:t>
            </a:r>
            <a:r>
              <a:rPr lang="cs-CZ" b="1" dirty="0" err="1" smtClean="0"/>
              <a:t>Chavez</a:t>
            </a:r>
            <a:r>
              <a:rPr lang="cs-CZ" b="1" dirty="0" smtClean="0"/>
              <a:t> </a:t>
            </a:r>
            <a:r>
              <a:rPr lang="cs-CZ" b="1" dirty="0" err="1" smtClean="0"/>
              <a:t>inprisoned</a:t>
            </a:r>
            <a:r>
              <a:rPr lang="cs-CZ" b="1" dirty="0" smtClean="0"/>
              <a:t> and </a:t>
            </a:r>
            <a:r>
              <a:rPr lang="cs-CZ" b="1" dirty="0" err="1" smtClean="0"/>
              <a:t>becomes</a:t>
            </a:r>
            <a:r>
              <a:rPr lang="cs-CZ" b="1" dirty="0" smtClean="0"/>
              <a:t> </a:t>
            </a:r>
            <a:r>
              <a:rPr lang="cs-CZ" b="1" dirty="0" err="1" smtClean="0"/>
              <a:t>national</a:t>
            </a:r>
            <a:r>
              <a:rPr lang="cs-CZ" b="1" dirty="0" smtClean="0"/>
              <a:t> </a:t>
            </a:r>
            <a:r>
              <a:rPr lang="cs-CZ" b="1" dirty="0" err="1" smtClean="0"/>
              <a:t>hero</a:t>
            </a:r>
            <a:endParaRPr lang="en-US" b="1" dirty="0"/>
          </a:p>
        </p:txBody>
      </p:sp>
      <p:pic>
        <p:nvPicPr>
          <p:cNvPr id="4" name="Picture 4" descr="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373216"/>
            <a:ext cx="17145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OP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479" y="4383757"/>
            <a:ext cx="17145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546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Hugo </a:t>
            </a:r>
            <a:r>
              <a:rPr lang="cs-CZ" dirty="0" err="1" smtClean="0"/>
              <a:t>Chavez</a:t>
            </a:r>
            <a:r>
              <a:rPr lang="cs-CZ" dirty="0" smtClean="0"/>
              <a:t> 1998-2013</a:t>
            </a:r>
            <a:endParaRPr lang="en-US" dirty="0"/>
          </a:p>
        </p:txBody>
      </p:sp>
      <p:sp>
        <p:nvSpPr>
          <p:cNvPr id="3" name="Zástupný symbol pro obsah 2"/>
          <p:cNvSpPr>
            <a:spLocks noGrp="1"/>
          </p:cNvSpPr>
          <p:nvPr>
            <p:ph idx="1"/>
          </p:nvPr>
        </p:nvSpPr>
        <p:spPr/>
        <p:txBody>
          <a:bodyPr>
            <a:normAutofit/>
          </a:bodyPr>
          <a:lstStyle/>
          <a:p>
            <a:r>
              <a:rPr lang="cs-CZ" b="1" dirty="0" err="1" smtClean="0"/>
              <a:t>Bolivarian</a:t>
            </a:r>
            <a:r>
              <a:rPr lang="cs-CZ" b="1" dirty="0" smtClean="0"/>
              <a:t> </a:t>
            </a:r>
            <a:r>
              <a:rPr lang="cs-CZ" b="1" dirty="0" err="1" smtClean="0"/>
              <a:t>revolution</a:t>
            </a:r>
            <a:endParaRPr lang="cs-CZ" b="1" dirty="0" smtClean="0"/>
          </a:p>
          <a:p>
            <a:r>
              <a:rPr lang="cs-CZ" b="1" dirty="0" smtClean="0"/>
              <a:t>New </a:t>
            </a:r>
            <a:r>
              <a:rPr lang="cs-CZ" b="1" dirty="0" err="1" smtClean="0"/>
              <a:t>constitution</a:t>
            </a:r>
            <a:r>
              <a:rPr lang="cs-CZ" b="1" dirty="0" smtClean="0"/>
              <a:t> 1999</a:t>
            </a:r>
            <a:r>
              <a:rPr lang="cs-CZ" b="1" dirty="0" smtClean="0">
                <a:solidFill>
                  <a:srgbClr val="C00000"/>
                </a:solidFill>
              </a:rPr>
              <a:t>:</a:t>
            </a:r>
            <a:r>
              <a:rPr lang="cs-CZ" b="1" dirty="0">
                <a:solidFill>
                  <a:srgbClr val="C00000"/>
                </a:solidFill>
              </a:rPr>
              <a:t> </a:t>
            </a:r>
            <a:r>
              <a:rPr lang="en-GB" altLang="en-US" b="1" dirty="0" smtClean="0">
                <a:solidFill>
                  <a:srgbClr val="C00000"/>
                </a:solidFill>
              </a:rPr>
              <a:t>Reform </a:t>
            </a:r>
            <a:r>
              <a:rPr lang="en-GB" altLang="en-US" b="1" dirty="0">
                <a:solidFill>
                  <a:srgbClr val="C00000"/>
                </a:solidFill>
              </a:rPr>
              <a:t>of the judiciary </a:t>
            </a:r>
            <a:r>
              <a:rPr lang="en-GB" altLang="en-US" b="1" dirty="0" smtClean="0">
                <a:solidFill>
                  <a:srgbClr val="C00000"/>
                </a:solidFill>
              </a:rPr>
              <a:t>power</a:t>
            </a:r>
            <a:r>
              <a:rPr lang="cs-CZ" altLang="en-US" b="1" dirty="0" smtClean="0">
                <a:solidFill>
                  <a:srgbClr val="C00000"/>
                </a:solidFill>
              </a:rPr>
              <a:t>, </a:t>
            </a:r>
            <a:r>
              <a:rPr lang="en-GB" altLang="en-US" b="1" dirty="0" smtClean="0">
                <a:solidFill>
                  <a:schemeClr val="tx1"/>
                </a:solidFill>
              </a:rPr>
              <a:t>More </a:t>
            </a:r>
            <a:r>
              <a:rPr lang="en-GB" altLang="en-US" b="1" dirty="0">
                <a:solidFill>
                  <a:schemeClr val="tx1"/>
                </a:solidFill>
              </a:rPr>
              <a:t>opportunities for </a:t>
            </a:r>
            <a:r>
              <a:rPr lang="en-GB" altLang="en-US" b="1" dirty="0" smtClean="0">
                <a:solidFill>
                  <a:schemeClr val="tx1"/>
                </a:solidFill>
              </a:rPr>
              <a:t>referenda</a:t>
            </a:r>
            <a:r>
              <a:rPr lang="cs-CZ" altLang="en-US" b="1" dirty="0" smtClean="0">
                <a:solidFill>
                  <a:schemeClr val="tx1"/>
                </a:solidFill>
              </a:rPr>
              <a:t>, </a:t>
            </a:r>
            <a:r>
              <a:rPr lang="en-GB" altLang="en-US" b="1" dirty="0" smtClean="0">
                <a:solidFill>
                  <a:schemeClr val="tx1"/>
                </a:solidFill>
              </a:rPr>
              <a:t>Stronger </a:t>
            </a:r>
            <a:r>
              <a:rPr lang="en-GB" altLang="en-US" b="1" dirty="0">
                <a:solidFill>
                  <a:schemeClr val="tx1"/>
                </a:solidFill>
              </a:rPr>
              <a:t>president</a:t>
            </a:r>
            <a:r>
              <a:rPr lang="cs-CZ" altLang="en-US" b="1" dirty="0" err="1">
                <a:solidFill>
                  <a:schemeClr val="tx1"/>
                </a:solidFill>
              </a:rPr>
              <a:t>ial</a:t>
            </a:r>
            <a:r>
              <a:rPr lang="en-GB" altLang="en-US" b="1" dirty="0">
                <a:solidFill>
                  <a:schemeClr val="tx1"/>
                </a:solidFill>
              </a:rPr>
              <a:t> </a:t>
            </a:r>
            <a:r>
              <a:rPr lang="en-GB" altLang="en-US" b="1" dirty="0" smtClean="0">
                <a:solidFill>
                  <a:schemeClr val="tx1"/>
                </a:solidFill>
              </a:rPr>
              <a:t>power</a:t>
            </a:r>
            <a:r>
              <a:rPr lang="cs-CZ" altLang="en-US" b="1" dirty="0" smtClean="0">
                <a:solidFill>
                  <a:schemeClr val="tx1"/>
                </a:solidFill>
              </a:rPr>
              <a:t>, </a:t>
            </a:r>
            <a:r>
              <a:rPr lang="en-GB" altLang="en-US" b="1" dirty="0" smtClean="0">
                <a:solidFill>
                  <a:schemeClr val="tx1"/>
                </a:solidFill>
              </a:rPr>
              <a:t>The </a:t>
            </a:r>
            <a:r>
              <a:rPr lang="en-GB" altLang="en-US" b="1" dirty="0">
                <a:solidFill>
                  <a:schemeClr val="tx1"/>
                </a:solidFill>
              </a:rPr>
              <a:t>role of the state in economy </a:t>
            </a:r>
            <a:r>
              <a:rPr lang="en-GB" altLang="en-US" b="1" dirty="0" smtClean="0">
                <a:solidFill>
                  <a:schemeClr val="tx1"/>
                </a:solidFill>
              </a:rPr>
              <a:t>stronger</a:t>
            </a:r>
            <a:r>
              <a:rPr lang="cs-CZ" altLang="en-US" b="1" dirty="0" smtClean="0">
                <a:solidFill>
                  <a:schemeClr val="tx1"/>
                </a:solidFill>
              </a:rPr>
              <a:t>, </a:t>
            </a:r>
            <a:r>
              <a:rPr lang="en-GB" altLang="en-US" b="1" dirty="0" smtClean="0">
                <a:solidFill>
                  <a:schemeClr val="tx1"/>
                </a:solidFill>
              </a:rPr>
              <a:t>President </a:t>
            </a:r>
            <a:r>
              <a:rPr lang="en-GB" altLang="en-US" b="1" dirty="0">
                <a:solidFill>
                  <a:schemeClr val="tx1"/>
                </a:solidFill>
              </a:rPr>
              <a:t>can issue the decrees which have the power of law without consultation of approval by the parliament</a:t>
            </a:r>
          </a:p>
          <a:p>
            <a:r>
              <a:rPr lang="en-GB" altLang="en-US" b="1" dirty="0">
                <a:solidFill>
                  <a:schemeClr val="tx1"/>
                </a:solidFill>
              </a:rPr>
              <a:t>The president term was extended to 6 years (5 before) with the right of re-election</a:t>
            </a:r>
          </a:p>
          <a:p>
            <a:endParaRPr lang="en-US" dirty="0"/>
          </a:p>
        </p:txBody>
      </p:sp>
      <p:pic>
        <p:nvPicPr>
          <p:cNvPr id="5" name="Picture 4" descr="chavez hu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587" y="3573016"/>
            <a:ext cx="1903413" cy="236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148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Chavez</a:t>
            </a:r>
            <a:endParaRPr lang="en-US" dirty="0"/>
          </a:p>
        </p:txBody>
      </p:sp>
      <p:sp>
        <p:nvSpPr>
          <p:cNvPr id="3" name="Zástupný symbol pro obsah 2"/>
          <p:cNvSpPr>
            <a:spLocks noGrp="1"/>
          </p:cNvSpPr>
          <p:nvPr>
            <p:ph idx="1"/>
          </p:nvPr>
        </p:nvSpPr>
        <p:spPr>
          <a:xfrm>
            <a:off x="179512" y="404664"/>
            <a:ext cx="5832648" cy="3886200"/>
          </a:xfrm>
        </p:spPr>
        <p:txBody>
          <a:bodyPr/>
          <a:lstStyle/>
          <a:p>
            <a:pPr>
              <a:lnSpc>
                <a:spcPct val="90000"/>
              </a:lnSpc>
              <a:buFontTx/>
              <a:buChar char="•"/>
            </a:pPr>
            <a:r>
              <a:rPr lang="en-GB" altLang="en-US" b="1" dirty="0">
                <a:solidFill>
                  <a:schemeClr val="tx1"/>
                </a:solidFill>
              </a:rPr>
              <a:t>Firstly popularity </a:t>
            </a:r>
            <a:endParaRPr lang="cs-CZ" altLang="en-US" b="1" dirty="0" smtClean="0">
              <a:solidFill>
                <a:schemeClr val="tx1"/>
              </a:solidFill>
            </a:endParaRPr>
          </a:p>
          <a:p>
            <a:pPr>
              <a:lnSpc>
                <a:spcPct val="90000"/>
              </a:lnSpc>
              <a:buFontTx/>
              <a:buChar char="•"/>
            </a:pPr>
            <a:r>
              <a:rPr lang="en-GB" altLang="en-US" b="1" dirty="0" smtClean="0">
                <a:solidFill>
                  <a:schemeClr val="tx1"/>
                </a:solidFill>
              </a:rPr>
              <a:t>Since </a:t>
            </a:r>
            <a:r>
              <a:rPr lang="en-GB" altLang="en-US" b="1" dirty="0">
                <a:solidFill>
                  <a:schemeClr val="tx1"/>
                </a:solidFill>
              </a:rPr>
              <a:t>2001 increase in the opposition due to the nepotism, aggressive style, revolutionary extremist rhetoric</a:t>
            </a:r>
          </a:p>
          <a:p>
            <a:pPr>
              <a:buFontTx/>
              <a:buChar char="•"/>
            </a:pPr>
            <a:r>
              <a:rPr lang="en-GB" altLang="en-US" b="1" dirty="0">
                <a:solidFill>
                  <a:schemeClr val="tx1"/>
                </a:solidFill>
              </a:rPr>
              <a:t>2002 unsuccessful coup </a:t>
            </a:r>
            <a:r>
              <a:rPr lang="en-GB" altLang="en-US" b="1" dirty="0" err="1">
                <a:solidFill>
                  <a:schemeClr val="tx1"/>
                </a:solidFill>
              </a:rPr>
              <a:t>d´etat</a:t>
            </a:r>
            <a:r>
              <a:rPr lang="en-GB" altLang="en-US" b="1" dirty="0">
                <a:solidFill>
                  <a:schemeClr val="tx1"/>
                </a:solidFill>
              </a:rPr>
              <a:t> organized by the opposition with the cooperation of oil company PDVSA, businessmen and USA </a:t>
            </a:r>
          </a:p>
          <a:p>
            <a:endParaRPr lang="en-US" dirty="0"/>
          </a:p>
        </p:txBody>
      </p:sp>
      <p:pic>
        <p:nvPicPr>
          <p:cNvPr id="4" name="Picture 5" descr="fidel_Castro_Hugo_Chav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502" y="2636912"/>
            <a:ext cx="3195144" cy="41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53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922" y="4941168"/>
            <a:ext cx="5039544" cy="1296144"/>
          </a:xfrm>
        </p:spPr>
        <p:txBody>
          <a:bodyPr>
            <a:normAutofit fontScale="90000"/>
          </a:bodyPr>
          <a:lstStyle/>
          <a:p>
            <a:r>
              <a:rPr lang="cs-CZ" dirty="0" smtClean="0"/>
              <a:t>Venezuela </a:t>
            </a:r>
            <a:r>
              <a:rPr lang="cs-CZ" dirty="0" err="1" smtClean="0"/>
              <a:t>under</a:t>
            </a:r>
            <a:r>
              <a:rPr lang="cs-CZ" dirty="0" smtClean="0"/>
              <a:t> Hugo </a:t>
            </a:r>
            <a:r>
              <a:rPr lang="cs-CZ" dirty="0" err="1" smtClean="0"/>
              <a:t>Chavez</a:t>
            </a:r>
            <a:r>
              <a:rPr lang="cs-CZ" dirty="0" smtClean="0"/>
              <a:t> </a:t>
            </a:r>
            <a:endParaRPr lang="en-US" dirty="0"/>
          </a:p>
        </p:txBody>
      </p:sp>
      <p:sp>
        <p:nvSpPr>
          <p:cNvPr id="3" name="Zástupný symbol pro obsah 2"/>
          <p:cNvSpPr>
            <a:spLocks noGrp="1"/>
          </p:cNvSpPr>
          <p:nvPr>
            <p:ph idx="1"/>
          </p:nvPr>
        </p:nvSpPr>
        <p:spPr>
          <a:xfrm>
            <a:off x="762000" y="332656"/>
            <a:ext cx="7543800" cy="4239344"/>
          </a:xfrm>
        </p:spPr>
        <p:txBody>
          <a:bodyPr>
            <a:normAutofit/>
          </a:bodyPr>
          <a:lstStyle/>
          <a:p>
            <a:pPr>
              <a:lnSpc>
                <a:spcPct val="80000"/>
              </a:lnSpc>
              <a:buFontTx/>
              <a:buChar char="•"/>
            </a:pPr>
            <a:r>
              <a:rPr lang="en-GB" altLang="en-US" b="1" dirty="0" smtClean="0">
                <a:solidFill>
                  <a:schemeClr val="tx1"/>
                </a:solidFill>
              </a:rPr>
              <a:t>Chavez </a:t>
            </a:r>
            <a:r>
              <a:rPr lang="en-GB" altLang="en-US" b="1" dirty="0">
                <a:solidFill>
                  <a:schemeClr val="tx1"/>
                </a:solidFill>
              </a:rPr>
              <a:t>very clever in PR – soap novellas about the </a:t>
            </a:r>
            <a:r>
              <a:rPr lang="en-GB" altLang="en-US" b="1" dirty="0" err="1">
                <a:solidFill>
                  <a:schemeClr val="tx1"/>
                </a:solidFill>
              </a:rPr>
              <a:t>youn</a:t>
            </a:r>
            <a:r>
              <a:rPr lang="cs-CZ" altLang="en-US" b="1" dirty="0">
                <a:solidFill>
                  <a:schemeClr val="tx1"/>
                </a:solidFill>
              </a:rPr>
              <a:t>g</a:t>
            </a:r>
            <a:r>
              <a:rPr lang="en-GB" altLang="en-US" b="1" dirty="0">
                <a:solidFill>
                  <a:schemeClr val="tx1"/>
                </a:solidFill>
              </a:rPr>
              <a:t> couple (she is for </a:t>
            </a:r>
            <a:r>
              <a:rPr lang="cs-CZ" altLang="en-US" b="1" dirty="0">
                <a:solidFill>
                  <a:schemeClr val="tx1"/>
                </a:solidFill>
              </a:rPr>
              <a:t>C</a:t>
            </a:r>
            <a:r>
              <a:rPr lang="en-GB" altLang="en-US" b="1" dirty="0" err="1">
                <a:solidFill>
                  <a:schemeClr val="tx1"/>
                </a:solidFill>
              </a:rPr>
              <a:t>havez</a:t>
            </a:r>
            <a:r>
              <a:rPr lang="en-GB" altLang="en-US" b="1" dirty="0">
                <a:solidFill>
                  <a:schemeClr val="tx1"/>
                </a:solidFill>
              </a:rPr>
              <a:t> fighting for the life of poor, he is undecided and at the end decides for president)</a:t>
            </a:r>
          </a:p>
          <a:p>
            <a:pPr>
              <a:lnSpc>
                <a:spcPct val="80000"/>
              </a:lnSpc>
              <a:buFontTx/>
              <a:buChar char="•"/>
            </a:pPr>
            <a:r>
              <a:rPr lang="en-GB" altLang="en-US" b="1" dirty="0" smtClean="0">
                <a:solidFill>
                  <a:schemeClr val="tx1"/>
                </a:solidFill>
              </a:rPr>
              <a:t>2006 </a:t>
            </a:r>
            <a:r>
              <a:rPr lang="en-GB" altLang="en-US" b="1" dirty="0">
                <a:solidFill>
                  <a:schemeClr val="tx1"/>
                </a:solidFill>
              </a:rPr>
              <a:t>Chavez </a:t>
            </a:r>
            <a:r>
              <a:rPr lang="en-GB" altLang="en-US" b="1" dirty="0" err="1">
                <a:solidFill>
                  <a:schemeClr val="tx1"/>
                </a:solidFill>
              </a:rPr>
              <a:t>reelected</a:t>
            </a:r>
            <a:r>
              <a:rPr lang="en-GB" altLang="en-US" b="1" dirty="0">
                <a:solidFill>
                  <a:schemeClr val="tx1"/>
                </a:solidFill>
              </a:rPr>
              <a:t> in the president office (being for the 3rd time president – the election according to the old constitution does not count</a:t>
            </a:r>
            <a:r>
              <a:rPr lang="en-GB" altLang="en-US" b="1" dirty="0" smtClean="0">
                <a:solidFill>
                  <a:schemeClr val="tx1"/>
                </a:solidFill>
                <a:sym typeface="Wingdings" pitchFamily="2" charset="2"/>
              </a:rPr>
              <a:t></a:t>
            </a:r>
            <a:endParaRPr lang="cs-CZ" altLang="en-US" b="1" dirty="0" smtClean="0">
              <a:solidFill>
                <a:schemeClr val="tx1"/>
              </a:solidFill>
              <a:sym typeface="Wingdings" pitchFamily="2" charset="2"/>
            </a:endParaRPr>
          </a:p>
          <a:p>
            <a:pPr>
              <a:lnSpc>
                <a:spcPct val="90000"/>
              </a:lnSpc>
              <a:buFontTx/>
              <a:buChar char="•"/>
            </a:pPr>
            <a:r>
              <a:rPr lang="en-GB" altLang="en-US" b="1" dirty="0" smtClean="0">
                <a:solidFill>
                  <a:schemeClr val="tx1"/>
                </a:solidFill>
              </a:rPr>
              <a:t>The </a:t>
            </a:r>
            <a:r>
              <a:rPr lang="en-GB" altLang="en-US" b="1" dirty="0">
                <a:solidFill>
                  <a:schemeClr val="tx1"/>
                </a:solidFill>
              </a:rPr>
              <a:t>Constitution designates three additional </a:t>
            </a:r>
            <a:r>
              <a:rPr lang="cs-CZ" altLang="en-US" b="1" dirty="0" err="1">
                <a:solidFill>
                  <a:schemeClr val="tx1"/>
                </a:solidFill>
              </a:rPr>
              <a:t>powers</a:t>
            </a:r>
            <a:r>
              <a:rPr lang="en-GB" altLang="en-US" b="1" dirty="0">
                <a:solidFill>
                  <a:schemeClr val="tx1"/>
                </a:solidFill>
              </a:rPr>
              <a:t> of the federal government--the judicial, citizen, and electoral branches. </a:t>
            </a:r>
            <a:endParaRPr lang="cs-CZ" altLang="en-US" b="1" dirty="0">
              <a:solidFill>
                <a:schemeClr val="tx1"/>
              </a:solidFill>
            </a:endParaRPr>
          </a:p>
          <a:p>
            <a:pPr>
              <a:lnSpc>
                <a:spcPct val="80000"/>
              </a:lnSpc>
              <a:buFontTx/>
              <a:buChar char="•"/>
            </a:pPr>
            <a:endParaRPr lang="en-GB" altLang="en-US" dirty="0">
              <a:solidFill>
                <a:schemeClr val="tx1"/>
              </a:solidFill>
            </a:endParaRPr>
          </a:p>
          <a:p>
            <a:endParaRPr lang="en-US" dirty="0"/>
          </a:p>
        </p:txBody>
      </p:sp>
      <p:pic>
        <p:nvPicPr>
          <p:cNvPr id="4" name="Picture 4" descr="FreeTira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45024"/>
            <a:ext cx="4191000"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557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a:t>
            </a:r>
            <a:r>
              <a:rPr lang="cs-CZ" dirty="0" err="1" smtClean="0"/>
              <a:t>under</a:t>
            </a:r>
            <a:r>
              <a:rPr lang="cs-CZ" dirty="0" smtClean="0"/>
              <a:t> </a:t>
            </a:r>
            <a:r>
              <a:rPr lang="cs-CZ" dirty="0" err="1" smtClean="0"/>
              <a:t>Chavez:Constitution</a:t>
            </a:r>
            <a:r>
              <a:rPr lang="cs-CZ" dirty="0" smtClean="0"/>
              <a:t> 2007</a:t>
            </a:r>
            <a:endParaRPr lang="en-US" dirty="0"/>
          </a:p>
        </p:txBody>
      </p:sp>
      <p:sp>
        <p:nvSpPr>
          <p:cNvPr id="3" name="Zástupný symbol pro obsah 2"/>
          <p:cNvSpPr>
            <a:spLocks noGrp="1"/>
          </p:cNvSpPr>
          <p:nvPr>
            <p:ph idx="1"/>
          </p:nvPr>
        </p:nvSpPr>
        <p:spPr>
          <a:xfrm>
            <a:off x="683568" y="620688"/>
            <a:ext cx="7543800" cy="4039344"/>
          </a:xfrm>
        </p:spPr>
        <p:txBody>
          <a:bodyPr>
            <a:normAutofit fontScale="85000" lnSpcReduction="20000"/>
          </a:bodyPr>
          <a:lstStyle/>
          <a:p>
            <a:pPr>
              <a:lnSpc>
                <a:spcPct val="80000"/>
              </a:lnSpc>
            </a:pPr>
            <a:r>
              <a:rPr lang="en-GB" altLang="en-US" dirty="0">
                <a:solidFill>
                  <a:schemeClr val="tx1"/>
                </a:solidFill>
              </a:rPr>
              <a:t>POLITICS</a:t>
            </a:r>
          </a:p>
          <a:p>
            <a:pPr>
              <a:lnSpc>
                <a:spcPct val="80000"/>
              </a:lnSpc>
            </a:pPr>
            <a:r>
              <a:rPr lang="en-GB" altLang="en-US" dirty="0">
                <a:solidFill>
                  <a:schemeClr val="tx1"/>
                </a:solidFill>
              </a:rPr>
              <a:t>* </a:t>
            </a:r>
            <a:r>
              <a:rPr lang="en-GB" altLang="en-US" dirty="0">
                <a:solidFill>
                  <a:srgbClr val="FF0000"/>
                </a:solidFill>
              </a:rPr>
              <a:t>Lifts</a:t>
            </a:r>
            <a:r>
              <a:rPr lang="en-GB" altLang="en-US" dirty="0">
                <a:solidFill>
                  <a:schemeClr val="tx1"/>
                </a:solidFill>
              </a:rPr>
              <a:t> the existing </a:t>
            </a:r>
            <a:r>
              <a:rPr lang="en-GB" altLang="en-US" dirty="0">
                <a:solidFill>
                  <a:srgbClr val="FF0000"/>
                </a:solidFill>
              </a:rPr>
              <a:t>two-term li</a:t>
            </a:r>
            <a:r>
              <a:rPr lang="en-GB" altLang="en-US" dirty="0">
                <a:solidFill>
                  <a:schemeClr val="tx1"/>
                </a:solidFill>
              </a:rPr>
              <a:t>mit for presidents and </a:t>
            </a:r>
            <a:r>
              <a:rPr lang="en-GB" altLang="en-US" dirty="0">
                <a:solidFill>
                  <a:srgbClr val="FF0000"/>
                </a:solidFill>
              </a:rPr>
              <a:t>extends</a:t>
            </a:r>
            <a:r>
              <a:rPr lang="en-GB" altLang="en-US" dirty="0">
                <a:solidFill>
                  <a:schemeClr val="tx1"/>
                </a:solidFill>
              </a:rPr>
              <a:t> the term from six to seven years.</a:t>
            </a:r>
          </a:p>
          <a:p>
            <a:pPr>
              <a:lnSpc>
                <a:spcPct val="80000"/>
              </a:lnSpc>
            </a:pPr>
            <a:r>
              <a:rPr lang="en-GB" altLang="en-US" dirty="0">
                <a:solidFill>
                  <a:schemeClr val="tx1"/>
                </a:solidFill>
              </a:rPr>
              <a:t>* </a:t>
            </a:r>
            <a:r>
              <a:rPr lang="en-GB" altLang="en-US" dirty="0">
                <a:solidFill>
                  <a:srgbClr val="FF0000"/>
                </a:solidFill>
              </a:rPr>
              <a:t>Lowers</a:t>
            </a:r>
            <a:r>
              <a:rPr lang="en-GB" altLang="en-US" dirty="0">
                <a:solidFill>
                  <a:schemeClr val="tx1"/>
                </a:solidFill>
              </a:rPr>
              <a:t> the </a:t>
            </a:r>
            <a:r>
              <a:rPr lang="en-GB" altLang="en-US" dirty="0">
                <a:solidFill>
                  <a:srgbClr val="FF0000"/>
                </a:solidFill>
              </a:rPr>
              <a:t>voting age </a:t>
            </a:r>
            <a:r>
              <a:rPr lang="en-GB" altLang="en-US" dirty="0">
                <a:solidFill>
                  <a:schemeClr val="tx1"/>
                </a:solidFill>
              </a:rPr>
              <a:t>to 16 from 18.</a:t>
            </a:r>
          </a:p>
          <a:p>
            <a:pPr>
              <a:lnSpc>
                <a:spcPct val="80000"/>
              </a:lnSpc>
            </a:pPr>
            <a:r>
              <a:rPr lang="en-GB" altLang="en-US" dirty="0">
                <a:solidFill>
                  <a:schemeClr val="tx1"/>
                </a:solidFill>
              </a:rPr>
              <a:t>* Allows the president to </a:t>
            </a:r>
            <a:r>
              <a:rPr lang="en-GB" altLang="en-US" dirty="0">
                <a:solidFill>
                  <a:srgbClr val="FF0000"/>
                </a:solidFill>
              </a:rPr>
              <a:t>create and eliminate provinces</a:t>
            </a:r>
            <a:r>
              <a:rPr lang="en-GB" altLang="en-US" dirty="0">
                <a:solidFill>
                  <a:schemeClr val="tx1"/>
                </a:solidFill>
              </a:rPr>
              <a:t>, districts and "communal cities" via </a:t>
            </a:r>
            <a:r>
              <a:rPr lang="en-GB" altLang="en-US" dirty="0">
                <a:solidFill>
                  <a:srgbClr val="FF0000"/>
                </a:solidFill>
              </a:rPr>
              <a:t>decree</a:t>
            </a:r>
            <a:r>
              <a:rPr lang="en-GB" altLang="en-US" dirty="0">
                <a:solidFill>
                  <a:schemeClr val="tx1"/>
                </a:solidFill>
              </a:rPr>
              <a:t> and name the authorities in charge of them.</a:t>
            </a:r>
          </a:p>
          <a:p>
            <a:pPr>
              <a:lnSpc>
                <a:spcPct val="80000"/>
              </a:lnSpc>
            </a:pPr>
            <a:r>
              <a:rPr lang="en-GB" altLang="en-US" dirty="0">
                <a:solidFill>
                  <a:schemeClr val="tx1"/>
                </a:solidFill>
              </a:rPr>
              <a:t>ECONOMY</a:t>
            </a:r>
          </a:p>
          <a:p>
            <a:pPr>
              <a:lnSpc>
                <a:spcPct val="80000"/>
              </a:lnSpc>
            </a:pPr>
            <a:r>
              <a:rPr lang="en-GB" altLang="en-US" dirty="0">
                <a:solidFill>
                  <a:schemeClr val="tx1"/>
                </a:solidFill>
              </a:rPr>
              <a:t>* Ends the central bank's autonomy and gives the </a:t>
            </a:r>
            <a:r>
              <a:rPr lang="en-GB" altLang="en-US" dirty="0">
                <a:solidFill>
                  <a:srgbClr val="FF0000"/>
                </a:solidFill>
              </a:rPr>
              <a:t>president direct control</a:t>
            </a:r>
            <a:r>
              <a:rPr lang="en-GB" altLang="en-US" dirty="0">
                <a:solidFill>
                  <a:schemeClr val="tx1"/>
                </a:solidFill>
              </a:rPr>
              <a:t> over foreign currency reserves.</a:t>
            </a:r>
          </a:p>
          <a:p>
            <a:pPr>
              <a:lnSpc>
                <a:spcPct val="80000"/>
              </a:lnSpc>
            </a:pPr>
            <a:r>
              <a:rPr lang="en-GB" altLang="en-US" dirty="0">
                <a:solidFill>
                  <a:schemeClr val="tx1"/>
                </a:solidFill>
              </a:rPr>
              <a:t>* Prioritizes </a:t>
            </a:r>
            <a:r>
              <a:rPr lang="en-GB" altLang="en-US" dirty="0">
                <a:solidFill>
                  <a:srgbClr val="FF0000"/>
                </a:solidFill>
              </a:rPr>
              <a:t>collective interests </a:t>
            </a:r>
            <a:r>
              <a:rPr lang="en-GB" altLang="en-US" dirty="0">
                <a:solidFill>
                  <a:schemeClr val="tx1"/>
                </a:solidFill>
              </a:rPr>
              <a:t>over individual interests in constitutional goal of creating a socialist economy.</a:t>
            </a:r>
          </a:p>
          <a:p>
            <a:pPr>
              <a:lnSpc>
                <a:spcPct val="80000"/>
              </a:lnSpc>
            </a:pPr>
            <a:r>
              <a:rPr lang="en-GB" altLang="en-US" dirty="0">
                <a:solidFill>
                  <a:schemeClr val="tx1"/>
                </a:solidFill>
              </a:rPr>
              <a:t>* Reduces the </a:t>
            </a:r>
            <a:r>
              <a:rPr lang="en-GB" altLang="en-US" dirty="0">
                <a:solidFill>
                  <a:srgbClr val="FF0000"/>
                </a:solidFill>
              </a:rPr>
              <a:t>work day </a:t>
            </a:r>
            <a:r>
              <a:rPr lang="en-GB" altLang="en-US" dirty="0">
                <a:solidFill>
                  <a:schemeClr val="tx1"/>
                </a:solidFill>
              </a:rPr>
              <a:t>to six hours from eight.</a:t>
            </a:r>
          </a:p>
          <a:p>
            <a:pPr>
              <a:lnSpc>
                <a:spcPct val="80000"/>
              </a:lnSpc>
            </a:pPr>
            <a:r>
              <a:rPr lang="en-GB" altLang="en-US" dirty="0">
                <a:solidFill>
                  <a:schemeClr val="tx1"/>
                </a:solidFill>
              </a:rPr>
              <a:t>* Extends </a:t>
            </a:r>
            <a:r>
              <a:rPr lang="en-GB" altLang="en-US" dirty="0">
                <a:solidFill>
                  <a:srgbClr val="FF0000"/>
                </a:solidFill>
              </a:rPr>
              <a:t>social security </a:t>
            </a:r>
            <a:r>
              <a:rPr lang="en-GB" altLang="en-US" dirty="0">
                <a:solidFill>
                  <a:schemeClr val="tx1"/>
                </a:solidFill>
              </a:rPr>
              <a:t>to some self-employed workers.</a:t>
            </a:r>
          </a:p>
          <a:p>
            <a:pPr>
              <a:lnSpc>
                <a:spcPct val="80000"/>
              </a:lnSpc>
            </a:pPr>
            <a:r>
              <a:rPr lang="en-GB" altLang="en-US" dirty="0">
                <a:solidFill>
                  <a:schemeClr val="tx1"/>
                </a:solidFill>
              </a:rPr>
              <a:t>RIGHTS</a:t>
            </a:r>
          </a:p>
          <a:p>
            <a:pPr>
              <a:lnSpc>
                <a:spcPct val="80000"/>
              </a:lnSpc>
            </a:pPr>
            <a:r>
              <a:rPr lang="en-GB" altLang="en-US" dirty="0">
                <a:solidFill>
                  <a:schemeClr val="tx1"/>
                </a:solidFill>
              </a:rPr>
              <a:t>* Allows security forces to </a:t>
            </a:r>
            <a:r>
              <a:rPr lang="en-GB" altLang="en-US" dirty="0">
                <a:solidFill>
                  <a:srgbClr val="FF0000"/>
                </a:solidFill>
              </a:rPr>
              <a:t>arrest citizens without charge </a:t>
            </a:r>
            <a:r>
              <a:rPr lang="en-GB" altLang="en-US" dirty="0">
                <a:solidFill>
                  <a:schemeClr val="tx1"/>
                </a:solidFill>
              </a:rPr>
              <a:t>and opens the way to </a:t>
            </a:r>
            <a:r>
              <a:rPr lang="en-GB" altLang="en-US" dirty="0">
                <a:solidFill>
                  <a:srgbClr val="FF0000"/>
                </a:solidFill>
              </a:rPr>
              <a:t>censoring media </a:t>
            </a:r>
            <a:r>
              <a:rPr lang="en-GB" altLang="en-US" dirty="0">
                <a:solidFill>
                  <a:schemeClr val="tx1"/>
                </a:solidFill>
              </a:rPr>
              <a:t>during natural disasters or political "emergencies" declared by the president.</a:t>
            </a:r>
          </a:p>
          <a:p>
            <a:endParaRPr lang="en-US" dirty="0"/>
          </a:p>
        </p:txBody>
      </p:sp>
      <p:pic>
        <p:nvPicPr>
          <p:cNvPr id="6" name="Picture 4" descr="Chavez_CASA_cropped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4365104"/>
            <a:ext cx="1292225" cy="184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03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a:t>
            </a:r>
            <a:r>
              <a:rPr lang="cs-CZ" dirty="0" err="1" smtClean="0"/>
              <a:t>under</a:t>
            </a:r>
            <a:r>
              <a:rPr lang="cs-CZ" dirty="0" smtClean="0"/>
              <a:t> Hugo </a:t>
            </a:r>
            <a:r>
              <a:rPr lang="cs-CZ" dirty="0" err="1" smtClean="0"/>
              <a:t>Chavez</a:t>
            </a:r>
            <a:endParaRPr lang="en-US" dirty="0"/>
          </a:p>
        </p:txBody>
      </p:sp>
      <p:sp>
        <p:nvSpPr>
          <p:cNvPr id="3" name="Zástupný symbol pro obsah 2"/>
          <p:cNvSpPr>
            <a:spLocks noGrp="1"/>
          </p:cNvSpPr>
          <p:nvPr>
            <p:ph idx="1"/>
          </p:nvPr>
        </p:nvSpPr>
        <p:spPr/>
        <p:txBody>
          <a:bodyPr/>
          <a:lstStyle/>
          <a:p>
            <a:r>
              <a:rPr lang="en-US" altLang="en-US" b="1" dirty="0"/>
              <a:t>New Constitution severely limits checks and balances</a:t>
            </a:r>
          </a:p>
          <a:p>
            <a:r>
              <a:rPr lang="en-US" altLang="en-US" b="1" dirty="0"/>
              <a:t>High government spending on populist policies</a:t>
            </a:r>
          </a:p>
          <a:p>
            <a:r>
              <a:rPr lang="en-US" altLang="en-US" b="1" dirty="0"/>
              <a:t>Maintained fixed exchange rate </a:t>
            </a:r>
            <a:r>
              <a:rPr lang="cs-CZ" altLang="en-US" b="1" dirty="0" err="1" smtClean="0"/>
              <a:t>for</a:t>
            </a:r>
            <a:r>
              <a:rPr lang="cs-CZ" altLang="en-US" b="1" dirty="0" smtClean="0"/>
              <a:t> a long </a:t>
            </a:r>
            <a:r>
              <a:rPr lang="cs-CZ" altLang="en-US" b="1" dirty="0" err="1" smtClean="0"/>
              <a:t>time</a:t>
            </a:r>
            <a:endParaRPr lang="cs-CZ" altLang="en-US" b="1" dirty="0" smtClean="0"/>
          </a:p>
          <a:p>
            <a:r>
              <a:rPr lang="en-US" altLang="en-US" b="1" dirty="0" smtClean="0"/>
              <a:t>Expanded </a:t>
            </a:r>
            <a:r>
              <a:rPr lang="en-US" altLang="en-US" b="1" dirty="0"/>
              <a:t>role of the military</a:t>
            </a:r>
          </a:p>
          <a:p>
            <a:r>
              <a:rPr lang="cs-CZ" altLang="en-US" b="1" dirty="0" err="1" smtClean="0"/>
              <a:t>Nepotism</a:t>
            </a:r>
            <a:r>
              <a:rPr lang="cs-CZ" altLang="en-US" b="1" dirty="0" smtClean="0"/>
              <a:t> and </a:t>
            </a:r>
            <a:r>
              <a:rPr lang="cs-CZ" altLang="en-US" b="1" dirty="0" err="1" smtClean="0"/>
              <a:t>corruption</a:t>
            </a:r>
            <a:endParaRPr lang="en-US" altLang="en-US" sz="2000" b="1" dirty="0"/>
          </a:p>
          <a:p>
            <a:r>
              <a:rPr lang="en-US" altLang="en-US" b="1" dirty="0"/>
              <a:t>Stronger OPEC relationships </a:t>
            </a:r>
            <a:r>
              <a:rPr lang="en-US" altLang="en-US" b="1" dirty="0">
                <a:sym typeface="Wingdings" pitchFamily="2" charset="2"/>
              </a:rPr>
              <a:t> oil prices</a:t>
            </a:r>
          </a:p>
          <a:p>
            <a:r>
              <a:rPr lang="en-US" altLang="en-US" b="1" dirty="0" smtClean="0"/>
              <a:t>Growing </a:t>
            </a:r>
            <a:r>
              <a:rPr lang="cs-CZ" altLang="en-US" b="1" dirty="0" err="1" smtClean="0"/>
              <a:t>tensions</a:t>
            </a:r>
            <a:r>
              <a:rPr lang="en-US" altLang="en-US" b="1" dirty="0" smtClean="0"/>
              <a:t>: </a:t>
            </a:r>
            <a:r>
              <a:rPr lang="en-US" altLang="en-US" b="1" dirty="0"/>
              <a:t>poverty, crime &amp; corruption</a:t>
            </a:r>
          </a:p>
          <a:p>
            <a:endParaRPr lang="en-US" dirty="0"/>
          </a:p>
        </p:txBody>
      </p:sp>
    </p:spTree>
    <p:extLst>
      <p:ext uri="{BB962C8B-B14F-4D97-AF65-F5344CB8AC3E}">
        <p14:creationId xmlns:p14="http://schemas.microsoft.com/office/powerpoint/2010/main" val="737448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en-US" dirty="0">
                <a:hlinkClick r:id="rId2"/>
              </a:rPr>
              <a:t>https://</a:t>
            </a:r>
            <a:r>
              <a:rPr lang="en-US" dirty="0" smtClean="0">
                <a:hlinkClick r:id="rId2"/>
              </a:rPr>
              <a:t>www.youtube.com/watch?v=Wsxmod0TSAo</a:t>
            </a:r>
            <a:r>
              <a:rPr lang="cs-CZ" dirty="0" smtClean="0"/>
              <a:t> (</a:t>
            </a:r>
            <a:r>
              <a:rPr lang="cs-CZ" dirty="0" err="1" smtClean="0"/>
              <a:t>hugo</a:t>
            </a:r>
            <a:r>
              <a:rPr lang="cs-CZ" dirty="0" smtClean="0"/>
              <a:t> </a:t>
            </a:r>
            <a:r>
              <a:rPr lang="cs-CZ" dirty="0" err="1" smtClean="0"/>
              <a:t>chavez</a:t>
            </a:r>
            <a:r>
              <a:rPr lang="cs-CZ" dirty="0" smtClean="0"/>
              <a:t> </a:t>
            </a:r>
            <a:r>
              <a:rPr lang="cs-CZ" dirty="0" err="1" smtClean="0"/>
              <a:t>at</a:t>
            </a:r>
            <a:r>
              <a:rPr lang="cs-CZ" dirty="0" smtClean="0"/>
              <a:t> </a:t>
            </a:r>
            <a:r>
              <a:rPr lang="cs-CZ" dirty="0" err="1" smtClean="0"/>
              <a:t>un</a:t>
            </a:r>
            <a:r>
              <a:rPr lang="cs-CZ" dirty="0" smtClean="0"/>
              <a:t> </a:t>
            </a:r>
            <a:r>
              <a:rPr lang="cs-CZ" dirty="0" err="1" smtClean="0"/>
              <a:t>assembly</a:t>
            </a:r>
            <a:r>
              <a:rPr lang="cs-CZ" dirty="0" smtClean="0"/>
              <a:t>, </a:t>
            </a:r>
            <a:r>
              <a:rPr lang="cs-CZ" dirty="0" err="1" smtClean="0"/>
              <a:t>devil</a:t>
            </a:r>
            <a:r>
              <a:rPr lang="cs-CZ" dirty="0" smtClean="0"/>
              <a:t>)</a:t>
            </a:r>
          </a:p>
          <a:p>
            <a:r>
              <a:rPr lang="en-US" dirty="0" smtClean="0">
                <a:hlinkClick r:id="rId3"/>
              </a:rPr>
              <a:t>https</a:t>
            </a:r>
            <a:r>
              <a:rPr lang="en-US" dirty="0">
                <a:hlinkClick r:id="rId3"/>
              </a:rPr>
              <a:t>://</a:t>
            </a:r>
            <a:r>
              <a:rPr lang="en-US" dirty="0" smtClean="0">
                <a:hlinkClick r:id="rId3"/>
              </a:rPr>
              <a:t>www.youtube.com/watch?v=JzQCQm77GK4</a:t>
            </a:r>
            <a:r>
              <a:rPr lang="cs-CZ" dirty="0" smtClean="0"/>
              <a:t> (last </a:t>
            </a:r>
            <a:r>
              <a:rPr lang="cs-CZ" dirty="0" err="1" smtClean="0"/>
              <a:t>speech</a:t>
            </a:r>
            <a:r>
              <a:rPr lang="cs-CZ" dirty="0" smtClean="0"/>
              <a:t> 18 min)</a:t>
            </a:r>
            <a:endParaRPr lang="en-US" dirty="0"/>
          </a:p>
        </p:txBody>
      </p:sp>
    </p:spTree>
    <p:extLst>
      <p:ext uri="{BB962C8B-B14F-4D97-AF65-F5344CB8AC3E}">
        <p14:creationId xmlns:p14="http://schemas.microsoft.com/office/powerpoint/2010/main" val="2826672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27088" y="333375"/>
            <a:ext cx="7772400" cy="574675"/>
          </a:xfrm>
        </p:spPr>
        <p:txBody>
          <a:bodyPr/>
          <a:lstStyle/>
          <a:p>
            <a:pPr eaLnBrk="1" hangingPunct="1"/>
            <a:endParaRPr lang="en-GB" altLang="en-US" sz="4000" dirty="0" smtClean="0">
              <a:solidFill>
                <a:srgbClr val="FF0000"/>
              </a:solidFill>
            </a:endParaRPr>
          </a:p>
        </p:txBody>
      </p:sp>
      <p:sp>
        <p:nvSpPr>
          <p:cNvPr id="4099" name="Rectangle 3"/>
          <p:cNvSpPr>
            <a:spLocks noGrp="1" noChangeArrowheads="1"/>
          </p:cNvSpPr>
          <p:nvPr>
            <p:ph type="subTitle" idx="1"/>
          </p:nvPr>
        </p:nvSpPr>
        <p:spPr>
          <a:xfrm>
            <a:off x="0" y="1844675"/>
            <a:ext cx="9324975" cy="5589588"/>
          </a:xfrm>
        </p:spPr>
        <p:txBody>
          <a:bodyPr/>
          <a:lstStyle/>
          <a:p>
            <a:pPr algn="l" eaLnBrk="1" hangingPunct="1"/>
            <a:endParaRPr lang="en-GB" altLang="en-US" dirty="0" smtClean="0">
              <a:solidFill>
                <a:srgbClr val="FF9933"/>
              </a:solidFill>
            </a:endParaRPr>
          </a:p>
        </p:txBody>
      </p:sp>
      <p:pic>
        <p:nvPicPr>
          <p:cNvPr id="4100" name="Picture 6" descr="latin_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764704"/>
            <a:ext cx="4725987"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853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Hugo </a:t>
            </a:r>
            <a:r>
              <a:rPr lang="cs-CZ" dirty="0" err="1" smtClean="0"/>
              <a:t>Chavez</a:t>
            </a:r>
            <a:r>
              <a:rPr lang="cs-CZ" dirty="0" smtClean="0"/>
              <a:t> and his </a:t>
            </a:r>
            <a:r>
              <a:rPr lang="cs-CZ" dirty="0" err="1" smtClean="0"/>
              <a:t>friends</a:t>
            </a:r>
            <a:endParaRPr lang="en-US" dirty="0"/>
          </a:p>
        </p:txBody>
      </p:sp>
      <p:sp>
        <p:nvSpPr>
          <p:cNvPr id="3" name="Zástupný symbol pro obsah 2"/>
          <p:cNvSpPr>
            <a:spLocks noGrp="1"/>
          </p:cNvSpPr>
          <p:nvPr>
            <p:ph idx="1"/>
          </p:nvPr>
        </p:nvSpPr>
        <p:spPr>
          <a:xfrm>
            <a:off x="762000" y="404664"/>
            <a:ext cx="7543800" cy="4167336"/>
          </a:xfrm>
        </p:spPr>
        <p:txBody>
          <a:bodyPr/>
          <a:lstStyle/>
          <a:p>
            <a:r>
              <a:rPr lang="cs-CZ" altLang="en-US" sz="2000" b="1" dirty="0" smtClean="0"/>
              <a:t>LA </a:t>
            </a:r>
            <a:r>
              <a:rPr lang="cs-CZ" altLang="en-US" sz="2000" b="1" dirty="0" err="1" smtClean="0"/>
              <a:t>integration</a:t>
            </a:r>
            <a:r>
              <a:rPr lang="cs-CZ" altLang="en-US" sz="2000" b="1" dirty="0" smtClean="0"/>
              <a:t> </a:t>
            </a:r>
            <a:r>
              <a:rPr lang="cs-CZ" altLang="en-US" sz="2000" b="1" dirty="0" err="1" smtClean="0"/>
              <a:t>against</a:t>
            </a:r>
            <a:r>
              <a:rPr lang="cs-CZ" altLang="en-US" sz="2000" b="1" dirty="0" smtClean="0"/>
              <a:t> US </a:t>
            </a:r>
            <a:r>
              <a:rPr lang="cs-CZ" altLang="en-US" sz="2000" b="1" dirty="0" err="1" smtClean="0"/>
              <a:t>power</a:t>
            </a:r>
            <a:endParaRPr lang="cs-CZ" altLang="en-US" sz="2000" b="1" dirty="0" smtClean="0"/>
          </a:p>
          <a:p>
            <a:r>
              <a:rPr lang="cs-CZ" sz="2000" b="1" dirty="0" smtClean="0"/>
              <a:t>„</a:t>
            </a:r>
            <a:r>
              <a:rPr lang="en-US" sz="2000" b="1" dirty="0" smtClean="0"/>
              <a:t>Bolivarian </a:t>
            </a:r>
            <a:r>
              <a:rPr lang="en-US" sz="2000" b="1" dirty="0"/>
              <a:t>Alliance of the American People" (</a:t>
            </a:r>
            <a:r>
              <a:rPr lang="en-US" sz="2000" b="1" dirty="0" smtClean="0"/>
              <a:t>ALBA)</a:t>
            </a:r>
            <a:r>
              <a:rPr lang="cs-CZ" sz="2000" b="1" dirty="0" smtClean="0"/>
              <a:t> –Castro in </a:t>
            </a:r>
            <a:r>
              <a:rPr lang="en-US" sz="2000" b="1" dirty="0" smtClean="0"/>
              <a:t>Cuba</a:t>
            </a:r>
            <a:r>
              <a:rPr lang="en-US" sz="2000" b="1" dirty="0"/>
              <a:t>, </a:t>
            </a:r>
            <a:r>
              <a:rPr lang="cs-CZ" sz="2000" b="1" dirty="0" err="1" smtClean="0"/>
              <a:t>Morales</a:t>
            </a:r>
            <a:r>
              <a:rPr lang="cs-CZ" sz="2000" b="1" dirty="0" smtClean="0"/>
              <a:t> in </a:t>
            </a:r>
            <a:r>
              <a:rPr lang="en-US" sz="2000" b="1" dirty="0" smtClean="0"/>
              <a:t>Bolivia</a:t>
            </a:r>
            <a:r>
              <a:rPr lang="en-US" sz="2000" b="1" dirty="0"/>
              <a:t>, </a:t>
            </a:r>
            <a:r>
              <a:rPr lang="cs-CZ" sz="2000" b="1" dirty="0" err="1" smtClean="0"/>
              <a:t>Raffael</a:t>
            </a:r>
            <a:r>
              <a:rPr lang="cs-CZ" sz="2000" b="1" dirty="0" smtClean="0"/>
              <a:t> </a:t>
            </a:r>
            <a:r>
              <a:rPr lang="cs-CZ" sz="2000" b="1" dirty="0" err="1" smtClean="0"/>
              <a:t>Correa</a:t>
            </a:r>
            <a:r>
              <a:rPr lang="cs-CZ" sz="2000" b="1" dirty="0" smtClean="0"/>
              <a:t> in </a:t>
            </a:r>
            <a:r>
              <a:rPr lang="en-US" sz="2000" b="1" dirty="0" smtClean="0"/>
              <a:t>Ecuador </a:t>
            </a:r>
            <a:r>
              <a:rPr lang="en-US" sz="2000" b="1" dirty="0"/>
              <a:t>and </a:t>
            </a:r>
            <a:r>
              <a:rPr lang="cs-CZ" sz="2000" b="1" dirty="0" smtClean="0"/>
              <a:t>Daniel </a:t>
            </a:r>
            <a:r>
              <a:rPr lang="cs-CZ" sz="2000" b="1" dirty="0" err="1" smtClean="0"/>
              <a:t>Ortega</a:t>
            </a:r>
            <a:r>
              <a:rPr lang="cs-CZ" sz="2000" b="1" dirty="0" smtClean="0"/>
              <a:t> in </a:t>
            </a:r>
            <a:r>
              <a:rPr lang="en-US" sz="2000" b="1" dirty="0" smtClean="0"/>
              <a:t>Nicaragua</a:t>
            </a:r>
            <a:r>
              <a:rPr lang="en-US" sz="2000" b="1" dirty="0"/>
              <a:t>. </a:t>
            </a:r>
            <a:endParaRPr lang="cs-CZ" sz="2000" b="1" dirty="0" smtClean="0"/>
          </a:p>
          <a:p>
            <a:r>
              <a:rPr lang="en-US" altLang="en-US" sz="2000" b="1" dirty="0" smtClean="0"/>
              <a:t>OPEC relationships</a:t>
            </a:r>
            <a:r>
              <a:rPr lang="cs-CZ" altLang="en-US" sz="2000" b="1" dirty="0" smtClean="0"/>
              <a:t> (</a:t>
            </a:r>
            <a:r>
              <a:rPr lang="en-US" altLang="en-US" sz="2000" b="1" dirty="0" smtClean="0"/>
              <a:t>Iraq</a:t>
            </a:r>
            <a:r>
              <a:rPr lang="en-US" altLang="en-US" sz="2000" b="1" dirty="0"/>
              <a:t>, </a:t>
            </a:r>
            <a:r>
              <a:rPr lang="en-US" altLang="en-US" sz="2000" b="1" dirty="0">
                <a:ea typeface="MS Mincho" charset="-128"/>
              </a:rPr>
              <a:t>Libya</a:t>
            </a:r>
            <a:r>
              <a:rPr lang="en-US" altLang="en-US" sz="2000" b="1" dirty="0"/>
              <a:t> &amp; </a:t>
            </a:r>
            <a:r>
              <a:rPr lang="en-US" altLang="en-US" sz="2000" b="1" dirty="0" smtClean="0"/>
              <a:t>Iran</a:t>
            </a:r>
            <a:r>
              <a:rPr lang="cs-CZ" altLang="en-US" sz="2000" b="1" dirty="0" smtClean="0"/>
              <a:t>) and </a:t>
            </a:r>
            <a:r>
              <a:rPr lang="cs-CZ" altLang="en-US" sz="2000" b="1" dirty="0" err="1" smtClean="0"/>
              <a:t>the</a:t>
            </a:r>
            <a:r>
              <a:rPr lang="cs-CZ" altLang="en-US" sz="2000" b="1" dirty="0" smtClean="0"/>
              <a:t> </a:t>
            </a:r>
            <a:r>
              <a:rPr lang="en-US" altLang="en-US" sz="2000" b="1" dirty="0" smtClean="0">
                <a:ea typeface="MS Mincho" charset="-128"/>
              </a:rPr>
              <a:t>ability </a:t>
            </a:r>
            <a:r>
              <a:rPr lang="en-US" altLang="en-US" sz="2000" b="1" dirty="0">
                <a:ea typeface="MS Mincho" charset="-128"/>
              </a:rPr>
              <a:t>to control oil </a:t>
            </a:r>
            <a:r>
              <a:rPr lang="en-US" altLang="en-US" sz="2000" b="1" dirty="0" smtClean="0">
                <a:ea typeface="MS Mincho" charset="-128"/>
              </a:rPr>
              <a:t>prices</a:t>
            </a:r>
            <a:endParaRPr lang="cs-CZ" altLang="en-US" sz="2000" b="1" dirty="0" smtClean="0">
              <a:ea typeface="MS Mincho" charset="-128"/>
            </a:endParaRPr>
          </a:p>
          <a:p>
            <a:r>
              <a:rPr lang="cs-CZ" altLang="en-US" sz="2000" b="1" dirty="0" err="1" smtClean="0">
                <a:ea typeface="MS Mincho" charset="-128"/>
              </a:rPr>
              <a:t>Russia</a:t>
            </a:r>
            <a:endParaRPr lang="en-US" altLang="en-US" sz="2000" b="1" dirty="0">
              <a:ea typeface="MS Mincho" charset="-128"/>
            </a:endParaRPr>
          </a:p>
          <a:p>
            <a:pPr marL="0" indent="0">
              <a:buNone/>
            </a:pPr>
            <a:endParaRPr lang="en-US" dirty="0"/>
          </a:p>
        </p:txBody>
      </p:sp>
      <p:pic>
        <p:nvPicPr>
          <p:cNvPr id="4" name="Picture 102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031355"/>
            <a:ext cx="203892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or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266976"/>
            <a:ext cx="1180800" cy="1476000"/>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2320" y="3356992"/>
            <a:ext cx="1227240" cy="1512000"/>
          </a:xfrm>
          <a:prstGeom prst="rect">
            <a:avLst/>
          </a:prstGeom>
        </p:spPr>
      </p:pic>
      <p:pic>
        <p:nvPicPr>
          <p:cNvPr id="7" name="Obráze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5126" y="5229200"/>
            <a:ext cx="1152426" cy="1584000"/>
          </a:xfrm>
          <a:prstGeom prst="rect">
            <a:avLst/>
          </a:prstGeom>
        </p:spPr>
      </p:pic>
    </p:spTree>
    <p:extLst>
      <p:ext uri="{BB962C8B-B14F-4D97-AF65-F5344CB8AC3E}">
        <p14:creationId xmlns:p14="http://schemas.microsoft.com/office/powerpoint/2010/main" val="401317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Nicola </a:t>
            </a:r>
            <a:r>
              <a:rPr lang="cs-CZ" dirty="0" err="1" smtClean="0"/>
              <a:t>maduro</a:t>
            </a:r>
            <a:r>
              <a:rPr lang="cs-CZ" dirty="0" smtClean="0"/>
              <a:t> </a:t>
            </a:r>
            <a:r>
              <a:rPr lang="cs-CZ" dirty="0" err="1" smtClean="0"/>
              <a:t>since</a:t>
            </a:r>
            <a:r>
              <a:rPr lang="cs-CZ" dirty="0" smtClean="0"/>
              <a:t> 2013</a:t>
            </a:r>
            <a:endParaRPr lang="en-US" dirty="0"/>
          </a:p>
        </p:txBody>
      </p:sp>
      <p:sp>
        <p:nvSpPr>
          <p:cNvPr id="3" name="Zástupný symbol pro obsah 2"/>
          <p:cNvSpPr>
            <a:spLocks noGrp="1"/>
          </p:cNvSpPr>
          <p:nvPr>
            <p:ph idx="1"/>
          </p:nvPr>
        </p:nvSpPr>
        <p:spPr/>
        <p:txBody>
          <a:bodyPr>
            <a:normAutofit lnSpcReduction="10000"/>
          </a:bodyPr>
          <a:lstStyle/>
          <a:p>
            <a:r>
              <a:rPr lang="cs-CZ" b="1" dirty="0" err="1" smtClean="0"/>
              <a:t>Protests</a:t>
            </a:r>
            <a:endParaRPr lang="cs-CZ" b="1" dirty="0" smtClean="0"/>
          </a:p>
          <a:p>
            <a:r>
              <a:rPr lang="cs-CZ" b="1" dirty="0" err="1" smtClean="0"/>
              <a:t>Supported</a:t>
            </a:r>
            <a:r>
              <a:rPr lang="cs-CZ" b="1" dirty="0" smtClean="0"/>
              <a:t> by police and </a:t>
            </a:r>
            <a:r>
              <a:rPr lang="cs-CZ" b="1" dirty="0" err="1" smtClean="0"/>
              <a:t>army</a:t>
            </a:r>
            <a:endParaRPr lang="cs-CZ" b="1" dirty="0" smtClean="0"/>
          </a:p>
          <a:p>
            <a:r>
              <a:rPr lang="cs-CZ" b="1" dirty="0" err="1" smtClean="0"/>
              <a:t>Authoritarian</a:t>
            </a:r>
            <a:endParaRPr lang="cs-CZ" b="1" dirty="0" smtClean="0"/>
          </a:p>
          <a:p>
            <a:r>
              <a:rPr lang="cs-CZ" b="1" dirty="0" err="1" smtClean="0"/>
              <a:t>Decree</a:t>
            </a:r>
            <a:r>
              <a:rPr lang="cs-CZ" b="1" dirty="0" smtClean="0"/>
              <a:t> </a:t>
            </a:r>
            <a:r>
              <a:rPr lang="cs-CZ" b="1" dirty="0" err="1" smtClean="0"/>
              <a:t>ruling</a:t>
            </a:r>
            <a:endParaRPr lang="cs-CZ" b="1" dirty="0" smtClean="0"/>
          </a:p>
          <a:p>
            <a:r>
              <a:rPr lang="cs-CZ" b="1" dirty="0" smtClean="0"/>
              <a:t>9 000 </a:t>
            </a:r>
            <a:r>
              <a:rPr lang="cs-CZ" b="1" dirty="0" err="1" smtClean="0"/>
              <a:t>executions</a:t>
            </a:r>
            <a:endParaRPr lang="cs-CZ" b="1" dirty="0" smtClean="0"/>
          </a:p>
          <a:p>
            <a:r>
              <a:rPr lang="cs-CZ" b="1" dirty="0" smtClean="0"/>
              <a:t>4 mil </a:t>
            </a:r>
            <a:r>
              <a:rPr lang="cs-CZ" b="1" dirty="0" err="1" smtClean="0"/>
              <a:t>flee</a:t>
            </a:r>
            <a:r>
              <a:rPr lang="cs-CZ" b="1" dirty="0" smtClean="0"/>
              <a:t> </a:t>
            </a:r>
            <a:r>
              <a:rPr lang="cs-CZ" b="1" dirty="0" err="1" smtClean="0"/>
              <a:t>out</a:t>
            </a:r>
            <a:r>
              <a:rPr lang="cs-CZ" b="1" dirty="0" smtClean="0"/>
              <a:t> </a:t>
            </a:r>
          </a:p>
          <a:p>
            <a:r>
              <a:rPr lang="cs-CZ" b="1" dirty="0" err="1" smtClean="0"/>
              <a:t>Crimes</a:t>
            </a:r>
            <a:r>
              <a:rPr lang="cs-CZ" b="1" dirty="0" smtClean="0"/>
              <a:t> </a:t>
            </a:r>
            <a:r>
              <a:rPr lang="cs-CZ" b="1" dirty="0" err="1" smtClean="0"/>
              <a:t>against</a:t>
            </a:r>
            <a:r>
              <a:rPr lang="cs-CZ" b="1" dirty="0" smtClean="0"/>
              <a:t> humanity</a:t>
            </a:r>
          </a:p>
          <a:p>
            <a:r>
              <a:rPr lang="cs-CZ" b="1" dirty="0" err="1" smtClean="0"/>
              <a:t>Conspiracy</a:t>
            </a:r>
            <a:r>
              <a:rPr lang="cs-CZ" b="1" dirty="0" smtClean="0"/>
              <a:t> </a:t>
            </a:r>
            <a:r>
              <a:rPr lang="cs-CZ" b="1" dirty="0" err="1" smtClean="0"/>
              <a:t>theories</a:t>
            </a:r>
            <a:endParaRPr lang="cs-CZ" b="1" dirty="0" smtClean="0"/>
          </a:p>
          <a:p>
            <a:r>
              <a:rPr lang="cs-CZ" b="1" dirty="0" err="1" smtClean="0"/>
              <a:t>homophobia</a:t>
            </a:r>
            <a:endParaRPr lang="en-US" b="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0058" y="1114859"/>
            <a:ext cx="2592000" cy="2828520"/>
          </a:xfrm>
          <a:prstGeom prst="rect">
            <a:avLst/>
          </a:prstGeom>
        </p:spPr>
      </p:pic>
    </p:spTree>
    <p:extLst>
      <p:ext uri="{BB962C8B-B14F-4D97-AF65-F5344CB8AC3E}">
        <p14:creationId xmlns:p14="http://schemas.microsoft.com/office/powerpoint/2010/main" val="1467851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Ecuador </a:t>
            </a:r>
            <a:r>
              <a:rPr lang="cs-CZ" dirty="0" err="1" smtClean="0"/>
              <a:t>before</a:t>
            </a:r>
            <a:r>
              <a:rPr lang="cs-CZ" dirty="0" smtClean="0"/>
              <a:t> Rafael </a:t>
            </a:r>
            <a:r>
              <a:rPr lang="cs-CZ" dirty="0" err="1" smtClean="0"/>
              <a:t>Correa</a:t>
            </a:r>
            <a:r>
              <a:rPr lang="cs-CZ" dirty="0" smtClean="0"/>
              <a:t> </a:t>
            </a:r>
            <a:endParaRPr lang="en-US" dirty="0"/>
          </a:p>
        </p:txBody>
      </p:sp>
      <p:sp>
        <p:nvSpPr>
          <p:cNvPr id="3" name="Zástupný symbol pro obsah 2"/>
          <p:cNvSpPr>
            <a:spLocks noGrp="1"/>
          </p:cNvSpPr>
          <p:nvPr>
            <p:ph idx="1"/>
          </p:nvPr>
        </p:nvSpPr>
        <p:spPr/>
        <p:txBody>
          <a:bodyPr/>
          <a:lstStyle/>
          <a:p>
            <a:r>
              <a:rPr lang="cs-CZ" b="1" dirty="0" smtClean="0"/>
              <a:t>1978 </a:t>
            </a:r>
            <a:r>
              <a:rPr lang="cs-CZ" b="1" dirty="0" err="1" smtClean="0"/>
              <a:t>towards</a:t>
            </a:r>
            <a:r>
              <a:rPr lang="cs-CZ" b="1" dirty="0" smtClean="0"/>
              <a:t> </a:t>
            </a:r>
            <a:r>
              <a:rPr lang="cs-CZ" b="1" dirty="0" err="1" smtClean="0"/>
              <a:t>democracy</a:t>
            </a:r>
            <a:r>
              <a:rPr lang="cs-CZ" b="1" dirty="0" smtClean="0"/>
              <a:t> </a:t>
            </a:r>
          </a:p>
          <a:p>
            <a:r>
              <a:rPr lang="cs-CZ" b="1" dirty="0" err="1" smtClean="0"/>
              <a:t>Weak</a:t>
            </a:r>
            <a:r>
              <a:rPr lang="cs-CZ" b="1" dirty="0" smtClean="0"/>
              <a:t> </a:t>
            </a:r>
            <a:r>
              <a:rPr lang="cs-CZ" b="1" dirty="0" err="1" smtClean="0"/>
              <a:t>democracy</a:t>
            </a:r>
            <a:r>
              <a:rPr lang="cs-CZ" b="1" dirty="0" smtClean="0"/>
              <a:t>, permanent </a:t>
            </a:r>
            <a:r>
              <a:rPr lang="cs-CZ" b="1" dirty="0" err="1" smtClean="0"/>
              <a:t>crisis</a:t>
            </a:r>
            <a:endParaRPr lang="cs-CZ" b="1" dirty="0" smtClean="0"/>
          </a:p>
          <a:p>
            <a:r>
              <a:rPr lang="cs-CZ" b="1" dirty="0" err="1" smtClean="0"/>
              <a:t>Correa</a:t>
            </a:r>
            <a:r>
              <a:rPr lang="cs-CZ" b="1" dirty="0" smtClean="0"/>
              <a:t> </a:t>
            </a:r>
            <a:r>
              <a:rPr lang="cs-CZ" b="1" dirty="0" err="1" smtClean="0"/>
              <a:t>since</a:t>
            </a:r>
            <a:r>
              <a:rPr lang="cs-CZ" b="1" dirty="0" smtClean="0"/>
              <a:t> 2006, Hugo </a:t>
            </a:r>
            <a:r>
              <a:rPr lang="cs-CZ" b="1" dirty="0" err="1" smtClean="0"/>
              <a:t>Chavez</a:t>
            </a:r>
            <a:r>
              <a:rPr lang="cs-CZ" b="1" dirty="0" smtClean="0"/>
              <a:t> his mentor</a:t>
            </a:r>
            <a:endParaRPr lang="en-US" b="1" dirty="0"/>
          </a:p>
        </p:txBody>
      </p:sp>
    </p:spTree>
    <p:extLst>
      <p:ext uri="{BB962C8B-B14F-4D97-AF65-F5344CB8AC3E}">
        <p14:creationId xmlns:p14="http://schemas.microsoft.com/office/powerpoint/2010/main" val="2773142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Ecuador: Rafael </a:t>
            </a:r>
            <a:r>
              <a:rPr lang="cs-CZ" dirty="0" err="1" smtClean="0"/>
              <a:t>Correa</a:t>
            </a:r>
            <a:endParaRPr lang="en-US" dirty="0"/>
          </a:p>
        </p:txBody>
      </p:sp>
      <p:sp>
        <p:nvSpPr>
          <p:cNvPr id="3" name="Zástupný symbol pro obsah 2"/>
          <p:cNvSpPr>
            <a:spLocks noGrp="1"/>
          </p:cNvSpPr>
          <p:nvPr>
            <p:ph idx="1"/>
          </p:nvPr>
        </p:nvSpPr>
        <p:spPr/>
        <p:txBody>
          <a:bodyPr>
            <a:normAutofit lnSpcReduction="10000"/>
          </a:bodyPr>
          <a:lstStyle/>
          <a:p>
            <a:r>
              <a:rPr lang="en-US" dirty="0" smtClean="0"/>
              <a:t>(</a:t>
            </a:r>
            <a:r>
              <a:rPr lang="en-US" dirty="0"/>
              <a:t>1) a </a:t>
            </a:r>
            <a:r>
              <a:rPr lang="en-US" dirty="0">
                <a:solidFill>
                  <a:srgbClr val="FF0000"/>
                </a:solidFill>
              </a:rPr>
              <a:t>constitutional </a:t>
            </a:r>
            <a:r>
              <a:rPr lang="en-US" dirty="0"/>
              <a:t>and </a:t>
            </a:r>
            <a:r>
              <a:rPr lang="en-US" dirty="0" smtClean="0">
                <a:solidFill>
                  <a:srgbClr val="FF0000"/>
                </a:solidFill>
              </a:rPr>
              <a:t>democratic</a:t>
            </a:r>
            <a:r>
              <a:rPr lang="cs-CZ" dirty="0" smtClean="0"/>
              <a:t> </a:t>
            </a:r>
            <a:r>
              <a:rPr lang="en-US" dirty="0" smtClean="0">
                <a:solidFill>
                  <a:srgbClr val="FF0000"/>
                </a:solidFill>
              </a:rPr>
              <a:t>revolution</a:t>
            </a:r>
            <a:r>
              <a:rPr lang="en-US" dirty="0"/>
              <a:t>, including a deep reform of </a:t>
            </a:r>
            <a:r>
              <a:rPr lang="en-US" dirty="0" smtClean="0"/>
              <a:t>state</a:t>
            </a:r>
            <a:r>
              <a:rPr lang="cs-CZ" dirty="0" smtClean="0"/>
              <a:t> </a:t>
            </a:r>
            <a:r>
              <a:rPr lang="en-US" dirty="0" smtClean="0"/>
              <a:t>institutions,</a:t>
            </a:r>
            <a:endParaRPr lang="cs-CZ" dirty="0" smtClean="0"/>
          </a:p>
          <a:p>
            <a:r>
              <a:rPr lang="en-US" dirty="0" smtClean="0"/>
              <a:t> </a:t>
            </a:r>
            <a:r>
              <a:rPr lang="en-US" dirty="0"/>
              <a:t>(2) a </a:t>
            </a:r>
            <a:r>
              <a:rPr lang="en-US" dirty="0">
                <a:solidFill>
                  <a:srgbClr val="FF0000"/>
                </a:solidFill>
              </a:rPr>
              <a:t>moral revolution </a:t>
            </a:r>
            <a:r>
              <a:rPr lang="en-US" dirty="0"/>
              <a:t>through a </a:t>
            </a:r>
            <a:r>
              <a:rPr lang="en-US" dirty="0" smtClean="0"/>
              <a:t>media</a:t>
            </a:r>
            <a:r>
              <a:rPr lang="cs-CZ" dirty="0" smtClean="0"/>
              <a:t> </a:t>
            </a:r>
            <a:r>
              <a:rPr lang="en-US" dirty="0" smtClean="0"/>
              <a:t>campaign </a:t>
            </a:r>
            <a:r>
              <a:rPr lang="en-US" dirty="0"/>
              <a:t>and tougher penalties against those guilty </a:t>
            </a:r>
            <a:r>
              <a:rPr lang="en-US" dirty="0" smtClean="0"/>
              <a:t>of</a:t>
            </a:r>
            <a:r>
              <a:rPr lang="cs-CZ" dirty="0" smtClean="0"/>
              <a:t> </a:t>
            </a:r>
            <a:r>
              <a:rPr lang="en-US" dirty="0" smtClean="0"/>
              <a:t>corruption</a:t>
            </a:r>
            <a:r>
              <a:rPr lang="en-US" dirty="0"/>
              <a:t>, </a:t>
            </a:r>
            <a:endParaRPr lang="cs-CZ" dirty="0" smtClean="0"/>
          </a:p>
          <a:p>
            <a:r>
              <a:rPr lang="en-US" dirty="0" smtClean="0"/>
              <a:t>(</a:t>
            </a:r>
            <a:r>
              <a:rPr lang="en-US" dirty="0"/>
              <a:t>3) an </a:t>
            </a:r>
            <a:r>
              <a:rPr lang="en-US" dirty="0">
                <a:solidFill>
                  <a:srgbClr val="FF0000"/>
                </a:solidFill>
              </a:rPr>
              <a:t>economic and productive </a:t>
            </a:r>
            <a:r>
              <a:rPr lang="en-US" dirty="0" smtClean="0">
                <a:solidFill>
                  <a:srgbClr val="FF0000"/>
                </a:solidFill>
              </a:rPr>
              <a:t>revolution</a:t>
            </a:r>
            <a:r>
              <a:rPr lang="cs-CZ" dirty="0" smtClean="0">
                <a:solidFill>
                  <a:srgbClr val="FF0000"/>
                </a:solidFill>
              </a:rPr>
              <a:t> </a:t>
            </a:r>
            <a:r>
              <a:rPr lang="en-US" dirty="0" smtClean="0"/>
              <a:t>against </a:t>
            </a:r>
            <a:r>
              <a:rPr lang="en-US" dirty="0"/>
              <a:t>the interests of big business, </a:t>
            </a:r>
            <a:endParaRPr lang="cs-CZ" dirty="0" smtClean="0"/>
          </a:p>
          <a:p>
            <a:r>
              <a:rPr lang="en-US" dirty="0" smtClean="0"/>
              <a:t>(</a:t>
            </a:r>
            <a:r>
              <a:rPr lang="en-US" dirty="0"/>
              <a:t>4) an </a:t>
            </a:r>
            <a:r>
              <a:rPr lang="en-US" dirty="0" smtClean="0">
                <a:solidFill>
                  <a:srgbClr val="FF0000"/>
                </a:solidFill>
              </a:rPr>
              <a:t>education</a:t>
            </a:r>
            <a:r>
              <a:rPr lang="cs-CZ" dirty="0" smtClean="0">
                <a:solidFill>
                  <a:srgbClr val="FF0000"/>
                </a:solidFill>
              </a:rPr>
              <a:t> </a:t>
            </a:r>
            <a:r>
              <a:rPr lang="en-US" dirty="0" smtClean="0">
                <a:solidFill>
                  <a:srgbClr val="FF0000"/>
                </a:solidFill>
              </a:rPr>
              <a:t>and </a:t>
            </a:r>
            <a:r>
              <a:rPr lang="en-US" dirty="0">
                <a:solidFill>
                  <a:srgbClr val="FF0000"/>
                </a:solidFill>
              </a:rPr>
              <a:t>health revolution </a:t>
            </a:r>
            <a:r>
              <a:rPr lang="en-US" dirty="0"/>
              <a:t>through the creation of </a:t>
            </a:r>
            <a:r>
              <a:rPr lang="en-US" dirty="0" smtClean="0"/>
              <a:t>new</a:t>
            </a:r>
            <a:r>
              <a:rPr lang="cs-CZ" dirty="0" smtClean="0"/>
              <a:t> </a:t>
            </a:r>
            <a:r>
              <a:rPr lang="en-US" dirty="0" smtClean="0"/>
              <a:t>social </a:t>
            </a:r>
            <a:r>
              <a:rPr lang="en-US" dirty="0" err="1"/>
              <a:t>programmes</a:t>
            </a:r>
            <a:r>
              <a:rPr lang="en-US" dirty="0"/>
              <a:t>, </a:t>
            </a:r>
            <a:r>
              <a:rPr lang="en-US" dirty="0" smtClean="0"/>
              <a:t>and</a:t>
            </a:r>
            <a:endParaRPr lang="cs-CZ" dirty="0" smtClean="0"/>
          </a:p>
          <a:p>
            <a:r>
              <a:rPr lang="en-US" dirty="0" smtClean="0"/>
              <a:t>(</a:t>
            </a:r>
            <a:r>
              <a:rPr lang="en-US" dirty="0"/>
              <a:t>5) a </a:t>
            </a:r>
            <a:r>
              <a:rPr lang="en-US" dirty="0">
                <a:solidFill>
                  <a:srgbClr val="FF0000"/>
                </a:solidFill>
              </a:rPr>
              <a:t>revolution for dignity</a:t>
            </a:r>
            <a:r>
              <a:rPr lang="en-US" dirty="0" smtClean="0">
                <a:solidFill>
                  <a:srgbClr val="FF0000"/>
                </a:solidFill>
              </a:rPr>
              <a:t>,</a:t>
            </a:r>
            <a:r>
              <a:rPr lang="cs-CZ" dirty="0">
                <a:solidFill>
                  <a:srgbClr val="FF0000"/>
                </a:solidFill>
              </a:rPr>
              <a:t> </a:t>
            </a:r>
            <a:r>
              <a:rPr lang="en-US" dirty="0" smtClean="0">
                <a:solidFill>
                  <a:srgbClr val="FF0000"/>
                </a:solidFill>
              </a:rPr>
              <a:t>sovereignty </a:t>
            </a:r>
            <a:r>
              <a:rPr lang="en-US" dirty="0"/>
              <a:t>and Latin American integration</a:t>
            </a:r>
            <a:r>
              <a:rPr lang="en-US" dirty="0" smtClean="0"/>
              <a:t>.</a:t>
            </a:r>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293096"/>
            <a:ext cx="1227240" cy="1512000"/>
          </a:xfrm>
          <a:prstGeom prst="rect">
            <a:avLst/>
          </a:prstGeom>
        </p:spPr>
      </p:pic>
    </p:spTree>
    <p:extLst>
      <p:ext uri="{BB962C8B-B14F-4D97-AF65-F5344CB8AC3E}">
        <p14:creationId xmlns:p14="http://schemas.microsoft.com/office/powerpoint/2010/main" val="2596907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1556792"/>
            <a:ext cx="6781800" cy="4615408"/>
          </a:xfrm>
        </p:spPr>
        <p:txBody>
          <a:bodyPr>
            <a:normAutofit fontScale="90000"/>
          </a:bodyPr>
          <a:lstStyle/>
          <a:p>
            <a:pPr>
              <a:lnSpc>
                <a:spcPct val="150000"/>
              </a:lnSpc>
            </a:pPr>
            <a:r>
              <a:rPr lang="cs-CZ" dirty="0" smtClean="0"/>
              <a:t>Lenin </a:t>
            </a:r>
            <a:r>
              <a:rPr lang="cs-CZ" dirty="0" err="1" smtClean="0"/>
              <a:t>Moreno</a:t>
            </a:r>
            <a:r>
              <a:rPr lang="cs-CZ" dirty="0" smtClean="0"/>
              <a:t/>
            </a:r>
            <a:br>
              <a:rPr lang="cs-CZ" dirty="0" smtClean="0"/>
            </a:br>
            <a:r>
              <a:rPr lang="cs-CZ" dirty="0"/>
              <a:t/>
            </a:r>
            <a:br>
              <a:rPr lang="cs-CZ" dirty="0"/>
            </a:br>
            <a:r>
              <a:rPr lang="cs-CZ" dirty="0" smtClean="0"/>
              <a:t/>
            </a:r>
            <a:br>
              <a:rPr lang="cs-CZ" dirty="0" smtClean="0"/>
            </a:br>
            <a:r>
              <a:rPr lang="cs-CZ" sz="2200" dirty="0" err="1"/>
              <a:t>s</a:t>
            </a:r>
            <a:r>
              <a:rPr lang="cs-CZ" sz="2200" dirty="0" err="1" smtClean="0"/>
              <a:t>witching</a:t>
            </a:r>
            <a:r>
              <a:rPr lang="cs-CZ" sz="2200" dirty="0" smtClean="0"/>
              <a:t> </a:t>
            </a:r>
            <a:r>
              <a:rPr lang="cs-CZ" sz="2200" dirty="0" err="1" smtClean="0"/>
              <a:t>sides</a:t>
            </a:r>
            <a:r>
              <a:rPr lang="cs-CZ" sz="2200" dirty="0" smtClean="0"/>
              <a:t> and </a:t>
            </a:r>
            <a:r>
              <a:rPr lang="cs-CZ" sz="2200" dirty="0" err="1" smtClean="0"/>
              <a:t>decorreisation</a:t>
            </a:r>
            <a:r>
              <a:rPr lang="cs-CZ" sz="2200" dirty="0" smtClean="0"/>
              <a:t/>
            </a:r>
            <a:br>
              <a:rPr lang="cs-CZ" sz="2200" dirty="0" smtClean="0"/>
            </a:br>
            <a:r>
              <a:rPr lang="en-US" sz="2200" dirty="0" smtClean="0"/>
              <a:t>reversed </a:t>
            </a:r>
            <a:r>
              <a:rPr lang="en-US" sz="2200" dirty="0"/>
              <a:t>several key legislation pieces passed by Correa´s administration, that targeted wealthy individuals and banks, </a:t>
            </a:r>
            <a:r>
              <a:rPr lang="cs-CZ" sz="2200" dirty="0" smtClean="0"/>
              <a:t/>
            </a:r>
            <a:br>
              <a:rPr lang="cs-CZ" sz="2200" dirty="0" smtClean="0"/>
            </a:br>
            <a:r>
              <a:rPr lang="en-US" sz="2200" dirty="0" smtClean="0"/>
              <a:t>also </a:t>
            </a:r>
            <a:r>
              <a:rPr lang="en-US" sz="2200" dirty="0"/>
              <a:t>reversed a previous referendum allowing indefinite </a:t>
            </a:r>
            <a:r>
              <a:rPr lang="en-US" sz="2200" dirty="0" smtClean="0"/>
              <a:t>re-election</a:t>
            </a:r>
            <a:endParaRPr lang="cs-CZ" sz="22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13736" y="0"/>
            <a:ext cx="3528000" cy="2449623"/>
          </a:xfrm>
        </p:spPr>
      </p:pic>
    </p:spTree>
    <p:extLst>
      <p:ext uri="{BB962C8B-B14F-4D97-AF65-F5344CB8AC3E}">
        <p14:creationId xmlns:p14="http://schemas.microsoft.com/office/powerpoint/2010/main" val="360753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MORENA</a:t>
            </a:r>
            <a:endParaRPr lang="en-US" dirty="0"/>
          </a:p>
        </p:txBody>
      </p:sp>
      <p:sp>
        <p:nvSpPr>
          <p:cNvPr id="3" name="Zástupný symbol pro obsah 2"/>
          <p:cNvSpPr>
            <a:spLocks noGrp="1"/>
          </p:cNvSpPr>
          <p:nvPr>
            <p:ph idx="1"/>
          </p:nvPr>
        </p:nvSpPr>
        <p:spPr>
          <a:xfrm>
            <a:off x="762000" y="685800"/>
            <a:ext cx="7543800" cy="4543400"/>
          </a:xfrm>
        </p:spPr>
        <p:txBody>
          <a:bodyPr>
            <a:normAutofit fontScale="92500" lnSpcReduction="10000"/>
          </a:bodyPr>
          <a:lstStyle/>
          <a:p>
            <a:r>
              <a:rPr lang="cs-CZ" b="1" dirty="0" err="1" smtClean="0"/>
              <a:t>Since</a:t>
            </a:r>
            <a:r>
              <a:rPr lang="cs-CZ" b="1" dirty="0" smtClean="0"/>
              <a:t> 2015 in </a:t>
            </a:r>
            <a:r>
              <a:rPr lang="cs-CZ" b="1" dirty="0" err="1" smtClean="0"/>
              <a:t>Mexican</a:t>
            </a:r>
            <a:r>
              <a:rPr lang="cs-CZ" b="1" dirty="0" smtClean="0"/>
              <a:t> </a:t>
            </a:r>
            <a:r>
              <a:rPr lang="cs-CZ" b="1" dirty="0" err="1" smtClean="0"/>
              <a:t>politics</a:t>
            </a:r>
            <a:endParaRPr lang="cs-CZ" b="1" dirty="0" smtClean="0"/>
          </a:p>
          <a:p>
            <a:r>
              <a:rPr lang="cs-CZ" b="1" dirty="0" smtClean="0"/>
              <a:t>Andres Manuel </a:t>
            </a:r>
            <a:r>
              <a:rPr lang="cs-CZ" b="1" dirty="0" err="1" smtClean="0"/>
              <a:t>Lopez</a:t>
            </a:r>
            <a:r>
              <a:rPr lang="cs-CZ" b="1" dirty="0" smtClean="0"/>
              <a:t> </a:t>
            </a:r>
            <a:r>
              <a:rPr lang="cs-CZ" b="1" dirty="0" err="1" smtClean="0"/>
              <a:t>Obrador</a:t>
            </a:r>
            <a:endParaRPr lang="cs-CZ" b="1" dirty="0" smtClean="0"/>
          </a:p>
          <a:p>
            <a:r>
              <a:rPr lang="cs-CZ" b="1" dirty="0" smtClean="0"/>
              <a:t>Anti-establishment </a:t>
            </a:r>
          </a:p>
          <a:p>
            <a:r>
              <a:rPr lang="en-US" b="1" dirty="0" smtClean="0"/>
              <a:t>opponent </a:t>
            </a:r>
            <a:r>
              <a:rPr lang="en-US" b="1" dirty="0"/>
              <a:t>to the neoliberal economic policies </a:t>
            </a:r>
            <a:endParaRPr lang="cs-CZ" b="1" dirty="0" smtClean="0"/>
          </a:p>
          <a:p>
            <a:r>
              <a:rPr lang="en-US" b="1" dirty="0" smtClean="0"/>
              <a:t>fair wages</a:t>
            </a:r>
            <a:endParaRPr lang="cs-CZ" b="1" dirty="0" smtClean="0"/>
          </a:p>
          <a:p>
            <a:r>
              <a:rPr lang="en-US" b="1" dirty="0" smtClean="0"/>
              <a:t>stop </a:t>
            </a:r>
            <a:r>
              <a:rPr lang="en-US" b="1" dirty="0"/>
              <a:t>the privatization of </a:t>
            </a:r>
            <a:r>
              <a:rPr lang="en-US" b="1" dirty="0" smtClean="0"/>
              <a:t>Pemex</a:t>
            </a:r>
            <a:r>
              <a:rPr lang="cs-CZ" b="1" baseline="30000" dirty="0"/>
              <a:t> </a:t>
            </a:r>
            <a:endParaRPr lang="cs-CZ" b="1" baseline="30000" dirty="0" smtClean="0"/>
          </a:p>
          <a:p>
            <a:r>
              <a:rPr lang="cs-CZ" b="1" baseline="30000" dirty="0"/>
              <a:t> </a:t>
            </a:r>
            <a:r>
              <a:rPr lang="cs-CZ" b="1" dirty="0" smtClean="0"/>
              <a:t>no </a:t>
            </a:r>
            <a:r>
              <a:rPr lang="en-US" b="1" dirty="0" smtClean="0"/>
              <a:t>land </a:t>
            </a:r>
            <a:r>
              <a:rPr lang="en-US" b="1" dirty="0"/>
              <a:t>to foreign mining companies </a:t>
            </a:r>
            <a:endParaRPr lang="cs-CZ" b="1" dirty="0" smtClean="0"/>
          </a:p>
          <a:p>
            <a:r>
              <a:rPr lang="en-US" b="1" dirty="0"/>
              <a:t> better </a:t>
            </a:r>
            <a:r>
              <a:rPr lang="en-US" b="1" dirty="0" smtClean="0"/>
              <a:t>treatment</a:t>
            </a:r>
            <a:r>
              <a:rPr lang="cs-CZ" b="1" dirty="0"/>
              <a:t> </a:t>
            </a:r>
            <a:r>
              <a:rPr lang="en-US" b="1" dirty="0" smtClean="0"/>
              <a:t>of </a:t>
            </a:r>
            <a:r>
              <a:rPr lang="en-US" b="1" dirty="0"/>
              <a:t>the Indigenous </a:t>
            </a:r>
            <a:r>
              <a:rPr lang="en-US" b="1" dirty="0" smtClean="0"/>
              <a:t>peoples</a:t>
            </a:r>
            <a:endParaRPr lang="cs-CZ" b="1" dirty="0" smtClean="0"/>
          </a:p>
          <a:p>
            <a:r>
              <a:rPr lang="en-US" b="1" dirty="0" smtClean="0"/>
              <a:t>to </a:t>
            </a:r>
            <a:r>
              <a:rPr lang="en-US" b="1" dirty="0"/>
              <a:t>carry out the 1996 San Andrés </a:t>
            </a:r>
            <a:r>
              <a:rPr lang="en-US" b="1" dirty="0" smtClean="0"/>
              <a:t>Accords</a:t>
            </a:r>
            <a:endParaRPr lang="cs-CZ" b="1" dirty="0" smtClean="0"/>
          </a:p>
          <a:p>
            <a:r>
              <a:rPr lang="cs-CZ" b="1" dirty="0" err="1" smtClean="0"/>
              <a:t>Legalisation</a:t>
            </a:r>
            <a:r>
              <a:rPr lang="cs-CZ" b="1" dirty="0" smtClean="0"/>
              <a:t> of marihuana</a:t>
            </a:r>
          </a:p>
          <a:p>
            <a:r>
              <a:rPr lang="cs-CZ" b="1" dirty="0" err="1" smtClean="0"/>
              <a:t>Against</a:t>
            </a:r>
            <a:r>
              <a:rPr lang="cs-CZ" b="1" dirty="0" smtClean="0"/>
              <a:t> US </a:t>
            </a:r>
            <a:r>
              <a:rPr lang="cs-CZ" b="1" dirty="0" err="1" smtClean="0"/>
              <a:t>engagement</a:t>
            </a:r>
            <a:r>
              <a:rPr lang="cs-CZ" b="1" dirty="0" smtClean="0"/>
              <a:t> in </a:t>
            </a:r>
            <a:r>
              <a:rPr lang="cs-CZ" b="1" dirty="0" err="1" smtClean="0"/>
              <a:t>Mexico</a:t>
            </a:r>
            <a:r>
              <a:rPr lang="cs-CZ" b="1" dirty="0" smtClean="0"/>
              <a:t> </a:t>
            </a:r>
          </a:p>
          <a:p>
            <a:r>
              <a:rPr lang="cs-CZ" b="1" dirty="0" err="1" smtClean="0"/>
              <a:t>Mexicanismo</a:t>
            </a:r>
            <a:r>
              <a:rPr lang="cs-CZ" b="1" dirty="0" smtClean="0"/>
              <a:t> </a:t>
            </a:r>
            <a:endParaRPr lang="en-US" b="1"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284" y="4697760"/>
            <a:ext cx="4020716" cy="2160240"/>
          </a:xfrm>
          <a:prstGeom prst="rect">
            <a:avLst/>
          </a:prstGeom>
        </p:spPr>
      </p:pic>
    </p:spTree>
    <p:extLst>
      <p:ext uri="{BB962C8B-B14F-4D97-AF65-F5344CB8AC3E}">
        <p14:creationId xmlns:p14="http://schemas.microsoft.com/office/powerpoint/2010/main" val="3631572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132856"/>
            <a:ext cx="2520280" cy="4039344"/>
          </a:xfrm>
        </p:spPr>
        <p:txBody>
          <a:bodyPr>
            <a:normAutofit/>
          </a:bodyPr>
          <a:lstStyle/>
          <a:p>
            <a:r>
              <a:rPr lang="cs-CZ" dirty="0" smtClean="0"/>
              <a:t>In </a:t>
            </a:r>
            <a:r>
              <a:rPr lang="cs-CZ" dirty="0" err="1" smtClean="0"/>
              <a:t>the</a:t>
            </a:r>
            <a:r>
              <a:rPr lang="cs-CZ" dirty="0" smtClean="0"/>
              <a:t> </a:t>
            </a:r>
            <a:r>
              <a:rPr lang="cs-CZ" dirty="0" err="1" smtClean="0"/>
              <a:t>name</a:t>
            </a:r>
            <a:r>
              <a:rPr lang="cs-CZ" dirty="0" smtClean="0"/>
              <a:t> of </a:t>
            </a:r>
            <a:r>
              <a:rPr lang="cs-CZ" dirty="0" err="1" smtClean="0"/>
              <a:t>women</a:t>
            </a:r>
            <a:r>
              <a:rPr lang="cs-CZ" dirty="0" smtClean="0"/>
              <a:t> in LA</a:t>
            </a:r>
            <a:endParaRPr lang="en-US"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9912" y="412200"/>
            <a:ext cx="4273881" cy="5760000"/>
          </a:xfrm>
        </p:spPr>
      </p:pic>
    </p:spTree>
    <p:extLst>
      <p:ext uri="{BB962C8B-B14F-4D97-AF65-F5344CB8AC3E}">
        <p14:creationId xmlns:p14="http://schemas.microsoft.com/office/powerpoint/2010/main" val="314582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6381328"/>
            <a:ext cx="6781800" cy="476672"/>
          </a:xfrm>
        </p:spPr>
        <p:txBody>
          <a:bodyPr>
            <a:normAutofit fontScale="90000"/>
          </a:bodyPr>
          <a:lstStyle/>
          <a:p>
            <a:r>
              <a:rPr lang="cs-CZ" dirty="0" err="1" smtClean="0"/>
              <a:t>Brazil</a:t>
            </a:r>
            <a:r>
              <a:rPr lang="cs-CZ" dirty="0" smtClean="0"/>
              <a:t>: far </a:t>
            </a:r>
            <a:r>
              <a:rPr lang="cs-CZ" dirty="0" err="1" smtClean="0"/>
              <a:t>right</a:t>
            </a:r>
            <a:r>
              <a:rPr lang="cs-CZ" dirty="0" smtClean="0"/>
              <a:t> </a:t>
            </a:r>
            <a:r>
              <a:rPr lang="cs-CZ" dirty="0" err="1" smtClean="0"/>
              <a:t>populism</a:t>
            </a:r>
            <a:r>
              <a:rPr lang="cs-CZ" dirty="0" smtClean="0"/>
              <a:t>?</a:t>
            </a:r>
            <a:endParaRPr lang="en-US" dirty="0"/>
          </a:p>
        </p:txBody>
      </p:sp>
      <p:sp>
        <p:nvSpPr>
          <p:cNvPr id="3" name="Zástupný symbol pro obsah 2"/>
          <p:cNvSpPr>
            <a:spLocks noGrp="1"/>
          </p:cNvSpPr>
          <p:nvPr>
            <p:ph idx="1"/>
          </p:nvPr>
        </p:nvSpPr>
        <p:spPr>
          <a:xfrm>
            <a:off x="251520" y="332656"/>
            <a:ext cx="6408480" cy="5760640"/>
          </a:xfrm>
        </p:spPr>
        <p:txBody>
          <a:bodyPr>
            <a:normAutofit fontScale="92500"/>
          </a:bodyPr>
          <a:lstStyle/>
          <a:p>
            <a:r>
              <a:rPr lang="cs-CZ" b="1" dirty="0" err="1" smtClean="0"/>
              <a:t>Jair</a:t>
            </a:r>
            <a:r>
              <a:rPr lang="cs-CZ" b="1" dirty="0" smtClean="0"/>
              <a:t> </a:t>
            </a:r>
            <a:r>
              <a:rPr lang="cs-CZ" b="1" dirty="0" err="1" smtClean="0"/>
              <a:t>Messias</a:t>
            </a:r>
            <a:r>
              <a:rPr lang="cs-CZ" b="1" dirty="0" smtClean="0"/>
              <a:t> </a:t>
            </a:r>
            <a:r>
              <a:rPr lang="cs-CZ" b="1" dirty="0" err="1" smtClean="0"/>
              <a:t>Bolsonaro</a:t>
            </a:r>
            <a:endParaRPr lang="cs-CZ" b="1" dirty="0" smtClean="0"/>
          </a:p>
          <a:p>
            <a:r>
              <a:rPr lang="cs-CZ" b="1" dirty="0" err="1" smtClean="0"/>
              <a:t>Nationalist</a:t>
            </a:r>
            <a:r>
              <a:rPr lang="cs-CZ" b="1" dirty="0" smtClean="0"/>
              <a:t>, </a:t>
            </a:r>
            <a:r>
              <a:rPr lang="cs-CZ" b="1" dirty="0" err="1" smtClean="0"/>
              <a:t>populist</a:t>
            </a:r>
            <a:endParaRPr lang="cs-CZ" b="1" dirty="0" smtClean="0"/>
          </a:p>
          <a:p>
            <a:r>
              <a:rPr lang="cs-CZ" b="1" dirty="0" smtClean="0"/>
              <a:t>Pro-</a:t>
            </a:r>
            <a:r>
              <a:rPr lang="cs-CZ" b="1" dirty="0" err="1" smtClean="0"/>
              <a:t>gun</a:t>
            </a:r>
            <a:endParaRPr lang="cs-CZ" b="1" dirty="0" smtClean="0"/>
          </a:p>
          <a:p>
            <a:r>
              <a:rPr lang="cs-CZ" b="1" dirty="0" smtClean="0"/>
              <a:t>Misogyny, </a:t>
            </a:r>
            <a:r>
              <a:rPr lang="cs-CZ" b="1" dirty="0" err="1" smtClean="0"/>
              <a:t>homophobia</a:t>
            </a:r>
            <a:endParaRPr lang="cs-CZ" b="1" dirty="0" smtClean="0"/>
          </a:p>
          <a:p>
            <a:r>
              <a:rPr lang="en-US" b="1" dirty="0" smtClean="0"/>
              <a:t>vocal </a:t>
            </a:r>
            <a:r>
              <a:rPr lang="en-US" b="1" dirty="0"/>
              <a:t>opponent of same-sex </a:t>
            </a:r>
            <a:r>
              <a:rPr lang="en-US" b="1" dirty="0" smtClean="0"/>
              <a:t>marriage</a:t>
            </a:r>
            <a:r>
              <a:rPr lang="cs-CZ" b="1" baseline="30000" dirty="0" smtClean="0"/>
              <a:t>, </a:t>
            </a:r>
            <a:r>
              <a:rPr lang="cs-CZ" b="1" dirty="0" err="1" smtClean="0"/>
              <a:t>envi</a:t>
            </a:r>
            <a:r>
              <a:rPr lang="en-US" b="1" dirty="0" err="1" smtClean="0"/>
              <a:t>ronmental</a:t>
            </a:r>
            <a:r>
              <a:rPr lang="en-US" b="1" dirty="0" smtClean="0"/>
              <a:t> </a:t>
            </a:r>
            <a:r>
              <a:rPr lang="en-US" b="1" dirty="0"/>
              <a:t>regulations</a:t>
            </a:r>
            <a:r>
              <a:rPr lang="en-US" b="1" dirty="0" smtClean="0"/>
              <a:t>,</a:t>
            </a:r>
            <a:r>
              <a:rPr lang="en-US" b="1" dirty="0"/>
              <a:t> abortion</a:t>
            </a:r>
            <a:r>
              <a:rPr lang="en-US" b="1" dirty="0" smtClean="0"/>
              <a:t>,</a:t>
            </a:r>
            <a:r>
              <a:rPr lang="en-US" b="1" baseline="30000" dirty="0" smtClean="0"/>
              <a:t>[</a:t>
            </a:r>
            <a:r>
              <a:rPr lang="en-US" b="1" dirty="0" smtClean="0"/>
              <a:t>affirmative </a:t>
            </a:r>
            <a:r>
              <a:rPr lang="en-US" b="1" dirty="0"/>
              <a:t>action </a:t>
            </a:r>
            <a:r>
              <a:rPr lang="cs-CZ" b="1" dirty="0" smtClean="0"/>
              <a:t>, </a:t>
            </a:r>
            <a:r>
              <a:rPr lang="en-US" b="1" dirty="0" smtClean="0"/>
              <a:t>drug liberalization</a:t>
            </a:r>
            <a:r>
              <a:rPr lang="cs-CZ" b="1" dirty="0"/>
              <a:t>,</a:t>
            </a:r>
            <a:r>
              <a:rPr lang="en-US" b="1" dirty="0"/>
              <a:t> land </a:t>
            </a:r>
            <a:r>
              <a:rPr lang="en-US" b="1" dirty="0" smtClean="0"/>
              <a:t>reforms</a:t>
            </a:r>
            <a:r>
              <a:rPr lang="cs-CZ" b="1" dirty="0" smtClean="0"/>
              <a:t>, </a:t>
            </a:r>
            <a:r>
              <a:rPr lang="en-US" b="1" dirty="0" smtClean="0"/>
              <a:t>and </a:t>
            </a:r>
            <a:r>
              <a:rPr lang="en-US" b="1" dirty="0"/>
              <a:t>secularism at the federal </a:t>
            </a:r>
            <a:r>
              <a:rPr lang="en-US" b="1" dirty="0" smtClean="0"/>
              <a:t>level</a:t>
            </a:r>
            <a:endParaRPr lang="cs-CZ" b="1" dirty="0" smtClean="0"/>
          </a:p>
          <a:p>
            <a:r>
              <a:rPr lang="en-US" b="1" dirty="0" smtClean="0"/>
              <a:t>statements </a:t>
            </a:r>
            <a:r>
              <a:rPr lang="en-US" b="1" dirty="0"/>
              <a:t>in defense of the Brazilian military </a:t>
            </a:r>
            <a:r>
              <a:rPr lang="en-US" b="1" dirty="0" smtClean="0"/>
              <a:t>regime</a:t>
            </a:r>
            <a:r>
              <a:rPr lang="en-US" b="1" dirty="0"/>
              <a:t> </a:t>
            </a:r>
            <a:endParaRPr lang="cs-CZ" b="1" dirty="0" smtClean="0"/>
          </a:p>
          <a:p>
            <a:r>
              <a:rPr lang="en-US" b="1" dirty="0" smtClean="0"/>
              <a:t>torture </a:t>
            </a:r>
            <a:r>
              <a:rPr lang="en-US" b="1" dirty="0"/>
              <a:t>is a "legitimate practice" </a:t>
            </a:r>
            <a:endParaRPr lang="cs-CZ" b="1" dirty="0" smtClean="0"/>
          </a:p>
          <a:p>
            <a:r>
              <a:rPr lang="en-US" b="1" dirty="0" smtClean="0"/>
              <a:t>introduction </a:t>
            </a:r>
            <a:r>
              <a:rPr lang="en-US" b="1" dirty="0"/>
              <a:t>of life imprisonment to the Brazilian penal </a:t>
            </a:r>
            <a:r>
              <a:rPr lang="en-US" b="1" dirty="0" smtClean="0"/>
              <a:t>code</a:t>
            </a:r>
            <a:endParaRPr lang="cs-CZ" b="1" dirty="0" smtClean="0"/>
          </a:p>
          <a:p>
            <a:r>
              <a:rPr lang="en-US" b="1" dirty="0" smtClean="0"/>
              <a:t>supports </a:t>
            </a:r>
            <a:r>
              <a:rPr lang="en-US" b="1" dirty="0"/>
              <a:t>the privatization of state-owned companies and advocates free market </a:t>
            </a:r>
            <a:r>
              <a:rPr lang="en-US" b="1" dirty="0" smtClean="0"/>
              <a:t>policies</a:t>
            </a:r>
            <a:endParaRPr lang="en-US" b="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000" y="12973"/>
            <a:ext cx="2484000" cy="3660795"/>
          </a:xfrm>
          <a:prstGeom prst="rect">
            <a:avLst/>
          </a:prstGeom>
        </p:spPr>
      </p:pic>
    </p:spTree>
    <p:extLst>
      <p:ext uri="{BB962C8B-B14F-4D97-AF65-F5344CB8AC3E}">
        <p14:creationId xmlns:p14="http://schemas.microsoft.com/office/powerpoint/2010/main" val="1854923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LA </a:t>
            </a:r>
            <a:r>
              <a:rPr lang="cs-CZ" dirty="0" err="1" smtClean="0"/>
              <a:t>populism</a:t>
            </a:r>
            <a:r>
              <a:rPr lang="cs-CZ" dirty="0" smtClean="0"/>
              <a:t> as a </a:t>
            </a:r>
            <a:r>
              <a:rPr lang="cs-CZ" dirty="0" err="1" smtClean="0"/>
              <a:t>result</a:t>
            </a:r>
            <a:r>
              <a:rPr lang="cs-CZ" dirty="0" smtClean="0"/>
              <a:t> of these </a:t>
            </a:r>
            <a:r>
              <a:rPr lang="cs-CZ" dirty="0" err="1" smtClean="0"/>
              <a:t>factors</a:t>
            </a:r>
            <a:r>
              <a:rPr lang="cs-CZ" dirty="0" smtClean="0"/>
              <a:t>: </a:t>
            </a:r>
            <a:endParaRPr lang="en-US" dirty="0"/>
          </a:p>
        </p:txBody>
      </p:sp>
      <p:sp>
        <p:nvSpPr>
          <p:cNvPr id="3" name="Zástupný symbol pro obsah 2"/>
          <p:cNvSpPr>
            <a:spLocks noGrp="1"/>
          </p:cNvSpPr>
          <p:nvPr>
            <p:ph idx="1"/>
          </p:nvPr>
        </p:nvSpPr>
        <p:spPr>
          <a:xfrm>
            <a:off x="762000" y="476672"/>
            <a:ext cx="7543800" cy="4095328"/>
          </a:xfrm>
        </p:spPr>
        <p:txBody>
          <a:bodyPr>
            <a:normAutofit/>
          </a:bodyPr>
          <a:lstStyle/>
          <a:p>
            <a:r>
              <a:rPr lang="cs-CZ" dirty="0" err="1" smtClean="0"/>
              <a:t>Unequality</a:t>
            </a:r>
            <a:r>
              <a:rPr lang="cs-CZ" dirty="0" smtClean="0"/>
              <a:t> and </a:t>
            </a:r>
            <a:r>
              <a:rPr lang="cs-CZ" dirty="0" err="1" smtClean="0"/>
              <a:t>exclusion</a:t>
            </a:r>
            <a:endParaRPr lang="cs-CZ" dirty="0" smtClean="0"/>
          </a:p>
          <a:p>
            <a:r>
              <a:rPr lang="en-US" dirty="0" smtClean="0">
                <a:solidFill>
                  <a:srgbClr val="FF0000"/>
                </a:solidFill>
              </a:rPr>
              <a:t>weak </a:t>
            </a:r>
            <a:r>
              <a:rPr lang="en-US" dirty="0">
                <a:solidFill>
                  <a:srgbClr val="FF0000"/>
                </a:solidFill>
              </a:rPr>
              <a:t>states </a:t>
            </a:r>
            <a:r>
              <a:rPr lang="en-US" dirty="0" smtClean="0"/>
              <a:t>which </a:t>
            </a:r>
            <a:r>
              <a:rPr lang="en-US" dirty="0"/>
              <a:t>provide virtually no services to their </a:t>
            </a:r>
            <a:r>
              <a:rPr lang="en-US" dirty="0" smtClean="0"/>
              <a:t>citizens</a:t>
            </a:r>
            <a:endParaRPr lang="en-US" dirty="0"/>
          </a:p>
          <a:p>
            <a:r>
              <a:rPr lang="en-US" dirty="0">
                <a:solidFill>
                  <a:srgbClr val="FF0000"/>
                </a:solidFill>
              </a:rPr>
              <a:t>elitist governments </a:t>
            </a:r>
            <a:r>
              <a:rPr lang="en-US" dirty="0"/>
              <a:t>that have failed to create </a:t>
            </a:r>
            <a:r>
              <a:rPr lang="cs-CZ" dirty="0" smtClean="0"/>
              <a:t>r</a:t>
            </a:r>
            <a:r>
              <a:rPr lang="en-US" dirty="0" err="1" smtClean="0"/>
              <a:t>epresentative</a:t>
            </a:r>
            <a:r>
              <a:rPr lang="cs-CZ" dirty="0" smtClean="0"/>
              <a:t> </a:t>
            </a:r>
            <a:r>
              <a:rPr lang="en-US" dirty="0" smtClean="0"/>
              <a:t>and </a:t>
            </a:r>
            <a:r>
              <a:rPr lang="en-US" dirty="0"/>
              <a:t>inclusive </a:t>
            </a:r>
            <a:r>
              <a:rPr lang="en-US" dirty="0" smtClean="0"/>
              <a:t>democracy</a:t>
            </a:r>
            <a:endParaRPr lang="cs-CZ" dirty="0" smtClean="0"/>
          </a:p>
          <a:p>
            <a:r>
              <a:rPr lang="cs-CZ" dirty="0" err="1" smtClean="0"/>
              <a:t>Drug</a:t>
            </a:r>
            <a:r>
              <a:rPr lang="cs-CZ" dirty="0" err="1"/>
              <a:t>s</a:t>
            </a:r>
            <a:endParaRPr lang="cs-CZ" dirty="0" smtClean="0"/>
          </a:p>
          <a:p>
            <a:r>
              <a:rPr lang="cs-CZ" dirty="0" err="1" smtClean="0"/>
              <a:t>Gas</a:t>
            </a:r>
            <a:endParaRPr lang="cs-CZ" dirty="0" smtClean="0"/>
          </a:p>
          <a:p>
            <a:r>
              <a:rPr lang="cs-CZ" dirty="0" smtClean="0"/>
              <a:t>US </a:t>
            </a:r>
            <a:r>
              <a:rPr lang="cs-CZ" dirty="0" err="1" smtClean="0"/>
              <a:t>backyard</a:t>
            </a:r>
            <a:endParaRPr lang="en-US" dirty="0"/>
          </a:p>
        </p:txBody>
      </p:sp>
    </p:spTree>
    <p:extLst>
      <p:ext uri="{BB962C8B-B14F-4D97-AF65-F5344CB8AC3E}">
        <p14:creationId xmlns:p14="http://schemas.microsoft.com/office/powerpoint/2010/main" val="2292887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ltLang="en-US" smtClean="0">
                <a:solidFill>
                  <a:srgbClr val="FFC000"/>
                </a:solidFill>
              </a:rPr>
              <a:t>LA Political spectrum</a:t>
            </a:r>
            <a:endParaRPr lang="en-US" altLang="en-US" smtClean="0">
              <a:solidFill>
                <a:srgbClr val="FFC000"/>
              </a:solidFill>
            </a:endParaRPr>
          </a:p>
        </p:txBody>
      </p:sp>
      <p:pic>
        <p:nvPicPr>
          <p:cNvPr id="23555"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557338"/>
            <a:ext cx="5565775" cy="4525962"/>
          </a:xfrm>
        </p:spPr>
      </p:pic>
      <p:pic>
        <p:nvPicPr>
          <p:cNvPr id="23556" name="Picture 5" descr="fidel_Castro_Hugo_Chav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363" y="2754313"/>
            <a:ext cx="319563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808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1320" y="4797152"/>
            <a:ext cx="6781800" cy="1450164"/>
          </a:xfrm>
        </p:spPr>
        <p:txBody>
          <a:bodyPr>
            <a:normAutofit/>
          </a:bodyPr>
          <a:lstStyle/>
          <a:p>
            <a:r>
              <a:rPr lang="cs-CZ" dirty="0" smtClean="0"/>
              <a:t>LA 2007-2019</a:t>
            </a:r>
            <a:endParaRPr lang="en-US"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87" y="1521636"/>
            <a:ext cx="4005513" cy="388620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091" y="1052736"/>
            <a:ext cx="4824000" cy="4824000"/>
          </a:xfrm>
          <a:prstGeom prst="rect">
            <a:avLst/>
          </a:prstGeom>
        </p:spPr>
      </p:pic>
    </p:spTree>
    <p:extLst>
      <p:ext uri="{BB962C8B-B14F-4D97-AF65-F5344CB8AC3E}">
        <p14:creationId xmlns:p14="http://schemas.microsoft.com/office/powerpoint/2010/main" val="4022183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165304"/>
            <a:ext cx="7560840" cy="692696"/>
          </a:xfrm>
        </p:spPr>
        <p:txBody>
          <a:bodyPr>
            <a:normAutofit fontScale="90000"/>
          </a:bodyPr>
          <a:lstStyle/>
          <a:p>
            <a:r>
              <a:rPr lang="cs-CZ" dirty="0" err="1" smtClean="0"/>
              <a:t>Waves</a:t>
            </a:r>
            <a:r>
              <a:rPr lang="cs-CZ" dirty="0" smtClean="0"/>
              <a:t> of </a:t>
            </a:r>
            <a:r>
              <a:rPr lang="cs-CZ" dirty="0" smtClean="0"/>
              <a:t>LA </a:t>
            </a:r>
            <a:r>
              <a:rPr lang="cs-CZ" dirty="0" err="1" smtClean="0"/>
              <a:t>populism</a:t>
            </a:r>
            <a:endParaRPr lang="en-US" dirty="0"/>
          </a:p>
        </p:txBody>
      </p:sp>
      <p:sp>
        <p:nvSpPr>
          <p:cNvPr id="3" name="Zástupný symbol pro obsah 2"/>
          <p:cNvSpPr>
            <a:spLocks noGrp="1"/>
          </p:cNvSpPr>
          <p:nvPr>
            <p:ph idx="1"/>
          </p:nvPr>
        </p:nvSpPr>
        <p:spPr>
          <a:xfrm>
            <a:off x="107504" y="476672"/>
            <a:ext cx="8640960" cy="5328592"/>
          </a:xfrm>
        </p:spPr>
        <p:txBody>
          <a:bodyPr>
            <a:normAutofit fontScale="62500" lnSpcReduction="20000"/>
          </a:bodyPr>
          <a:lstStyle/>
          <a:p>
            <a:r>
              <a:rPr lang="cs-CZ" sz="2900" b="1" dirty="0" smtClean="0">
                <a:solidFill>
                  <a:srgbClr val="C00000"/>
                </a:solidFill>
              </a:rPr>
              <a:t>1. „</a:t>
            </a:r>
            <a:r>
              <a:rPr lang="cs-CZ" sz="2900" b="1" dirty="0" err="1" smtClean="0">
                <a:solidFill>
                  <a:srgbClr val="C00000"/>
                </a:solidFill>
              </a:rPr>
              <a:t>Classical</a:t>
            </a:r>
            <a:r>
              <a:rPr lang="cs-CZ" sz="2900" b="1" dirty="0" smtClean="0">
                <a:solidFill>
                  <a:srgbClr val="C00000"/>
                </a:solidFill>
              </a:rPr>
              <a:t> LA </a:t>
            </a:r>
            <a:r>
              <a:rPr lang="cs-CZ" sz="2900" b="1" dirty="0" err="1" smtClean="0">
                <a:solidFill>
                  <a:srgbClr val="C00000"/>
                </a:solidFill>
              </a:rPr>
              <a:t>populists</a:t>
            </a:r>
            <a:r>
              <a:rPr lang="cs-CZ" sz="2900" b="1" dirty="0" smtClean="0">
                <a:solidFill>
                  <a:srgbClr val="C00000"/>
                </a:solidFill>
              </a:rPr>
              <a:t>: </a:t>
            </a:r>
            <a:r>
              <a:rPr lang="cs-CZ" sz="2900" b="1" dirty="0" err="1" smtClean="0">
                <a:solidFill>
                  <a:srgbClr val="C00000"/>
                </a:solidFill>
              </a:rPr>
              <a:t>created</a:t>
            </a:r>
            <a:r>
              <a:rPr lang="cs-CZ" sz="2900" b="1" dirty="0" smtClean="0">
                <a:solidFill>
                  <a:srgbClr val="C00000"/>
                </a:solidFill>
              </a:rPr>
              <a:t> </a:t>
            </a:r>
            <a:r>
              <a:rPr lang="cs-CZ" sz="2900" b="1" dirty="0" err="1" smtClean="0">
                <a:solidFill>
                  <a:srgbClr val="C00000"/>
                </a:solidFill>
              </a:rPr>
              <a:t>mass-based</a:t>
            </a:r>
            <a:r>
              <a:rPr lang="cs-CZ" sz="2900" b="1" dirty="0" smtClean="0">
                <a:solidFill>
                  <a:srgbClr val="C00000"/>
                </a:solidFill>
              </a:rPr>
              <a:t> party </a:t>
            </a:r>
            <a:r>
              <a:rPr lang="cs-CZ" sz="2900" b="1" dirty="0" err="1" smtClean="0">
                <a:solidFill>
                  <a:srgbClr val="C00000"/>
                </a:solidFill>
              </a:rPr>
              <a:t>or</a:t>
            </a:r>
            <a:r>
              <a:rPr lang="cs-CZ" sz="2900" b="1" dirty="0" smtClean="0">
                <a:solidFill>
                  <a:srgbClr val="C00000"/>
                </a:solidFill>
              </a:rPr>
              <a:t> </a:t>
            </a:r>
            <a:r>
              <a:rPr lang="cs-CZ" sz="2900" b="1" dirty="0" err="1" smtClean="0">
                <a:solidFill>
                  <a:srgbClr val="C00000"/>
                </a:solidFill>
              </a:rPr>
              <a:t>labor</a:t>
            </a:r>
            <a:r>
              <a:rPr lang="cs-CZ" sz="2900" b="1" dirty="0" smtClean="0">
                <a:solidFill>
                  <a:srgbClr val="C00000"/>
                </a:solidFill>
              </a:rPr>
              <a:t> </a:t>
            </a:r>
            <a:r>
              <a:rPr lang="cs-CZ" sz="2900" b="1" dirty="0" err="1" smtClean="0">
                <a:solidFill>
                  <a:srgbClr val="C00000"/>
                </a:solidFill>
              </a:rPr>
              <a:t>organisations</a:t>
            </a:r>
            <a:r>
              <a:rPr lang="cs-CZ" sz="2900" b="1" dirty="0" smtClean="0">
                <a:solidFill>
                  <a:srgbClr val="C00000"/>
                </a:solidFill>
              </a:rPr>
              <a:t> </a:t>
            </a:r>
            <a:r>
              <a:rPr lang="cs-CZ" sz="2900" b="1" dirty="0" err="1" smtClean="0">
                <a:solidFill>
                  <a:srgbClr val="C00000"/>
                </a:solidFill>
              </a:rPr>
              <a:t>linked</a:t>
            </a:r>
            <a:r>
              <a:rPr lang="cs-CZ" sz="2900" b="1" dirty="0" smtClean="0">
                <a:solidFill>
                  <a:srgbClr val="C00000"/>
                </a:solidFill>
              </a:rPr>
              <a:t> to </a:t>
            </a:r>
            <a:r>
              <a:rPr lang="cs-CZ" sz="2900" b="1" dirty="0" err="1" smtClean="0">
                <a:solidFill>
                  <a:srgbClr val="C00000"/>
                </a:solidFill>
              </a:rPr>
              <a:t>the</a:t>
            </a:r>
            <a:r>
              <a:rPr lang="cs-CZ" sz="2900" b="1" dirty="0" smtClean="0">
                <a:solidFill>
                  <a:srgbClr val="C00000"/>
                </a:solidFill>
              </a:rPr>
              <a:t> </a:t>
            </a:r>
            <a:r>
              <a:rPr lang="cs-CZ" sz="2900" b="1" dirty="0" err="1" smtClean="0">
                <a:solidFill>
                  <a:srgbClr val="C00000"/>
                </a:solidFill>
              </a:rPr>
              <a:t>state</a:t>
            </a:r>
            <a:r>
              <a:rPr lang="cs-CZ" sz="2900" b="1" dirty="0" smtClean="0">
                <a:solidFill>
                  <a:srgbClr val="C00000"/>
                </a:solidFill>
              </a:rPr>
              <a:t> to </a:t>
            </a:r>
            <a:r>
              <a:rPr lang="cs-CZ" sz="2900" b="1" dirty="0" err="1" smtClean="0">
                <a:solidFill>
                  <a:srgbClr val="C00000"/>
                </a:solidFill>
              </a:rPr>
              <a:t>incorporate</a:t>
            </a:r>
            <a:r>
              <a:rPr lang="cs-CZ" sz="2900" b="1" dirty="0" smtClean="0">
                <a:solidFill>
                  <a:srgbClr val="C00000"/>
                </a:solidFill>
              </a:rPr>
              <a:t> </a:t>
            </a:r>
            <a:r>
              <a:rPr lang="cs-CZ" sz="2900" b="1" dirty="0" err="1" smtClean="0">
                <a:solidFill>
                  <a:srgbClr val="C00000"/>
                </a:solidFill>
              </a:rPr>
              <a:t>their</a:t>
            </a:r>
            <a:r>
              <a:rPr lang="cs-CZ" sz="2900" b="1" dirty="0" smtClean="0">
                <a:solidFill>
                  <a:srgbClr val="C00000"/>
                </a:solidFill>
              </a:rPr>
              <a:t> </a:t>
            </a:r>
            <a:r>
              <a:rPr lang="cs-CZ" sz="2900" b="1" dirty="0" err="1" smtClean="0">
                <a:solidFill>
                  <a:srgbClr val="C00000"/>
                </a:solidFill>
              </a:rPr>
              <a:t>followers</a:t>
            </a:r>
            <a:r>
              <a:rPr lang="cs-CZ" sz="2900" b="1" dirty="0" smtClean="0">
                <a:solidFill>
                  <a:srgbClr val="C00000"/>
                </a:solidFill>
              </a:rPr>
              <a:t>, </a:t>
            </a:r>
            <a:r>
              <a:rPr lang="cs-CZ" sz="2900" b="1" dirty="0" err="1" smtClean="0">
                <a:solidFill>
                  <a:srgbClr val="C00000"/>
                </a:solidFill>
              </a:rPr>
              <a:t>national</a:t>
            </a:r>
            <a:r>
              <a:rPr lang="cs-CZ" sz="2900" b="1" dirty="0" smtClean="0">
                <a:solidFill>
                  <a:srgbClr val="C00000"/>
                </a:solidFill>
              </a:rPr>
              <a:t> </a:t>
            </a:r>
            <a:r>
              <a:rPr lang="cs-CZ" sz="2900" b="1" dirty="0" err="1" smtClean="0">
                <a:solidFill>
                  <a:srgbClr val="C00000"/>
                </a:solidFill>
              </a:rPr>
              <a:t>populism</a:t>
            </a:r>
            <a:endParaRPr lang="cs-CZ" sz="2900" b="1" dirty="0" smtClean="0">
              <a:solidFill>
                <a:srgbClr val="C00000"/>
              </a:solidFill>
            </a:endParaRPr>
          </a:p>
          <a:p>
            <a:pPr marL="320040" lvl="1" indent="0">
              <a:lnSpc>
                <a:spcPct val="90000"/>
              </a:lnSpc>
              <a:buNone/>
            </a:pPr>
            <a:r>
              <a:rPr lang="cs-CZ" sz="2900" b="1" dirty="0" smtClean="0"/>
              <a:t>Peru: </a:t>
            </a:r>
            <a:r>
              <a:rPr lang="cs-CZ" sz="2900" b="1" dirty="0" err="1" smtClean="0"/>
              <a:t>Haya</a:t>
            </a:r>
            <a:r>
              <a:rPr lang="cs-CZ" sz="2900" b="1" dirty="0" smtClean="0"/>
              <a:t> </a:t>
            </a:r>
            <a:r>
              <a:rPr lang="cs-CZ" sz="2900" b="1" dirty="0"/>
              <a:t>de la Torre </a:t>
            </a:r>
            <a:r>
              <a:rPr lang="cs-CZ" sz="2900" b="1" dirty="0" smtClean="0"/>
              <a:t>1978-79</a:t>
            </a:r>
            <a:endParaRPr lang="cs-CZ" altLang="en-US" sz="2900" b="1" dirty="0" smtClean="0"/>
          </a:p>
          <a:p>
            <a:pPr marL="320040" lvl="1" indent="0">
              <a:lnSpc>
                <a:spcPct val="90000"/>
              </a:lnSpc>
              <a:buNone/>
            </a:pPr>
            <a:r>
              <a:rPr lang="en-US" altLang="en-US" sz="2900" b="1" dirty="0" smtClean="0"/>
              <a:t>Argentina</a:t>
            </a:r>
            <a:r>
              <a:rPr lang="en-US" altLang="en-US" sz="2900" b="1" dirty="0"/>
              <a:t>: Juan </a:t>
            </a:r>
            <a:r>
              <a:rPr lang="en-US" altLang="en-US" sz="2900" b="1" dirty="0" err="1"/>
              <a:t>Perón</a:t>
            </a:r>
            <a:r>
              <a:rPr lang="en-US" altLang="en-US" sz="2900" b="1" dirty="0"/>
              <a:t>, 1945-55</a:t>
            </a:r>
          </a:p>
          <a:p>
            <a:pPr marL="320040" lvl="1" indent="0">
              <a:lnSpc>
                <a:spcPct val="90000"/>
              </a:lnSpc>
              <a:buNone/>
            </a:pPr>
            <a:r>
              <a:rPr lang="en-US" altLang="en-US" sz="2900" b="1" dirty="0"/>
              <a:t>Chile: Popular Front, 1938-41</a:t>
            </a:r>
          </a:p>
          <a:p>
            <a:pPr marL="320040" lvl="1" indent="0">
              <a:lnSpc>
                <a:spcPct val="90000"/>
              </a:lnSpc>
              <a:buNone/>
            </a:pPr>
            <a:r>
              <a:rPr lang="en-US" altLang="en-US" sz="2900" b="1" dirty="0"/>
              <a:t>Mexico: </a:t>
            </a:r>
            <a:r>
              <a:rPr lang="en-US" altLang="en-US" sz="2900" b="1" dirty="0" err="1"/>
              <a:t>Lázaro</a:t>
            </a:r>
            <a:r>
              <a:rPr lang="en-US" altLang="en-US" sz="2900" b="1" dirty="0"/>
              <a:t> Cárdenas, 1934-40</a:t>
            </a:r>
          </a:p>
          <a:p>
            <a:pPr marL="320040" lvl="1" indent="0">
              <a:lnSpc>
                <a:spcPct val="90000"/>
              </a:lnSpc>
              <a:buNone/>
            </a:pPr>
            <a:r>
              <a:rPr lang="en-US" altLang="en-US" sz="2900" b="1" dirty="0"/>
              <a:t>Brazil: </a:t>
            </a:r>
            <a:r>
              <a:rPr lang="en-US" altLang="en-US" sz="2900" b="1" dirty="0" err="1"/>
              <a:t>Getulio</a:t>
            </a:r>
            <a:r>
              <a:rPr lang="en-US" altLang="en-US" sz="2900" b="1" dirty="0"/>
              <a:t> Vargas, 1937-45 (Estado Novo period)</a:t>
            </a:r>
          </a:p>
          <a:p>
            <a:endParaRPr lang="cs-CZ" sz="2900" b="1" dirty="0" smtClean="0"/>
          </a:p>
          <a:p>
            <a:r>
              <a:rPr lang="cs-CZ" sz="2900" b="1" dirty="0" smtClean="0"/>
              <a:t>2. „</a:t>
            </a:r>
            <a:r>
              <a:rPr lang="cs-CZ" sz="2900" b="1" dirty="0" err="1" smtClean="0">
                <a:solidFill>
                  <a:schemeClr val="accent1"/>
                </a:solidFill>
              </a:rPr>
              <a:t>Neo-populists</a:t>
            </a:r>
            <a:r>
              <a:rPr lang="cs-CZ" sz="2900" b="1" dirty="0" smtClean="0">
                <a:solidFill>
                  <a:schemeClr val="accent1"/>
                </a:solidFill>
              </a:rPr>
              <a:t>“ - </a:t>
            </a:r>
            <a:r>
              <a:rPr lang="cs-CZ" sz="2900" b="1" dirty="0">
                <a:solidFill>
                  <a:schemeClr val="accent1"/>
                </a:solidFill>
              </a:rPr>
              <a:t>more </a:t>
            </a:r>
            <a:r>
              <a:rPr lang="cs-CZ" sz="2900" b="1" dirty="0" err="1">
                <a:solidFill>
                  <a:schemeClr val="accent1"/>
                </a:solidFill>
              </a:rPr>
              <a:t>pluralistic</a:t>
            </a:r>
            <a:r>
              <a:rPr lang="cs-CZ" sz="2900" b="1" dirty="0">
                <a:solidFill>
                  <a:schemeClr val="accent1"/>
                </a:solidFill>
              </a:rPr>
              <a:t> </a:t>
            </a:r>
            <a:r>
              <a:rPr lang="cs-CZ" sz="2900" b="1" dirty="0" err="1">
                <a:solidFill>
                  <a:schemeClr val="accent1"/>
                </a:solidFill>
              </a:rPr>
              <a:t>or</a:t>
            </a:r>
            <a:r>
              <a:rPr lang="cs-CZ" sz="2900" b="1" dirty="0">
                <a:solidFill>
                  <a:schemeClr val="accent1"/>
                </a:solidFill>
              </a:rPr>
              <a:t> </a:t>
            </a:r>
            <a:r>
              <a:rPr lang="cs-CZ" sz="2900" b="1" dirty="0" err="1">
                <a:solidFill>
                  <a:schemeClr val="accent1"/>
                </a:solidFill>
              </a:rPr>
              <a:t>individualized</a:t>
            </a:r>
            <a:r>
              <a:rPr lang="cs-CZ" sz="2900" b="1" dirty="0">
                <a:solidFill>
                  <a:schemeClr val="accent1"/>
                </a:solidFill>
              </a:rPr>
              <a:t> </a:t>
            </a:r>
            <a:r>
              <a:rPr lang="cs-CZ" sz="2900" b="1" dirty="0" err="1">
                <a:solidFill>
                  <a:schemeClr val="accent1"/>
                </a:solidFill>
              </a:rPr>
              <a:t>form</a:t>
            </a:r>
            <a:r>
              <a:rPr lang="cs-CZ" sz="2900" b="1" dirty="0">
                <a:solidFill>
                  <a:schemeClr val="accent1"/>
                </a:solidFill>
              </a:rPr>
              <a:t> </a:t>
            </a:r>
            <a:r>
              <a:rPr lang="cs-CZ" sz="2900" b="1" dirty="0" err="1">
                <a:solidFill>
                  <a:schemeClr val="accent1"/>
                </a:solidFill>
              </a:rPr>
              <a:t>of</a:t>
            </a:r>
            <a:r>
              <a:rPr lang="cs-CZ" sz="2900" b="1" dirty="0">
                <a:solidFill>
                  <a:schemeClr val="accent1"/>
                </a:solidFill>
              </a:rPr>
              <a:t> </a:t>
            </a:r>
            <a:r>
              <a:rPr lang="cs-CZ" sz="2900" b="1" dirty="0" err="1" smtClean="0">
                <a:solidFill>
                  <a:schemeClr val="accent1"/>
                </a:solidFill>
              </a:rPr>
              <a:t>representation</a:t>
            </a:r>
            <a:r>
              <a:rPr lang="cs-CZ" sz="2900" b="1" dirty="0" smtClean="0">
                <a:solidFill>
                  <a:schemeClr val="accent1"/>
                </a:solidFill>
              </a:rPr>
              <a:t>, </a:t>
            </a:r>
            <a:r>
              <a:rPr lang="cs-CZ" sz="2900" b="1" dirty="0" err="1" smtClean="0">
                <a:solidFill>
                  <a:schemeClr val="accent1"/>
                </a:solidFill>
              </a:rPr>
              <a:t>neoliberalism</a:t>
            </a:r>
            <a:r>
              <a:rPr lang="cs-CZ" sz="2900" b="1" dirty="0" smtClean="0">
                <a:solidFill>
                  <a:schemeClr val="accent1"/>
                </a:solidFill>
              </a:rPr>
              <a:t> and </a:t>
            </a:r>
            <a:r>
              <a:rPr lang="cs-CZ" sz="2900" b="1" dirty="0" err="1" smtClean="0">
                <a:solidFill>
                  <a:schemeClr val="accent1"/>
                </a:solidFill>
              </a:rPr>
              <a:t>populism</a:t>
            </a:r>
            <a:r>
              <a:rPr lang="cs-CZ" sz="2900" b="1" dirty="0" smtClean="0">
                <a:solidFill>
                  <a:schemeClr val="accent1"/>
                </a:solidFill>
              </a:rPr>
              <a:t> </a:t>
            </a:r>
          </a:p>
          <a:p>
            <a:pPr marL="0" indent="0">
              <a:buNone/>
            </a:pPr>
            <a:r>
              <a:rPr lang="cs-CZ" sz="2900" b="1" dirty="0" smtClean="0"/>
              <a:t>Peru: Alberto </a:t>
            </a:r>
            <a:r>
              <a:rPr lang="cs-CZ" sz="2900" b="1" dirty="0" err="1" smtClean="0"/>
              <a:t>Fujimori</a:t>
            </a:r>
            <a:r>
              <a:rPr lang="cs-CZ" sz="2900" b="1" dirty="0" smtClean="0"/>
              <a:t> 1990-2000</a:t>
            </a:r>
          </a:p>
          <a:p>
            <a:pPr marL="0" indent="0">
              <a:buNone/>
            </a:pPr>
            <a:r>
              <a:rPr lang="cs-CZ" sz="2900" b="1" dirty="0" smtClean="0"/>
              <a:t>Argentina:  Carlos </a:t>
            </a:r>
            <a:r>
              <a:rPr lang="cs-CZ" sz="2900" b="1" dirty="0" err="1" smtClean="0"/>
              <a:t>Menem</a:t>
            </a:r>
            <a:r>
              <a:rPr lang="cs-CZ" sz="2900" b="1" dirty="0" smtClean="0"/>
              <a:t> 1989-99</a:t>
            </a:r>
            <a:endParaRPr lang="cs-CZ" sz="2900" b="1" dirty="0"/>
          </a:p>
          <a:p>
            <a:endParaRPr lang="cs-CZ" sz="2900" b="1" dirty="0" smtClean="0"/>
          </a:p>
          <a:p>
            <a:r>
              <a:rPr lang="cs-CZ" sz="2900" b="1" dirty="0" smtClean="0">
                <a:solidFill>
                  <a:srgbClr val="C00000"/>
                </a:solidFill>
              </a:rPr>
              <a:t>3. </a:t>
            </a:r>
            <a:r>
              <a:rPr lang="cs-CZ" sz="2900" b="1" dirty="0" err="1" smtClean="0">
                <a:solidFill>
                  <a:srgbClr val="C00000"/>
                </a:solidFill>
              </a:rPr>
              <a:t>Left-wing</a:t>
            </a:r>
            <a:r>
              <a:rPr lang="cs-CZ" sz="2900" b="1" dirty="0" smtClean="0">
                <a:solidFill>
                  <a:srgbClr val="C00000"/>
                </a:solidFill>
              </a:rPr>
              <a:t> </a:t>
            </a:r>
            <a:r>
              <a:rPr lang="cs-CZ" sz="2900" b="1" dirty="0" err="1" smtClean="0">
                <a:solidFill>
                  <a:srgbClr val="C00000"/>
                </a:solidFill>
              </a:rPr>
              <a:t>populism,socialism</a:t>
            </a:r>
            <a:r>
              <a:rPr lang="cs-CZ" sz="2900" b="1" dirty="0" smtClean="0">
                <a:solidFill>
                  <a:srgbClr val="C00000"/>
                </a:solidFill>
              </a:rPr>
              <a:t> and </a:t>
            </a:r>
            <a:r>
              <a:rPr lang="cs-CZ" sz="2900" b="1" dirty="0" err="1" smtClean="0">
                <a:solidFill>
                  <a:srgbClr val="C00000"/>
                </a:solidFill>
              </a:rPr>
              <a:t>indigenism</a:t>
            </a:r>
            <a:r>
              <a:rPr lang="cs-CZ" sz="2900" b="1" dirty="0" smtClean="0">
                <a:solidFill>
                  <a:srgbClr val="C00000"/>
                </a:solidFill>
              </a:rPr>
              <a:t>: </a:t>
            </a:r>
          </a:p>
          <a:p>
            <a:pPr marL="0" indent="0">
              <a:buNone/>
            </a:pPr>
            <a:r>
              <a:rPr lang="cs-CZ" sz="2900" b="1" dirty="0"/>
              <a:t>Venezuela: Hugo </a:t>
            </a:r>
            <a:r>
              <a:rPr lang="cs-CZ" sz="2900" b="1" dirty="0" err="1"/>
              <a:t>Chavez</a:t>
            </a:r>
            <a:r>
              <a:rPr lang="cs-CZ" sz="2900" b="1" dirty="0"/>
              <a:t> 1999-2013</a:t>
            </a:r>
          </a:p>
          <a:p>
            <a:pPr marL="0" indent="0">
              <a:buNone/>
            </a:pPr>
            <a:r>
              <a:rPr lang="cs-CZ" sz="2900" b="1" dirty="0" err="1" smtClean="0"/>
              <a:t>Bolivia</a:t>
            </a:r>
            <a:r>
              <a:rPr lang="cs-CZ" sz="2900" b="1" dirty="0" smtClean="0"/>
              <a:t>: Evo </a:t>
            </a:r>
            <a:r>
              <a:rPr lang="cs-CZ" sz="2900" b="1" dirty="0" err="1" smtClean="0"/>
              <a:t>Morales</a:t>
            </a:r>
            <a:r>
              <a:rPr lang="cs-CZ" sz="2900" b="1" dirty="0" smtClean="0"/>
              <a:t> </a:t>
            </a:r>
            <a:r>
              <a:rPr lang="cs-CZ" sz="2900" b="1" dirty="0" err="1" smtClean="0"/>
              <a:t>since</a:t>
            </a:r>
            <a:r>
              <a:rPr lang="cs-CZ" sz="2900" b="1" dirty="0" smtClean="0"/>
              <a:t> 2006</a:t>
            </a:r>
          </a:p>
          <a:p>
            <a:pPr marL="0" indent="0">
              <a:buNone/>
            </a:pPr>
            <a:r>
              <a:rPr lang="cs-CZ" sz="2900" b="1" dirty="0" smtClean="0"/>
              <a:t>Argentina: Nestor Kirchner 2003-2007, Christina </a:t>
            </a:r>
            <a:r>
              <a:rPr lang="cs-CZ" sz="2900" b="1" dirty="0" err="1" smtClean="0"/>
              <a:t>Fernandez</a:t>
            </a:r>
            <a:r>
              <a:rPr lang="cs-CZ" sz="2900" b="1" dirty="0" smtClean="0"/>
              <a:t> de Kirchner </a:t>
            </a:r>
            <a:r>
              <a:rPr lang="cs-CZ" sz="2900" b="1" dirty="0" err="1" smtClean="0"/>
              <a:t>since</a:t>
            </a:r>
            <a:r>
              <a:rPr lang="cs-CZ" sz="2900" b="1" dirty="0" smtClean="0"/>
              <a:t> 2007</a:t>
            </a:r>
          </a:p>
          <a:p>
            <a:pPr marL="0" indent="0">
              <a:buNone/>
            </a:pPr>
            <a:r>
              <a:rPr lang="cs-CZ" sz="2900" b="1" dirty="0" smtClean="0"/>
              <a:t>Ecuador: </a:t>
            </a:r>
            <a:r>
              <a:rPr lang="cs-CZ" sz="2900" b="1" dirty="0" err="1" smtClean="0"/>
              <a:t>Raffael</a:t>
            </a:r>
            <a:r>
              <a:rPr lang="cs-CZ" sz="2900" b="1" dirty="0" smtClean="0"/>
              <a:t> </a:t>
            </a:r>
            <a:r>
              <a:rPr lang="cs-CZ" sz="2900" b="1" dirty="0" err="1" smtClean="0"/>
              <a:t>Correa</a:t>
            </a:r>
            <a:r>
              <a:rPr lang="cs-CZ" sz="2900" b="1" dirty="0" smtClean="0"/>
              <a:t> </a:t>
            </a:r>
            <a:r>
              <a:rPr lang="cs-CZ" sz="2900" b="1" dirty="0" err="1" smtClean="0"/>
              <a:t>since</a:t>
            </a:r>
            <a:r>
              <a:rPr lang="cs-CZ" sz="2900" b="1" dirty="0" smtClean="0"/>
              <a:t> </a:t>
            </a:r>
            <a:r>
              <a:rPr lang="cs-CZ" sz="2900" b="1" dirty="0" smtClean="0"/>
              <a:t>2007</a:t>
            </a:r>
          </a:p>
          <a:p>
            <a:r>
              <a:rPr lang="cs-CZ" sz="2900" b="1" dirty="0"/>
              <a:t> </a:t>
            </a:r>
            <a:r>
              <a:rPr lang="cs-CZ" sz="2900" b="1" dirty="0" smtClean="0">
                <a:solidFill>
                  <a:srgbClr val="C00000"/>
                </a:solidFill>
              </a:rPr>
              <a:t>4. Far </a:t>
            </a:r>
            <a:r>
              <a:rPr lang="cs-CZ" sz="2900" b="1" dirty="0" err="1" smtClean="0">
                <a:solidFill>
                  <a:srgbClr val="C00000"/>
                </a:solidFill>
              </a:rPr>
              <a:t>right</a:t>
            </a:r>
            <a:r>
              <a:rPr lang="cs-CZ" sz="2900" b="1" dirty="0" smtClean="0">
                <a:solidFill>
                  <a:srgbClr val="C00000"/>
                </a:solidFill>
              </a:rPr>
              <a:t> </a:t>
            </a:r>
            <a:r>
              <a:rPr lang="cs-CZ" sz="2900" b="1" dirty="0" err="1" smtClean="0">
                <a:solidFill>
                  <a:srgbClr val="C00000"/>
                </a:solidFill>
              </a:rPr>
              <a:t>populism</a:t>
            </a:r>
            <a:r>
              <a:rPr lang="cs-CZ" sz="2900" b="1" dirty="0" smtClean="0">
                <a:solidFill>
                  <a:srgbClr val="C00000"/>
                </a:solidFill>
              </a:rPr>
              <a:t> in  </a:t>
            </a:r>
            <a:r>
              <a:rPr lang="cs-CZ" sz="2900" b="1" dirty="0" err="1" smtClean="0">
                <a:solidFill>
                  <a:srgbClr val="C00000"/>
                </a:solidFill>
              </a:rPr>
              <a:t>Brazil</a:t>
            </a:r>
            <a:r>
              <a:rPr lang="cs-CZ" sz="2900" b="1" dirty="0" smtClean="0">
                <a:solidFill>
                  <a:srgbClr val="C00000"/>
                </a:solidFill>
              </a:rPr>
              <a:t> : </a:t>
            </a:r>
            <a:r>
              <a:rPr lang="cs-CZ" sz="2900" b="1" dirty="0" err="1" smtClean="0">
                <a:solidFill>
                  <a:srgbClr val="C00000"/>
                </a:solidFill>
              </a:rPr>
              <a:t>Bolsonaro</a:t>
            </a:r>
            <a:endParaRPr lang="cs-CZ" sz="2900" b="1" dirty="0" smtClean="0">
              <a:solidFill>
                <a:srgbClr val="C00000"/>
              </a:solidFill>
            </a:endParaRPr>
          </a:p>
          <a:p>
            <a:endParaRPr lang="cs-CZ" dirty="0"/>
          </a:p>
        </p:txBody>
      </p:sp>
      <p:pic>
        <p:nvPicPr>
          <p:cNvPr id="4" name="Picture 4" descr="peru 4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941168"/>
            <a:ext cx="3024148"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504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717032"/>
            <a:ext cx="6781800" cy="2392288"/>
          </a:xfrm>
        </p:spPr>
        <p:txBody>
          <a:bodyPr>
            <a:normAutofit/>
          </a:bodyPr>
          <a:lstStyle/>
          <a:p>
            <a:r>
              <a:rPr lang="cs-CZ" dirty="0" smtClean="0"/>
              <a:t>LA </a:t>
            </a:r>
            <a:r>
              <a:rPr lang="cs-CZ" dirty="0" err="1" smtClean="0"/>
              <a:t>Populism</a:t>
            </a:r>
            <a:endParaRPr lang="en-US" dirty="0"/>
          </a:p>
        </p:txBody>
      </p:sp>
      <p:sp>
        <p:nvSpPr>
          <p:cNvPr id="3" name="Zástupný symbol pro obsah 2"/>
          <p:cNvSpPr>
            <a:spLocks noGrp="1"/>
          </p:cNvSpPr>
          <p:nvPr>
            <p:ph idx="1"/>
          </p:nvPr>
        </p:nvSpPr>
        <p:spPr>
          <a:xfrm>
            <a:off x="611560" y="476672"/>
            <a:ext cx="7694240" cy="4392488"/>
          </a:xfrm>
        </p:spPr>
        <p:txBody>
          <a:bodyPr>
            <a:normAutofit fontScale="92500"/>
          </a:bodyPr>
          <a:lstStyle/>
          <a:p>
            <a:r>
              <a:rPr lang="cs-CZ" b="1" dirty="0" smtClean="0"/>
              <a:t>more </a:t>
            </a:r>
            <a:r>
              <a:rPr lang="cs-CZ" b="1" dirty="0" err="1" smtClean="0"/>
              <a:t>voters</a:t>
            </a:r>
            <a:r>
              <a:rPr lang="cs-CZ" b="1" dirty="0" smtClean="0"/>
              <a:t> – </a:t>
            </a:r>
            <a:r>
              <a:rPr lang="cs-CZ" b="1" dirty="0" err="1" smtClean="0"/>
              <a:t>workers</a:t>
            </a:r>
            <a:r>
              <a:rPr lang="cs-CZ" b="1" dirty="0" smtClean="0"/>
              <a:t> as </a:t>
            </a:r>
            <a:r>
              <a:rPr lang="cs-CZ" b="1" dirty="0" err="1" smtClean="0"/>
              <a:t>well</a:t>
            </a:r>
            <a:r>
              <a:rPr lang="cs-CZ" b="1" dirty="0" smtClean="0"/>
              <a:t> as </a:t>
            </a:r>
            <a:r>
              <a:rPr lang="cs-CZ" b="1" dirty="0" err="1" smtClean="0"/>
              <a:t>firm</a:t>
            </a:r>
            <a:r>
              <a:rPr lang="cs-CZ" b="1" dirty="0" smtClean="0"/>
              <a:t> </a:t>
            </a:r>
            <a:r>
              <a:rPr lang="cs-CZ" b="1" dirty="0" err="1" smtClean="0"/>
              <a:t>owners</a:t>
            </a:r>
            <a:r>
              <a:rPr lang="cs-CZ" b="1" dirty="0" smtClean="0"/>
              <a:t>, </a:t>
            </a:r>
            <a:r>
              <a:rPr lang="cs-CZ" b="1" dirty="0" err="1" smtClean="0"/>
              <a:t>poorest</a:t>
            </a:r>
            <a:r>
              <a:rPr lang="cs-CZ" b="1" dirty="0" smtClean="0"/>
              <a:t> part of society</a:t>
            </a:r>
          </a:p>
          <a:p>
            <a:r>
              <a:rPr lang="cs-CZ" b="1" dirty="0" err="1" smtClean="0"/>
              <a:t>nationalism</a:t>
            </a:r>
            <a:r>
              <a:rPr lang="cs-CZ" b="1" dirty="0" smtClean="0"/>
              <a:t> </a:t>
            </a:r>
            <a:r>
              <a:rPr lang="cs-CZ" b="1" dirty="0" err="1" smtClean="0"/>
              <a:t>or</a:t>
            </a:r>
            <a:r>
              <a:rPr lang="cs-CZ" b="1" dirty="0" smtClean="0"/>
              <a:t> </a:t>
            </a:r>
            <a:r>
              <a:rPr lang="cs-CZ" b="1" dirty="0" err="1" smtClean="0"/>
              <a:t>indigenism</a:t>
            </a:r>
            <a:r>
              <a:rPr lang="cs-CZ" b="1" dirty="0" smtClean="0"/>
              <a:t> </a:t>
            </a:r>
          </a:p>
          <a:p>
            <a:r>
              <a:rPr lang="cs-CZ" b="1" dirty="0" err="1" smtClean="0"/>
              <a:t>charismatic</a:t>
            </a:r>
            <a:r>
              <a:rPr lang="cs-CZ" b="1" dirty="0" smtClean="0"/>
              <a:t> leader </a:t>
            </a:r>
          </a:p>
          <a:p>
            <a:r>
              <a:rPr lang="cs-CZ" b="1" dirty="0" err="1" smtClean="0"/>
              <a:t>Sentiments</a:t>
            </a:r>
            <a:r>
              <a:rPr lang="cs-CZ" b="1" dirty="0" smtClean="0"/>
              <a:t>, </a:t>
            </a:r>
            <a:r>
              <a:rPr lang="cs-CZ" b="1" dirty="0" err="1" smtClean="0"/>
              <a:t>strong</a:t>
            </a:r>
            <a:r>
              <a:rPr lang="cs-CZ" b="1" dirty="0" smtClean="0"/>
              <a:t> </a:t>
            </a:r>
            <a:r>
              <a:rPr lang="cs-CZ" b="1" dirty="0" err="1" smtClean="0"/>
              <a:t>leadership</a:t>
            </a:r>
            <a:r>
              <a:rPr lang="cs-CZ" b="1" dirty="0" smtClean="0"/>
              <a:t>, rapid </a:t>
            </a:r>
            <a:r>
              <a:rPr lang="cs-CZ" b="1" dirty="0" err="1" smtClean="0"/>
              <a:t>solutions</a:t>
            </a:r>
            <a:r>
              <a:rPr lang="cs-CZ" b="1" dirty="0" smtClean="0"/>
              <a:t>, </a:t>
            </a:r>
          </a:p>
          <a:p>
            <a:r>
              <a:rPr lang="cs-CZ" b="1" dirty="0" err="1" smtClean="0"/>
              <a:t>Always</a:t>
            </a:r>
            <a:r>
              <a:rPr lang="cs-CZ" b="1" dirty="0" smtClean="0"/>
              <a:t> </a:t>
            </a:r>
            <a:r>
              <a:rPr lang="cs-CZ" b="1" dirty="0" err="1" smtClean="0"/>
              <a:t>men</a:t>
            </a:r>
            <a:r>
              <a:rPr lang="cs-CZ" b="1" dirty="0" smtClean="0"/>
              <a:t> </a:t>
            </a:r>
            <a:r>
              <a:rPr lang="cs-CZ" b="1" dirty="0" err="1" smtClean="0"/>
              <a:t>with</a:t>
            </a:r>
            <a:r>
              <a:rPr lang="cs-CZ" b="1" dirty="0" smtClean="0"/>
              <a:t> </a:t>
            </a:r>
            <a:r>
              <a:rPr lang="cs-CZ" b="1" dirty="0" err="1" smtClean="0"/>
              <a:t>exception</a:t>
            </a:r>
            <a:r>
              <a:rPr lang="cs-CZ" b="1" dirty="0" smtClean="0"/>
              <a:t> </a:t>
            </a:r>
            <a:r>
              <a:rPr lang="cs-CZ" b="1" dirty="0" err="1" smtClean="0"/>
              <a:t>of</a:t>
            </a:r>
            <a:r>
              <a:rPr lang="cs-CZ" b="1" dirty="0" smtClean="0"/>
              <a:t> </a:t>
            </a:r>
            <a:r>
              <a:rPr lang="en-US" b="1" dirty="0" smtClean="0"/>
              <a:t>Eva </a:t>
            </a:r>
            <a:r>
              <a:rPr lang="en-US" b="1" dirty="0" err="1" smtClean="0"/>
              <a:t>Perón</a:t>
            </a:r>
            <a:r>
              <a:rPr lang="cs-CZ" b="1" dirty="0"/>
              <a:t> </a:t>
            </a:r>
            <a:r>
              <a:rPr lang="cs-CZ" b="1" dirty="0" smtClean="0"/>
              <a:t>– LA </a:t>
            </a:r>
            <a:r>
              <a:rPr lang="cs-CZ" b="1" dirty="0" err="1" smtClean="0"/>
              <a:t>machismo</a:t>
            </a:r>
            <a:r>
              <a:rPr lang="cs-CZ" b="1" dirty="0" smtClean="0"/>
              <a:t> </a:t>
            </a:r>
          </a:p>
          <a:p>
            <a:r>
              <a:rPr lang="en-US" b="1" dirty="0" smtClean="0"/>
              <a:t>origins are </a:t>
            </a:r>
            <a:r>
              <a:rPr lang="en-US" b="1" dirty="0"/>
              <a:t>quite different from </a:t>
            </a:r>
            <a:r>
              <a:rPr lang="cs-CZ" b="1" dirty="0" err="1" smtClean="0"/>
              <a:t>traditional</a:t>
            </a:r>
            <a:r>
              <a:rPr lang="cs-CZ" b="1" dirty="0" smtClean="0"/>
              <a:t> </a:t>
            </a:r>
            <a:r>
              <a:rPr lang="cs-CZ" b="1" dirty="0" err="1" smtClean="0"/>
              <a:t>while</a:t>
            </a:r>
            <a:r>
              <a:rPr lang="cs-CZ" b="1" dirty="0" smtClean="0"/>
              <a:t> e</a:t>
            </a:r>
            <a:r>
              <a:rPr lang="en-US" b="1" dirty="0" smtClean="0"/>
              <a:t>lite</a:t>
            </a:r>
            <a:endParaRPr lang="cs-CZ" b="1" dirty="0" smtClean="0"/>
          </a:p>
          <a:p>
            <a:r>
              <a:rPr lang="cs-CZ" b="1" dirty="0" err="1" smtClean="0"/>
              <a:t>High</a:t>
            </a:r>
            <a:r>
              <a:rPr lang="cs-CZ" b="1" dirty="0" smtClean="0"/>
              <a:t> public support</a:t>
            </a:r>
          </a:p>
          <a:p>
            <a:r>
              <a:rPr lang="cs-CZ" b="1" dirty="0" err="1" smtClean="0"/>
              <a:t>Mostly</a:t>
            </a:r>
            <a:r>
              <a:rPr lang="cs-CZ" b="1" dirty="0" smtClean="0"/>
              <a:t> </a:t>
            </a:r>
            <a:r>
              <a:rPr lang="cs-CZ" b="1" dirty="0" err="1" smtClean="0"/>
              <a:t>presidential</a:t>
            </a:r>
            <a:r>
              <a:rPr lang="cs-CZ" b="1" dirty="0" smtClean="0"/>
              <a:t> </a:t>
            </a:r>
            <a:r>
              <a:rPr lang="cs-CZ" b="1" dirty="0" err="1" smtClean="0"/>
              <a:t>systems</a:t>
            </a:r>
            <a:r>
              <a:rPr lang="cs-CZ" b="1" dirty="0" smtClean="0"/>
              <a:t> </a:t>
            </a:r>
            <a:r>
              <a:rPr lang="cs-CZ" b="1" dirty="0" err="1" smtClean="0"/>
              <a:t>without</a:t>
            </a:r>
            <a:r>
              <a:rPr lang="cs-CZ" b="1" dirty="0" smtClean="0"/>
              <a:t> </a:t>
            </a:r>
            <a:r>
              <a:rPr lang="cs-CZ" b="1" dirty="0" err="1" smtClean="0"/>
              <a:t>checks</a:t>
            </a:r>
            <a:r>
              <a:rPr lang="cs-CZ" b="1" dirty="0" smtClean="0"/>
              <a:t> and </a:t>
            </a:r>
            <a:r>
              <a:rPr lang="cs-CZ" b="1" dirty="0" err="1" smtClean="0"/>
              <a:t>balances</a:t>
            </a:r>
            <a:endParaRPr lang="cs-CZ" b="1" dirty="0" smtClean="0"/>
          </a:p>
          <a:p>
            <a:r>
              <a:rPr lang="cs-CZ" b="1" dirty="0" err="1" smtClean="0"/>
              <a:t>Fragile</a:t>
            </a:r>
            <a:r>
              <a:rPr lang="cs-CZ" b="1" dirty="0" smtClean="0"/>
              <a:t> party </a:t>
            </a:r>
            <a:r>
              <a:rPr lang="cs-CZ" b="1" dirty="0" err="1" smtClean="0"/>
              <a:t>system</a:t>
            </a:r>
            <a:endParaRPr lang="cs-CZ" b="1" dirty="0" smtClean="0"/>
          </a:p>
          <a:p>
            <a:r>
              <a:rPr lang="cs-CZ" b="1" dirty="0" err="1" smtClean="0"/>
              <a:t>Aim</a:t>
            </a:r>
            <a:r>
              <a:rPr lang="cs-CZ" b="1" dirty="0" smtClean="0"/>
              <a:t> to </a:t>
            </a:r>
            <a:r>
              <a:rPr lang="cs-CZ" b="1" dirty="0" err="1" smtClean="0"/>
              <a:t>create“new</a:t>
            </a:r>
            <a:r>
              <a:rPr lang="cs-CZ" b="1" dirty="0" smtClean="0"/>
              <a:t> type </a:t>
            </a:r>
            <a:r>
              <a:rPr lang="cs-CZ" b="1" dirty="0" err="1" smtClean="0"/>
              <a:t>of</a:t>
            </a:r>
            <a:r>
              <a:rPr lang="cs-CZ" b="1" dirty="0" smtClean="0"/>
              <a:t> </a:t>
            </a:r>
            <a:r>
              <a:rPr lang="cs-CZ" b="1" dirty="0" err="1" smtClean="0"/>
              <a:t>democracy</a:t>
            </a:r>
            <a:r>
              <a:rPr lang="cs-CZ" b="1" dirty="0" smtClean="0"/>
              <a:t>“  </a:t>
            </a:r>
          </a:p>
        </p:txBody>
      </p:sp>
      <p:pic>
        <p:nvPicPr>
          <p:cNvPr id="4" name="Picture 4" descr="peru 4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123" y="4437112"/>
            <a:ext cx="3024148"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41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05064"/>
            <a:ext cx="6330280" cy="2167136"/>
          </a:xfrm>
        </p:spPr>
        <p:txBody>
          <a:bodyPr/>
          <a:lstStyle/>
          <a:p>
            <a:r>
              <a:rPr lang="cs-CZ" dirty="0" err="1" smtClean="0"/>
              <a:t>Populist</a:t>
            </a:r>
            <a:r>
              <a:rPr lang="cs-CZ" dirty="0" smtClean="0"/>
              <a:t> </a:t>
            </a:r>
            <a:r>
              <a:rPr lang="cs-CZ" dirty="0" err="1" smtClean="0"/>
              <a:t>mobilisation</a:t>
            </a:r>
            <a:endParaRPr lang="en-US" dirty="0"/>
          </a:p>
        </p:txBody>
      </p:sp>
      <p:sp>
        <p:nvSpPr>
          <p:cNvPr id="3" name="Zástupný symbol pro obsah 2"/>
          <p:cNvSpPr>
            <a:spLocks noGrp="1"/>
          </p:cNvSpPr>
          <p:nvPr>
            <p:ph idx="1"/>
          </p:nvPr>
        </p:nvSpPr>
        <p:spPr/>
        <p:txBody>
          <a:bodyPr/>
          <a:lstStyle/>
          <a:p>
            <a:r>
              <a:rPr lang="cs-CZ" b="1" dirty="0" smtClean="0"/>
              <a:t>Hard </a:t>
            </a:r>
            <a:r>
              <a:rPr lang="cs-CZ" b="1" dirty="0" err="1" smtClean="0"/>
              <a:t>where</a:t>
            </a:r>
            <a:r>
              <a:rPr lang="cs-CZ" b="1" dirty="0" smtClean="0"/>
              <a:t> party </a:t>
            </a:r>
            <a:r>
              <a:rPr lang="cs-CZ" b="1" dirty="0" err="1" smtClean="0"/>
              <a:t>system</a:t>
            </a:r>
            <a:r>
              <a:rPr lang="cs-CZ" b="1" dirty="0" smtClean="0"/>
              <a:t> </a:t>
            </a:r>
            <a:r>
              <a:rPr lang="cs-CZ" b="1" dirty="0" err="1" smtClean="0"/>
              <a:t>is</a:t>
            </a:r>
            <a:r>
              <a:rPr lang="cs-CZ" b="1" dirty="0" smtClean="0"/>
              <a:t> </a:t>
            </a:r>
            <a:r>
              <a:rPr lang="cs-CZ" b="1" dirty="0" err="1" smtClean="0"/>
              <a:t>strong</a:t>
            </a:r>
            <a:r>
              <a:rPr lang="cs-CZ" b="1" dirty="0"/>
              <a:t> </a:t>
            </a:r>
            <a:r>
              <a:rPr lang="cs-CZ" b="1" dirty="0" smtClean="0"/>
              <a:t>and </a:t>
            </a:r>
            <a:r>
              <a:rPr lang="cs-CZ" b="1" dirty="0" err="1" smtClean="0"/>
              <a:t>inclusive</a:t>
            </a:r>
            <a:r>
              <a:rPr lang="cs-CZ" b="1" dirty="0" smtClean="0"/>
              <a:t> and </a:t>
            </a:r>
            <a:r>
              <a:rPr lang="cs-CZ" b="1" dirty="0" err="1" smtClean="0"/>
              <a:t>where</a:t>
            </a:r>
            <a:r>
              <a:rPr lang="cs-CZ" b="1" dirty="0" smtClean="0"/>
              <a:t> </a:t>
            </a:r>
            <a:r>
              <a:rPr lang="cs-CZ" b="1" dirty="0" err="1" smtClean="0"/>
              <a:t>strong</a:t>
            </a:r>
            <a:r>
              <a:rPr lang="cs-CZ" b="1" dirty="0" smtClean="0"/>
              <a:t> civil society </a:t>
            </a:r>
            <a:r>
              <a:rPr lang="cs-CZ" b="1" dirty="0" err="1" smtClean="0"/>
              <a:t>exists</a:t>
            </a:r>
            <a:endParaRPr lang="cs-CZ" b="1" dirty="0" smtClean="0"/>
          </a:p>
          <a:p>
            <a:endParaRPr lang="cs-CZ" b="1" dirty="0" smtClean="0"/>
          </a:p>
          <a:p>
            <a:r>
              <a:rPr lang="cs-CZ" b="1" dirty="0" err="1" smtClean="0"/>
              <a:t>Easy</a:t>
            </a:r>
            <a:r>
              <a:rPr lang="cs-CZ" b="1" dirty="0" smtClean="0"/>
              <a:t> </a:t>
            </a:r>
            <a:r>
              <a:rPr lang="cs-CZ" b="1" dirty="0" err="1" smtClean="0"/>
              <a:t>for</a:t>
            </a:r>
            <a:r>
              <a:rPr lang="cs-CZ" b="1" dirty="0" smtClean="0"/>
              <a:t> </a:t>
            </a:r>
            <a:r>
              <a:rPr lang="cs-CZ" b="1" dirty="0" err="1" smtClean="0"/>
              <a:t>weak</a:t>
            </a:r>
            <a:r>
              <a:rPr lang="en-US" b="1" dirty="0" smtClean="0"/>
              <a:t>, fragile</a:t>
            </a:r>
            <a:r>
              <a:rPr lang="cs-CZ" b="1" dirty="0" smtClean="0"/>
              <a:t> and </a:t>
            </a:r>
            <a:r>
              <a:rPr lang="cs-CZ" b="1" dirty="0" err="1" smtClean="0"/>
              <a:t>exclusive</a:t>
            </a:r>
            <a:r>
              <a:rPr lang="cs-CZ" b="1" dirty="0" smtClean="0"/>
              <a:t> party </a:t>
            </a:r>
            <a:r>
              <a:rPr lang="cs-CZ" b="1" dirty="0" err="1" smtClean="0"/>
              <a:t>system</a:t>
            </a:r>
            <a:r>
              <a:rPr lang="cs-CZ" b="1" dirty="0" smtClean="0"/>
              <a:t> and </a:t>
            </a:r>
            <a:r>
              <a:rPr lang="cs-CZ" b="1" dirty="0" err="1" smtClean="0"/>
              <a:t>weak</a:t>
            </a:r>
            <a:r>
              <a:rPr lang="cs-CZ" b="1" dirty="0" smtClean="0"/>
              <a:t> civil society</a:t>
            </a:r>
          </a:p>
          <a:p>
            <a:endParaRPr lang="en-US" dirty="0"/>
          </a:p>
        </p:txBody>
      </p:sp>
      <p:pic>
        <p:nvPicPr>
          <p:cNvPr id="5" name="Picture 4" descr="peru 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354240" y="3374952"/>
            <a:ext cx="3024000"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07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Different forms</a:t>
            </a:r>
            <a:endParaRPr lang="en-US" dirty="0"/>
          </a:p>
        </p:txBody>
      </p:sp>
      <p:sp>
        <p:nvSpPr>
          <p:cNvPr id="3" name="Zástupný symbol pro obsah 2"/>
          <p:cNvSpPr>
            <a:spLocks noGrp="1"/>
          </p:cNvSpPr>
          <p:nvPr>
            <p:ph idx="1"/>
          </p:nvPr>
        </p:nvSpPr>
        <p:spPr>
          <a:xfrm>
            <a:off x="762000" y="685800"/>
            <a:ext cx="7543800" cy="4615408"/>
          </a:xfrm>
        </p:spPr>
        <p:txBody>
          <a:bodyPr>
            <a:normAutofit fontScale="92500"/>
          </a:bodyPr>
          <a:lstStyle/>
          <a:p>
            <a:r>
              <a:rPr lang="en-US" b="1" dirty="0" smtClean="0"/>
              <a:t>use of established political part</a:t>
            </a:r>
            <a:r>
              <a:rPr lang="cs-CZ" b="1" dirty="0" smtClean="0"/>
              <a:t>y as </a:t>
            </a:r>
            <a:r>
              <a:rPr lang="cs-CZ" b="1" dirty="0" err="1" smtClean="0"/>
              <a:t>Menem</a:t>
            </a:r>
            <a:r>
              <a:rPr lang="cs-CZ" b="1" dirty="0" smtClean="0"/>
              <a:t> in Argentina/</a:t>
            </a:r>
          </a:p>
          <a:p>
            <a:r>
              <a:rPr lang="cs-CZ" b="1" dirty="0" smtClean="0"/>
              <a:t> </a:t>
            </a:r>
            <a:r>
              <a:rPr lang="cs-CZ" b="1" dirty="0" err="1" smtClean="0"/>
              <a:t>create</a:t>
            </a:r>
            <a:r>
              <a:rPr lang="cs-CZ" b="1" dirty="0" smtClean="0"/>
              <a:t> </a:t>
            </a:r>
            <a:r>
              <a:rPr lang="cs-CZ" b="1" dirty="0" err="1" smtClean="0"/>
              <a:t>new</a:t>
            </a:r>
            <a:r>
              <a:rPr lang="cs-CZ" b="1" dirty="0" smtClean="0"/>
              <a:t> </a:t>
            </a:r>
            <a:r>
              <a:rPr lang="cs-CZ" b="1" dirty="0" err="1" smtClean="0"/>
              <a:t>one</a:t>
            </a:r>
            <a:r>
              <a:rPr lang="cs-CZ" b="1" dirty="0" smtClean="0"/>
              <a:t> </a:t>
            </a:r>
            <a:r>
              <a:rPr lang="cs-CZ" b="1" dirty="0" err="1" smtClean="0"/>
              <a:t>against</a:t>
            </a:r>
            <a:r>
              <a:rPr lang="cs-CZ" b="1" dirty="0" smtClean="0"/>
              <a:t> </a:t>
            </a:r>
            <a:r>
              <a:rPr lang="cs-CZ" b="1" dirty="0" err="1" smtClean="0"/>
              <a:t>established</a:t>
            </a:r>
            <a:r>
              <a:rPr lang="cs-CZ" b="1" dirty="0" smtClean="0"/>
              <a:t> </a:t>
            </a:r>
            <a:r>
              <a:rPr lang="cs-CZ" b="1" dirty="0" err="1" smtClean="0"/>
              <a:t>existing</a:t>
            </a:r>
            <a:r>
              <a:rPr lang="cs-CZ" b="1" dirty="0" smtClean="0"/>
              <a:t> party </a:t>
            </a:r>
            <a:r>
              <a:rPr lang="cs-CZ" b="1" dirty="0" err="1" smtClean="0"/>
              <a:t>system</a:t>
            </a:r>
            <a:r>
              <a:rPr lang="cs-CZ" b="1" dirty="0" smtClean="0"/>
              <a:t> as </a:t>
            </a:r>
            <a:r>
              <a:rPr lang="cs-CZ" b="1" dirty="0" err="1" smtClean="0"/>
              <a:t>e.g</a:t>
            </a:r>
            <a:r>
              <a:rPr lang="cs-CZ" b="1" dirty="0" smtClean="0"/>
              <a:t>. </a:t>
            </a:r>
            <a:r>
              <a:rPr lang="cs-CZ" b="1" dirty="0" err="1" smtClean="0"/>
              <a:t>Chavez</a:t>
            </a:r>
            <a:r>
              <a:rPr lang="cs-CZ" b="1" dirty="0" smtClean="0"/>
              <a:t> in Venezuela</a:t>
            </a:r>
          </a:p>
          <a:p>
            <a:r>
              <a:rPr lang="cs-CZ" b="1" dirty="0" err="1" smtClean="0"/>
              <a:t>Property</a:t>
            </a:r>
            <a:r>
              <a:rPr lang="cs-CZ" b="1" dirty="0" smtClean="0"/>
              <a:t> in </a:t>
            </a:r>
            <a:r>
              <a:rPr lang="cs-CZ" b="1" dirty="0" err="1" smtClean="0"/>
              <a:t>state</a:t>
            </a:r>
            <a:r>
              <a:rPr lang="cs-CZ" b="1" dirty="0" smtClean="0"/>
              <a:t> </a:t>
            </a:r>
            <a:r>
              <a:rPr lang="cs-CZ" b="1" dirty="0" err="1" smtClean="0"/>
              <a:t>hands</a:t>
            </a:r>
            <a:r>
              <a:rPr lang="cs-CZ" b="1" dirty="0" smtClean="0"/>
              <a:t>, </a:t>
            </a:r>
            <a:r>
              <a:rPr lang="cs-CZ" b="1" dirty="0" err="1" smtClean="0"/>
              <a:t>nationalisation</a:t>
            </a:r>
            <a:r>
              <a:rPr lang="cs-CZ" b="1" dirty="0" smtClean="0"/>
              <a:t> – </a:t>
            </a:r>
            <a:r>
              <a:rPr lang="cs-CZ" b="1" dirty="0" err="1" smtClean="0"/>
              <a:t>Chavez</a:t>
            </a:r>
            <a:r>
              <a:rPr lang="cs-CZ" b="1" dirty="0" smtClean="0"/>
              <a:t>, vs. </a:t>
            </a:r>
            <a:r>
              <a:rPr lang="cs-CZ" b="1" dirty="0" err="1" smtClean="0"/>
              <a:t>Neoliberalism</a:t>
            </a:r>
            <a:r>
              <a:rPr lang="cs-CZ" b="1" dirty="0" smtClean="0"/>
              <a:t> </a:t>
            </a:r>
            <a:r>
              <a:rPr lang="cs-CZ" b="1" dirty="0" err="1" smtClean="0"/>
              <a:t>e.g</a:t>
            </a:r>
            <a:r>
              <a:rPr lang="cs-CZ" b="1" dirty="0" smtClean="0"/>
              <a:t>. </a:t>
            </a:r>
            <a:r>
              <a:rPr lang="cs-CZ" b="1" dirty="0" err="1" smtClean="0"/>
              <a:t>Fujimori</a:t>
            </a:r>
            <a:endParaRPr lang="cs-CZ" b="1" dirty="0" smtClean="0"/>
          </a:p>
          <a:p>
            <a:r>
              <a:rPr lang="cs-CZ" b="1" dirty="0" err="1" smtClean="0"/>
              <a:t>Polarisation</a:t>
            </a:r>
            <a:r>
              <a:rPr lang="cs-CZ" b="1" dirty="0" smtClean="0"/>
              <a:t> </a:t>
            </a:r>
            <a:r>
              <a:rPr lang="cs-CZ" b="1" dirty="0" err="1" smtClean="0"/>
              <a:t>of</a:t>
            </a:r>
            <a:r>
              <a:rPr lang="cs-CZ" b="1" dirty="0" smtClean="0"/>
              <a:t> society and support </a:t>
            </a:r>
            <a:r>
              <a:rPr lang="cs-CZ" b="1" dirty="0" err="1" smtClean="0"/>
              <a:t>from</a:t>
            </a:r>
            <a:r>
              <a:rPr lang="cs-CZ" b="1" dirty="0" smtClean="0"/>
              <a:t> </a:t>
            </a:r>
            <a:r>
              <a:rPr lang="cs-CZ" b="1" dirty="0" err="1" smtClean="0"/>
              <a:t>low</a:t>
            </a:r>
            <a:r>
              <a:rPr lang="cs-CZ" b="1" dirty="0"/>
              <a:t> </a:t>
            </a:r>
            <a:r>
              <a:rPr lang="cs-CZ" b="1" dirty="0" err="1" smtClean="0"/>
              <a:t>class</a:t>
            </a:r>
            <a:r>
              <a:rPr lang="cs-CZ" b="1" dirty="0" smtClean="0"/>
              <a:t> in </a:t>
            </a:r>
            <a:r>
              <a:rPr lang="cs-CZ" b="1" dirty="0" err="1" smtClean="0"/>
              <a:t>Chavez</a:t>
            </a:r>
            <a:r>
              <a:rPr lang="cs-CZ" b="1" dirty="0" smtClean="0"/>
              <a:t> Venezuela vs. </a:t>
            </a:r>
            <a:r>
              <a:rPr lang="cs-CZ" b="1" dirty="0" err="1" smtClean="0"/>
              <a:t>Multi-class</a:t>
            </a:r>
            <a:r>
              <a:rPr lang="cs-CZ" b="1" dirty="0" smtClean="0"/>
              <a:t> </a:t>
            </a:r>
            <a:r>
              <a:rPr lang="cs-CZ" b="1" dirty="0" err="1" smtClean="0"/>
              <a:t>coalitions</a:t>
            </a:r>
            <a:r>
              <a:rPr lang="cs-CZ" b="1" dirty="0" smtClean="0"/>
              <a:t> in </a:t>
            </a:r>
            <a:r>
              <a:rPr lang="cs-CZ" b="1" dirty="0" err="1" smtClean="0"/>
              <a:t>Fujimori</a:t>
            </a:r>
            <a:r>
              <a:rPr lang="cs-CZ" b="1" dirty="0" smtClean="0"/>
              <a:t> </a:t>
            </a:r>
            <a:r>
              <a:rPr lang="cs-CZ" b="1" dirty="0" err="1" smtClean="0"/>
              <a:t>regime</a:t>
            </a:r>
            <a:endParaRPr lang="cs-CZ" b="1" dirty="0" smtClean="0"/>
          </a:p>
          <a:p>
            <a:r>
              <a:rPr lang="cs-CZ" b="1" dirty="0" smtClean="0"/>
              <a:t>Most </a:t>
            </a:r>
            <a:r>
              <a:rPr lang="cs-CZ" b="1" dirty="0" err="1" smtClean="0"/>
              <a:t>of</a:t>
            </a:r>
            <a:r>
              <a:rPr lang="cs-CZ" b="1" dirty="0" smtClean="0"/>
              <a:t> </a:t>
            </a:r>
            <a:r>
              <a:rPr lang="cs-CZ" b="1" dirty="0" err="1" smtClean="0"/>
              <a:t>them</a:t>
            </a:r>
            <a:r>
              <a:rPr lang="cs-CZ" b="1" dirty="0" smtClean="0"/>
              <a:t> </a:t>
            </a:r>
            <a:r>
              <a:rPr lang="cs-CZ" b="1" dirty="0" err="1" smtClean="0"/>
              <a:t>critiques</a:t>
            </a:r>
            <a:r>
              <a:rPr lang="cs-CZ" b="1" dirty="0" smtClean="0"/>
              <a:t> </a:t>
            </a:r>
            <a:r>
              <a:rPr lang="cs-CZ" b="1" dirty="0" err="1" smtClean="0"/>
              <a:t>of</a:t>
            </a:r>
            <a:r>
              <a:rPr lang="cs-CZ" b="1" dirty="0" smtClean="0"/>
              <a:t> </a:t>
            </a:r>
            <a:r>
              <a:rPr lang="cs-CZ" b="1" dirty="0" err="1" smtClean="0"/>
              <a:t>partidocracias</a:t>
            </a:r>
            <a:r>
              <a:rPr lang="cs-CZ" b="1" dirty="0" smtClean="0"/>
              <a:t> but </a:t>
            </a:r>
            <a:r>
              <a:rPr lang="cs-CZ" b="1" dirty="0" err="1" smtClean="0"/>
              <a:t>unable</a:t>
            </a:r>
            <a:r>
              <a:rPr lang="cs-CZ" b="1" dirty="0" smtClean="0"/>
              <a:t> to </a:t>
            </a:r>
            <a:r>
              <a:rPr lang="cs-CZ" b="1" dirty="0" err="1" smtClean="0"/>
              <a:t>fill</a:t>
            </a:r>
            <a:r>
              <a:rPr lang="cs-CZ" b="1" dirty="0" smtClean="0"/>
              <a:t> </a:t>
            </a:r>
            <a:r>
              <a:rPr lang="cs-CZ" b="1" dirty="0" err="1" smtClean="0"/>
              <a:t>the</a:t>
            </a:r>
            <a:r>
              <a:rPr lang="cs-CZ" b="1" dirty="0" smtClean="0"/>
              <a:t> </a:t>
            </a:r>
            <a:r>
              <a:rPr lang="cs-CZ" b="1" dirty="0" err="1" smtClean="0"/>
              <a:t>political</a:t>
            </a:r>
            <a:r>
              <a:rPr lang="cs-CZ" b="1" dirty="0" smtClean="0"/>
              <a:t> </a:t>
            </a:r>
            <a:r>
              <a:rPr lang="cs-CZ" b="1" dirty="0" err="1" smtClean="0"/>
              <a:t>vacuum</a:t>
            </a:r>
            <a:r>
              <a:rPr lang="cs-CZ" b="1" dirty="0" smtClean="0"/>
              <a:t> </a:t>
            </a:r>
            <a:r>
              <a:rPr lang="cs-CZ" b="1" dirty="0" err="1" smtClean="0"/>
              <a:t>with</a:t>
            </a:r>
            <a:r>
              <a:rPr lang="cs-CZ" b="1" dirty="0" smtClean="0"/>
              <a:t> </a:t>
            </a:r>
            <a:r>
              <a:rPr lang="cs-CZ" b="1" dirty="0" err="1" smtClean="0"/>
              <a:t>new</a:t>
            </a:r>
            <a:r>
              <a:rPr lang="cs-CZ" b="1" dirty="0" smtClean="0"/>
              <a:t> </a:t>
            </a:r>
            <a:r>
              <a:rPr lang="cs-CZ" b="1" dirty="0" err="1" smtClean="0"/>
              <a:t>representative</a:t>
            </a:r>
            <a:r>
              <a:rPr lang="cs-CZ" b="1" dirty="0" smtClean="0"/>
              <a:t> </a:t>
            </a:r>
            <a:r>
              <a:rPr lang="cs-CZ" b="1" dirty="0" err="1" smtClean="0"/>
              <a:t>institutions</a:t>
            </a:r>
            <a:endParaRPr lang="cs-CZ" b="1" dirty="0" smtClean="0"/>
          </a:p>
          <a:p>
            <a:r>
              <a:rPr lang="cs-CZ" b="1" dirty="0" err="1" smtClean="0"/>
              <a:t>Peronismo</a:t>
            </a:r>
            <a:r>
              <a:rPr lang="cs-CZ" b="1" dirty="0" smtClean="0"/>
              <a:t>, </a:t>
            </a:r>
            <a:r>
              <a:rPr lang="cs-CZ" b="1" dirty="0" err="1" smtClean="0"/>
              <a:t>fujimorismo</a:t>
            </a:r>
            <a:r>
              <a:rPr lang="cs-CZ" b="1" dirty="0" smtClean="0"/>
              <a:t>, </a:t>
            </a:r>
            <a:r>
              <a:rPr lang="cs-CZ" b="1" dirty="0" err="1" smtClean="0"/>
              <a:t>chavismo</a:t>
            </a:r>
            <a:r>
              <a:rPr lang="cs-CZ" b="1" dirty="0" smtClean="0"/>
              <a:t>…..</a:t>
            </a:r>
          </a:p>
          <a:p>
            <a:endParaRPr lang="cs-CZ" dirty="0" smtClean="0"/>
          </a:p>
          <a:p>
            <a:endParaRPr lang="en-US" dirty="0"/>
          </a:p>
        </p:txBody>
      </p:sp>
    </p:spTree>
    <p:extLst>
      <p:ext uri="{BB962C8B-B14F-4D97-AF65-F5344CB8AC3E}">
        <p14:creationId xmlns:p14="http://schemas.microsoft.com/office/powerpoint/2010/main" val="2167329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1126</TotalTime>
  <Words>2263</Words>
  <Application>Microsoft Office PowerPoint</Application>
  <PresentationFormat>Předvádění na obrazovce (4:3)</PresentationFormat>
  <Paragraphs>222</Paragraphs>
  <Slides>38</Slides>
  <Notes>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38</vt:i4>
      </vt:variant>
    </vt:vector>
  </HeadingPairs>
  <TitlesOfParts>
    <vt:vector size="45" baseType="lpstr">
      <vt:lpstr>Arial</vt:lpstr>
      <vt:lpstr>Calibri</vt:lpstr>
      <vt:lpstr>Impact</vt:lpstr>
      <vt:lpstr>MS Mincho</vt:lpstr>
      <vt:lpstr>Times New Roman</vt:lpstr>
      <vt:lpstr>Wingdings</vt:lpstr>
      <vt:lpstr>NewsPrint</vt:lpstr>
      <vt:lpstr>Populism in Latin America</vt:lpstr>
      <vt:lpstr>Prezentace aplikace PowerPoint</vt:lpstr>
      <vt:lpstr>Prezentace aplikace PowerPoint</vt:lpstr>
      <vt:lpstr>LA Political spectrum</vt:lpstr>
      <vt:lpstr>LA 2007-2019</vt:lpstr>
      <vt:lpstr>Waves of LA populism</vt:lpstr>
      <vt:lpstr>LA Populism</vt:lpstr>
      <vt:lpstr>Populist mobilisation</vt:lpstr>
      <vt:lpstr>Different forms</vt:lpstr>
      <vt:lpstr>Populism as challenge to democracy</vt:lpstr>
      <vt:lpstr>Populism as challenge to democracy </vt:lpstr>
      <vt:lpstr>Populism as challenge to democracy</vt:lpstr>
      <vt:lpstr>LA neo-populists: Fujimori in Peru</vt:lpstr>
      <vt:lpstr>LA neo-populists: Fujimori in Peru</vt:lpstr>
      <vt:lpstr>LA neo-populists: Fujimori in Peru</vt:lpstr>
      <vt:lpstr>Fujimori against terrorism and the end of Fujimorismo</vt:lpstr>
      <vt:lpstr>LA 3rd wave of populism: Bolivia before Morales</vt:lpstr>
      <vt:lpstr>Social conflict in Bolivia before Morales</vt:lpstr>
      <vt:lpstr>Bolivia: Evo Morales</vt:lpstr>
      <vt:lpstr>Bolivia: Evo Morales administration</vt:lpstr>
      <vt:lpstr>Bolivia: New constitution introduced by Evo Morales</vt:lpstr>
      <vt:lpstr>Evo Morales administration</vt:lpstr>
      <vt:lpstr>Venezuela before Hugo Chavez</vt:lpstr>
      <vt:lpstr>Venezuela: Hugo Chavez 1998-2013</vt:lpstr>
      <vt:lpstr>Chavez</vt:lpstr>
      <vt:lpstr>Venezuela under Hugo Chavez </vt:lpstr>
      <vt:lpstr>Venezuela under Chavez:Constitution 2007</vt:lpstr>
      <vt:lpstr>Venezuela under Hugo Chavez</vt:lpstr>
      <vt:lpstr>Prezentace aplikace PowerPoint</vt:lpstr>
      <vt:lpstr>Hugo Chavez and his friends</vt:lpstr>
      <vt:lpstr>Nicola maduro since 2013</vt:lpstr>
      <vt:lpstr>Ecuador before Rafael Correa </vt:lpstr>
      <vt:lpstr>Ecuador: Rafael Correa</vt:lpstr>
      <vt:lpstr>Lenin Moreno   switching sides and decorreisation reversed several key legislation pieces passed by Correa´s administration, that targeted wealthy individuals and banks,  also reversed a previous referendum allowing indefinite re-election</vt:lpstr>
      <vt:lpstr>MORENA</vt:lpstr>
      <vt:lpstr>In the name of women in LA</vt:lpstr>
      <vt:lpstr>Brazil: far right populism?</vt:lpstr>
      <vt:lpstr>LA populism as a result of these factors: </vt:lpstr>
    </vt:vector>
  </TitlesOfParts>
  <Company>CIKT 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Populism in Latin America</dc:title>
  <dc:creator>Věra Stojarová</dc:creator>
  <cp:lastModifiedBy>Hewlett-Packard Company</cp:lastModifiedBy>
  <cp:revision>57</cp:revision>
  <dcterms:created xsi:type="dcterms:W3CDTF">2013-10-02T12:09:23Z</dcterms:created>
  <dcterms:modified xsi:type="dcterms:W3CDTF">2019-11-05T12:25:24Z</dcterms:modified>
</cp:coreProperties>
</file>