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7" r:id="rId4"/>
    <p:sldId id="268" r:id="rId5"/>
    <p:sldId id="261" r:id="rId6"/>
    <p:sldId id="269" r:id="rId7"/>
    <p:sldId id="270" r:id="rId8"/>
    <p:sldId id="263" r:id="rId9"/>
    <p:sldId id="271" r:id="rId10"/>
    <p:sldId id="264" r:id="rId11"/>
    <p:sldId id="272" r:id="rId12"/>
    <p:sldId id="258" r:id="rId13"/>
    <p:sldId id="259" r:id="rId14"/>
    <p:sldId id="260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4"/>
  </p:normalViewPr>
  <p:slideViewPr>
    <p:cSldViewPr snapToGrid="0" snapToObjects="1">
      <p:cViewPr>
        <p:scale>
          <a:sx n="112" d="100"/>
          <a:sy n="112" d="100"/>
        </p:scale>
        <p:origin x="576" y="-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E4FE6-565A-B54D-AC5E-106ED2E707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B947F8-725D-DA4F-B730-C1EDC71B63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851E3-BCE7-D44A-9F43-54477C208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76C-AA8B-0540-938D-6855966C5FB5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2B230F-9421-1845-AAE9-892B96EAB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DA487-E1E2-C344-B948-6AAB66C0E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AEC8-77B5-9748-8208-A6C17B466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08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C4B4F-5DAC-664E-94B9-7451F77D4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90E6AB-0BA2-9244-9C12-50349FAEE7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62C57-209B-4E46-9B48-61DC43CE8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76C-AA8B-0540-938D-6855966C5FB5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0A079-8C5C-584C-B17B-DAD5AF235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80ACB-70E4-E845-B249-D9677A4E3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AEC8-77B5-9748-8208-A6C17B466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251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C924B2-05C1-2543-9545-701DF5DCFB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65438D-7697-A845-8604-B132A0621F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C7C73-6462-014E-A49F-1701D8AE2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76C-AA8B-0540-938D-6855966C5FB5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3A9F2-53AF-CA4F-88F0-8EED56C6D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C3313-E61E-B440-A2E2-70CE53ED9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AEC8-77B5-9748-8208-A6C17B466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056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57E81-0003-324E-939A-5E1C234F2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EF371-4A13-8D4F-9835-295ADC258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70BE3-09FC-264C-AB39-08C87F1BA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76C-AA8B-0540-938D-6855966C5FB5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D3BA4E-F62E-0C4D-AD2D-C3756B9A8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A1E6F-F7F7-844E-A90C-2380E88C9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AEC8-77B5-9748-8208-A6C17B466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948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68ECF-CAEE-2349-BC5F-ACA915D57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21EE0-73EB-3941-9D0F-8977BD5D1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51F27-B0D3-9F4B-A1A0-0CC6D45EB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76C-AA8B-0540-938D-6855966C5FB5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67F2D-8FFE-6F49-85AC-550636016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6D4CB-7815-D14D-9233-E83D04614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AEC8-77B5-9748-8208-A6C17B466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640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1DE58-E071-9B4D-AEA8-C22D858A6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47871-C14D-CE40-B146-CC9A8DAD34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146C5E-ADAB-DC4B-9262-B93CD2FF4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9ECE24-74EF-7B42-9E2F-4CB95B0CE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76C-AA8B-0540-938D-6855966C5FB5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1FB213-B2F1-7942-864F-C00B94327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21E958-877B-3A46-8EE2-077E5A97A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AEC8-77B5-9748-8208-A6C17B466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162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D0DC3-B683-384C-9E51-DF61E955F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9C06BB-D25A-CF44-8409-C5D6381285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57BA52-8ED0-1949-BED3-BABAD2CB96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069E62-BCFA-F744-956F-2DBE561002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6C4900-300F-E047-82B6-54E747EFFF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CD59F5-9DFA-A448-889E-D54362A0A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76C-AA8B-0540-938D-6855966C5FB5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815619-52B2-AA46-A1BC-1D1D09A27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501D83-AA7D-334C-864B-AD5E57764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AEC8-77B5-9748-8208-A6C17B466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088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FAF83-02D4-5B4F-9847-F54651A0B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B97875-31EF-8B4F-92E2-303106EE5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76C-AA8B-0540-938D-6855966C5FB5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EBF6B1-EEB9-2F44-8656-B315D633F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6C2604-2547-ED44-9120-3968AA596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AEC8-77B5-9748-8208-A6C17B466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32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316EF6-04C7-8549-BE32-F1DED0365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76C-AA8B-0540-938D-6855966C5FB5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70B7F7-8329-8E43-B564-98A835F15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F91182-A88A-6746-9EA4-4D45F141D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AEC8-77B5-9748-8208-A6C17B466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816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C0474-80A2-5A4F-B72B-3D9283EBB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78F6A-8D74-4A49-AC15-A6F04F5D0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91841A-C9C7-4C41-97A7-CE18E0625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BC337-3CC4-924A-951F-63B6F58E1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76C-AA8B-0540-938D-6855966C5FB5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389C0C-C2A7-3343-82B5-0D688C402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4E343-7DD8-A74F-B11F-9953B42B1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AEC8-77B5-9748-8208-A6C17B466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67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4E5AC-94FC-A146-809F-73BC70A2E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E3D41B-42C1-1A4A-A22C-7D1FF3167A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20B7B7-5963-E144-B405-6CA9F8C7B6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A9F8A0-2E26-AE47-A4F7-3B5B23291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76C-AA8B-0540-938D-6855966C5FB5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3CAB81-FDD4-1E41-AF62-D3A95BB27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CE8F0-62D4-204D-8490-D9C2CB8A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AEC8-77B5-9748-8208-A6C17B466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0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4B615E-8480-754D-ABF3-BA1CCDAAC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0F300A-A1D3-EA42-83EC-1BA3EF3E2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DBEEA-8800-7A49-B699-62994ADAAF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A876C-AA8B-0540-938D-6855966C5FB5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6C64A4-27CC-5946-B417-E65E152599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F6DD40-DB6C-6040-A19E-244F29F6FD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6AEC8-77B5-9748-8208-A6C17B466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98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793CF-5830-E344-BA86-1AB8A02121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Dekonsolidácia</a:t>
            </a:r>
            <a:r>
              <a:rPr lang="en-US" b="1" dirty="0"/>
              <a:t> </a:t>
            </a:r>
            <a:r>
              <a:rPr lang="en-US" b="1" dirty="0" err="1"/>
              <a:t>demokracie</a:t>
            </a:r>
            <a:r>
              <a:rPr lang="en-US" b="1" dirty="0"/>
              <a:t>? </a:t>
            </a:r>
            <a:r>
              <a:rPr lang="en-US" b="1" dirty="0" err="1"/>
              <a:t>Komparatívne</a:t>
            </a:r>
            <a:r>
              <a:rPr lang="en-US" b="1" dirty="0"/>
              <a:t> </a:t>
            </a:r>
            <a:r>
              <a:rPr lang="en-US" b="1" dirty="0" err="1"/>
              <a:t>súvislosti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5DBF13-5346-734E-9C2B-EC5CB09845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Koniec</a:t>
            </a:r>
            <a:r>
              <a:rPr lang="en-US" dirty="0"/>
              <a:t> </a:t>
            </a:r>
            <a:r>
              <a:rPr lang="en-US" dirty="0" err="1"/>
              <a:t>postkomunizmu</a:t>
            </a:r>
            <a:endParaRPr lang="en-US" dirty="0"/>
          </a:p>
          <a:p>
            <a:r>
              <a:rPr lang="en-US" dirty="0" err="1"/>
              <a:t>Podzim</a:t>
            </a:r>
            <a:r>
              <a:rPr lang="en-US" dirty="0"/>
              <a:t> 2019</a:t>
            </a:r>
          </a:p>
          <a:p>
            <a:r>
              <a:rPr lang="en-US" dirty="0"/>
              <a:t>Doc. Marek </a:t>
            </a:r>
            <a:r>
              <a:rPr lang="en-US" dirty="0" err="1"/>
              <a:t>Rybář</a:t>
            </a:r>
            <a:r>
              <a:rPr lang="en-US" dirty="0"/>
              <a:t>, PhD.</a:t>
            </a:r>
          </a:p>
        </p:txBody>
      </p:sp>
    </p:spTree>
    <p:extLst>
      <p:ext uri="{BB962C8B-B14F-4D97-AF65-F5344CB8AC3E}">
        <p14:creationId xmlns:p14="http://schemas.microsoft.com/office/powerpoint/2010/main" val="2080368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FFCE366-FFF0-2D43-9F79-960113FCC1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0760" y="0"/>
            <a:ext cx="7211827" cy="677377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E45DE8C-13AA-4F4E-87DE-A622D8A5D8B5}"/>
              </a:ext>
            </a:extLst>
          </p:cNvPr>
          <p:cNvSpPr txBox="1"/>
          <p:nvPr/>
        </p:nvSpPr>
        <p:spPr>
          <a:xfrm>
            <a:off x="505327" y="1840832"/>
            <a:ext cx="30078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/>
              <a:t>Zlepšenie</a:t>
            </a:r>
            <a:r>
              <a:rPr lang="en-US" sz="4400" b="1" dirty="0"/>
              <a:t> </a:t>
            </a:r>
            <a:r>
              <a:rPr lang="en-US" sz="4400" b="1" dirty="0" err="1"/>
              <a:t>demokracie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940788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76ECA-501C-AC4C-B1CE-31AFD2934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Pretrvanie</a:t>
            </a:r>
            <a:r>
              <a:rPr lang="en-US" b="1" dirty="0"/>
              <a:t> </a:t>
            </a:r>
            <a:r>
              <a:rPr lang="en-US" b="1" dirty="0" err="1"/>
              <a:t>silnej</a:t>
            </a:r>
            <a:r>
              <a:rPr lang="en-US" b="1" dirty="0"/>
              <a:t> </a:t>
            </a:r>
            <a:r>
              <a:rPr lang="en-US" b="1" dirty="0" err="1"/>
              <a:t>demokracie</a:t>
            </a:r>
            <a:r>
              <a:rPr lang="sk-SK" b="1" dirty="0">
                <a:effectLst/>
              </a:rPr>
              <a:t>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A776E-D11E-C24D-8E3D-B344DDCAF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91995"/>
          </a:xfrm>
        </p:spPr>
        <p:txBody>
          <a:bodyPr/>
          <a:lstStyle/>
          <a:p>
            <a:r>
              <a:rPr lang="sk-SK" dirty="0"/>
              <a:t>pôvodne vysoké skóre liberálnej demokracie zostalo zachované: Litva, Slovinsko, Česko, Estónsko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36EB61-5B5D-EF45-B829-1EB1EB8F4A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3540760"/>
            <a:ext cx="8839200" cy="222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033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691CF-9B0E-3F42-AAB1-4EE71DFD3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Širší kontext tretej demokratizačnej vlny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50979-5AF8-D042-B6E4-32B4E20E3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krajiny, kde demokracia vydržala na vysokom stupni, alebo došlo k zlepšeniu (štvrtá a piata skupina) sa systematicky odlišujú od ostatných kategórií, predovšetkým v </a:t>
            </a:r>
            <a:r>
              <a:rPr lang="sk-SK" b="1" dirty="0"/>
              <a:t>miere hospodárskeho rastu</a:t>
            </a:r>
          </a:p>
          <a:p>
            <a:pPr algn="just"/>
            <a:r>
              <a:rPr lang="sk-SK" dirty="0"/>
              <a:t>demokracia sa zlepšovala hlavne v celkovo bohatších krajinách </a:t>
            </a:r>
          </a:p>
          <a:p>
            <a:pPr algn="just"/>
            <a:r>
              <a:rPr lang="sk-SK" dirty="0"/>
              <a:t>kolaps demokracie je tiež menej pravdepodobný v krajinách, ktoré sú obklopené demokratickými režimami</a:t>
            </a:r>
          </a:p>
          <a:p>
            <a:pPr algn="just"/>
            <a:r>
              <a:rPr lang="sk-SK" dirty="0"/>
              <a:t>čím vyššia je štartovacia úroveň demokracie, tým pravdepodobnejšie je jej pretrvanie</a:t>
            </a:r>
          </a:p>
        </p:txBody>
      </p:sp>
    </p:spTree>
    <p:extLst>
      <p:ext uri="{BB962C8B-B14F-4D97-AF65-F5344CB8AC3E}">
        <p14:creationId xmlns:p14="http://schemas.microsoft.com/office/powerpoint/2010/main" val="2775515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FC5A0-B34B-714C-BBED-07E49E222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Alternatívy</a:t>
            </a:r>
            <a:r>
              <a:rPr lang="en-US" b="1" dirty="0"/>
              <a:t> k </a:t>
            </a:r>
            <a:r>
              <a:rPr lang="en-US" b="1" dirty="0" err="1"/>
              <a:t>inštitucionálnym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 err="1"/>
              <a:t>indexom</a:t>
            </a:r>
            <a:r>
              <a:rPr lang="en-US" b="1" dirty="0"/>
              <a:t> </a:t>
            </a:r>
            <a:r>
              <a:rPr lang="en-US" b="1" dirty="0" err="1"/>
              <a:t>demokracie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C878A-919C-6547-B107-6A45E6B25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posudzovanie miery demokratickosti do veľkej miery závisí od definície demokratického režimu</a:t>
            </a:r>
          </a:p>
          <a:p>
            <a:pPr algn="just"/>
            <a:r>
              <a:rPr lang="sk-SK" dirty="0"/>
              <a:t>komparatívne ukazovatele, ako produkujú napr. </a:t>
            </a:r>
            <a:r>
              <a:rPr lang="sk-SK" dirty="0" err="1"/>
              <a:t>Freedom</a:t>
            </a:r>
            <a:r>
              <a:rPr lang="sk-SK" dirty="0"/>
              <a:t> </a:t>
            </a:r>
            <a:r>
              <a:rPr lang="sk-SK" dirty="0" err="1"/>
              <a:t>House</a:t>
            </a:r>
            <a:r>
              <a:rPr lang="sk-SK" dirty="0"/>
              <a:t> alebo V-</a:t>
            </a:r>
            <a:r>
              <a:rPr lang="sk-SK" dirty="0" err="1"/>
              <a:t>Dem</a:t>
            </a:r>
            <a:r>
              <a:rPr lang="sk-SK" dirty="0"/>
              <a:t> Projekt, kladú hlavný dôraz na inštitúcie a ich stabilitu, ako sú voľby, ústavy, súdy a pod.</a:t>
            </a:r>
          </a:p>
          <a:p>
            <a:pPr algn="just"/>
            <a:r>
              <a:rPr lang="sk-SK" dirty="0"/>
              <a:t>veľká časť debaty o fungovaní dnešných demokracií sa točí okolo tém, ako sú </a:t>
            </a:r>
            <a:r>
              <a:rPr lang="sk-SK" dirty="0" err="1"/>
              <a:t>deliberácia</a:t>
            </a:r>
            <a:r>
              <a:rPr lang="sk-SK" dirty="0"/>
              <a:t> alebo </a:t>
            </a:r>
            <a:r>
              <a:rPr lang="sk-SK" dirty="0" err="1"/>
              <a:t>internalizácia</a:t>
            </a:r>
            <a:r>
              <a:rPr lang="sk-SK" dirty="0"/>
              <a:t> liberálnodemokratických hodnôt </a:t>
            </a:r>
          </a:p>
          <a:p>
            <a:pPr algn="just"/>
            <a:r>
              <a:rPr lang="sk-SK" dirty="0"/>
              <a:t>chýbajú otázky ekonomickej rovnosti a možností efektívne uplatňovať občianske práva</a:t>
            </a:r>
          </a:p>
        </p:txBody>
      </p:sp>
    </p:spTree>
    <p:extLst>
      <p:ext uri="{BB962C8B-B14F-4D97-AF65-F5344CB8AC3E}">
        <p14:creationId xmlns:p14="http://schemas.microsoft.com/office/powerpoint/2010/main" val="1007986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9A8A8-3CCB-434E-97BE-B9CDF3C92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Alternatívy</a:t>
            </a:r>
            <a:r>
              <a:rPr lang="en-US" b="1" dirty="0"/>
              <a:t> k </a:t>
            </a:r>
            <a:r>
              <a:rPr lang="en-US" b="1" dirty="0" err="1"/>
              <a:t>inštitucionálnym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 err="1"/>
              <a:t>indexom</a:t>
            </a:r>
            <a:r>
              <a:rPr lang="en-US" b="1" dirty="0"/>
              <a:t> </a:t>
            </a:r>
            <a:r>
              <a:rPr lang="en-US" b="1" dirty="0" err="1"/>
              <a:t>demokracie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FB230-7A3E-B942-8DDA-DE6E0E524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b="1" dirty="0" err="1"/>
              <a:t>kulturalistická</a:t>
            </a:r>
            <a:r>
              <a:rPr lang="sk-SK" dirty="0"/>
              <a:t> kritika fungovania politických režimov v postkomunistickom regióne napr. ukazuje nízku mieru akceptácie liberálnodemokratických noriem</a:t>
            </a:r>
          </a:p>
          <a:p>
            <a:pPr algn="just"/>
            <a:r>
              <a:rPr lang="sk-SK" b="1" dirty="0" err="1"/>
              <a:t>politickoekonomická</a:t>
            </a:r>
            <a:r>
              <a:rPr lang="sk-SK" dirty="0"/>
              <a:t> kritika, zameraná na vzťah medzi štátom a spoločnosťou, zase ukazuje na nerovnomerný prístup rozličných skupín obyvateľstva k bohatstvu a vplyvu</a:t>
            </a:r>
          </a:p>
          <a:p>
            <a:pPr algn="just"/>
            <a:r>
              <a:rPr lang="sk-SK" dirty="0"/>
              <a:t>zdôrazňuje nebezpečenstvo tzv. </a:t>
            </a:r>
            <a:r>
              <a:rPr lang="sk-SK" i="1" dirty="0"/>
              <a:t>state </a:t>
            </a:r>
            <a:r>
              <a:rPr lang="sk-SK" i="1" dirty="0" err="1"/>
              <a:t>capture</a:t>
            </a:r>
            <a:r>
              <a:rPr lang="sk-SK" dirty="0"/>
              <a:t>, vyskytujúceho sa v mnohých postkomunistických krajinách:  </a:t>
            </a:r>
          </a:p>
          <a:p>
            <a:pPr algn="just"/>
            <a:r>
              <a:rPr lang="sk-SK" dirty="0"/>
              <a:t>ovládnutie štátu ekonomickými záujmovými skupinami, ktoré ho využívajú na vlastné obohatenie</a:t>
            </a:r>
          </a:p>
        </p:txBody>
      </p:sp>
    </p:spTree>
    <p:extLst>
      <p:ext uri="{BB962C8B-B14F-4D97-AF65-F5344CB8AC3E}">
        <p14:creationId xmlns:p14="http://schemas.microsoft.com/office/powerpoint/2010/main" val="9083304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D1306-2AEC-6D47-AEC9-3657308B5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Alternatívy</a:t>
            </a:r>
            <a:r>
              <a:rPr lang="en-US" b="1" dirty="0"/>
              <a:t> k </a:t>
            </a:r>
            <a:r>
              <a:rPr lang="en-US" b="1" dirty="0" err="1"/>
              <a:t>inštitucionálnym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 err="1"/>
              <a:t>indexom</a:t>
            </a:r>
            <a:r>
              <a:rPr lang="en-US" b="1" dirty="0"/>
              <a:t> </a:t>
            </a:r>
            <a:r>
              <a:rPr lang="en-US" b="1" dirty="0" err="1"/>
              <a:t>demokracie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BADBC-E93B-9F4D-99E8-936D8B7D2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oba tieto prístupy kritizujú koncepciu úpadku demokracie (</a:t>
            </a:r>
            <a:r>
              <a:rPr lang="sk-SK" dirty="0" err="1"/>
              <a:t>democratic</a:t>
            </a:r>
            <a:r>
              <a:rPr lang="sk-SK" dirty="0"/>
              <a:t> </a:t>
            </a:r>
            <a:r>
              <a:rPr lang="sk-SK" dirty="0" err="1"/>
              <a:t>backsliding</a:t>
            </a:r>
            <a:r>
              <a:rPr lang="sk-SK" dirty="0"/>
              <a:t>)</a:t>
            </a:r>
          </a:p>
          <a:p>
            <a:pPr algn="just"/>
            <a:r>
              <a:rPr lang="sk-SK" dirty="0"/>
              <a:t>podľa nich väčšina postkomunistických demokracií sa nikdy nestali liberálnymi demokraciami, takže k úpadku ani nemohlo dôjsť</a:t>
            </a:r>
          </a:p>
          <a:p>
            <a:pPr algn="just"/>
            <a:r>
              <a:rPr lang="sk-SK" dirty="0"/>
              <a:t>- napr. </a:t>
            </a:r>
            <a:r>
              <a:rPr lang="sk-SK" dirty="0" err="1"/>
              <a:t>Dawson</a:t>
            </a:r>
            <a:r>
              <a:rPr lang="sk-SK" dirty="0"/>
              <a:t> na príklade Srbska, Macedónska a Čiernej Hory tvrdí, že ani jedna z týchto krajín nebola konsolidovaná demokracia v zmysle jej ukotvenia v politickej kultúre, </a:t>
            </a:r>
          </a:p>
          <a:p>
            <a:pPr algn="just"/>
            <a:r>
              <a:rPr lang="sk-SK" dirty="0"/>
              <a:t>neplatí, že by väčšina občanov bola ochotná podporovať a dodržiavať liberálne hodnoty ( v oboch stále prevažujú neliberálne normy)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928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7A402-F385-5B4C-B849-3717BEC40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Alternatívy</a:t>
            </a:r>
            <a:r>
              <a:rPr lang="en-US" b="1" dirty="0"/>
              <a:t> k </a:t>
            </a:r>
            <a:r>
              <a:rPr lang="en-US" b="1" dirty="0" err="1"/>
              <a:t>inštitucionálnym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 err="1"/>
              <a:t>indexom</a:t>
            </a:r>
            <a:r>
              <a:rPr lang="en-US" b="1" dirty="0"/>
              <a:t> </a:t>
            </a:r>
            <a:r>
              <a:rPr lang="en-US" b="1" dirty="0" err="1"/>
              <a:t>demokracie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C73B9-2A4E-8943-AC48-F149F68FC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k-SK" dirty="0"/>
              <a:t>viaceré rebríčky hodnotiace stav demokracie produkujú nepresný obraz: </a:t>
            </a:r>
          </a:p>
          <a:p>
            <a:pPr algn="just"/>
            <a:r>
              <a:rPr lang="sk-SK" dirty="0"/>
              <a:t>súťaživý autoritársky režim v krajinách západného Balkánu sa prejavuje hlavne neformálne, nie prostredníctvom zákonov a otvorene nedemokratických rozhodnutí</a:t>
            </a:r>
          </a:p>
          <a:p>
            <a:pPr algn="just"/>
            <a:r>
              <a:rPr lang="sk-SK" dirty="0" err="1"/>
              <a:t>democratic</a:t>
            </a:r>
            <a:r>
              <a:rPr lang="sk-SK" dirty="0"/>
              <a:t> </a:t>
            </a:r>
            <a:r>
              <a:rPr lang="sk-SK" dirty="0" err="1"/>
              <a:t>backsliding</a:t>
            </a:r>
            <a:r>
              <a:rPr lang="sk-SK" dirty="0"/>
              <a:t> je výsledkom nesprávneho chápania demokracie a jej merania, </a:t>
            </a:r>
          </a:p>
          <a:p>
            <a:pPr algn="just"/>
            <a:r>
              <a:rPr lang="sk-SK" dirty="0"/>
              <a:t>nafúknutie vysoké hodnotenie demokracie v štátoch, kde sú elity náchylnejšie uskutočniť povrchné inštitucionálne reformy bez toho, aby boli vzniknuté inštitúcie a procesy podopreté hodnotovými orientáciami (politikov aj občanov)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3086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48134-C372-EE40-9199-07578904B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Alternatívy</a:t>
            </a:r>
            <a:r>
              <a:rPr lang="en-US" b="1" dirty="0"/>
              <a:t> k </a:t>
            </a:r>
            <a:r>
              <a:rPr lang="en-US" b="1" dirty="0" err="1"/>
              <a:t>inštitucionálnym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 err="1"/>
              <a:t>indexom</a:t>
            </a:r>
            <a:r>
              <a:rPr lang="en-US" b="1" dirty="0"/>
              <a:t> </a:t>
            </a:r>
            <a:r>
              <a:rPr lang="en-US" b="1" dirty="0" err="1"/>
              <a:t>demokracie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A86A9-ED69-424B-BD0B-A748756A1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41582"/>
          </a:xfrm>
        </p:spPr>
        <p:txBody>
          <a:bodyPr>
            <a:noAutofit/>
          </a:bodyPr>
          <a:lstStyle/>
          <a:p>
            <a:pPr algn="just"/>
            <a:r>
              <a:rPr lang="sk-SK" sz="2700" dirty="0"/>
              <a:t>druhý prístup zdôrazňuje, že vo viacerých krajinách došlo k </a:t>
            </a:r>
            <a:r>
              <a:rPr lang="sk-SK" sz="2700" i="1" dirty="0"/>
              <a:t>state </a:t>
            </a:r>
            <a:r>
              <a:rPr lang="sk-SK" sz="2700" i="1" dirty="0" err="1"/>
              <a:t>capture</a:t>
            </a:r>
            <a:r>
              <a:rPr lang="sk-SK" sz="2700" i="1" dirty="0"/>
              <a:t> </a:t>
            </a:r>
            <a:r>
              <a:rPr lang="sk-SK" sz="2700" dirty="0"/>
              <a:t>postkomunistickými elitami</a:t>
            </a:r>
          </a:p>
          <a:p>
            <a:pPr algn="just"/>
            <a:r>
              <a:rPr lang="sk-SK" sz="2700" dirty="0"/>
              <a:t>zároveň platí, že tri desaťročia od pádu komunizmu je krátkym obdobím na to, aby sa vôbec mohli naplno prejaviť demokratické tendencie: </a:t>
            </a:r>
          </a:p>
          <a:p>
            <a:pPr algn="just"/>
            <a:r>
              <a:rPr lang="sk-SK" sz="2700" dirty="0"/>
              <a:t>vzhľadom na historickú prepojenosť medzi mobilizačnými hnutiami, politickou súťažou a historickým vznikom demokracie by nás nemali prekvapiť epizódy demokratizačného regresu a úpadku súvisiacich s neliberálnymi populistickými hnutiami </a:t>
            </a:r>
          </a:p>
          <a:p>
            <a:pPr algn="just"/>
            <a:r>
              <a:rPr lang="sk-SK" sz="2700" dirty="0"/>
              <a:t>z dlhodobého pohľadu môžu byť aj takéto hnutia vnímané ako pozitívne signály politického vývoja: </a:t>
            </a:r>
          </a:p>
          <a:p>
            <a:pPr algn="just"/>
            <a:r>
              <a:rPr lang="sk-SK" sz="2700" dirty="0"/>
              <a:t>ako pokusy o nastavenie mobilizačných mechanizmov kontroly politických elít, ktoré sa majú zodpovedať svojim voličom</a:t>
            </a:r>
          </a:p>
        </p:txBody>
      </p:sp>
    </p:spTree>
    <p:extLst>
      <p:ext uri="{BB962C8B-B14F-4D97-AF65-F5344CB8AC3E}">
        <p14:creationId xmlns:p14="http://schemas.microsoft.com/office/powerpoint/2010/main" val="14428513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34641-5B02-9547-8F4C-BE9211E65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Bieber: </a:t>
            </a:r>
            <a:r>
              <a:rPr lang="en-US" b="1" dirty="0" err="1"/>
              <a:t>západný</a:t>
            </a:r>
            <a:r>
              <a:rPr lang="en-US" b="1" dirty="0"/>
              <a:t> </a:t>
            </a:r>
            <a:r>
              <a:rPr lang="en-US" b="1" dirty="0" err="1"/>
              <a:t>Balkán</a:t>
            </a:r>
            <a:r>
              <a:rPr lang="en-US" b="1" dirty="0"/>
              <a:t> a </a:t>
            </a:r>
            <a:r>
              <a:rPr lang="en-US" b="1" dirty="0" err="1"/>
              <a:t>demokracia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868AB-F68C-FE4A-9A30-9AA52002C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sk-SK" dirty="0"/>
              <a:t>vládnuce politické elity dokázali odolávať demokratizačným tlakom a vytvoriť súťaživé autoritárske/hybridné režimy odlišné od tých z 90.-tych rokov:</a:t>
            </a:r>
          </a:p>
          <a:p>
            <a:pPr algn="just"/>
            <a:r>
              <a:rPr lang="sk-SK" dirty="0"/>
              <a:t>aj súčasní vládcovia posilňujú exekutívu, ovládajú štátny aparát a rozkladajú nezávislé inštitúcie, okrem iných médiá</a:t>
            </a:r>
          </a:p>
          <a:p>
            <a:pPr algn="just"/>
            <a:r>
              <a:rPr lang="sk-SK" dirty="0"/>
              <a:t>- zároveň voľby vyhrávajú a demokraciu krivia deklaratívne </a:t>
            </a:r>
            <a:r>
              <a:rPr lang="sk-SK" dirty="0" err="1"/>
              <a:t>proeurópski</a:t>
            </a:r>
            <a:r>
              <a:rPr lang="sk-SK" dirty="0"/>
              <a:t> politici, ktorí sa opierajú o finančnú transfery z EÚ a aktívne sa usilujú o začlenenie do európskych straníckych rodín</a:t>
            </a:r>
          </a:p>
          <a:p>
            <a:pPr algn="just"/>
            <a:r>
              <a:rPr lang="sk-SK" dirty="0"/>
              <a:t>nacionalistická ideológia, dôležitá v 90.-tych rokoch, už nehrá významnejšiu úlohu</a:t>
            </a:r>
          </a:p>
          <a:p>
            <a:pPr algn="just"/>
            <a:r>
              <a:rPr lang="sk-SK" dirty="0"/>
              <a:t>namiesto neho režimy využívajú rozličné "krízy" na </a:t>
            </a:r>
            <a:r>
              <a:rPr lang="sk-SK" dirty="0" err="1"/>
              <a:t>delegitimizáciu</a:t>
            </a:r>
            <a:r>
              <a:rPr lang="sk-SK" dirty="0"/>
              <a:t> opozície a posilnenie vlastných pozícií ako krízových manažérov</a:t>
            </a:r>
          </a:p>
          <a:p>
            <a:pPr algn="just"/>
            <a:r>
              <a:rPr lang="sk-SK" dirty="0"/>
              <a:t>typicky dochádza k "state </a:t>
            </a:r>
            <a:r>
              <a:rPr lang="sk-SK" dirty="0" err="1"/>
              <a:t>capture</a:t>
            </a:r>
            <a:r>
              <a:rPr lang="sk-SK" dirty="0"/>
              <a:t>", kedy úzka vládnuca elita využíva zdroje štátu na vlastné obohacovanie</a:t>
            </a:r>
            <a:r>
              <a:rPr lang="sk-SK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6188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4D3C-1EB2-A24A-B682-C184201AD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Postkomunistický</a:t>
            </a:r>
            <a:r>
              <a:rPr lang="en-US" b="1" dirty="0"/>
              <a:t> </a:t>
            </a:r>
            <a:r>
              <a:rPr lang="en-US" b="1" dirty="0" err="1"/>
              <a:t>región</a:t>
            </a:r>
            <a:r>
              <a:rPr lang="en-US" b="1" dirty="0"/>
              <a:t> </a:t>
            </a:r>
            <a:r>
              <a:rPr lang="en-US" b="1" dirty="0" err="1"/>
              <a:t>je</a:t>
            </a:r>
            <a:r>
              <a:rPr lang="en-US" b="1" dirty="0"/>
              <a:t> </a:t>
            </a:r>
            <a:r>
              <a:rPr lang="en-US" b="1" dirty="0" err="1"/>
              <a:t>iný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329B7-B987-A441-92F7-CA670C386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tieto príklady ukazujú, že Maďarsko a Poľsko, už notoricky známe prípady demokratického úpadku v postkomunistickom regióne, vôbec nie sú pre región strednej a východnej Európy typické</a:t>
            </a:r>
          </a:p>
          <a:p>
            <a:r>
              <a:rPr lang="sk-SK" dirty="0"/>
              <a:t>ich mechanizmus demokratického úpadku - víťazstvo opozičnej strany, ktorá využije svoje vládne postavenie na ohýbanie pravidiel vo svoj prospech - sa vymykajú regiónu strednej a východnej Európy </a:t>
            </a:r>
          </a:p>
          <a:p>
            <a:r>
              <a:rPr lang="sk-SK" dirty="0"/>
              <a:t>prevládajú tú iné mechanizmy, ktoré vedú k oslabeniu demokracie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500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AFC8-5AA2-0C4C-8DC6-1F9D9BB7F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err="1"/>
              <a:t>Výsledky</a:t>
            </a:r>
            <a:r>
              <a:rPr lang="en-US" sz="4000" b="1" dirty="0"/>
              <a:t> </a:t>
            </a:r>
            <a:r>
              <a:rPr lang="en-US" sz="4000" b="1" dirty="0" err="1"/>
              <a:t>tretej</a:t>
            </a:r>
            <a:r>
              <a:rPr lang="en-US" sz="4000" b="1" dirty="0"/>
              <a:t> </a:t>
            </a:r>
            <a:r>
              <a:rPr lang="en-US" sz="4000" b="1" dirty="0" err="1"/>
              <a:t>vlny</a:t>
            </a:r>
            <a:r>
              <a:rPr lang="en-US" sz="4000" b="1" dirty="0"/>
              <a:t> </a:t>
            </a:r>
            <a:r>
              <a:rPr lang="en-US" sz="4000" b="1" dirty="0" err="1"/>
              <a:t>demokratizácie</a:t>
            </a:r>
            <a:r>
              <a:rPr lang="en-US" sz="4000" b="1" dirty="0"/>
              <a:t> (1974-2012)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162A5-4528-FB44-B9E9-3789C007D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obrovské rozdiely v miere (kvalite) demokracie</a:t>
            </a:r>
            <a:r>
              <a:rPr lang="sk-SK" dirty="0">
                <a:effectLst/>
              </a:rPr>
              <a:t> </a:t>
            </a:r>
          </a:p>
          <a:p>
            <a:r>
              <a:rPr lang="sk-SK" dirty="0" err="1"/>
              <a:t>Mainwaring</a:t>
            </a:r>
            <a:r>
              <a:rPr lang="sk-SK" dirty="0"/>
              <a:t> and </a:t>
            </a:r>
            <a:r>
              <a:rPr lang="sk-SK" dirty="0" err="1"/>
              <a:t>Bizzaro</a:t>
            </a:r>
            <a:r>
              <a:rPr lang="sk-SK" dirty="0"/>
              <a:t> (2018): ako ukazovatele miery demokracie použili výsledky V-</a:t>
            </a:r>
            <a:r>
              <a:rPr lang="sk-SK" dirty="0" err="1"/>
              <a:t>Dem</a:t>
            </a:r>
            <a:r>
              <a:rPr lang="sk-SK" dirty="0"/>
              <a:t> indexu</a:t>
            </a:r>
          </a:p>
          <a:p>
            <a:r>
              <a:rPr lang="sk-SK" dirty="0"/>
              <a:t>posledné skóre (situáciu), ktorú posudzovali, bola z roku 2017</a:t>
            </a:r>
            <a:r>
              <a:rPr lang="sk-SK" dirty="0">
                <a:effectLst/>
              </a:rPr>
              <a:t> </a:t>
            </a:r>
          </a:p>
          <a:p>
            <a:r>
              <a:rPr lang="sk-SK" dirty="0"/>
              <a:t>až 91 krajín začali demokratickú </a:t>
            </a:r>
            <a:r>
              <a:rPr lang="sk-SK" dirty="0" err="1"/>
              <a:t>tranzíciu</a:t>
            </a:r>
            <a:r>
              <a:rPr lang="sk-SK" dirty="0">
                <a:effectLst/>
              </a:rPr>
              <a:t> </a:t>
            </a:r>
          </a:p>
          <a:p>
            <a:r>
              <a:rPr lang="sk-SK" dirty="0"/>
              <a:t>podľa vývoja ich rozdelili do piatich kategórií:</a:t>
            </a:r>
          </a:p>
          <a:p>
            <a:r>
              <a:rPr lang="sk-SK" dirty="0"/>
              <a:t>kolaps, erózia, stagnácia, zlepšenie a udržanie vysokej demokratickosti</a:t>
            </a:r>
          </a:p>
          <a:p>
            <a:r>
              <a:rPr lang="sk-SK" dirty="0">
                <a:effectLst/>
              </a:rPr>
              <a:t> porovnanie stavu na začiatku </a:t>
            </a:r>
            <a:r>
              <a:rPr lang="sk-SK" dirty="0" err="1">
                <a:effectLst/>
              </a:rPr>
              <a:t>tranzície</a:t>
            </a:r>
            <a:r>
              <a:rPr lang="sk-SK" dirty="0">
                <a:effectLst/>
              </a:rPr>
              <a:t> a v roku 2017</a:t>
            </a:r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6147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448A5-6E59-AE46-AA9D-1C8D7F5F5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8591"/>
            <a:ext cx="10515600" cy="1325563"/>
          </a:xfrm>
        </p:spPr>
        <p:txBody>
          <a:bodyPr/>
          <a:lstStyle/>
          <a:p>
            <a:pPr algn="ctr"/>
            <a:r>
              <a:rPr lang="en-US" b="1" dirty="0" err="1"/>
              <a:t>Vyprázdňovanie</a:t>
            </a:r>
            <a:r>
              <a:rPr lang="en-US" b="1" dirty="0"/>
              <a:t> a </a:t>
            </a:r>
            <a:r>
              <a:rPr lang="en-US" b="1" dirty="0" err="1"/>
              <a:t>úpadok</a:t>
            </a:r>
            <a:r>
              <a:rPr lang="en-US" b="1" dirty="0"/>
              <a:t> </a:t>
            </a:r>
            <a:r>
              <a:rPr lang="en-US" b="1" dirty="0" err="1"/>
              <a:t>demokracie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E1408-060C-CB40-B8EB-02A1A9A72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9854"/>
            <a:ext cx="10515600" cy="5329556"/>
          </a:xfrm>
        </p:spPr>
        <p:txBody>
          <a:bodyPr>
            <a:noAutofit/>
          </a:bodyPr>
          <a:lstStyle/>
          <a:p>
            <a:pPr algn="just"/>
            <a:r>
              <a:rPr lang="sk-SK" sz="2700" dirty="0"/>
              <a:t>B. </a:t>
            </a:r>
            <a:r>
              <a:rPr lang="sk-SK" sz="2700" dirty="0" err="1"/>
              <a:t>Greskovits</a:t>
            </a:r>
            <a:r>
              <a:rPr lang="sk-SK" sz="2700" dirty="0"/>
              <a:t> (2015) pomenoval dva mechanizmy demokratického úpadku: vyprázdňovanie (</a:t>
            </a:r>
            <a:r>
              <a:rPr lang="sk-SK" sz="2700" dirty="0" err="1"/>
              <a:t>hollowing</a:t>
            </a:r>
            <a:r>
              <a:rPr lang="sk-SK" sz="2700" dirty="0"/>
              <a:t> </a:t>
            </a:r>
            <a:r>
              <a:rPr lang="sk-SK" sz="2700" dirty="0" err="1"/>
              <a:t>out</a:t>
            </a:r>
            <a:r>
              <a:rPr lang="sk-SK" sz="2700" dirty="0"/>
              <a:t>) a úpadok (</a:t>
            </a:r>
            <a:r>
              <a:rPr lang="sk-SK" sz="2700" dirty="0" err="1"/>
              <a:t>backsliding</a:t>
            </a:r>
            <a:r>
              <a:rPr lang="sk-SK" sz="2700" dirty="0"/>
              <a:t>) demokracie</a:t>
            </a:r>
          </a:p>
          <a:p>
            <a:pPr algn="just"/>
            <a:r>
              <a:rPr lang="sk-SK" sz="2700" b="1" dirty="0"/>
              <a:t>vyprázdňovanie</a:t>
            </a:r>
            <a:r>
              <a:rPr lang="sk-SK" sz="2700" dirty="0"/>
              <a:t> demokracie je všeobecným javom mnohých demokracií a odkazuje na pokles účasti verejnosti na politickom rozhodovaní</a:t>
            </a:r>
          </a:p>
          <a:p>
            <a:pPr algn="just"/>
            <a:r>
              <a:rPr lang="sk-SK" sz="2700" dirty="0"/>
              <a:t>naproti tomu </a:t>
            </a:r>
            <a:r>
              <a:rPr lang="sk-SK" sz="2700" b="1" dirty="0"/>
              <a:t>úpadok</a:t>
            </a:r>
            <a:r>
              <a:rPr lang="sk-SK" sz="2700" dirty="0"/>
              <a:t> odkazuje na </a:t>
            </a:r>
            <a:r>
              <a:rPr lang="sk-SK" sz="2700" dirty="0" err="1"/>
              <a:t>radikalizáciu</a:t>
            </a:r>
            <a:r>
              <a:rPr lang="sk-SK" sz="2700" dirty="0"/>
              <a:t> väčšieho segmentu politicky stále aktívnej spoločnosti, podporujúceho politickú elitu s vlažným postojom k demokracii</a:t>
            </a:r>
          </a:p>
          <a:p>
            <a:pPr algn="just"/>
            <a:r>
              <a:rPr lang="sk-SK" sz="2700" dirty="0"/>
              <a:t>demokratické režimy v strednej a východnej Európe už vznikali "vyprázdnené“:</a:t>
            </a:r>
          </a:p>
          <a:p>
            <a:pPr algn="just"/>
            <a:r>
              <a:rPr lang="sk-SK" sz="2700" dirty="0"/>
              <a:t>boli slabo zakorenené v politickej a občianskej spoločnosti, ale aj nízkou mierou angažovanosti socioekonomicky definovaných skupín (odbory a pod.)</a:t>
            </a:r>
          </a:p>
        </p:txBody>
      </p:sp>
    </p:spTree>
    <p:extLst>
      <p:ext uri="{BB962C8B-B14F-4D97-AF65-F5344CB8AC3E}">
        <p14:creationId xmlns:p14="http://schemas.microsoft.com/office/powerpoint/2010/main" val="17790003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7D1EC-1DED-3345-B563-8A69396BB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Stabilita</a:t>
            </a:r>
            <a:r>
              <a:rPr lang="en-US" b="1" dirty="0"/>
              <a:t> </a:t>
            </a:r>
            <a:r>
              <a:rPr lang="en-US" b="1" dirty="0" err="1"/>
              <a:t>vyprázdnených</a:t>
            </a:r>
            <a:r>
              <a:rPr lang="en-US" b="1" dirty="0"/>
              <a:t> </a:t>
            </a:r>
            <a:r>
              <a:rPr lang="en-US" b="1" dirty="0" err="1"/>
              <a:t>demokracií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2794A-E9B2-1440-BEE4-208669B94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Estónsko a Lotyšsko ukazujú, že etnicky </a:t>
            </a:r>
            <a:r>
              <a:rPr lang="sk-SK" dirty="0" err="1"/>
              <a:t>exkluzivistické</a:t>
            </a:r>
            <a:r>
              <a:rPr lang="sk-SK" dirty="0"/>
              <a:t> politické elity sú prekážkou zlepšovania fungovania demokracie bez toho, aby priamo ohrozovali demokratické inštitúcie</a:t>
            </a:r>
          </a:p>
          <a:p>
            <a:r>
              <a:rPr lang="sk-SK" dirty="0"/>
              <a:t>výsledkom je stabilná demokracia (inštitucionálne definovaná), s vylúčením národnostných menšín a politickou pacifikáciou ekonomicky vylúčených skupín obyvateľov (dôchodcovia, manuálne pracujúci a pod.) – (vyprázdňovania demokracie bez demokratického úpadku)</a:t>
            </a:r>
          </a:p>
          <a:p>
            <a:r>
              <a:rPr lang="sk-SK" dirty="0"/>
              <a:t>stabilita sama osebe neznamená nevyhnutne aj (dobrú) demokraciu, pretože môže byť dosiahnutá aj vylúčením, apatiou verejnosti a kontrolou zo strany elít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1570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61FFE-49D2-E649-8B68-E82BC8443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Predátorské</a:t>
            </a:r>
            <a:r>
              <a:rPr lang="en-US" b="1" dirty="0"/>
              <a:t> </a:t>
            </a:r>
            <a:r>
              <a:rPr lang="en-US" b="1" dirty="0" err="1"/>
              <a:t>ekonomické</a:t>
            </a:r>
            <a:r>
              <a:rPr lang="en-US" b="1" dirty="0"/>
              <a:t> </a:t>
            </a:r>
            <a:r>
              <a:rPr lang="en-US" b="1" dirty="0" err="1"/>
              <a:t>elity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6B09B-24A6-9148-A40D-8D3C1C667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k-SK" dirty="0"/>
              <a:t>v hybridných režimoch je stabilita často výsledkom rovnováhy medzi tlakom zo strany (malej) verejnosti požadujúcej viac demokracie, a neústupčivosťou elít, ktoré medzi sebou súťažia o kontrolu nad štátom a jeho inštitúciami</a:t>
            </a:r>
          </a:p>
          <a:p>
            <a:pPr algn="just"/>
            <a:r>
              <a:rPr lang="sk-SK" dirty="0"/>
              <a:t>oligarchovia v Moldavsku, na Ukrajine, či Lotyšsku zase dokázali dlhodobo kontrolovať politické strany, ktoré sa premenili na politické krídlo ich podnikania (</a:t>
            </a:r>
            <a:r>
              <a:rPr lang="sk-SK" dirty="0" err="1"/>
              <a:t>pocket</a:t>
            </a:r>
            <a:r>
              <a:rPr lang="sk-SK" dirty="0"/>
              <a:t> </a:t>
            </a:r>
            <a:r>
              <a:rPr lang="sk-SK" dirty="0" err="1"/>
              <a:t>parties</a:t>
            </a:r>
            <a:r>
              <a:rPr lang="sk-SK" dirty="0"/>
              <a:t>)</a:t>
            </a:r>
          </a:p>
          <a:p>
            <a:pPr algn="just"/>
            <a:r>
              <a:rPr lang="sk-SK" dirty="0"/>
              <a:t>zakorenenie súkromných ekonomických záujmov v štáte a politických stranách reprezentuje alternatívnu cestu k oslabovaniu demokracie v krajinách ako Česko alebo Slovinsko (Slovensko), kde ekonomické záujmy získali kontrolu nad politickými stranami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4256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1ADF0-FC09-D640-A17C-B77F8EAE0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Predátorské</a:t>
            </a:r>
            <a:r>
              <a:rPr lang="en-US" b="1" dirty="0"/>
              <a:t> </a:t>
            </a:r>
            <a:r>
              <a:rPr lang="en-US" b="1" dirty="0" err="1"/>
              <a:t>ekonomické</a:t>
            </a:r>
            <a:r>
              <a:rPr lang="en-US" b="1" dirty="0"/>
              <a:t> </a:t>
            </a:r>
            <a:r>
              <a:rPr lang="en-US" b="1" dirty="0" err="1"/>
              <a:t>elity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01A13-C435-A14E-A6F1-EA2ED1D90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Česko je nateraz najlepšou ilustráciou javu, kedy cyklický vznik nových </a:t>
            </a:r>
            <a:r>
              <a:rPr lang="sk-SK" dirty="0" err="1"/>
              <a:t>antiestablišmentových</a:t>
            </a:r>
            <a:r>
              <a:rPr lang="sk-SK" dirty="0"/>
              <a:t> politických strán nakoniec viedol k nahradeniu predchádzajúcich politických aktérov</a:t>
            </a:r>
          </a:p>
          <a:p>
            <a:pPr algn="just"/>
            <a:r>
              <a:rPr lang="sk-SK" dirty="0"/>
              <a:t>-</a:t>
            </a:r>
            <a:r>
              <a:rPr lang="sk-SK" dirty="0" err="1"/>
              <a:t>antiestablišmentové</a:t>
            </a:r>
            <a:r>
              <a:rPr lang="sk-SK" dirty="0"/>
              <a:t> strany síce často prichádzajú s </a:t>
            </a:r>
            <a:r>
              <a:rPr lang="sk-SK" dirty="0" err="1"/>
              <a:t>antikorupčnou</a:t>
            </a:r>
            <a:r>
              <a:rPr lang="sk-SK" dirty="0"/>
              <a:t> agendou, ale </a:t>
            </a:r>
            <a:r>
              <a:rPr lang="sk-SK" dirty="0" err="1"/>
              <a:t>Babišov</a:t>
            </a:r>
            <a:r>
              <a:rPr lang="sk-SK" dirty="0"/>
              <a:t> prípad (ANO) ukazuje, že takéto strany samotné môžu slúžiť ako nástroj iných ekonomických záujmov</a:t>
            </a:r>
          </a:p>
          <a:p>
            <a:pPr algn="just"/>
            <a:r>
              <a:rPr lang="sk-SK" dirty="0"/>
              <a:t>priama účasť oligarchu v politickej súťaži je ojedinelá a </a:t>
            </a:r>
            <a:r>
              <a:rPr lang="sk-SK" dirty="0" err="1"/>
              <a:t>Babišov</a:t>
            </a:r>
            <a:r>
              <a:rPr lang="sk-SK" dirty="0"/>
              <a:t> prípad tiež ukazuje, že aj riziková (pre jeho záujmy)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897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133EA-C436-8A47-8557-2207A1D26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err="1"/>
              <a:t>Výsledky</a:t>
            </a:r>
            <a:r>
              <a:rPr lang="en-US" sz="4000" b="1" dirty="0"/>
              <a:t> </a:t>
            </a:r>
            <a:r>
              <a:rPr lang="en-US" sz="4000" b="1" dirty="0" err="1"/>
              <a:t>tretej</a:t>
            </a:r>
            <a:r>
              <a:rPr lang="en-US" sz="4000" b="1" dirty="0"/>
              <a:t> </a:t>
            </a:r>
            <a:r>
              <a:rPr lang="en-US" sz="4000" b="1" dirty="0" err="1"/>
              <a:t>vlny</a:t>
            </a:r>
            <a:r>
              <a:rPr lang="en-US" sz="4000" b="1" dirty="0"/>
              <a:t> </a:t>
            </a:r>
            <a:r>
              <a:rPr lang="en-US" sz="4000" b="1" dirty="0" err="1"/>
              <a:t>demokratizácie</a:t>
            </a:r>
            <a:r>
              <a:rPr lang="en-US" sz="4000" b="1" dirty="0"/>
              <a:t> (1974-2012)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F846B-9CCF-524B-9A33-2336B32FD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viac ako tretina </a:t>
            </a:r>
            <a:r>
              <a:rPr lang="sk-SK" b="1" dirty="0"/>
              <a:t>(34) skolabovala</a:t>
            </a:r>
            <a:r>
              <a:rPr lang="sk-SK" dirty="0"/>
              <a:t>, väčšinou počas krátkeho obdobia</a:t>
            </a:r>
          </a:p>
          <a:p>
            <a:pPr algn="just"/>
            <a:r>
              <a:rPr lang="sk-SK" dirty="0"/>
              <a:t>zaznamenali </a:t>
            </a:r>
            <a:r>
              <a:rPr lang="sk-SK" b="1" dirty="0"/>
              <a:t>2 prípady erózie demokracie</a:t>
            </a:r>
            <a:r>
              <a:rPr lang="sk-SK" dirty="0"/>
              <a:t> (kedy demokratické skóre na začiatku demokratizácie bolo významne vyššie než v roku 2017)</a:t>
            </a:r>
          </a:p>
          <a:p>
            <a:pPr algn="just"/>
            <a:r>
              <a:rPr lang="sk-SK" b="1" dirty="0"/>
              <a:t>28 prípadov stagnácie</a:t>
            </a:r>
            <a:r>
              <a:rPr lang="sk-SK" dirty="0"/>
              <a:t>, </a:t>
            </a:r>
            <a:r>
              <a:rPr lang="sk-SK" dirty="0" err="1"/>
              <a:t>t.j</a:t>
            </a:r>
            <a:r>
              <a:rPr lang="sk-SK" dirty="0"/>
              <a:t>. situácie, kedy relatívne nízka miera demokracie zo začiatku </a:t>
            </a:r>
            <a:r>
              <a:rPr lang="sk-SK" dirty="0" err="1"/>
              <a:t>tranzície</a:t>
            </a:r>
            <a:r>
              <a:rPr lang="sk-SK" dirty="0"/>
              <a:t> dlhodobo pretrváva (s možnými fluktuáciami)</a:t>
            </a:r>
          </a:p>
          <a:p>
            <a:pPr algn="just"/>
            <a:r>
              <a:rPr lang="sk-SK" b="1" dirty="0"/>
              <a:t>zlepšenie</a:t>
            </a:r>
            <a:r>
              <a:rPr lang="sk-SK" dirty="0"/>
              <a:t> demokracie nastalo </a:t>
            </a:r>
            <a:r>
              <a:rPr lang="sk-SK" b="1" dirty="0"/>
              <a:t>v 23 prípadoch</a:t>
            </a:r>
            <a:endParaRPr lang="sk-SK" dirty="0"/>
          </a:p>
          <a:p>
            <a:pPr algn="just"/>
            <a:r>
              <a:rPr lang="sk-SK" dirty="0"/>
              <a:t>len </a:t>
            </a:r>
            <a:r>
              <a:rPr lang="sk-SK" b="1" dirty="0"/>
              <a:t>4 prípady</a:t>
            </a:r>
            <a:r>
              <a:rPr lang="sk-SK" dirty="0"/>
              <a:t>, kedy relatívne vysoká miera demokracie pretrvala až do 2017</a:t>
            </a:r>
            <a:r>
              <a:rPr lang="sk-SK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362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FAB16-E69D-3045-8B64-2E84056C2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KOLAPS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A6425-05F2-AA44-946C-FDA1DD6F4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najčastejšie demokracia skolabovala postupne, bez jasného zlomového momentu:</a:t>
            </a:r>
          </a:p>
          <a:p>
            <a:r>
              <a:rPr lang="sk-SK" dirty="0"/>
              <a:t>Rusko, Turecko alebo v Nikaragua </a:t>
            </a:r>
          </a:p>
          <a:p>
            <a:r>
              <a:rPr lang="sk-SK" dirty="0"/>
              <a:t>menej častý bol vojenský prevrat (Mali) </a:t>
            </a:r>
          </a:p>
          <a:p>
            <a:r>
              <a:rPr lang="sk-SK" dirty="0"/>
              <a:t>alebo </a:t>
            </a:r>
            <a:r>
              <a:rPr lang="sk-SK" dirty="0" err="1"/>
              <a:t>uzurpácia</a:t>
            </a:r>
            <a:r>
              <a:rPr lang="sk-SK" dirty="0"/>
              <a:t> moci jednotlivcom (</a:t>
            </a:r>
            <a:r>
              <a:rPr lang="sk-SK" dirty="0" err="1"/>
              <a:t>Fujimori</a:t>
            </a:r>
            <a:r>
              <a:rPr lang="sk-SK" dirty="0"/>
              <a:t> v Peru)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561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6662D2E-54B0-784A-865B-62C0AB1186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6445" y="290763"/>
            <a:ext cx="8877300" cy="617019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6D91F08-A416-0449-A4C9-373D67AA2B38}"/>
              </a:ext>
            </a:extLst>
          </p:cNvPr>
          <p:cNvSpPr txBox="1"/>
          <p:nvPr/>
        </p:nvSpPr>
        <p:spPr>
          <a:xfrm>
            <a:off x="385011" y="2923674"/>
            <a:ext cx="19852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/>
              <a:t>Kolaps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194258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D5114-0F73-334E-9FD1-AC7C9CB84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Erózia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D5F9E-0609-7743-BC5D-2441D6C74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445586"/>
          </a:xfrm>
        </p:spPr>
        <p:txBody>
          <a:bodyPr/>
          <a:lstStyle/>
          <a:p>
            <a:r>
              <a:rPr lang="sk-SK" dirty="0"/>
              <a:t>prípady Ekvádoru a Poľska</a:t>
            </a:r>
          </a:p>
          <a:p>
            <a:r>
              <a:rPr lang="sk-SK" dirty="0"/>
              <a:t>úroveň liberálnej demokracie významne poklesla, aj keď pokračujú vcelku slobodné voľby, takže režim zostáva naďalej demokratický</a:t>
            </a:r>
          </a:p>
          <a:p>
            <a:r>
              <a:rPr lang="sk-SK" dirty="0"/>
              <a:t>v porovnaní so začiatkom demokratizácie ale došlo k významnému poklesu miery demokracie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3B07AA-8AC5-7346-83BF-E859D1BBFB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4308" y="4406148"/>
            <a:ext cx="8826500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052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4B2A7-071F-D04F-85BB-0CA265BB8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Stagnácia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8B18F-E2B9-5A47-A943-1A1DA4BBC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prípady krajín, ktoré stále nespadli medzi súťaživé autokracie </a:t>
            </a:r>
          </a:p>
          <a:p>
            <a:pPr algn="just"/>
            <a:r>
              <a:rPr lang="sk-SK" dirty="0"/>
              <a:t>voľby reálne rozhodujú o politickej reprezentácii, aj keď práv opozície sú občas porušené a volebná súťaž je vychýlená v prospech </a:t>
            </a:r>
            <a:r>
              <a:rPr lang="sk-SK" dirty="0" err="1"/>
              <a:t>inkumbentov</a:t>
            </a:r>
            <a:endParaRPr lang="sk-SK" dirty="0"/>
          </a:p>
          <a:p>
            <a:pPr algn="just"/>
            <a:r>
              <a:rPr lang="sk-SK" dirty="0"/>
              <a:t>občianske práva nie sú rovnako dostupné všetkým skupinám obyvateľov</a:t>
            </a:r>
          </a:p>
          <a:p>
            <a:pPr algn="just"/>
            <a:r>
              <a:rPr lang="sk-SK" dirty="0"/>
              <a:t>niektoré režimy (napr. Libanon) stagnovali na veľmi nízkej úrovni demokracie</a:t>
            </a:r>
          </a:p>
          <a:p>
            <a:pPr algn="just"/>
            <a:r>
              <a:rPr lang="sk-SK" dirty="0"/>
              <a:t>iné, ako napr. Grécko, stagnovali na podstatne vyššej úrovni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152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DCE3F57-575C-0F41-8DA1-FA5F0AA655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5705" y="0"/>
            <a:ext cx="6080400" cy="673768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7E7F5DC-7410-2645-A74F-6255D1147641}"/>
              </a:ext>
            </a:extLst>
          </p:cNvPr>
          <p:cNvSpPr txBox="1"/>
          <p:nvPr/>
        </p:nvSpPr>
        <p:spPr>
          <a:xfrm>
            <a:off x="890337" y="2695074"/>
            <a:ext cx="32364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/>
              <a:t>Stagnácia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805825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B9A41-BBB4-9241-907B-222F40059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Zlepšenie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96FF3-B6BB-0E45-B9C1-51B2AB519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predstavuje logický protiklad erózie: </a:t>
            </a:r>
          </a:p>
          <a:p>
            <a:r>
              <a:rPr lang="sk-SK" dirty="0"/>
              <a:t>práva sú viac rešpektované, systém bŕzd a protiváh je silnejší a voľby sú súťaživejšie, slobodnejšie a férovejšie</a:t>
            </a:r>
          </a:p>
          <a:p>
            <a:r>
              <a:rPr lang="sk-SK" dirty="0"/>
              <a:t>niektoré zlepšenia sa vyskytli v demokraciách s relatívne nízkym ratingom (Salvador, Rumunsko)</a:t>
            </a:r>
          </a:p>
          <a:p>
            <a:r>
              <a:rPr lang="sk-SK" dirty="0"/>
              <a:t>iné sa postupne stali robustnejšími demokraciami (Španielsko, Uruguaj a pod.)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443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1366</TotalTime>
  <Words>1407</Words>
  <Application>Microsoft Macintosh PowerPoint</Application>
  <PresentationFormat>Widescreen</PresentationFormat>
  <Paragraphs>103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Dekonsolidácia demokracie? Komparatívne súvislosti</vt:lpstr>
      <vt:lpstr>Výsledky tretej vlny demokratizácie (1974-2012)</vt:lpstr>
      <vt:lpstr>Výsledky tretej vlny demokratizácie (1974-2012)</vt:lpstr>
      <vt:lpstr>KOLAPS</vt:lpstr>
      <vt:lpstr>PowerPoint Presentation</vt:lpstr>
      <vt:lpstr>Erózia</vt:lpstr>
      <vt:lpstr>Stagnácia</vt:lpstr>
      <vt:lpstr>PowerPoint Presentation</vt:lpstr>
      <vt:lpstr>Zlepšenie</vt:lpstr>
      <vt:lpstr>PowerPoint Presentation</vt:lpstr>
      <vt:lpstr>Pretrvanie silnej demokracie </vt:lpstr>
      <vt:lpstr>Širší kontext tretej demokratizačnej vlny</vt:lpstr>
      <vt:lpstr>Alternatívy k inštitucionálnym  indexom demokracie</vt:lpstr>
      <vt:lpstr>Alternatívy k inštitucionálnym  indexom demokracie</vt:lpstr>
      <vt:lpstr>Alternatívy k inštitucionálnym  indexom demokracie</vt:lpstr>
      <vt:lpstr>Alternatívy k inštitucionálnym  indexom demokracie</vt:lpstr>
      <vt:lpstr>Alternatívy k inštitucionálnym  indexom demokracie</vt:lpstr>
      <vt:lpstr>Bieber: západný Balkán a demokracia</vt:lpstr>
      <vt:lpstr>Postkomunistický región je iný</vt:lpstr>
      <vt:lpstr>Vyprázdňovanie a úpadok demokracie</vt:lpstr>
      <vt:lpstr>Stabilita vyprázdnených demokracií</vt:lpstr>
      <vt:lpstr>Predátorské ekonomické elity</vt:lpstr>
      <vt:lpstr>Predátorské ekonomické elity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Dekonsolidácia demokracie? Komparatívne súvislosti</dc:title>
  <dc:creator>Marek Rybar</dc:creator>
  <cp:lastModifiedBy>Marek Rybar</cp:lastModifiedBy>
  <cp:revision>3</cp:revision>
  <dcterms:created xsi:type="dcterms:W3CDTF">2019-12-11T13:20:38Z</dcterms:created>
  <dcterms:modified xsi:type="dcterms:W3CDTF">2019-12-12T12:07:19Z</dcterms:modified>
</cp:coreProperties>
</file>