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44"/>
  </p:notesMasterIdLst>
  <p:sldIdLst>
    <p:sldId id="256" r:id="rId2"/>
    <p:sldId id="318" r:id="rId3"/>
    <p:sldId id="319" r:id="rId4"/>
    <p:sldId id="323" r:id="rId5"/>
    <p:sldId id="340" r:id="rId6"/>
    <p:sldId id="328" r:id="rId7"/>
    <p:sldId id="329" r:id="rId8"/>
    <p:sldId id="330" r:id="rId9"/>
    <p:sldId id="331" r:id="rId10"/>
    <p:sldId id="341" r:id="rId11"/>
    <p:sldId id="342" r:id="rId12"/>
    <p:sldId id="344" r:id="rId13"/>
    <p:sldId id="345" r:id="rId14"/>
    <p:sldId id="346" r:id="rId15"/>
    <p:sldId id="347" r:id="rId16"/>
    <p:sldId id="349" r:id="rId17"/>
    <p:sldId id="350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8" r:id="rId26"/>
    <p:sldId id="285" r:id="rId27"/>
    <p:sldId id="286" r:id="rId28"/>
    <p:sldId id="287" r:id="rId29"/>
    <p:sldId id="276" r:id="rId30"/>
    <p:sldId id="281" r:id="rId31"/>
    <p:sldId id="282" r:id="rId32"/>
    <p:sldId id="283" r:id="rId33"/>
    <p:sldId id="275" r:id="rId34"/>
    <p:sldId id="278" r:id="rId35"/>
    <p:sldId id="279" r:id="rId36"/>
    <p:sldId id="259" r:id="rId37"/>
    <p:sldId id="268" r:id="rId38"/>
    <p:sldId id="267" r:id="rId39"/>
    <p:sldId id="270" r:id="rId40"/>
    <p:sldId id="280" r:id="rId41"/>
    <p:sldId id="292" r:id="rId42"/>
    <p:sldId id="294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24"/>
  </p:normalViewPr>
  <p:slideViewPr>
    <p:cSldViewPr>
      <p:cViewPr varScale="1">
        <p:scale>
          <a:sx n="106" d="100"/>
          <a:sy n="106" d="100"/>
        </p:scale>
        <p:origin x="15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F278B2-17F8-3F46-85BC-35C20FE0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5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D6E9248-0236-8842-A129-398ED1794C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5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1F53-E5F3-6147-A5A4-7A2A0340415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33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C6A5-C7FB-3942-B8F7-50238CBDF0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84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28EF-5628-964A-99BD-85312424BE5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49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4055-2A67-9B4F-9635-50B882721C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9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9FDB-3013-274E-AA51-010DA459A31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86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6554-DA94-7649-A77A-215A7A412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0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B283-0E83-D54A-B193-9939CAFA38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19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1C8E-0349-1644-9220-24FA7F1426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85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070A-AFC8-3A4A-905B-A0DBADC11F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2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5DF4-589F-AE40-AA34-37AC44D708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049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2B8B414-9900-FA4E-BBE1-F230DADFAE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Exekutívno-legislatívne vzťahy: stabilita alebo konflikty?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Postkomunistická politika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Exekutívne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v </a:t>
            </a:r>
            <a:r>
              <a:rPr lang="en-US" dirty="0" err="1"/>
              <a:t>počiatočnej</a:t>
            </a:r>
            <a:r>
              <a:rPr lang="en-US" dirty="0"/>
              <a:t> 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demokratických</a:t>
            </a:r>
            <a:r>
              <a:rPr lang="en-US" dirty="0"/>
              <a:t> </a:t>
            </a:r>
            <a:r>
              <a:rPr lang="en-US" dirty="0" err="1"/>
              <a:t>režimov</a:t>
            </a:r>
            <a:r>
              <a:rPr lang="en-US" dirty="0"/>
              <a:t>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dirty="0"/>
              <a:t>8 </a:t>
            </a:r>
            <a:r>
              <a:rPr lang="en-US" dirty="0" err="1"/>
              <a:t>čistých</a:t>
            </a:r>
            <a:r>
              <a:rPr lang="en-US" dirty="0"/>
              <a:t> </a:t>
            </a:r>
            <a:r>
              <a:rPr lang="en-US" dirty="0" err="1"/>
              <a:t>parlametarizmov</a:t>
            </a:r>
            <a:r>
              <a:rPr lang="en-US" dirty="0"/>
              <a:t> (ALB, BOS, YUG, LAT, CZE, EST, HUN, SVK)</a:t>
            </a:r>
          </a:p>
          <a:p>
            <a:r>
              <a:rPr lang="en-US" dirty="0"/>
              <a:t>6 </a:t>
            </a:r>
            <a:r>
              <a:rPr lang="en-US" dirty="0" err="1"/>
              <a:t>čistých</a:t>
            </a:r>
            <a:r>
              <a:rPr lang="en-US" dirty="0"/>
              <a:t> </a:t>
            </a:r>
            <a:r>
              <a:rPr lang="en-US" dirty="0" err="1"/>
              <a:t>prezidencializmov</a:t>
            </a:r>
            <a:r>
              <a:rPr lang="en-US" dirty="0"/>
              <a:t> (AZE, BLR, GEO, TAJ, TURK, UZB)</a:t>
            </a:r>
          </a:p>
          <a:p>
            <a:r>
              <a:rPr lang="en-US" dirty="0" err="1"/>
              <a:t>Ostatné</a:t>
            </a:r>
            <a:r>
              <a:rPr lang="en-US" dirty="0"/>
              <a:t> </a:t>
            </a:r>
            <a:r>
              <a:rPr lang="en-US" dirty="0" err="1"/>
              <a:t>niektorú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semiprezidencializmu</a:t>
            </a:r>
            <a:endParaRPr lang="en-US" dirty="0"/>
          </a:p>
          <a:p>
            <a:r>
              <a:rPr lang="en-US" dirty="0" err="1"/>
              <a:t>Niektoré</a:t>
            </a:r>
            <a:r>
              <a:rPr lang="en-US" dirty="0"/>
              <a:t> </a:t>
            </a:r>
            <a:r>
              <a:rPr lang="en-US" dirty="0" err="1"/>
              <a:t>krajiny</a:t>
            </a:r>
            <a:r>
              <a:rPr lang="en-US" dirty="0"/>
              <a:t> </a:t>
            </a:r>
            <a:r>
              <a:rPr lang="en-US" dirty="0" err="1"/>
              <a:t>zmenili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exekutívnych</a:t>
            </a:r>
            <a:r>
              <a:rPr lang="en-US" dirty="0"/>
              <a:t> </a:t>
            </a:r>
            <a:r>
              <a:rPr lang="en-US" dirty="0" err="1"/>
              <a:t>systémov</a:t>
            </a:r>
            <a:r>
              <a:rPr lang="en-US" dirty="0"/>
              <a:t> v </a:t>
            </a:r>
            <a:r>
              <a:rPr lang="en-US" dirty="0" err="1"/>
              <a:t>nasledujúcich</a:t>
            </a:r>
            <a:r>
              <a:rPr lang="en-US" dirty="0"/>
              <a:t> </a:t>
            </a:r>
            <a:r>
              <a:rPr lang="en-US" dirty="0" err="1"/>
              <a:t>rokoch</a:t>
            </a:r>
            <a:endParaRPr lang="en-US" dirty="0"/>
          </a:p>
          <a:p>
            <a:r>
              <a:rPr lang="en-US" dirty="0" err="1"/>
              <a:t>Semiprezidencializmus</a:t>
            </a:r>
            <a:r>
              <a:rPr lang="en-US" dirty="0"/>
              <a:t> </a:t>
            </a:r>
            <a:r>
              <a:rPr lang="en-US" dirty="0" err="1"/>
              <a:t>zostáva</a:t>
            </a:r>
            <a:r>
              <a:rPr lang="en-US" dirty="0"/>
              <a:t> </a:t>
            </a:r>
            <a:r>
              <a:rPr lang="en-US" dirty="0" err="1"/>
              <a:t>najčastejšou</a:t>
            </a:r>
            <a:r>
              <a:rPr lang="en-US" dirty="0"/>
              <a:t> z </a:t>
            </a:r>
            <a:r>
              <a:rPr lang="en-US" dirty="0" err="1"/>
              <a:t>nich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7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Klasifikácia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regiónov</a:t>
            </a:r>
            <a:r>
              <a:rPr lang="en-US" dirty="0"/>
              <a:t>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Európa</a:t>
            </a:r>
            <a:r>
              <a:rPr lang="en-US" dirty="0"/>
              <a:t> a </a:t>
            </a:r>
            <a:r>
              <a:rPr lang="en-US" dirty="0" err="1"/>
              <a:t>Pobaltie</a:t>
            </a:r>
            <a:endParaRPr lang="en-US" dirty="0"/>
          </a:p>
          <a:p>
            <a:r>
              <a:rPr lang="en-US" dirty="0" err="1"/>
              <a:t>Balkán</a:t>
            </a:r>
            <a:endParaRPr lang="en-US" dirty="0"/>
          </a:p>
          <a:p>
            <a:r>
              <a:rPr lang="en-US" dirty="0" err="1"/>
              <a:t>Kaukaz</a:t>
            </a:r>
            <a:r>
              <a:rPr lang="en-US" dirty="0"/>
              <a:t> a </a:t>
            </a:r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Ázia</a:t>
            </a:r>
            <a:endParaRPr lang="en-US" dirty="0"/>
          </a:p>
          <a:p>
            <a:r>
              <a:rPr lang="en-US" dirty="0" err="1"/>
              <a:t>Zvyšok</a:t>
            </a:r>
            <a:r>
              <a:rPr lang="en-US" dirty="0"/>
              <a:t> </a:t>
            </a:r>
            <a:r>
              <a:rPr lang="en-US" dirty="0" err="1"/>
              <a:t>bývalého</a:t>
            </a:r>
            <a:r>
              <a:rPr lang="en-US" dirty="0"/>
              <a:t> ZSSR (</a:t>
            </a:r>
            <a:r>
              <a:rPr lang="en-US" dirty="0" err="1"/>
              <a:t>západné</a:t>
            </a:r>
            <a:r>
              <a:rPr lang="en-US" dirty="0"/>
              <a:t> SNŠ)</a:t>
            </a:r>
          </a:p>
        </p:txBody>
      </p:sp>
    </p:spTree>
    <p:extLst>
      <p:ext uri="{BB962C8B-B14F-4D97-AF65-F5344CB8AC3E}">
        <p14:creationId xmlns:p14="http://schemas.microsoft.com/office/powerpoint/2010/main" val="176058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Európa</a:t>
            </a:r>
            <a:r>
              <a:rPr lang="en-US" dirty="0"/>
              <a:t> a </a:t>
            </a:r>
            <a:r>
              <a:rPr lang="en-US" dirty="0" err="1"/>
              <a:t>Pobaltie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Žiadne</a:t>
            </a:r>
            <a:r>
              <a:rPr lang="en-US" dirty="0"/>
              <a:t> </a:t>
            </a:r>
            <a:r>
              <a:rPr lang="en-US" dirty="0" err="1"/>
              <a:t>prezidentské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prezidentsko-parlamentné</a:t>
            </a:r>
            <a:r>
              <a:rPr lang="en-US" dirty="0"/>
              <a:t> </a:t>
            </a:r>
            <a:r>
              <a:rPr lang="en-US" dirty="0" err="1"/>
              <a:t>systémy</a:t>
            </a:r>
            <a:endParaRPr lang="en-US" dirty="0"/>
          </a:p>
          <a:p>
            <a:r>
              <a:rPr lang="en-US" dirty="0" err="1"/>
              <a:t>Premiérsko-prezidentské</a:t>
            </a:r>
            <a:r>
              <a:rPr lang="en-US" dirty="0"/>
              <a:t>: BUL, LIT, POL, ROM, SVK 1999-, CZE 2012-</a:t>
            </a:r>
          </a:p>
          <a:p>
            <a:r>
              <a:rPr lang="en-US" dirty="0" err="1"/>
              <a:t>Parlamentné</a:t>
            </a:r>
            <a:r>
              <a:rPr lang="en-US" dirty="0"/>
              <a:t>: LAT, SVK do 1999, CZE do 2012, EST </a:t>
            </a:r>
          </a:p>
        </p:txBody>
      </p:sp>
    </p:spTree>
    <p:extLst>
      <p:ext uri="{BB962C8B-B14F-4D97-AF65-F5344CB8AC3E}">
        <p14:creationId xmlns:p14="http://schemas.microsoft.com/office/powerpoint/2010/main" val="68801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Balkán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Žiadne</a:t>
            </a:r>
            <a:r>
              <a:rPr lang="en-US" dirty="0"/>
              <a:t> </a:t>
            </a:r>
            <a:r>
              <a:rPr lang="en-US" dirty="0" err="1"/>
              <a:t>prezidentské</a:t>
            </a:r>
            <a:endParaRPr lang="en-US" dirty="0"/>
          </a:p>
          <a:p>
            <a:r>
              <a:rPr lang="en-US" dirty="0" err="1"/>
              <a:t>Prezidentsko-parlamentné</a:t>
            </a:r>
            <a:r>
              <a:rPr lang="en-US" dirty="0"/>
              <a:t>: CRO 1990-2000, </a:t>
            </a:r>
          </a:p>
          <a:p>
            <a:r>
              <a:rPr lang="en-US" dirty="0" err="1"/>
              <a:t>Premiérsko-prezidentské</a:t>
            </a:r>
            <a:r>
              <a:rPr lang="en-US" dirty="0"/>
              <a:t>: CRO 2000-, MAC, SRB 2007-2008, YUG 2000-2003, SLO</a:t>
            </a:r>
          </a:p>
          <a:p>
            <a:r>
              <a:rPr lang="en-US" dirty="0" err="1"/>
              <a:t>Parlamentné</a:t>
            </a:r>
            <a:r>
              <a:rPr lang="en-US" dirty="0"/>
              <a:t>: ALB, BOS 1995-, MONT 2007- YUG -2000, SRB-MONT (2003-2007)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5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Kaukaz</a:t>
            </a:r>
            <a:r>
              <a:rPr lang="en-US" dirty="0"/>
              <a:t> a </a:t>
            </a:r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Ázia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Prezidentské</a:t>
            </a:r>
            <a:r>
              <a:rPr lang="en-US" dirty="0"/>
              <a:t>: AZE, GEO 1995-2004, UZB, TUR, TAJ, </a:t>
            </a:r>
          </a:p>
          <a:p>
            <a:r>
              <a:rPr lang="en-US" dirty="0" err="1"/>
              <a:t>Prezidentsko-parlamentné</a:t>
            </a:r>
            <a:r>
              <a:rPr lang="en-US" dirty="0"/>
              <a:t>: ARM 1991-2005, GEO 2004-, KAZ</a:t>
            </a:r>
          </a:p>
          <a:p>
            <a:r>
              <a:rPr lang="en-US" dirty="0" err="1"/>
              <a:t>Premiérsko-prezidentské</a:t>
            </a:r>
            <a:r>
              <a:rPr lang="en-US" dirty="0"/>
              <a:t>: ARM 2005-2015, MONG 1992-</a:t>
            </a:r>
          </a:p>
          <a:p>
            <a:r>
              <a:rPr lang="en-US" dirty="0" err="1"/>
              <a:t>Parlamentné</a:t>
            </a:r>
            <a:r>
              <a:rPr lang="en-US" dirty="0"/>
              <a:t>: ARM 2015-,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04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Zvyšok</a:t>
            </a:r>
            <a:r>
              <a:rPr lang="en-US" dirty="0"/>
              <a:t> </a:t>
            </a:r>
            <a:r>
              <a:rPr lang="en-US" dirty="0" err="1"/>
              <a:t>bývalého</a:t>
            </a:r>
            <a:r>
              <a:rPr lang="en-US" dirty="0"/>
              <a:t> ZSSR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západné</a:t>
            </a:r>
            <a:r>
              <a:rPr lang="en-US" dirty="0"/>
              <a:t> SNŠ)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Prezidentské</a:t>
            </a:r>
            <a:r>
              <a:rPr lang="en-US" dirty="0"/>
              <a:t>: BLR 1994-1996</a:t>
            </a:r>
          </a:p>
          <a:p>
            <a:r>
              <a:rPr lang="en-US" dirty="0" err="1"/>
              <a:t>Prezidentsko-parlamentné</a:t>
            </a:r>
            <a:r>
              <a:rPr lang="en-US" dirty="0"/>
              <a:t>: BLR 1996-, RUS 1993-, UKR 1996-2004, 2010-2014</a:t>
            </a:r>
          </a:p>
          <a:p>
            <a:r>
              <a:rPr lang="en-US" dirty="0" err="1"/>
              <a:t>Premiérsko-prezidentské</a:t>
            </a:r>
            <a:r>
              <a:rPr lang="en-US" dirty="0"/>
              <a:t>: MOLD 1994-2000, 2016- UKR 2004-, 2014-</a:t>
            </a:r>
          </a:p>
          <a:p>
            <a:r>
              <a:rPr lang="en-US" dirty="0" err="1"/>
              <a:t>Parlamentné</a:t>
            </a:r>
            <a:r>
              <a:rPr lang="en-US" dirty="0"/>
              <a:t>: MOLD 2000-2016</a:t>
            </a:r>
          </a:p>
        </p:txBody>
      </p:sp>
    </p:spTree>
    <p:extLst>
      <p:ext uri="{BB962C8B-B14F-4D97-AF65-F5344CB8AC3E}">
        <p14:creationId xmlns:p14="http://schemas.microsoft.com/office/powerpoint/2010/main" val="1690185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Semiprezidencializmus</a:t>
            </a:r>
            <a:r>
              <a:rPr lang="en-US" dirty="0"/>
              <a:t> a </a:t>
            </a:r>
            <a:r>
              <a:rPr lang="en-US" dirty="0" err="1"/>
              <a:t>demokracia</a:t>
            </a:r>
            <a:r>
              <a:rPr lang="en-US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 err="1"/>
              <a:t>Premiérsko-prezidentské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nemajú</a:t>
            </a:r>
            <a:r>
              <a:rPr lang="en-US" dirty="0"/>
              <a:t> </a:t>
            </a:r>
            <a:r>
              <a:rPr lang="en-US" dirty="0" err="1"/>
              <a:t>horšiu</a:t>
            </a:r>
            <a:r>
              <a:rPr lang="en-US" dirty="0"/>
              <a:t> </a:t>
            </a:r>
            <a:r>
              <a:rPr lang="en-US" dirty="0" err="1"/>
              <a:t>úroveň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čistý</a:t>
            </a:r>
            <a:r>
              <a:rPr lang="en-US" dirty="0"/>
              <a:t> </a:t>
            </a:r>
            <a:r>
              <a:rPr lang="en-US" dirty="0" err="1"/>
              <a:t>parlamentarizmus</a:t>
            </a:r>
            <a:endParaRPr lang="en-US" dirty="0"/>
          </a:p>
          <a:p>
            <a:r>
              <a:rPr lang="en-US" dirty="0" err="1"/>
              <a:t>Prezidentsko-parlamentné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výrazne</a:t>
            </a:r>
            <a:r>
              <a:rPr lang="en-US" dirty="0"/>
              <a:t> </a:t>
            </a:r>
            <a:r>
              <a:rPr lang="en-US" dirty="0" err="1"/>
              <a:t>horšiu</a:t>
            </a:r>
            <a:r>
              <a:rPr lang="en-US" dirty="0"/>
              <a:t> </a:t>
            </a:r>
            <a:r>
              <a:rPr lang="en-US" dirty="0" err="1"/>
              <a:t>úroveň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parlamentarizmus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premiérsko-prezidentské</a:t>
            </a:r>
            <a:r>
              <a:rPr lang="en-US" dirty="0"/>
              <a:t> </a:t>
            </a:r>
            <a:r>
              <a:rPr lang="en-US" dirty="0" err="1"/>
              <a:t>systémy</a:t>
            </a:r>
            <a:endParaRPr lang="en-US" dirty="0"/>
          </a:p>
          <a:p>
            <a:r>
              <a:rPr lang="en-US" dirty="0" err="1"/>
              <a:t>Prezidentské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v SVE </a:t>
            </a:r>
            <a:r>
              <a:rPr lang="en-US" dirty="0" err="1"/>
              <a:t>najhoršiu</a:t>
            </a:r>
            <a:r>
              <a:rPr lang="en-US" dirty="0"/>
              <a:t> </a:t>
            </a:r>
            <a:r>
              <a:rPr lang="en-US" dirty="0" err="1"/>
              <a:t>úroveň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(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neboli</a:t>
            </a:r>
            <a:r>
              <a:rPr lang="en-US" dirty="0"/>
              <a:t> </a:t>
            </a:r>
            <a:r>
              <a:rPr lang="en-US" dirty="0" err="1"/>
              <a:t>demokratické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5433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Prečo</a:t>
            </a:r>
            <a:r>
              <a:rPr lang="en-US" dirty="0"/>
              <a:t> </a:t>
            </a:r>
            <a:r>
              <a:rPr lang="en-US" dirty="0" err="1"/>
              <a:t>prezidentsko-parlamentné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škodia</a:t>
            </a:r>
            <a:r>
              <a:rPr lang="en-US" dirty="0"/>
              <a:t> </a:t>
            </a:r>
            <a:r>
              <a:rPr lang="en-US" dirty="0" err="1"/>
              <a:t>demokracii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Prezidenti</a:t>
            </a:r>
            <a:r>
              <a:rPr lang="en-US" dirty="0"/>
              <a:t> </a:t>
            </a:r>
            <a:r>
              <a:rPr lang="en-US" dirty="0" err="1"/>
              <a:t>zneužívajú</a:t>
            </a:r>
            <a:r>
              <a:rPr lang="en-US" dirty="0"/>
              <a:t> </a:t>
            </a:r>
            <a:r>
              <a:rPr lang="en-US" dirty="0" err="1"/>
              <a:t>exekutívne</a:t>
            </a:r>
            <a:r>
              <a:rPr lang="en-US" dirty="0"/>
              <a:t> </a:t>
            </a:r>
            <a:r>
              <a:rPr lang="en-US" dirty="0" err="1"/>
              <a:t>dekréty</a:t>
            </a:r>
            <a:r>
              <a:rPr lang="en-US" dirty="0"/>
              <a:t> s </a:t>
            </a:r>
            <a:r>
              <a:rPr lang="en-US" dirty="0" err="1"/>
              <a:t>cieľom</a:t>
            </a:r>
            <a:r>
              <a:rPr lang="en-US" dirty="0"/>
              <a:t> </a:t>
            </a:r>
            <a:r>
              <a:rPr lang="en-US" dirty="0" err="1"/>
              <a:t>monopolizovať</a:t>
            </a:r>
            <a:r>
              <a:rPr lang="en-US" dirty="0"/>
              <a:t> </a:t>
            </a:r>
            <a:r>
              <a:rPr lang="en-US" dirty="0" err="1"/>
              <a:t>vlastnú</a:t>
            </a:r>
            <a:r>
              <a:rPr lang="en-US" dirty="0"/>
              <a:t> </a:t>
            </a:r>
            <a:r>
              <a:rPr lang="en-US" dirty="0" err="1"/>
              <a:t>moc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Prezidenti</a:t>
            </a:r>
            <a:r>
              <a:rPr lang="en-US" dirty="0"/>
              <a:t> </a:t>
            </a:r>
            <a:r>
              <a:rPr lang="en-US" dirty="0" err="1"/>
              <a:t>cielene</a:t>
            </a:r>
            <a:r>
              <a:rPr lang="en-US" dirty="0"/>
              <a:t> </a:t>
            </a:r>
            <a:r>
              <a:rPr lang="en-US" dirty="0" err="1"/>
              <a:t>podkopávajú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vývoja</a:t>
            </a:r>
            <a:r>
              <a:rPr lang="en-US" dirty="0"/>
              <a:t> </a:t>
            </a:r>
            <a:r>
              <a:rPr lang="en-US" dirty="0" err="1"/>
              <a:t>stabilných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strán</a:t>
            </a:r>
            <a:r>
              <a:rPr lang="en-US" dirty="0"/>
              <a:t> a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súťaže</a:t>
            </a:r>
            <a:endParaRPr lang="en-US" dirty="0"/>
          </a:p>
          <a:p>
            <a:r>
              <a:rPr lang="en-US" dirty="0" err="1"/>
              <a:t>Výsledkom</a:t>
            </a:r>
            <a:r>
              <a:rPr lang="en-US" dirty="0"/>
              <a:t> je,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ústavne</a:t>
            </a:r>
            <a:r>
              <a:rPr lang="en-US" dirty="0"/>
              <a:t> </a:t>
            </a:r>
            <a:r>
              <a:rPr lang="en-US" dirty="0" err="1"/>
              <a:t>silný</a:t>
            </a:r>
            <a:r>
              <a:rPr lang="en-US" dirty="0"/>
              <a:t> </a:t>
            </a:r>
            <a:r>
              <a:rPr lang="en-US" dirty="0" err="1"/>
              <a:t>prezident</a:t>
            </a:r>
            <a:r>
              <a:rPr lang="en-US" dirty="0"/>
              <a:t> a </a:t>
            </a:r>
            <a:r>
              <a:rPr lang="en-US" dirty="0" err="1"/>
              <a:t>slabé</a:t>
            </a:r>
            <a:r>
              <a:rPr lang="en-US" dirty="0"/>
              <a:t> </a:t>
            </a:r>
            <a:r>
              <a:rPr lang="en-US" dirty="0" err="1"/>
              <a:t>politické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udržiavajú</a:t>
            </a:r>
            <a:r>
              <a:rPr lang="en-US" dirty="0"/>
              <a:t>/</a:t>
            </a:r>
            <a:r>
              <a:rPr lang="en-US" dirty="0" err="1"/>
              <a:t>reprodukujú</a:t>
            </a:r>
            <a:r>
              <a:rPr lang="en-US" dirty="0"/>
              <a:t> </a:t>
            </a:r>
            <a:r>
              <a:rPr lang="en-US" dirty="0" err="1"/>
              <a:t>autoritársku</a:t>
            </a:r>
            <a:r>
              <a:rPr lang="en-US" dirty="0"/>
              <a:t> </a:t>
            </a:r>
            <a:r>
              <a:rPr lang="en-US" dirty="0" err="1"/>
              <a:t>vládu</a:t>
            </a:r>
            <a:r>
              <a:rPr lang="en-US" dirty="0"/>
              <a:t> (</a:t>
            </a:r>
            <a:r>
              <a:rPr lang="en-US" dirty="0" err="1"/>
              <a:t>Protsyk</a:t>
            </a:r>
            <a:r>
              <a:rPr lang="en-US" dirty="0"/>
              <a:t> 2011)</a:t>
            </a:r>
          </a:p>
        </p:txBody>
      </p:sp>
    </p:spTree>
    <p:extLst>
      <p:ext uri="{BB962C8B-B14F-4D97-AF65-F5344CB8AC3E}">
        <p14:creationId xmlns:p14="http://schemas.microsoft.com/office/powerpoint/2010/main" val="892604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>
                <a:cs typeface="+mj-cs"/>
              </a:rPr>
              <a:t>Vytváranie prezidentského úradu: Poľsko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Výsledok rokovaní pri okrúhlom stole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6-ročné obdobie, právomoc rozpúšťať parlament a vetovať legislatívu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Neskôr (1990) 5-ročné obdobie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Malá ústava 1992 – prezidentské prerogatíva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1997 – nová ústava – obmedzenie právomocí prezidenta a posilnenie premiéra</a:t>
            </a:r>
          </a:p>
        </p:txBody>
      </p:sp>
    </p:spTree>
    <p:extLst>
      <p:ext uri="{BB962C8B-B14F-4D97-AF65-F5344CB8AC3E}">
        <p14:creationId xmlns:p14="http://schemas.microsoft.com/office/powerpoint/2010/main" val="783566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>
                <a:cs typeface="+mj-cs"/>
              </a:rPr>
              <a:t>Vytváranie prezidentského úradu: Maďarsko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Výsledok rokovaní pri okrúhlom stole – nezhoda – referendum 11/1989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Komunisti – silný prezident priamo volený pred voľbami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Opozícia – slabý prezident volený novým parlamentom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Slabý prezidentský úrad, ÚS ďalej oslabil jeho právomoci </a:t>
            </a:r>
          </a:p>
        </p:txBody>
      </p:sp>
    </p:spTree>
    <p:extLst>
      <p:ext uri="{BB962C8B-B14F-4D97-AF65-F5344CB8AC3E}">
        <p14:creationId xmlns:p14="http://schemas.microsoft.com/office/powerpoint/2010/main" val="102612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Výkonná moc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n-cs"/>
              </a:rPr>
              <a:t>Historicky najstaršia časť štátnej moci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V žiadnej inej ústavnej oblasti sa v SVE neexperimentovalo viac ako s exekutívou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Do roku 1989 prezidentský úrad len v ČS a RUM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POĽ – kolektívny orgán Štátna rada</a:t>
            </a:r>
          </a:p>
          <a:p>
            <a:pPr eaLnBrk="1" hangingPunct="1">
              <a:defRPr/>
            </a:pPr>
            <a:r>
              <a:rPr lang="sk-SK" dirty="0">
                <a:cs typeface="+mn-cs"/>
              </a:rPr>
              <a:t>Po r. 1989 – silní prezidenti hlavne v SNŠ</a:t>
            </a:r>
          </a:p>
        </p:txBody>
      </p:sp>
    </p:spTree>
    <p:extLst>
      <p:ext uri="{BB962C8B-B14F-4D97-AF65-F5344CB8AC3E}">
        <p14:creationId xmlns:p14="http://schemas.microsoft.com/office/powerpoint/2010/main" val="12082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Ďalšie krajiny SVE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Rumunsko a Srbsko/Juhoslávia – príklady ako politický kontext a osoba prezidenta môžu zmeniť faktické fungovanie vzťahov vláda-prezident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Slovinsko – slabý a priamo volený prezident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Litva – </a:t>
            </a:r>
            <a:r>
              <a:rPr lang="sk-SK" sz="2400" dirty="0" err="1">
                <a:cs typeface="+mn-cs"/>
              </a:rPr>
              <a:t>semiprezidentský</a:t>
            </a:r>
            <a:r>
              <a:rPr lang="sk-SK" sz="2400" dirty="0">
                <a:cs typeface="+mn-cs"/>
              </a:rPr>
              <a:t> systém ako kompromis medzi zástancami prezidentského a parlamentného (1990-92) – oba existovali pred 1940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silnejšia pozícia priamo voleného prezidenta ale </a:t>
            </a:r>
            <a:r>
              <a:rPr lang="sk-SK" sz="2400" i="1" dirty="0">
                <a:cs typeface="+mn-cs"/>
              </a:rPr>
              <a:t>de </a:t>
            </a:r>
            <a:r>
              <a:rPr lang="sk-SK" sz="2400" i="1" dirty="0" err="1">
                <a:cs typeface="+mn-cs"/>
              </a:rPr>
              <a:t>facto</a:t>
            </a:r>
            <a:r>
              <a:rPr lang="sk-SK" sz="2400" dirty="0">
                <a:cs typeface="+mn-cs"/>
              </a:rPr>
              <a:t> fungovanie ako parlamentný systém (jediný odvolaný prezident v Európe) </a:t>
            </a:r>
          </a:p>
        </p:txBody>
      </p:sp>
    </p:spTree>
    <p:extLst>
      <p:ext uri="{BB962C8B-B14F-4D97-AF65-F5344CB8AC3E}">
        <p14:creationId xmlns:p14="http://schemas.microsoft.com/office/powerpoint/2010/main" val="1749928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Ďalšie krajiny SVE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Rusko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mimoriadne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silné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prezidentské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právomoci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prezidenta</a:t>
            </a:r>
            <a:r>
              <a:rPr lang="en-US" dirty="0">
                <a:cs typeface="+mn-cs"/>
              </a:rPr>
              <a:t> “</a:t>
            </a:r>
            <a:r>
              <a:rPr lang="en-US" dirty="0" err="1">
                <a:cs typeface="+mn-cs"/>
              </a:rPr>
              <a:t>pacifikovali</a:t>
            </a:r>
            <a:r>
              <a:rPr lang="en-US" dirty="0">
                <a:cs typeface="+mn-cs"/>
              </a:rPr>
              <a:t>” </a:t>
            </a:r>
            <a:r>
              <a:rPr lang="en-US" dirty="0" err="1">
                <a:cs typeface="+mn-cs"/>
              </a:rPr>
              <a:t>premiéra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vládu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bez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parlamentnej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väčšiny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podporujúcej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prezidenta</a:t>
            </a:r>
            <a:r>
              <a:rPr lang="en-US" dirty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Občasné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konflikty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Jelcin</a:t>
            </a:r>
            <a:r>
              <a:rPr lang="en-US" dirty="0">
                <a:cs typeface="+mn-cs"/>
              </a:rPr>
              <a:t> vs. </a:t>
            </a:r>
            <a:r>
              <a:rPr lang="en-US" dirty="0" err="1">
                <a:cs typeface="+mn-cs"/>
              </a:rPr>
              <a:t>Primakov</a:t>
            </a:r>
            <a:r>
              <a:rPr lang="en-US" dirty="0">
                <a:cs typeface="+mn-cs"/>
              </a:rPr>
              <a:t>, resp. </a:t>
            </a:r>
            <a:r>
              <a:rPr lang="en-US" dirty="0" err="1">
                <a:cs typeface="+mn-cs"/>
              </a:rPr>
              <a:t>Stepašin</a:t>
            </a:r>
            <a:r>
              <a:rPr lang="en-US" dirty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Putinov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nástup</a:t>
            </a:r>
            <a:r>
              <a:rPr lang="en-US" dirty="0">
                <a:cs typeface="+mn-cs"/>
              </a:rPr>
              <a:t> do </a:t>
            </a:r>
            <a:r>
              <a:rPr lang="en-US" dirty="0" err="1">
                <a:cs typeface="+mn-cs"/>
              </a:rPr>
              <a:t>prezidentského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úradu</a:t>
            </a:r>
            <a:r>
              <a:rPr lang="en-US" dirty="0">
                <a:cs typeface="+mn-cs"/>
              </a:rPr>
              <a:t> = </a:t>
            </a:r>
            <a:r>
              <a:rPr lang="en-US" dirty="0" err="1">
                <a:cs typeface="+mn-cs"/>
              </a:rPr>
              <a:t>konsolidácia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parlamentnej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podpory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premiéri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Kasjanov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Fradkov</a:t>
            </a:r>
            <a:r>
              <a:rPr lang="en-US" dirty="0">
                <a:cs typeface="+mn-cs"/>
              </a:rPr>
              <a:t>) </a:t>
            </a:r>
            <a:r>
              <a:rPr lang="en-US" dirty="0" err="1">
                <a:cs typeface="+mn-cs"/>
              </a:rPr>
              <a:t>ako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administrátori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711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Ďalšie krajiny SVE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Rusko</a:t>
            </a:r>
            <a:r>
              <a:rPr lang="en-US" dirty="0">
                <a:cs typeface="+mn-cs"/>
              </a:rPr>
              <a:t>: tandem Putin-</a:t>
            </a:r>
            <a:r>
              <a:rPr lang="en-US" dirty="0" err="1">
                <a:cs typeface="+mn-cs"/>
              </a:rPr>
              <a:t>Medvedev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miera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konfliktnosti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čiastočne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závisela</a:t>
            </a:r>
            <a:r>
              <a:rPr lang="en-US" dirty="0">
                <a:cs typeface="+mn-cs"/>
              </a:rPr>
              <a:t> od </a:t>
            </a:r>
            <a:r>
              <a:rPr lang="en-US" dirty="0" err="1">
                <a:cs typeface="+mn-cs"/>
              </a:rPr>
              <a:t>držiteľa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prezidentského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úradu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b="1" dirty="0" err="1">
                <a:cs typeface="+mn-cs"/>
              </a:rPr>
              <a:t>Ukrajina</a:t>
            </a:r>
            <a:r>
              <a:rPr lang="en-US" b="1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prípady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extrémnej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miery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konfliktu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vnútri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exekutívy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Ústavné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zmeny</a:t>
            </a:r>
            <a:r>
              <a:rPr lang="en-US" dirty="0">
                <a:cs typeface="+mn-cs"/>
              </a:rPr>
              <a:t> v </a:t>
            </a:r>
            <a:r>
              <a:rPr lang="en-US" dirty="0" err="1">
                <a:cs typeface="+mn-cs"/>
              </a:rPr>
              <a:t>právomociach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zamerané</a:t>
            </a:r>
            <a:r>
              <a:rPr lang="en-US" dirty="0">
                <a:cs typeface="+mn-cs"/>
              </a:rPr>
              <a:t> v </a:t>
            </a:r>
            <a:r>
              <a:rPr lang="en-US" dirty="0" err="1">
                <a:cs typeface="+mn-cs"/>
              </a:rPr>
              <a:t>prospech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aktuálnych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držiteľov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moci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Kučma</a:t>
            </a:r>
            <a:r>
              <a:rPr lang="en-US" dirty="0">
                <a:cs typeface="+mn-cs"/>
              </a:rPr>
              <a:t> – </a:t>
            </a:r>
            <a:r>
              <a:rPr lang="en-US" dirty="0" err="1">
                <a:cs typeface="+mn-cs"/>
              </a:rPr>
              <a:t>vo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funkcii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záujem</a:t>
            </a:r>
            <a:r>
              <a:rPr lang="en-US" dirty="0">
                <a:cs typeface="+mn-cs"/>
              </a:rPr>
              <a:t> o </a:t>
            </a:r>
            <a:r>
              <a:rPr lang="en-US" dirty="0" err="1">
                <a:cs typeface="+mn-cs"/>
              </a:rPr>
              <a:t>silný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prezidentský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úrad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3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Ďalšie krajiny SVE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Ukrajina</a:t>
            </a:r>
            <a:r>
              <a:rPr lang="en-US" b="1" dirty="0">
                <a:cs typeface="+mn-cs"/>
              </a:rPr>
              <a:t>: </a:t>
            </a:r>
            <a:r>
              <a:rPr lang="en-US" dirty="0">
                <a:cs typeface="+mn-cs"/>
              </a:rPr>
              <a:t>2004 – </a:t>
            </a:r>
            <a:r>
              <a:rPr lang="en-US" dirty="0" err="1">
                <a:cs typeface="+mn-cs"/>
              </a:rPr>
              <a:t>zmena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ústavy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oslabenie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prezidentského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úradu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lebo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vysoké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šance</a:t>
            </a:r>
            <a:r>
              <a:rPr lang="en-US" dirty="0">
                <a:cs typeface="+mn-cs"/>
              </a:rPr>
              <a:t> pre </a:t>
            </a:r>
            <a:r>
              <a:rPr lang="en-US" dirty="0" err="1">
                <a:cs typeface="+mn-cs"/>
              </a:rPr>
              <a:t>Juščenka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Juščenko</a:t>
            </a:r>
            <a:r>
              <a:rPr lang="en-US" dirty="0">
                <a:cs typeface="+mn-cs"/>
              </a:rPr>
              <a:t> – </a:t>
            </a:r>
            <a:r>
              <a:rPr lang="en-US" dirty="0" err="1">
                <a:cs typeface="+mn-cs"/>
              </a:rPr>
              <a:t>nezabránil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oslabeniu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ústavných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kompetencií</a:t>
            </a:r>
            <a:r>
              <a:rPr lang="en-US" dirty="0">
                <a:cs typeface="+mn-cs"/>
              </a:rPr>
              <a:t> (2004)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Janukovič</a:t>
            </a:r>
            <a:r>
              <a:rPr lang="en-US" dirty="0">
                <a:cs typeface="+mn-cs"/>
              </a:rPr>
              <a:t> (2010) – </a:t>
            </a:r>
            <a:r>
              <a:rPr lang="en-US" dirty="0" err="1">
                <a:cs typeface="+mn-cs"/>
              </a:rPr>
              <a:t>po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zvolení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odmietal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ústavné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oslabenie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kompetencií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ktoré</a:t>
            </a:r>
            <a:r>
              <a:rPr lang="en-US" dirty="0">
                <a:cs typeface="+mn-cs"/>
              </a:rPr>
              <a:t> v </a:t>
            </a:r>
            <a:r>
              <a:rPr lang="en-US" dirty="0" err="1">
                <a:cs typeface="+mn-cs"/>
              </a:rPr>
              <a:t>roku</a:t>
            </a:r>
            <a:r>
              <a:rPr lang="en-US" dirty="0">
                <a:cs typeface="+mn-cs"/>
              </a:rPr>
              <a:t> 2004 </a:t>
            </a:r>
            <a:r>
              <a:rPr lang="en-US" dirty="0" err="1">
                <a:cs typeface="+mn-cs"/>
              </a:rPr>
              <a:t>presadzoval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932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Ďalšie krajiny SVE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Ukrajina</a:t>
            </a:r>
            <a:r>
              <a:rPr lang="en-US" b="1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ústavný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súd</a:t>
            </a:r>
            <a:r>
              <a:rPr lang="en-US" dirty="0">
                <a:cs typeface="+mn-cs"/>
              </a:rPr>
              <a:t> v 2010 </a:t>
            </a:r>
            <a:r>
              <a:rPr lang="en-US" dirty="0" err="1">
                <a:cs typeface="+mn-cs"/>
              </a:rPr>
              <a:t>konštatoval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protiústavnosť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ústavnej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zmeny</a:t>
            </a:r>
            <a:r>
              <a:rPr lang="en-US" dirty="0">
                <a:cs typeface="+mn-cs"/>
              </a:rPr>
              <a:t> z </a:t>
            </a:r>
            <a:r>
              <a:rPr lang="en-US" dirty="0" err="1">
                <a:cs typeface="+mn-cs"/>
              </a:rPr>
              <a:t>roku</a:t>
            </a:r>
            <a:r>
              <a:rPr lang="en-US" dirty="0">
                <a:cs typeface="+mn-cs"/>
              </a:rPr>
              <a:t> 2004, </a:t>
            </a:r>
            <a:r>
              <a:rPr lang="en-US" dirty="0" err="1">
                <a:cs typeface="+mn-cs"/>
              </a:rPr>
              <a:t>návrat</a:t>
            </a:r>
            <a:r>
              <a:rPr lang="en-US" dirty="0">
                <a:cs typeface="+mn-cs"/>
              </a:rPr>
              <a:t> k </a:t>
            </a:r>
            <a:r>
              <a:rPr lang="en-US" dirty="0" err="1">
                <a:cs typeface="+mn-cs"/>
              </a:rPr>
              <a:t>silnému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prezidentovi</a:t>
            </a:r>
            <a:r>
              <a:rPr lang="en-US" dirty="0">
                <a:cs typeface="+mn-cs"/>
              </a:rPr>
              <a:t> z </a:t>
            </a:r>
            <a:r>
              <a:rPr lang="en-US" dirty="0" err="1">
                <a:cs typeface="+mn-cs"/>
              </a:rPr>
              <a:t>roku</a:t>
            </a:r>
            <a:r>
              <a:rPr lang="en-US" dirty="0">
                <a:cs typeface="+mn-cs"/>
              </a:rPr>
              <a:t> 1996 (“</a:t>
            </a:r>
            <a:r>
              <a:rPr lang="en-US" dirty="0" err="1">
                <a:cs typeface="+mn-cs"/>
              </a:rPr>
              <a:t>Kučmov</a:t>
            </a:r>
            <a:r>
              <a:rPr lang="en-US" dirty="0">
                <a:cs typeface="+mn-cs"/>
              </a:rPr>
              <a:t> model”)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2014: </a:t>
            </a:r>
            <a:r>
              <a:rPr lang="en-US" dirty="0" err="1">
                <a:cs typeface="+mn-cs"/>
              </a:rPr>
              <a:t>parlament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zákonom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schválil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návrat</a:t>
            </a:r>
            <a:r>
              <a:rPr lang="en-US" dirty="0">
                <a:cs typeface="+mn-cs"/>
              </a:rPr>
              <a:t> k </a:t>
            </a:r>
            <a:r>
              <a:rPr lang="en-US" dirty="0" err="1">
                <a:cs typeface="+mn-cs"/>
              </a:rPr>
              <a:t>ústavným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právomociam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prezidenta</a:t>
            </a:r>
            <a:r>
              <a:rPr lang="en-US" dirty="0">
                <a:cs typeface="+mn-cs"/>
              </a:rPr>
              <a:t> z </a:t>
            </a:r>
            <a:r>
              <a:rPr lang="en-US" dirty="0" err="1">
                <a:cs typeface="+mn-cs"/>
              </a:rPr>
              <a:t>decembra</a:t>
            </a:r>
            <a:r>
              <a:rPr lang="en-US" dirty="0">
                <a:cs typeface="+mn-cs"/>
              </a:rPr>
              <a:t> 2004 (</a:t>
            </a:r>
            <a:r>
              <a:rPr lang="en-US" dirty="0" err="1">
                <a:cs typeface="+mn-cs"/>
              </a:rPr>
              <a:t>slabší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030006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Postavenie</a:t>
            </a:r>
            <a:r>
              <a:rPr lang="en-US" dirty="0"/>
              <a:t> </a:t>
            </a:r>
            <a:r>
              <a:rPr lang="en-US" dirty="0" err="1"/>
              <a:t>premiérov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dirty="0" err="1"/>
              <a:t>Komparatívna</a:t>
            </a:r>
            <a:r>
              <a:rPr lang="en-US" dirty="0"/>
              <a:t> </a:t>
            </a:r>
            <a:r>
              <a:rPr lang="en-US" dirty="0" err="1"/>
              <a:t>slabosť</a:t>
            </a:r>
            <a:r>
              <a:rPr lang="en-US" dirty="0"/>
              <a:t> </a:t>
            </a:r>
            <a:r>
              <a:rPr lang="en-US" dirty="0" err="1"/>
              <a:t>predsedu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– </a:t>
            </a:r>
            <a:r>
              <a:rPr lang="en-US" dirty="0" err="1"/>
              <a:t>krátke</a:t>
            </a:r>
            <a:r>
              <a:rPr lang="en-US" dirty="0"/>
              <a:t> </a:t>
            </a:r>
            <a:r>
              <a:rPr lang="en-US" dirty="0" err="1"/>
              <a:t>obdobie</a:t>
            </a:r>
            <a:r>
              <a:rPr lang="en-US" dirty="0"/>
              <a:t> v </a:t>
            </a:r>
            <a:r>
              <a:rPr lang="en-US" dirty="0" err="1"/>
              <a:t>úrade</a:t>
            </a:r>
            <a:endParaRPr lang="en-US" dirty="0"/>
          </a:p>
          <a:p>
            <a:r>
              <a:rPr lang="en-US" dirty="0" err="1"/>
              <a:t>Vzájomná</a:t>
            </a:r>
            <a:r>
              <a:rPr lang="en-US" dirty="0"/>
              <a:t> </a:t>
            </a:r>
            <a:r>
              <a:rPr lang="en-US" dirty="0" err="1"/>
              <a:t>závislosť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ne/</a:t>
            </a:r>
            <a:r>
              <a:rPr lang="en-US" dirty="0" err="1"/>
              <a:t>stabilitou</a:t>
            </a:r>
            <a:r>
              <a:rPr lang="en-US" dirty="0"/>
              <a:t> </a:t>
            </a:r>
            <a:r>
              <a:rPr lang="en-US" dirty="0" err="1"/>
              <a:t>straníckeho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a </a:t>
            </a:r>
            <a:r>
              <a:rPr lang="en-US" dirty="0" err="1"/>
              <a:t>slabosťou</a:t>
            </a:r>
            <a:r>
              <a:rPr lang="en-US" dirty="0"/>
              <a:t> (durability) </a:t>
            </a:r>
            <a:r>
              <a:rPr lang="en-US" dirty="0" err="1"/>
              <a:t>predsedu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</a:p>
          <a:p>
            <a:r>
              <a:rPr lang="en-US" dirty="0" err="1"/>
              <a:t>Hlavné</a:t>
            </a:r>
            <a:r>
              <a:rPr lang="en-US" dirty="0"/>
              <a:t> </a:t>
            </a:r>
            <a:r>
              <a:rPr lang="en-US" dirty="0" err="1"/>
              <a:t>výnimky</a:t>
            </a:r>
            <a:r>
              <a:rPr lang="en-US" dirty="0"/>
              <a:t>: </a:t>
            </a:r>
            <a:r>
              <a:rPr lang="en-US" dirty="0" err="1"/>
              <a:t>Drnovšek</a:t>
            </a:r>
            <a:r>
              <a:rPr lang="en-US" dirty="0"/>
              <a:t> (1992-2002), </a:t>
            </a:r>
            <a:r>
              <a:rPr lang="en-US" dirty="0" err="1"/>
              <a:t>Orbán</a:t>
            </a:r>
            <a:r>
              <a:rPr lang="en-US" dirty="0"/>
              <a:t> (1998-2002, 2010-), Klaus, </a:t>
            </a:r>
            <a:r>
              <a:rPr lang="en-US" dirty="0" err="1"/>
              <a:t>Dzurinda</a:t>
            </a:r>
            <a:r>
              <a:rPr lang="en-US" dirty="0"/>
              <a:t> (1998-2006), Fico (2006-2010, 2012-), Tusk (2007-2014)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5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Modely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r>
              <a:rPr lang="en-US" dirty="0"/>
              <a:t> 1/3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Parlamentný</a:t>
            </a:r>
            <a:r>
              <a:rPr lang="en-US" b="1" dirty="0"/>
              <a:t> </a:t>
            </a:r>
            <a:r>
              <a:rPr lang="en-US" b="1" dirty="0" err="1"/>
              <a:t>systém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Lijphart</a:t>
            </a:r>
            <a:r>
              <a:rPr lang="en-US" dirty="0"/>
              <a:t> 1999):</a:t>
            </a:r>
          </a:p>
          <a:p>
            <a:pPr>
              <a:defRPr/>
            </a:pPr>
            <a:r>
              <a:rPr lang="en-US" dirty="0" err="1"/>
              <a:t>Vláda</a:t>
            </a:r>
            <a:r>
              <a:rPr lang="en-US" dirty="0"/>
              <a:t> je </a:t>
            </a:r>
            <a:r>
              <a:rPr lang="en-US" dirty="0" err="1"/>
              <a:t>zodpovedná</a:t>
            </a:r>
            <a:r>
              <a:rPr lang="en-US" dirty="0"/>
              <a:t> </a:t>
            </a:r>
            <a:r>
              <a:rPr lang="en-US" dirty="0" err="1"/>
              <a:t>parlamentu</a:t>
            </a:r>
            <a:endParaRPr lang="en-US" dirty="0"/>
          </a:p>
          <a:p>
            <a:pPr>
              <a:defRPr/>
            </a:pPr>
            <a:r>
              <a:rPr lang="hr-HR" dirty="0"/>
              <a:t>Š</a:t>
            </a:r>
            <a:r>
              <a:rPr lang="en-US" dirty="0" err="1"/>
              <a:t>éf</a:t>
            </a:r>
            <a:r>
              <a:rPr lang="en-US" dirty="0"/>
              <a:t> </a:t>
            </a:r>
            <a:r>
              <a:rPr lang="en-US" dirty="0" err="1"/>
              <a:t>exekutívy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volený</a:t>
            </a:r>
            <a:r>
              <a:rPr lang="en-US" dirty="0"/>
              <a:t> </a:t>
            </a:r>
            <a:r>
              <a:rPr lang="en-US" dirty="0" err="1"/>
              <a:t>priamo</a:t>
            </a:r>
            <a:r>
              <a:rPr lang="en-US" dirty="0"/>
              <a:t>, ale je </a:t>
            </a:r>
            <a:r>
              <a:rPr lang="en-US" dirty="0" err="1"/>
              <a:t>vybraný</a:t>
            </a:r>
            <a:r>
              <a:rPr lang="en-US" dirty="0"/>
              <a:t>/</a:t>
            </a:r>
            <a:r>
              <a:rPr lang="en-US" dirty="0" err="1"/>
              <a:t>schválený</a:t>
            </a:r>
            <a:r>
              <a:rPr lang="en-US" dirty="0"/>
              <a:t> </a:t>
            </a:r>
            <a:r>
              <a:rPr lang="en-US" dirty="0" err="1"/>
              <a:t>parlamentom</a:t>
            </a:r>
            <a:endParaRPr lang="en-US" dirty="0"/>
          </a:p>
          <a:p>
            <a:pPr>
              <a:defRPr/>
            </a:pPr>
            <a:r>
              <a:rPr lang="en-US" dirty="0" err="1"/>
              <a:t>Exekutíva</a:t>
            </a:r>
            <a:r>
              <a:rPr lang="en-US" dirty="0"/>
              <a:t> v </a:t>
            </a:r>
            <a:r>
              <a:rPr lang="en-US" dirty="0" err="1"/>
              <a:t>parlamentarizme</a:t>
            </a:r>
            <a:r>
              <a:rPr lang="en-US" dirty="0"/>
              <a:t> je </a:t>
            </a:r>
            <a:r>
              <a:rPr lang="en-US" dirty="0" err="1"/>
              <a:t>kolektívna</a:t>
            </a:r>
            <a:r>
              <a:rPr lang="en-US" dirty="0"/>
              <a:t>/</a:t>
            </a:r>
            <a:r>
              <a:rPr lang="en-US" dirty="0" err="1"/>
              <a:t>kolegiálna</a:t>
            </a:r>
            <a:r>
              <a:rPr lang="en-US" dirty="0"/>
              <a:t>,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personalizovaná</a:t>
            </a:r>
            <a:endParaRPr lang="en-US" dirty="0"/>
          </a:p>
          <a:p>
            <a:pPr>
              <a:defRPr/>
            </a:pPr>
            <a:r>
              <a:rPr lang="en-US" dirty="0" err="1"/>
              <a:t>Parlamentné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, </a:t>
            </a:r>
            <a:r>
              <a:rPr lang="en-US" dirty="0" err="1"/>
              <a:t>napriek</a:t>
            </a:r>
            <a:r>
              <a:rPr lang="en-US" dirty="0"/>
              <a:t> </a:t>
            </a:r>
            <a:r>
              <a:rPr lang="en-US" dirty="0" err="1"/>
              <a:t>spoločným</a:t>
            </a:r>
            <a:r>
              <a:rPr lang="en-US" dirty="0"/>
              <a:t> </a:t>
            </a:r>
            <a:r>
              <a:rPr lang="en-US" dirty="0" err="1"/>
              <a:t>črtám</a:t>
            </a:r>
            <a:r>
              <a:rPr lang="en-US" dirty="0"/>
              <a:t>, </a:t>
            </a:r>
            <a:r>
              <a:rPr lang="en-US" dirty="0" err="1"/>
              <a:t>nefungujú</a:t>
            </a:r>
            <a:r>
              <a:rPr lang="en-US" dirty="0"/>
              <a:t> </a:t>
            </a:r>
            <a:r>
              <a:rPr lang="en-US" dirty="0" err="1"/>
              <a:t>rovnako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Modely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r>
              <a:rPr lang="en-US" dirty="0"/>
              <a:t> 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600" dirty="0" err="1"/>
              <a:t>Faktory</a:t>
            </a:r>
            <a:r>
              <a:rPr lang="en-US" sz="2600" dirty="0"/>
              <a:t> </a:t>
            </a:r>
            <a:r>
              <a:rPr lang="en-US" sz="2600" dirty="0" err="1"/>
              <a:t>uľahčujúce</a:t>
            </a:r>
            <a:r>
              <a:rPr lang="en-US" sz="2600" dirty="0"/>
              <a:t> </a:t>
            </a:r>
            <a:r>
              <a:rPr lang="en-US" sz="2600" dirty="0" err="1"/>
              <a:t>spoluprácu</a:t>
            </a:r>
            <a:r>
              <a:rPr lang="en-US" sz="2600" dirty="0"/>
              <a:t> </a:t>
            </a:r>
            <a:r>
              <a:rPr lang="en-US" sz="2600" dirty="0" err="1"/>
              <a:t>medzi</a:t>
            </a:r>
            <a:r>
              <a:rPr lang="en-US" sz="2600" dirty="0"/>
              <a:t> </a:t>
            </a:r>
            <a:r>
              <a:rPr lang="en-US" sz="2600" dirty="0" err="1"/>
              <a:t>parlamentnou</a:t>
            </a:r>
            <a:r>
              <a:rPr lang="en-US" sz="2600" dirty="0"/>
              <a:t> </a:t>
            </a:r>
            <a:r>
              <a:rPr lang="en-US" sz="2600" dirty="0" err="1"/>
              <a:t>väčšinou</a:t>
            </a:r>
            <a:r>
              <a:rPr lang="en-US" sz="2600" dirty="0"/>
              <a:t> a </a:t>
            </a:r>
            <a:r>
              <a:rPr lang="en-US" sz="2600" dirty="0" err="1"/>
              <a:t>exekutívou</a:t>
            </a:r>
            <a:r>
              <a:rPr lang="en-US" sz="2600" dirty="0"/>
              <a:t> (von </a:t>
            </a:r>
            <a:r>
              <a:rPr lang="en-US" sz="2600" dirty="0" err="1"/>
              <a:t>Beyme</a:t>
            </a:r>
            <a:r>
              <a:rPr lang="en-US" sz="2600" dirty="0"/>
              <a:t>, 2000):</a:t>
            </a:r>
          </a:p>
          <a:p>
            <a:pPr>
              <a:defRPr/>
            </a:pPr>
            <a:r>
              <a:rPr lang="en-US" sz="2600" dirty="0" err="1"/>
              <a:t>Kompatibilita</a:t>
            </a:r>
            <a:r>
              <a:rPr lang="en-US" sz="2600" dirty="0"/>
              <a:t> </a:t>
            </a:r>
            <a:r>
              <a:rPr lang="en-US" sz="2600" dirty="0" err="1"/>
              <a:t>parlamentného</a:t>
            </a:r>
            <a:r>
              <a:rPr lang="en-US" sz="2600" dirty="0"/>
              <a:t> </a:t>
            </a:r>
            <a:r>
              <a:rPr lang="en-US" sz="2600" dirty="0" err="1"/>
              <a:t>mandátu</a:t>
            </a:r>
            <a:r>
              <a:rPr lang="en-US" sz="2600" dirty="0"/>
              <a:t> a </a:t>
            </a:r>
            <a:r>
              <a:rPr lang="en-US" sz="2600" dirty="0" err="1"/>
              <a:t>postu</a:t>
            </a:r>
            <a:r>
              <a:rPr lang="en-US" sz="2600" dirty="0"/>
              <a:t> v </a:t>
            </a:r>
            <a:r>
              <a:rPr lang="en-US" sz="2600" dirty="0" err="1"/>
              <a:t>exekutíve</a:t>
            </a:r>
            <a:r>
              <a:rPr lang="en-US" sz="2600" dirty="0"/>
              <a:t> (</a:t>
            </a:r>
            <a:r>
              <a:rPr lang="en-US" sz="2600" dirty="0" err="1"/>
              <a:t>ministri</a:t>
            </a:r>
            <a:r>
              <a:rPr lang="en-US" sz="2600" dirty="0"/>
              <a:t> </a:t>
            </a:r>
            <a:r>
              <a:rPr lang="en-US" sz="2600" dirty="0" err="1"/>
              <a:t>môžu</a:t>
            </a:r>
            <a:r>
              <a:rPr lang="en-US" sz="2600" dirty="0"/>
              <a:t> </a:t>
            </a:r>
            <a:r>
              <a:rPr lang="en-US" sz="2600" dirty="0" err="1"/>
              <a:t>byť</a:t>
            </a:r>
            <a:r>
              <a:rPr lang="en-US" sz="2600" dirty="0"/>
              <a:t> </a:t>
            </a:r>
            <a:r>
              <a:rPr lang="en-US" sz="2600" dirty="0" err="1"/>
              <a:t>poslancami</a:t>
            </a:r>
            <a:r>
              <a:rPr lang="en-US" sz="2600" dirty="0"/>
              <a:t>)</a:t>
            </a:r>
          </a:p>
          <a:p>
            <a:pPr>
              <a:defRPr/>
            </a:pPr>
            <a:r>
              <a:rPr lang="en-US" sz="2600" dirty="0" err="1"/>
              <a:t>Premiér</a:t>
            </a:r>
            <a:r>
              <a:rPr lang="en-US" sz="2600" dirty="0"/>
              <a:t> (</a:t>
            </a:r>
            <a:r>
              <a:rPr lang="en-US" sz="2600" dirty="0" err="1"/>
              <a:t>šéf</a:t>
            </a:r>
            <a:r>
              <a:rPr lang="en-US" sz="2600" dirty="0"/>
              <a:t> </a:t>
            </a:r>
            <a:r>
              <a:rPr lang="en-US" sz="2600" dirty="0" err="1"/>
              <a:t>vlády</a:t>
            </a:r>
            <a:r>
              <a:rPr lang="en-US" sz="2600" dirty="0"/>
              <a:t>) je </a:t>
            </a:r>
            <a:r>
              <a:rPr lang="en-US" sz="2600" dirty="0" err="1"/>
              <a:t>zvyčajne</a:t>
            </a:r>
            <a:r>
              <a:rPr lang="en-US" sz="2600" dirty="0"/>
              <a:t> </a:t>
            </a:r>
            <a:r>
              <a:rPr lang="en-US" sz="2600" dirty="0" err="1"/>
              <a:t>poslancom</a:t>
            </a:r>
            <a:r>
              <a:rPr lang="en-US" sz="2600" dirty="0"/>
              <a:t> </a:t>
            </a:r>
            <a:r>
              <a:rPr lang="en-US" sz="2600" dirty="0" err="1"/>
              <a:t>parlamentu</a:t>
            </a:r>
            <a:endParaRPr lang="en-US" sz="2600" dirty="0"/>
          </a:p>
          <a:p>
            <a:pPr>
              <a:defRPr/>
            </a:pPr>
            <a:r>
              <a:rPr lang="en-US" sz="2600" dirty="0" err="1"/>
              <a:t>Dochádza</a:t>
            </a:r>
            <a:r>
              <a:rPr lang="en-US" sz="2600" dirty="0"/>
              <a:t> </a:t>
            </a:r>
            <a:r>
              <a:rPr lang="en-US" sz="2600" dirty="0" err="1"/>
              <a:t>tak</a:t>
            </a:r>
            <a:r>
              <a:rPr lang="en-US" sz="2600" dirty="0"/>
              <a:t> k </a:t>
            </a:r>
            <a:r>
              <a:rPr lang="en-US" sz="2600" dirty="0" err="1"/>
              <a:t>fúzii</a:t>
            </a:r>
            <a:r>
              <a:rPr lang="en-US" sz="2600" dirty="0"/>
              <a:t> </a:t>
            </a:r>
            <a:r>
              <a:rPr lang="en-US" sz="2600" dirty="0" err="1"/>
              <a:t>parlamentu</a:t>
            </a:r>
            <a:r>
              <a:rPr lang="en-US" sz="2600" dirty="0"/>
              <a:t> a </a:t>
            </a:r>
            <a:r>
              <a:rPr lang="en-US" sz="2600" dirty="0" err="1"/>
              <a:t>vlády</a:t>
            </a:r>
            <a:r>
              <a:rPr lang="en-US" sz="2600" dirty="0"/>
              <a:t> (ale </a:t>
            </a:r>
            <a:r>
              <a:rPr lang="en-US" sz="2600" dirty="0" err="1"/>
              <a:t>nie</a:t>
            </a:r>
            <a:r>
              <a:rPr lang="en-US" sz="2600" dirty="0"/>
              <a:t> </a:t>
            </a:r>
            <a:r>
              <a:rPr lang="en-US" sz="2600" dirty="0" err="1"/>
              <a:t>všade</a:t>
            </a:r>
            <a:r>
              <a:rPr lang="en-US" sz="2600" dirty="0"/>
              <a:t>!)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Modely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r>
              <a:rPr lang="en-US" dirty="0"/>
              <a:t> 3/3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Doring</a:t>
            </a:r>
            <a:r>
              <a:rPr lang="en-US" dirty="0"/>
              <a:t> (1995): “</a:t>
            </a:r>
            <a:r>
              <a:rPr lang="en-US" dirty="0" err="1"/>
              <a:t>racionalizácia</a:t>
            </a:r>
            <a:r>
              <a:rPr lang="en-US" dirty="0"/>
              <a:t>” </a:t>
            </a:r>
            <a:r>
              <a:rPr lang="en-US" dirty="0" err="1"/>
              <a:t>parlamentu</a:t>
            </a:r>
            <a:endParaRPr lang="en-US" dirty="0"/>
          </a:p>
          <a:p>
            <a:pPr>
              <a:defRPr/>
            </a:pPr>
            <a:r>
              <a:rPr lang="sk-SK" dirty="0"/>
              <a:t>Ťažká </a:t>
            </a:r>
            <a:r>
              <a:rPr lang="en-US" dirty="0" err="1"/>
              <a:t>odvolateľnosť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parlamentom</a:t>
            </a:r>
            <a:endParaRPr lang="en-US" dirty="0"/>
          </a:p>
          <a:p>
            <a:pPr>
              <a:defRPr/>
            </a:pP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kontroluje</a:t>
            </a:r>
            <a:r>
              <a:rPr lang="en-US" dirty="0"/>
              <a:t> </a:t>
            </a:r>
            <a:r>
              <a:rPr lang="en-US" dirty="0" err="1"/>
              <a:t>parlamentnú</a:t>
            </a:r>
            <a:r>
              <a:rPr lang="en-US" dirty="0"/>
              <a:t> </a:t>
            </a:r>
            <a:r>
              <a:rPr lang="en-US" dirty="0" err="1"/>
              <a:t>agendu</a:t>
            </a:r>
            <a:r>
              <a:rPr lang="en-US" dirty="0"/>
              <a:t> (</a:t>
            </a:r>
            <a:r>
              <a:rPr lang="en-US" dirty="0" err="1"/>
              <a:t>témy</a:t>
            </a:r>
            <a:r>
              <a:rPr lang="en-US" dirty="0"/>
              <a:t> a </a:t>
            </a:r>
            <a:r>
              <a:rPr lang="en-US" dirty="0" err="1"/>
              <a:t>poradie</a:t>
            </a:r>
            <a:r>
              <a:rPr lang="en-US" dirty="0"/>
              <a:t> </a:t>
            </a:r>
            <a:r>
              <a:rPr lang="en-US" dirty="0" err="1"/>
              <a:t>rokovania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Obmedzenie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predkladať</a:t>
            </a:r>
            <a:r>
              <a:rPr lang="en-US" dirty="0"/>
              <a:t> a </a:t>
            </a:r>
            <a:r>
              <a:rPr lang="en-US" dirty="0" err="1"/>
              <a:t>presadiť</a:t>
            </a:r>
            <a:r>
              <a:rPr lang="en-US" dirty="0"/>
              <a:t> </a:t>
            </a:r>
            <a:r>
              <a:rPr lang="en-US" dirty="0" err="1"/>
              <a:t>poslanecké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/>
              <a:t>zákonov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Modely vzťahu vlády a parlamentu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Andeweg a Nijzink, 1995: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a) stranícky vzorec vzťahov (inter-party mode)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b) aliancie naprieč stranami (cross-party mode) 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c) nestranícky vzorec (non-party 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Prezidentské režimy a demokracia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>
                <a:cs typeface="+mn-cs"/>
              </a:rPr>
              <a:t>Nevhodnosť prezidentských režimov (Linz, Stepan, Mainwaring) pre nové demokracie: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1. podporujú „zero-sum politics“ a vylučujú menšiny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2. vedú k politickej polarizácii a patovým situáciám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Podnecujú personalizmus a demagogické sklony jednotlivcov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Koncentrácia moci = pokušenie ignorovať obmedzenia právomocí</a:t>
            </a:r>
          </a:p>
        </p:txBody>
      </p:sp>
    </p:spTree>
    <p:extLst>
      <p:ext uri="{BB962C8B-B14F-4D97-AF65-F5344CB8AC3E}">
        <p14:creationId xmlns:p14="http://schemas.microsoft.com/office/powerpoint/2010/main" val="1308047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Indikátory</a:t>
            </a:r>
            <a:r>
              <a:rPr lang="en-US" dirty="0"/>
              <a:t> </a:t>
            </a:r>
            <a:r>
              <a:rPr lang="en-US" dirty="0" err="1"/>
              <a:t>modelov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stranícky</a:t>
            </a:r>
            <a:r>
              <a:rPr lang="en-US" b="1" dirty="0"/>
              <a:t> </a:t>
            </a:r>
            <a:r>
              <a:rPr lang="en-US" b="1" dirty="0" err="1"/>
              <a:t>vzorec</a:t>
            </a:r>
            <a:r>
              <a:rPr lang="en-US" b="1" dirty="0"/>
              <a:t>:</a:t>
            </a:r>
          </a:p>
          <a:p>
            <a:pPr>
              <a:defRPr/>
            </a:pPr>
            <a:r>
              <a:rPr lang="en-US" dirty="0" err="1"/>
              <a:t>Regrutácia</a:t>
            </a:r>
            <a:r>
              <a:rPr lang="en-US" dirty="0"/>
              <a:t> </a:t>
            </a:r>
            <a:r>
              <a:rPr lang="en-US" dirty="0" err="1"/>
              <a:t>ministrov</a:t>
            </a:r>
            <a:r>
              <a:rPr lang="en-US" dirty="0"/>
              <a:t> (z </a:t>
            </a:r>
            <a:r>
              <a:rPr lang="en-US" dirty="0" err="1"/>
              <a:t>parlamentu</a:t>
            </a:r>
            <a:r>
              <a:rPr lang="en-US" dirty="0"/>
              <a:t>?)</a:t>
            </a:r>
          </a:p>
          <a:p>
            <a:pPr>
              <a:defRPr/>
            </a:pPr>
            <a:r>
              <a:rPr lang="en-US" dirty="0" err="1"/>
              <a:t>Charakter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formovania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(</a:t>
            </a:r>
            <a:r>
              <a:rPr lang="en-US" dirty="0" err="1"/>
              <a:t>koaličné</a:t>
            </a:r>
            <a:r>
              <a:rPr lang="en-US" dirty="0"/>
              <a:t> </a:t>
            </a:r>
            <a:r>
              <a:rPr lang="en-US" dirty="0" err="1"/>
              <a:t>zmluvy</a:t>
            </a:r>
            <a:r>
              <a:rPr lang="en-US" dirty="0"/>
              <a:t>?)</a:t>
            </a:r>
          </a:p>
          <a:p>
            <a:pPr>
              <a:defRPr/>
            </a:pPr>
            <a:r>
              <a:rPr lang="en-US" dirty="0" err="1"/>
              <a:t>Stranícka</a:t>
            </a:r>
            <a:r>
              <a:rPr lang="en-US" dirty="0"/>
              <a:t> </a:t>
            </a:r>
            <a:r>
              <a:rPr lang="en-US" dirty="0" err="1"/>
              <a:t>disciplína</a:t>
            </a:r>
            <a:r>
              <a:rPr lang="en-US" dirty="0"/>
              <a:t> (</a:t>
            </a:r>
            <a:r>
              <a:rPr lang="en-US" dirty="0" err="1"/>
              <a:t>spoločné</a:t>
            </a:r>
            <a:r>
              <a:rPr lang="en-US" dirty="0"/>
              <a:t> </a:t>
            </a:r>
            <a:r>
              <a:rPr lang="en-US" dirty="0" err="1"/>
              <a:t>hlasovanie</a:t>
            </a:r>
            <a:r>
              <a:rPr lang="en-US" dirty="0"/>
              <a:t> </a:t>
            </a:r>
            <a:r>
              <a:rPr lang="en-US" dirty="0" err="1"/>
              <a:t>členov</a:t>
            </a:r>
            <a:r>
              <a:rPr lang="en-US" dirty="0"/>
              <a:t> </a:t>
            </a:r>
            <a:r>
              <a:rPr lang="en-US" dirty="0" err="1"/>
              <a:t>poslaneckých</a:t>
            </a:r>
            <a:r>
              <a:rPr lang="en-US" dirty="0"/>
              <a:t> </a:t>
            </a:r>
            <a:r>
              <a:rPr lang="en-US" dirty="0" err="1"/>
              <a:t>klubov</a:t>
            </a:r>
            <a:r>
              <a:rPr lang="en-US" dirty="0"/>
              <a:t>/</a:t>
            </a:r>
            <a:r>
              <a:rPr lang="en-US" dirty="0" err="1"/>
              <a:t>frakcií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Prevládajúci</a:t>
            </a:r>
            <a:r>
              <a:rPr lang="en-US" dirty="0"/>
              <a:t> model v </a:t>
            </a:r>
            <a:r>
              <a:rPr lang="en-US" dirty="0" err="1"/>
              <a:t>parlam</a:t>
            </a:r>
            <a:r>
              <a:rPr lang="en-US" dirty="0"/>
              <a:t>. </a:t>
            </a:r>
            <a:r>
              <a:rPr lang="en-US" dirty="0" err="1"/>
              <a:t>demokraciách</a:t>
            </a:r>
            <a:r>
              <a:rPr lang="en-US" dirty="0"/>
              <a:t> SVE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Indikátory</a:t>
            </a:r>
            <a:r>
              <a:rPr lang="en-US" dirty="0"/>
              <a:t> </a:t>
            </a:r>
            <a:r>
              <a:rPr lang="en-US" dirty="0" err="1"/>
              <a:t>modelov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Aliancie</a:t>
            </a:r>
            <a:r>
              <a:rPr lang="en-US" b="1" dirty="0"/>
              <a:t> </a:t>
            </a:r>
            <a:r>
              <a:rPr lang="en-US" b="1" dirty="0" err="1"/>
              <a:t>naprieč</a:t>
            </a:r>
            <a:r>
              <a:rPr lang="en-US" b="1" dirty="0"/>
              <a:t> </a:t>
            </a:r>
            <a:r>
              <a:rPr lang="en-US" b="1" dirty="0" err="1"/>
              <a:t>stranami</a:t>
            </a:r>
            <a:r>
              <a:rPr lang="en-US" b="1" dirty="0"/>
              <a:t>:</a:t>
            </a:r>
          </a:p>
          <a:p>
            <a:pPr>
              <a:defRPr/>
            </a:pPr>
            <a:r>
              <a:rPr lang="en-US" dirty="0" err="1"/>
              <a:t>Základom</a:t>
            </a:r>
            <a:r>
              <a:rPr lang="en-US" dirty="0"/>
              <a:t> </a:t>
            </a:r>
            <a:r>
              <a:rPr lang="en-US" dirty="0" err="1"/>
              <a:t>interakcií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sektorové</a:t>
            </a:r>
            <a:r>
              <a:rPr lang="en-US" dirty="0"/>
              <a:t>/</a:t>
            </a:r>
            <a:r>
              <a:rPr lang="en-US" dirty="0" err="1"/>
              <a:t>odvetvové</a:t>
            </a:r>
            <a:r>
              <a:rPr lang="en-US" dirty="0"/>
              <a:t> </a:t>
            </a:r>
            <a:r>
              <a:rPr lang="en-US" dirty="0" err="1"/>
              <a:t>záujmy</a:t>
            </a:r>
            <a:r>
              <a:rPr lang="en-US" dirty="0"/>
              <a:t> </a:t>
            </a:r>
            <a:r>
              <a:rPr lang="en-US" dirty="0" err="1"/>
              <a:t>poslancov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ohľadu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stranícku</a:t>
            </a:r>
            <a:r>
              <a:rPr lang="en-US" dirty="0"/>
              <a:t> </a:t>
            </a:r>
            <a:r>
              <a:rPr lang="en-US" dirty="0" err="1"/>
              <a:t>príslušnosť</a:t>
            </a:r>
            <a:r>
              <a:rPr lang="en-US" dirty="0"/>
              <a:t> (</a:t>
            </a:r>
            <a:r>
              <a:rPr lang="en-US" dirty="0" err="1"/>
              <a:t>koncentrované</a:t>
            </a:r>
            <a:r>
              <a:rPr lang="en-US" dirty="0"/>
              <a:t> v </a:t>
            </a:r>
            <a:r>
              <a:rPr lang="en-US" dirty="0" err="1"/>
              <a:t>silných</a:t>
            </a:r>
            <a:r>
              <a:rPr lang="en-US" dirty="0"/>
              <a:t> </a:t>
            </a:r>
            <a:r>
              <a:rPr lang="en-US" dirty="0" err="1"/>
              <a:t>výboroch</a:t>
            </a:r>
            <a:r>
              <a:rPr lang="en-US" dirty="0"/>
              <a:t>?)</a:t>
            </a:r>
          </a:p>
          <a:p>
            <a:pPr>
              <a:defRPr/>
            </a:pPr>
            <a:r>
              <a:rPr lang="en-US" dirty="0" err="1"/>
              <a:t>Kopírujú</a:t>
            </a:r>
            <a:r>
              <a:rPr lang="en-US" dirty="0"/>
              <a:t> </a:t>
            </a:r>
            <a:r>
              <a:rPr lang="en-US" dirty="0" err="1"/>
              <a:t>štruktúru</a:t>
            </a:r>
            <a:r>
              <a:rPr lang="en-US" dirty="0"/>
              <a:t> </a:t>
            </a:r>
            <a:r>
              <a:rPr lang="en-US" dirty="0" err="1"/>
              <a:t>ministerstiev</a:t>
            </a:r>
            <a:r>
              <a:rPr lang="en-US" dirty="0"/>
              <a:t> (</a:t>
            </a:r>
            <a:r>
              <a:rPr lang="en-US" dirty="0" err="1"/>
              <a:t>áno-vyššia</a:t>
            </a:r>
            <a:r>
              <a:rPr lang="en-US" dirty="0"/>
              <a:t> </a:t>
            </a:r>
            <a:r>
              <a:rPr lang="en-US" dirty="0" err="1"/>
              <a:t>špecializácia</a:t>
            </a:r>
            <a:r>
              <a:rPr lang="en-US" dirty="0"/>
              <a:t>, ALE: </a:t>
            </a:r>
            <a:r>
              <a:rPr lang="en-US" dirty="0" err="1"/>
              <a:t>nie-možno</a:t>
            </a:r>
            <a:r>
              <a:rPr lang="en-US" dirty="0"/>
              <a:t> </a:t>
            </a:r>
            <a:r>
              <a:rPr lang="en-US" dirty="0" err="1"/>
              <a:t>vyššia</a:t>
            </a:r>
            <a:r>
              <a:rPr lang="en-US" dirty="0"/>
              <a:t> </a:t>
            </a:r>
            <a:r>
              <a:rPr lang="en-US" dirty="0" err="1"/>
              <a:t>autonómnosť</a:t>
            </a:r>
            <a:r>
              <a:rPr lang="en-US" dirty="0"/>
              <a:t> od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meniť</a:t>
            </a:r>
            <a:r>
              <a:rPr lang="en-US" dirty="0"/>
              <a:t> admin. </a:t>
            </a:r>
            <a:r>
              <a:rPr lang="en-US" dirty="0" err="1"/>
              <a:t>exekutívy</a:t>
            </a:r>
            <a:r>
              <a:rPr lang="en-US" dirty="0"/>
              <a:t> 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Indikátory</a:t>
            </a:r>
            <a:r>
              <a:rPr lang="en-US" dirty="0"/>
              <a:t> </a:t>
            </a:r>
            <a:r>
              <a:rPr lang="en-US" dirty="0" err="1"/>
              <a:t>modelov</a:t>
            </a:r>
            <a:r>
              <a:rPr lang="en-US" dirty="0"/>
              <a:t> </a:t>
            </a:r>
            <a:r>
              <a:rPr lang="en-US" dirty="0" err="1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Nestranícky</a:t>
            </a:r>
            <a:r>
              <a:rPr lang="en-US" b="1" dirty="0"/>
              <a:t> model</a:t>
            </a:r>
            <a:r>
              <a:rPr lang="en-US" dirty="0"/>
              <a:t>:</a:t>
            </a:r>
          </a:p>
          <a:p>
            <a:pPr>
              <a:defRPr/>
            </a:pP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nepresadí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/>
              <a:t>zákonov</a:t>
            </a:r>
            <a:r>
              <a:rPr lang="en-US" dirty="0"/>
              <a:t> v </a:t>
            </a:r>
            <a:r>
              <a:rPr lang="en-US" dirty="0" err="1"/>
              <a:t>parlamente</a:t>
            </a:r>
            <a:endParaRPr lang="en-US" dirty="0"/>
          </a:p>
          <a:p>
            <a:pPr>
              <a:defRPr/>
            </a:pPr>
            <a:r>
              <a:rPr lang="en-US" dirty="0" err="1"/>
              <a:t>Podiel</a:t>
            </a:r>
            <a:r>
              <a:rPr lang="en-US" dirty="0"/>
              <a:t> </a:t>
            </a:r>
            <a:r>
              <a:rPr lang="en-US" dirty="0" err="1"/>
              <a:t>zákonov</a:t>
            </a:r>
            <a:r>
              <a:rPr lang="en-US" dirty="0"/>
              <a:t> </a:t>
            </a:r>
            <a:r>
              <a:rPr lang="en-US" dirty="0" err="1"/>
              <a:t>presadených</a:t>
            </a:r>
            <a:r>
              <a:rPr lang="en-US" dirty="0"/>
              <a:t> </a:t>
            </a:r>
            <a:r>
              <a:rPr lang="en-US" dirty="0" err="1"/>
              <a:t>parlamentnými</a:t>
            </a:r>
            <a:r>
              <a:rPr lang="en-US" dirty="0"/>
              <a:t> “backbenchers” (</a:t>
            </a:r>
            <a:r>
              <a:rPr lang="en-US" dirty="0" err="1"/>
              <a:t>t.j.</a:t>
            </a:r>
            <a:r>
              <a:rPr lang="en-US" dirty="0"/>
              <a:t> de facto </a:t>
            </a:r>
            <a:r>
              <a:rPr lang="en-US" dirty="0" err="1"/>
              <a:t>opozíciou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Rola</a:t>
            </a:r>
            <a:r>
              <a:rPr lang="en-US" dirty="0"/>
              <a:t> </a:t>
            </a:r>
            <a:r>
              <a:rPr lang="en-US" dirty="0" err="1"/>
              <a:t>vyšetrovacích</a:t>
            </a:r>
            <a:r>
              <a:rPr lang="en-US" dirty="0"/>
              <a:t>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výborov</a:t>
            </a:r>
            <a:r>
              <a:rPr lang="en-US" dirty="0"/>
              <a:t> (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existencia</a:t>
            </a:r>
            <a:r>
              <a:rPr lang="en-US" dirty="0"/>
              <a:t> a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aktivít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Modely parlamentarizmu v praxi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Nestranícky vzorec - najmenej rozšírený a najviac zodpovedajúci klasickej fikcii parlamentnej demokracie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Aliancie naprieč stranami len v špecifických oblastiach (napr. EÚ integrácia) alebo pri nestabilnej straníckej scén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Inak kľúčová úloha politických strán</a:t>
            </a:r>
          </a:p>
          <a:p>
            <a:pPr eaLnBrk="1" hangingPunct="1">
              <a:defRPr/>
            </a:pPr>
            <a:endParaRPr lang="sk-SK"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Ďalšie faktory v parlamentarizme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Okrem strán aj ďalšie faktory: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1) ťažko meniteľné pravidlá umožňujúce opozícii blokovať vládne návrhy (kedysi Fínsko, Dánsko)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2) (politicko)kultúrne faktory – neformálne potrebný aj súhlas opozície v kľúčových otázkach (filibustering)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3) podmienečná podpora vláde od „vlastných“ poslancov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Funkcie parlamentov</a:t>
            </a:r>
            <a:endParaRPr lang="sk-SK" sz="2400" dirty="0">
              <a:cs typeface="+mj-cs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1) vytvárajú a udržiavajú vládu, prípadne ju aj odvolávajú (ale konštruktívne hlasovanie o nedôvere)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2) prijímajú legislatívu (ale dekréty v Rusku)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3) kontrolujú činnosť vlád (interpelácie, poslanecké prieskumy, </a:t>
            </a:r>
            <a:r>
              <a:rPr lang="sk-SK" i="1" dirty="0">
                <a:cs typeface="+mn-cs"/>
              </a:rPr>
              <a:t>hodina otázok</a:t>
            </a:r>
            <a:r>
              <a:rPr lang="sk-SK" dirty="0"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poslanecké strany a parlamentné výbory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dôležitá úloha „ústavnoprávnych“ výborov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Štruktúra parlamentov</a:t>
            </a:r>
            <a:endParaRPr lang="en-US" dirty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dirty="0">
                <a:cs typeface="+mn-cs"/>
              </a:rPr>
              <a:t>v SVE sú </a:t>
            </a:r>
            <a:r>
              <a:rPr lang="sk-SK" sz="2400">
                <a:cs typeface="+mn-cs"/>
              </a:rPr>
              <a:t>dvojkomorové parlamenty menej </a:t>
            </a:r>
            <a:r>
              <a:rPr lang="sk-SK" sz="2400" dirty="0">
                <a:cs typeface="+mn-cs"/>
              </a:rPr>
              <a:t>časté ako v ZE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Horná komora má väčšinou združovať teritoriálne alebo funkcionálne záujmy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Ter: BiH, Rusko, Poľ?, CZE?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Funkcionálne: SLO, (IRE)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Iba rumunský bikameralizmus dáva obom komorám zhruba rovnako silné postavenie (v ZE iba ITA) 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>
                <a:cs typeface="+mj-cs"/>
              </a:rPr>
              <a:t>Meniace sa postavenie </a:t>
            </a:r>
            <a:br>
              <a:rPr lang="sk-SK" sz="3200" dirty="0">
                <a:cs typeface="+mj-cs"/>
              </a:rPr>
            </a:br>
            <a:r>
              <a:rPr lang="sk-SK" sz="3200" dirty="0">
                <a:cs typeface="+mj-cs"/>
              </a:rPr>
              <a:t>parlamentov v SVE 1/3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v období tranzície parlament aktívny len v MAĎ (určitá modifikácia dohôd spoza okrúhleho stolu), inde vykonávali transformačné kroky (presviedčanie, hrozby, vydieranie – Čalfa a ČSSR)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Postupný trend k profesionalizácii (čo to je?)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>
                <a:cs typeface="+mn-cs"/>
              </a:rPr>
              <a:t>Paradoxne, komunistickí poslanci súdržní pri hlasovaniach a skúsenosti s vyjednávaním a politickou prácou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>
                <a:cs typeface="+mj-cs"/>
              </a:rPr>
              <a:t>Meniace sa postavenie </a:t>
            </a:r>
            <a:br>
              <a:rPr lang="sk-SK" sz="3200" dirty="0">
                <a:cs typeface="+mj-cs"/>
              </a:rPr>
            </a:br>
            <a:r>
              <a:rPr lang="sk-SK" sz="3200" dirty="0">
                <a:cs typeface="+mj-cs"/>
              </a:rPr>
              <a:t>parlamentov v SVE 2/3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>
                <a:cs typeface="+mn-cs"/>
              </a:rPr>
              <a:t>Začiatok 90.-tych rokov: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1) parlamenty centrom politického života i zápasu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2) dezintegrácia protirežimových organizácií – zníženie moci vlád voči parlamentom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3) časté konflikty v exekutíve zvyšovali vplyv parlamentu</a:t>
            </a:r>
          </a:p>
          <a:p>
            <a:pPr eaLnBrk="1" hangingPunct="1">
              <a:defRPr/>
            </a:pPr>
            <a:r>
              <a:rPr lang="sk-SK" sz="2400">
                <a:cs typeface="+mn-cs"/>
              </a:rPr>
              <a:t>4) exekutíva fragmentovaná a slabo kordinovaná –zníženie schopnosti dominovať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>
                <a:cs typeface="+mj-cs"/>
              </a:rPr>
              <a:t>Meniace sa postavenie </a:t>
            </a:r>
            <a:br>
              <a:rPr lang="sk-SK" sz="3200" dirty="0">
                <a:cs typeface="+mj-cs"/>
              </a:rPr>
            </a:br>
            <a:r>
              <a:rPr lang="sk-SK" sz="3200" dirty="0">
                <a:cs typeface="+mj-cs"/>
              </a:rPr>
              <a:t>parlamentov v SVE 3/3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>
                <a:cs typeface="+mn-cs"/>
              </a:rPr>
              <a:t>1) strany a stranícke systémy stabilnejšie – stranícka disciplína – malé šance opozície (kontroly parlamentu)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>
                <a:cs typeface="+mn-cs"/>
              </a:rPr>
              <a:t>2) nižšia fragmentácia parlamentov (nižšia fluktuácia poslancov)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>
                <a:cs typeface="+mn-cs"/>
              </a:rPr>
              <a:t>3) reforma administratívy a posilnenie exekutívneho jadra (core executive) okolo premiéra a ministra financií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>
                <a:cs typeface="+mn-cs"/>
              </a:rPr>
              <a:t>4) proces EÚ integrácie posilňuje exekutívu (expertné info sú v exekutíve, nie v parlamente)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>
                <a:cs typeface="+mj-cs"/>
              </a:rPr>
              <a:t>Duvergerov semiprezidentský systém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Prezident je priamo volený občanmi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Nezávisí od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Na čele vlády je premiér, zodpovedá sa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Premiér a prezident zdieľajú niektoré exekutívne právomoci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Právomoci prezidenta nie sú triviálne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>
                <a:cs typeface="+mn-cs"/>
              </a:rPr>
              <a:t>Možnosť prípadov „kohabitácie“ </a:t>
            </a:r>
          </a:p>
        </p:txBody>
      </p:sp>
    </p:spTree>
    <p:extLst>
      <p:ext uri="{BB962C8B-B14F-4D97-AF65-F5344CB8AC3E}">
        <p14:creationId xmlns:p14="http://schemas.microsoft.com/office/powerpoint/2010/main" val="8417847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Parlamenty po vstupe do EÚ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Protipohyb parlamentov po vstupe do EÚ: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úsilie kontrolovať exekutívy v otázkach EÚ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Slabé prostriedky (záujem?) na výkon formálnych právomocí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Zaväzovať, odporúčať, byť informovaný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Inšpirácia DAN, ŠVÉ, FIN, RAK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Rozdiely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parlamentmi</a:t>
            </a:r>
            <a:r>
              <a:rPr lang="en-US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Olson a </a:t>
            </a:r>
            <a:r>
              <a:rPr lang="en-US" dirty="0" err="1"/>
              <a:t>Illonszki</a:t>
            </a:r>
            <a:r>
              <a:rPr lang="en-US" dirty="0"/>
              <a:t> (2011):</a:t>
            </a:r>
          </a:p>
          <a:p>
            <a:pPr>
              <a:defRPr/>
            </a:pPr>
            <a:r>
              <a:rPr lang="en-US" dirty="0" err="1"/>
              <a:t>Stredoeurópske</a:t>
            </a:r>
            <a:r>
              <a:rPr lang="en-US" dirty="0"/>
              <a:t> vs. </a:t>
            </a:r>
            <a:r>
              <a:rPr lang="en-US" dirty="0" err="1"/>
              <a:t>postsovietske</a:t>
            </a:r>
            <a:r>
              <a:rPr lang="en-US" dirty="0"/>
              <a:t> </a:t>
            </a:r>
            <a:r>
              <a:rPr lang="en-US" dirty="0" err="1"/>
              <a:t>parlamenty</a:t>
            </a:r>
            <a:r>
              <a:rPr lang="en-US" dirty="0"/>
              <a:t> (CZ, HUN, SLO vs. RUS, MOL):</a:t>
            </a:r>
          </a:p>
          <a:p>
            <a:pPr>
              <a:defRPr/>
            </a:pPr>
            <a:r>
              <a:rPr lang="en-US" dirty="0" err="1"/>
              <a:t>Kontext</a:t>
            </a:r>
            <a:r>
              <a:rPr lang="en-US" dirty="0"/>
              <a:t> </a:t>
            </a:r>
            <a:r>
              <a:rPr lang="en-US" dirty="0" err="1"/>
              <a:t>ústavy</a:t>
            </a:r>
            <a:r>
              <a:rPr lang="en-US" dirty="0"/>
              <a:t> a </a:t>
            </a:r>
            <a:r>
              <a:rPr lang="en-US" dirty="0" err="1"/>
              <a:t>straníckeho</a:t>
            </a:r>
            <a:r>
              <a:rPr lang="en-US" dirty="0"/>
              <a:t> </a:t>
            </a:r>
            <a:r>
              <a:rPr lang="en-US" dirty="0" err="1"/>
              <a:t>systému</a:t>
            </a:r>
            <a:endParaRPr lang="en-US" dirty="0"/>
          </a:p>
          <a:p>
            <a:pPr>
              <a:defRPr/>
            </a:pPr>
            <a:r>
              <a:rPr lang="en-US" dirty="0" err="1"/>
              <a:t>Kontext</a:t>
            </a:r>
            <a:r>
              <a:rPr lang="en-US" dirty="0"/>
              <a:t> </a:t>
            </a:r>
            <a:r>
              <a:rPr lang="en-US" dirty="0" err="1"/>
              <a:t>členov</a:t>
            </a:r>
            <a:r>
              <a:rPr lang="en-US" dirty="0"/>
              <a:t> </a:t>
            </a:r>
            <a:r>
              <a:rPr lang="en-US" dirty="0" err="1"/>
              <a:t>parlamentu</a:t>
            </a:r>
            <a:endParaRPr lang="en-US" dirty="0"/>
          </a:p>
          <a:p>
            <a:pPr>
              <a:defRPr/>
            </a:pPr>
            <a:r>
              <a:rPr lang="en-US" dirty="0" err="1"/>
              <a:t>Vnútorná</a:t>
            </a:r>
            <a:r>
              <a:rPr lang="en-US" dirty="0"/>
              <a:t> </a:t>
            </a:r>
            <a:r>
              <a:rPr lang="en-US" dirty="0" err="1"/>
              <a:t>organizácia</a:t>
            </a:r>
            <a:r>
              <a:rPr lang="en-US" dirty="0"/>
              <a:t> (</a:t>
            </a:r>
            <a:r>
              <a:rPr lang="en-US" dirty="0" err="1"/>
              <a:t>pravidlá</a:t>
            </a:r>
            <a:r>
              <a:rPr lang="en-US" dirty="0"/>
              <a:t> a </a:t>
            </a:r>
            <a:r>
              <a:rPr lang="en-US" dirty="0" err="1"/>
              <a:t>organizácia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sk-SK" dirty="0"/>
              <a:t>Občianska spoločnosť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Parlamenty</a:t>
            </a:r>
            <a:r>
              <a:rPr lang="en-US" dirty="0"/>
              <a:t> v </a:t>
            </a:r>
            <a:r>
              <a:rPr lang="en-US" dirty="0" err="1"/>
              <a:t>strednej</a:t>
            </a:r>
            <a:r>
              <a:rPr lang="en-US" dirty="0"/>
              <a:t> </a:t>
            </a:r>
            <a:r>
              <a:rPr lang="en-US" dirty="0" err="1"/>
              <a:t>Európe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Stabilita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Stabilita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, </a:t>
            </a:r>
            <a:r>
              <a:rPr lang="en-US" dirty="0" err="1"/>
              <a:t>mezo</a:t>
            </a:r>
            <a:r>
              <a:rPr lang="en-US" dirty="0"/>
              <a:t> a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úrovni</a:t>
            </a:r>
            <a:endParaRPr lang="en-US" dirty="0"/>
          </a:p>
          <a:p>
            <a:pPr>
              <a:defRPr/>
            </a:pPr>
            <a:r>
              <a:rPr lang="en-US" dirty="0" err="1"/>
              <a:t>Makro</a:t>
            </a:r>
            <a:r>
              <a:rPr lang="en-US" dirty="0"/>
              <a:t>: </a:t>
            </a:r>
            <a:r>
              <a:rPr lang="en-US" dirty="0" err="1"/>
              <a:t>exekutívno-legislatívne</a:t>
            </a:r>
            <a:r>
              <a:rPr lang="en-US" dirty="0"/>
              <a:t> </a:t>
            </a:r>
            <a:r>
              <a:rPr lang="en-US" dirty="0" err="1"/>
              <a:t>vzťahy</a:t>
            </a:r>
            <a:r>
              <a:rPr lang="en-US" dirty="0"/>
              <a:t>, </a:t>
            </a:r>
            <a:r>
              <a:rPr lang="en-US" dirty="0" err="1"/>
              <a:t>ústavná</a:t>
            </a:r>
            <a:r>
              <a:rPr lang="en-US" dirty="0"/>
              <a:t> </a:t>
            </a:r>
            <a:r>
              <a:rPr lang="en-US" dirty="0" err="1"/>
              <a:t>definícia</a:t>
            </a:r>
            <a:r>
              <a:rPr lang="en-US" dirty="0"/>
              <a:t> </a:t>
            </a:r>
            <a:r>
              <a:rPr lang="en-US" dirty="0" err="1"/>
              <a:t>kompetencií</a:t>
            </a:r>
            <a:endParaRPr lang="en-US" dirty="0"/>
          </a:p>
          <a:p>
            <a:pPr>
              <a:defRPr/>
            </a:pPr>
            <a:r>
              <a:rPr lang="en-US" dirty="0" err="1"/>
              <a:t>Mezo</a:t>
            </a:r>
            <a:r>
              <a:rPr lang="en-US" dirty="0"/>
              <a:t>: </a:t>
            </a:r>
            <a:r>
              <a:rPr lang="en-US" dirty="0" err="1"/>
              <a:t>Poslanecké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a </a:t>
            </a:r>
            <a:r>
              <a:rPr lang="en-US" dirty="0" err="1"/>
              <a:t>parlamentné</a:t>
            </a:r>
            <a:r>
              <a:rPr lang="en-US" dirty="0"/>
              <a:t> </a:t>
            </a:r>
            <a:r>
              <a:rPr lang="en-US" dirty="0" err="1"/>
              <a:t>výbory</a:t>
            </a:r>
            <a:endParaRPr lang="en-US" dirty="0"/>
          </a:p>
          <a:p>
            <a:pPr>
              <a:defRPr/>
            </a:pPr>
            <a:r>
              <a:rPr lang="en-US" dirty="0" err="1"/>
              <a:t>Mikro</a:t>
            </a:r>
            <a:r>
              <a:rPr lang="en-US" dirty="0"/>
              <a:t>: </a:t>
            </a:r>
            <a:r>
              <a:rPr lang="en-US" dirty="0" err="1"/>
              <a:t>Individuálni</a:t>
            </a:r>
            <a:r>
              <a:rPr lang="en-US" dirty="0"/>
              <a:t> </a:t>
            </a:r>
            <a:r>
              <a:rPr lang="en-US" dirty="0" err="1"/>
              <a:t>poslanci</a:t>
            </a:r>
            <a:r>
              <a:rPr lang="en-US" dirty="0"/>
              <a:t>, </a:t>
            </a:r>
            <a:r>
              <a:rPr lang="en-US" dirty="0" err="1"/>
              <a:t>profesionalizácia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Tradičné</a:t>
            </a:r>
            <a:r>
              <a:rPr lang="en-US" dirty="0"/>
              <a:t> </a:t>
            </a:r>
            <a:r>
              <a:rPr lang="en-US" dirty="0" err="1"/>
              <a:t>delenie</a:t>
            </a:r>
            <a:r>
              <a:rPr lang="en-US" dirty="0"/>
              <a:t> </a:t>
            </a:r>
            <a:r>
              <a:rPr lang="en-US" dirty="0" err="1"/>
              <a:t>dem.</a:t>
            </a:r>
            <a:r>
              <a:rPr lang="en-US" dirty="0"/>
              <a:t> </a:t>
            </a:r>
            <a:r>
              <a:rPr lang="en-US" dirty="0" err="1"/>
              <a:t>systémov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err="1"/>
              <a:t>Parlamentarizmus</a:t>
            </a:r>
            <a:endParaRPr lang="en-US" dirty="0"/>
          </a:p>
          <a:p>
            <a:r>
              <a:rPr lang="en-US" dirty="0" err="1"/>
              <a:t>Prezidencializmus</a:t>
            </a:r>
            <a:endParaRPr lang="en-US" dirty="0"/>
          </a:p>
          <a:p>
            <a:r>
              <a:rPr lang="en-US" dirty="0"/>
              <a:t>Semi-</a:t>
            </a:r>
            <a:r>
              <a:rPr lang="en-US" dirty="0" err="1"/>
              <a:t>prezidencializmus</a:t>
            </a:r>
            <a:r>
              <a:rPr lang="en-US" dirty="0"/>
              <a:t> (?)</a:t>
            </a:r>
          </a:p>
        </p:txBody>
      </p:sp>
    </p:spTree>
    <p:extLst>
      <p:ext uri="{BB962C8B-B14F-4D97-AF65-F5344CB8AC3E}">
        <p14:creationId xmlns:p14="http://schemas.microsoft.com/office/powerpoint/2010/main" val="131240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Koncepcie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semiprezidentských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systémov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Elgie</a:t>
            </a:r>
            <a:r>
              <a:rPr lang="en-US" dirty="0">
                <a:cs typeface="+mn-cs"/>
              </a:rPr>
              <a:t> (1999): </a:t>
            </a: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volený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občanmi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zároveň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premiér</a:t>
            </a:r>
            <a:r>
              <a:rPr lang="en-US" dirty="0">
                <a:cs typeface="+mn-cs"/>
              </a:rPr>
              <a:t> s </a:t>
            </a:r>
            <a:r>
              <a:rPr lang="en-US" dirty="0" err="1">
                <a:cs typeface="+mn-cs"/>
              </a:rPr>
              <a:t>vládou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ktorí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zodpovedajú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parlamentu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flexibilitu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zdieľanie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moci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podporujúci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systém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Sartori</a:t>
            </a:r>
            <a:r>
              <a:rPr lang="en-US" dirty="0">
                <a:cs typeface="+mn-cs"/>
              </a:rPr>
              <a:t>) ALEBO 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usporiadanie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vedúce</a:t>
            </a:r>
            <a:r>
              <a:rPr lang="en-US" dirty="0">
                <a:cs typeface="+mn-cs"/>
              </a:rPr>
              <a:t> k </a:t>
            </a:r>
            <a:r>
              <a:rPr lang="en-US" dirty="0" err="1">
                <a:cs typeface="+mn-cs"/>
              </a:rPr>
              <a:t>inštitucionálnym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konfliktom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nestabilite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Elgie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Raunio</a:t>
            </a:r>
            <a:r>
              <a:rPr lang="en-US" dirty="0">
                <a:cs typeface="+mn-cs"/>
              </a:rPr>
              <a:t>, …) ?</a:t>
            </a:r>
          </a:p>
        </p:txBody>
      </p:sp>
    </p:spTree>
    <p:extLst>
      <p:ext uri="{BB962C8B-B14F-4D97-AF65-F5344CB8AC3E}">
        <p14:creationId xmlns:p14="http://schemas.microsoft.com/office/powerpoint/2010/main" val="202143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Shugart</a:t>
            </a:r>
            <a:r>
              <a:rPr lang="en-US" dirty="0">
                <a:cs typeface="+mj-cs"/>
              </a:rPr>
              <a:t> a Carey (1992): </a:t>
            </a:r>
            <a:r>
              <a:rPr lang="en-US" dirty="0" err="1">
                <a:cs typeface="+mj-cs"/>
              </a:rPr>
              <a:t>dva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typy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semiprezidentských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systémov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Premiérsko-prezidentský</a:t>
            </a:r>
            <a:endParaRPr lang="en-US" b="1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volený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občanmi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presne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stanovené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funkčné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obdobie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vyberá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premiéra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ktorý</a:t>
            </a:r>
            <a:r>
              <a:rPr lang="en-US" dirty="0">
                <a:cs typeface="+mn-cs"/>
              </a:rPr>
              <a:t> je </a:t>
            </a:r>
            <a:r>
              <a:rPr lang="en-US" dirty="0" err="1">
                <a:cs typeface="+mn-cs"/>
              </a:rPr>
              <a:t>šéfom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vládneho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kabinetu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Právomoc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odvolať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vládu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má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jedine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9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Shugart</a:t>
            </a:r>
            <a:r>
              <a:rPr lang="en-US" dirty="0">
                <a:cs typeface="+mj-cs"/>
              </a:rPr>
              <a:t> a Carey (1992): </a:t>
            </a:r>
            <a:r>
              <a:rPr lang="en-US" dirty="0" err="1">
                <a:cs typeface="+mj-cs"/>
              </a:rPr>
              <a:t>dva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typy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semiprezidentských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systémov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Prezidentsko-parlamentný</a:t>
            </a:r>
            <a:endParaRPr lang="en-US" b="1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volený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občanmi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presne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stanovené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funkčné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obdobie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menuje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odvoláva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premiéra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členov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kabinetu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Premiér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ministri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potrebujú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dôveru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zodpovedajú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sa</a:t>
            </a:r>
            <a:r>
              <a:rPr lang="en-US" dirty="0">
                <a:cs typeface="+mn-cs"/>
              </a:rPr>
              <a:t>) </a:t>
            </a:r>
            <a:r>
              <a:rPr lang="en-US" dirty="0" err="1">
                <a:cs typeface="+mn-cs"/>
              </a:rPr>
              <a:t>ako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prezidentovi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tak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parlamentu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59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Shugart</a:t>
            </a:r>
            <a:r>
              <a:rPr lang="en-US" dirty="0">
                <a:cs typeface="+mj-cs"/>
              </a:rPr>
              <a:t> a Carey (1992): </a:t>
            </a:r>
            <a:r>
              <a:rPr lang="en-US" dirty="0" err="1">
                <a:cs typeface="+mj-cs"/>
              </a:rPr>
              <a:t>dva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typy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semiprezidentských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systémov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cs typeface="+mn-cs"/>
              </a:rPr>
              <a:t>Prezidentsko-parlamentné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systémy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sú</a:t>
            </a:r>
            <a:r>
              <a:rPr lang="en-US" dirty="0">
                <a:cs typeface="+mn-cs"/>
              </a:rPr>
              <a:t> v SVE </a:t>
            </a:r>
            <a:r>
              <a:rPr lang="en-US" dirty="0" err="1">
                <a:cs typeface="+mn-cs"/>
              </a:rPr>
              <a:t>všeobecne</a:t>
            </a:r>
            <a:r>
              <a:rPr lang="en-US" dirty="0">
                <a:cs typeface="+mn-cs"/>
              </a:rPr>
              <a:t> </a:t>
            </a:r>
            <a:r>
              <a:rPr lang="en-US" b="1" dirty="0" err="1">
                <a:cs typeface="+mn-cs"/>
              </a:rPr>
              <a:t>menej</a:t>
            </a:r>
            <a:r>
              <a:rPr lang="en-US" b="1" dirty="0">
                <a:cs typeface="+mn-cs"/>
              </a:rPr>
              <a:t> </a:t>
            </a:r>
            <a:r>
              <a:rPr lang="en-US" b="1" dirty="0" err="1">
                <a:cs typeface="+mn-cs"/>
              </a:rPr>
              <a:t>demokratické</a:t>
            </a:r>
            <a:r>
              <a:rPr lang="en-US" b="1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než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premiérsko-prezidentské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Kľúčom</a:t>
            </a:r>
            <a:r>
              <a:rPr lang="en-US" dirty="0">
                <a:cs typeface="+mn-cs"/>
              </a:rPr>
              <a:t> je </a:t>
            </a:r>
            <a:r>
              <a:rPr lang="en-US" dirty="0" err="1">
                <a:cs typeface="+mn-cs"/>
              </a:rPr>
              <a:t>závislá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neistá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pozícia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vládneho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kabinetu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medzi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prezidentom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parlamentom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Konflikty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ak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prezident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nemá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podporu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parlamentnej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väčšiny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725878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2545</TotalTime>
  <Words>1818</Words>
  <Application>Microsoft Macintosh PowerPoint</Application>
  <PresentationFormat>On-screen Show (4:3)</PresentationFormat>
  <Paragraphs>209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ＭＳ Ｐゴシック</vt:lpstr>
      <vt:lpstr>Arial</vt:lpstr>
      <vt:lpstr>Times New Roman</vt:lpstr>
      <vt:lpstr>Wingdings</vt:lpstr>
      <vt:lpstr>Capsules</vt:lpstr>
      <vt:lpstr>Exekutívno-legislatívne vzťahy: stabilita alebo konflikty?</vt:lpstr>
      <vt:lpstr>Výkonná moc</vt:lpstr>
      <vt:lpstr>Prezidentské režimy a demokracia</vt:lpstr>
      <vt:lpstr>Duvergerov semiprezidentský systém</vt:lpstr>
      <vt:lpstr>Tradičné delenie dem. systémov</vt:lpstr>
      <vt:lpstr>Koncepcie semiprezidentských systémov</vt:lpstr>
      <vt:lpstr>Shugart a Carey (1992): dva typy semiprezidentských systémov</vt:lpstr>
      <vt:lpstr>Shugart a Carey (1992): dva typy semiprezidentských systémov</vt:lpstr>
      <vt:lpstr>Shugart a Carey (1992): dva typy semiprezidentských systémov</vt:lpstr>
      <vt:lpstr>Exekutívne systémy v počiatočnej fáze demokratických režimov SVE</vt:lpstr>
      <vt:lpstr>Klasifikácia podľa regiónov SVE</vt:lpstr>
      <vt:lpstr>Stredná Európa a Pobaltie</vt:lpstr>
      <vt:lpstr>Balkán</vt:lpstr>
      <vt:lpstr>Kaukaz a stredná Ázia</vt:lpstr>
      <vt:lpstr>Zvyšok bývalého ZSSR  (západné SNŠ)</vt:lpstr>
      <vt:lpstr>Semiprezidencializmus a demokracia v SVE</vt:lpstr>
      <vt:lpstr>Prečo prezidentsko-parlamentné systémy škodia demokracii?</vt:lpstr>
      <vt:lpstr>Vytváranie prezidentského úradu: Poľsko</vt:lpstr>
      <vt:lpstr>Vytváranie prezidentského úradu: Maďarsko</vt:lpstr>
      <vt:lpstr>Ďalšie krajiny SVE</vt:lpstr>
      <vt:lpstr>Ďalšie krajiny SVE</vt:lpstr>
      <vt:lpstr>Ďalšie krajiny SVE</vt:lpstr>
      <vt:lpstr>Ďalšie krajiny SVE</vt:lpstr>
      <vt:lpstr>Ďalšie krajiny SVE</vt:lpstr>
      <vt:lpstr>Postavenie premiérov</vt:lpstr>
      <vt:lpstr>Modely parlamentarizmu 1/3</vt:lpstr>
      <vt:lpstr>Modely parlamentarizmu 2/3</vt:lpstr>
      <vt:lpstr>Modely parlamentarizmu 3/3</vt:lpstr>
      <vt:lpstr>Modely vzťahu vlády a parlamentu</vt:lpstr>
      <vt:lpstr>Indikátory modelov parlamentarizmu</vt:lpstr>
      <vt:lpstr>Indikátory modelov parlamentarizmu</vt:lpstr>
      <vt:lpstr>Indikátory modelov parlamentarizmu</vt:lpstr>
      <vt:lpstr>Modely parlamentarizmu v praxi </vt:lpstr>
      <vt:lpstr>Ďalšie faktory v parlamentarizme</vt:lpstr>
      <vt:lpstr>Funkcie parlamentov</vt:lpstr>
      <vt:lpstr>Štruktúra parlamentov</vt:lpstr>
      <vt:lpstr>Meniace sa postavenie  parlamentov v SVE 1/3</vt:lpstr>
      <vt:lpstr>Meniace sa postavenie  parlamentov v SVE 2/3</vt:lpstr>
      <vt:lpstr>Meniace sa postavenie  parlamentov v SVE 3/3</vt:lpstr>
      <vt:lpstr>Parlamenty po vstupe do EÚ</vt:lpstr>
      <vt:lpstr>Rozdiely medzi parlamentmi v SVE</vt:lpstr>
      <vt:lpstr>Parlamenty v strednej Európe: Stabilita?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99</cp:revision>
  <dcterms:created xsi:type="dcterms:W3CDTF">2005-06-20T08:50:09Z</dcterms:created>
  <dcterms:modified xsi:type="dcterms:W3CDTF">2019-11-14T12:58:09Z</dcterms:modified>
</cp:coreProperties>
</file>