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3" r:id="rId8"/>
    <p:sldId id="292" r:id="rId9"/>
    <p:sldId id="262" r:id="rId10"/>
    <p:sldId id="263" r:id="rId11"/>
    <p:sldId id="264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4" r:id="rId22"/>
    <p:sldId id="303" r:id="rId23"/>
    <p:sldId id="305" r:id="rId2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8376-D04F-B641-AA18-3B6EEBA27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99AEC-0D7E-AA44-A067-8426D7373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07440-29A6-504F-9984-7C7D0507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2C6CB-7FC8-D34A-8515-C059A72AC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A551B-5990-D949-A11D-2DC70FF2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846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B161-F68B-AF41-8EB1-E1BDCD422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4F844-CEDB-D14A-9C04-76F6049DB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37C04-3F6D-024B-9DFE-74FEB4C1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15367-C472-9244-BAED-54B4F772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0B710-7EB4-C146-A683-D856F7C2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101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2E8BF5-CC76-4848-8744-700B368F2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4A3F1-704C-EF49-91F3-99BF8F266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BA0D4-29E5-9744-A555-3D2A067C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02358-E4E8-734D-B1BD-C4486FA3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99F79-D6E9-7047-B317-E23C41CFE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781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2F16-6168-E741-900A-CEC31A5A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9B874-4C12-B446-8F20-31A6CE1A3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D6986-6068-5F46-B772-9AB80A3F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564A4-00C6-4348-A0FE-7FC56DFC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EB102-924A-254A-9B44-D1A57F39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73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7C9-A513-6740-82A5-BB96880F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F9BEC-6641-6A48-A177-204197DFD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895D4-3052-9B4F-AB4B-53A3DB652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541B1-166B-8C4D-9479-A2769230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EFF48-7395-4048-B84B-BE6D97E0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52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9415A-F1B9-D041-AFA0-CC69B8214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BF3A3-1A01-6340-B23B-B2D4CB0D5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04C94-ABD7-1044-85A9-33C1A56B1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BFEC4-C1DC-9346-AAE6-10C1B853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E8A09-80E4-D84C-B831-EDA694E1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6B49B-0DCF-2143-A34B-D3559C83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920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652E8-0648-7F48-A69D-18759424B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297B9-2757-304F-81B9-BF55565A7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5F999-0257-6D4F-A4FD-12F119070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732368-AAEF-6B45-94AD-099079B59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06839-CCFF-BE49-84E8-D2806C5C2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7B2332-E4DC-874E-8DE6-57993A7C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01248E-B4C5-D742-9228-CAE07C6E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7B777-F9B6-A944-AB5D-87209E69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970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DFFF-8A78-D746-A8CE-CF8D961C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D3D158-52FD-6D41-B771-99825B87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A3C72-7C99-A244-BDD3-3FDD77E1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EBE22-A750-5D40-B08F-748E26AF0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68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8D3F40-0BDB-CD47-8478-ACC5ABEF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D70EB-1422-D040-BD44-B806EE8E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0C603-5AE2-D54B-B36B-DCEE80BA0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08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670E4-1194-9E48-8AD7-041E1FA7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133B4-F8C0-704F-BEE0-964963ACF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884C7-D046-D349-99F7-C10F01EE3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DDF62-3C5A-6D4E-832D-FB7B63C1F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FB85B-658C-E84B-8FDE-C20A5B83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55C5F-1C50-594C-AB77-9C573AE0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6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AC652-5A51-E54D-9360-E854E738C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604E48-9251-D945-AC39-B6E4D97E8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C488F-3FA9-8C4F-B792-AEACF78C0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24F7C-B019-814A-8DF4-F55A8F02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F8032-F7EB-C24E-A904-26D0C397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474F8-CEE4-3945-940A-F8287216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397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6242D-27FF-0A4B-BFEB-ECD9BC929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E8BC3-B512-C249-A52D-E41C3BF2A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1325-8561-D24D-9A3E-DAAE99075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C0B1-97FD-B945-AF08-30238BD0608C}" type="datetimeFigureOut">
              <a:rPr lang="sk-SK" smtClean="0"/>
              <a:t>28.11.19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16437-92E4-2B4D-9E3D-03DC68DBA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5FC2C-E4D3-AD40-BEAF-6B9D4835A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28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1EF-0332-9144-9DD8-4A24A014E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Úpadok demokracie: Maďarsko</a:t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9D839-83A7-AF4F-BFFF-620ECEA3AC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Koniec </a:t>
            </a:r>
            <a:r>
              <a:rPr lang="sk-SK" dirty="0" err="1"/>
              <a:t>postkomunizmu</a:t>
            </a:r>
            <a:r>
              <a:rPr lang="sk-SK" dirty="0"/>
              <a:t>?</a:t>
            </a:r>
          </a:p>
          <a:p>
            <a:r>
              <a:rPr lang="sk-SK" dirty="0" err="1"/>
              <a:t>Podzim</a:t>
            </a:r>
            <a:r>
              <a:rPr lang="sk-SK" dirty="0"/>
              <a:t> 2019</a:t>
            </a:r>
          </a:p>
          <a:p>
            <a:r>
              <a:rPr lang="sk-SK" dirty="0"/>
              <a:t>Doc. M. </a:t>
            </a:r>
            <a:r>
              <a:rPr lang="sk-SK" dirty="0" err="1"/>
              <a:t>Rybář</a:t>
            </a:r>
            <a:r>
              <a:rPr lang="sk-SK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108820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EFB5-0FD5-784E-8DD9-A8A07570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92E6-E884-E948-94BB-74A628D3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Fidesz</a:t>
            </a:r>
            <a:r>
              <a:rPr lang="sk-SK" dirty="0"/>
              <a:t> úspešne mobilizoval svojich prívržencov, dokonca oproti roku 2014 ešte zvýšil absolútne počty získaných hlasov</a:t>
            </a:r>
          </a:p>
          <a:p>
            <a:r>
              <a:rPr lang="sk-SK" dirty="0"/>
              <a:t>Voľby boli slobodné, ale nie spravodlivé: štátne orgány evidentne konali v súčinnosti s vládnou stranou (monitorovacia správa OBSE)</a:t>
            </a:r>
          </a:p>
          <a:p>
            <a:r>
              <a:rPr lang="sk-SK" dirty="0"/>
              <a:t>Rozdrobená opozícia, skutočne významná voličská podpora pre </a:t>
            </a:r>
            <a:r>
              <a:rPr lang="sk-SK" dirty="0" err="1"/>
              <a:t>Fidesz</a:t>
            </a:r>
            <a:r>
              <a:rPr lang="sk-SK" dirty="0"/>
              <a:t>, silne väčšinový systém a podpora štátnych inštitúcií kontrolovaných </a:t>
            </a:r>
            <a:r>
              <a:rPr lang="sk-SK" dirty="0" err="1"/>
              <a:t>Fideszom</a:t>
            </a:r>
            <a:r>
              <a:rPr lang="sk-SK" dirty="0"/>
              <a:t> prináša strane opakované volebné víťazstvá </a:t>
            </a:r>
          </a:p>
        </p:txBody>
      </p:sp>
    </p:spTree>
    <p:extLst>
      <p:ext uri="{BB962C8B-B14F-4D97-AF65-F5344CB8AC3E}">
        <p14:creationId xmlns:p14="http://schemas.microsoft.com/office/powerpoint/2010/main" val="201902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2811-9AE9-2D48-8E19-510D966B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Viktor </a:t>
            </a:r>
            <a:r>
              <a:rPr lang="sk-SK" b="1" dirty="0" err="1"/>
              <a:t>Orbán</a:t>
            </a:r>
            <a:endParaRPr lang="sk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153FD-542A-4B49-A813-2731633B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Charizmatický politický vodca, radikálny študentský antikomunistický aktivista, zakladateľ liberálneho mládežníckeho hnutia </a:t>
            </a:r>
            <a:r>
              <a:rPr lang="sk-SK" dirty="0" err="1"/>
              <a:t>Fidesz</a:t>
            </a:r>
            <a:r>
              <a:rPr lang="sk-SK" dirty="0"/>
              <a:t> (1988)</a:t>
            </a:r>
          </a:p>
          <a:p>
            <a:r>
              <a:rPr lang="sk-SK" dirty="0"/>
              <a:t>Po neúspechu vo voľbách 1990 a 1994 začal transformovať liberálny </a:t>
            </a:r>
            <a:r>
              <a:rPr lang="sk-SK" dirty="0" err="1"/>
              <a:t>Fidesz</a:t>
            </a:r>
            <a:r>
              <a:rPr lang="sk-SK" dirty="0"/>
              <a:t> na konzervatívnu a nacionalistickú stranu</a:t>
            </a:r>
          </a:p>
          <a:p>
            <a:r>
              <a:rPr lang="sk-SK" dirty="0" err="1"/>
              <a:t>Fidesz</a:t>
            </a:r>
            <a:r>
              <a:rPr lang="sk-SK" dirty="0"/>
              <a:t> začal zakladať „občianske krúžky“, otvoril sa členom ďalších menších pravicových strán (dvojité členstvo), uchádzal sa o podporu cirkví </a:t>
            </a:r>
            <a:r>
              <a:rPr lang="sk-SK" dirty="0">
                <a:sym typeface="Wingdings" pitchFamily="2" charset="2"/>
              </a:rPr>
              <a:t> silná organizačná štruktúra a masové členstvo</a:t>
            </a:r>
            <a:endParaRPr lang="sk-SK" dirty="0"/>
          </a:p>
          <a:p>
            <a:r>
              <a:rPr lang="sk-SK" dirty="0"/>
              <a:t>Socialisti po voľbách 1994 uskutočňovali radikálnu ekonomickú transformáciu, </a:t>
            </a:r>
            <a:r>
              <a:rPr lang="sk-SK" dirty="0" err="1"/>
              <a:t>Fidesz</a:t>
            </a:r>
            <a:r>
              <a:rPr lang="sk-SK" dirty="0"/>
              <a:t> zdôrazňoval antikomunizmus, národ, solidaritu a sociálne zabezpečenie  </a:t>
            </a:r>
          </a:p>
        </p:txBody>
      </p:sp>
    </p:spTree>
    <p:extLst>
      <p:ext uri="{BB962C8B-B14F-4D97-AF65-F5344CB8AC3E}">
        <p14:creationId xmlns:p14="http://schemas.microsoft.com/office/powerpoint/2010/main" val="3224790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AA625-0E1E-594C-9384-E926D95D1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Viktor </a:t>
            </a:r>
            <a:r>
              <a:rPr lang="sk-SK" b="1" dirty="0" err="1"/>
              <a:t>Orbán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DEB10-02C4-994D-9AB0-31D092FE4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Orbán</a:t>
            </a:r>
            <a:r>
              <a:rPr lang="sk-SK" dirty="0"/>
              <a:t> sa neštylizuje do podoby „otca národa“, jeho politika je založená na politickej polarizácii, rozdeľovaní spoločnosti a na kontrole tej jej časti, ktorá je najväčšia a najlepšie organizovaná</a:t>
            </a:r>
          </a:p>
          <a:p>
            <a:r>
              <a:rPr lang="sk-SK" dirty="0"/>
              <a:t>Ekonomická a utečenecká kríza v Európe pomohla (spolu so škandálmi Socialistov) </a:t>
            </a:r>
            <a:r>
              <a:rPr lang="sk-SK" dirty="0" err="1"/>
              <a:t>Orbánovi</a:t>
            </a:r>
            <a:r>
              <a:rPr lang="sk-SK" dirty="0"/>
              <a:t> k moci </a:t>
            </a:r>
          </a:p>
          <a:p>
            <a:r>
              <a:rPr lang="sk-SK" dirty="0"/>
              <a:t>Pestovanie strachu z utečencov a pocitu vonkajšieho ohrozenia</a:t>
            </a:r>
          </a:p>
          <a:p>
            <a:r>
              <a:rPr lang="sk-SK" dirty="0"/>
              <a:t>Zároveň prísun peňazí z fondov EU, ktoré </a:t>
            </a:r>
            <a:r>
              <a:rPr lang="sk-SK" dirty="0" err="1"/>
              <a:t>Fideszu</a:t>
            </a:r>
            <a:r>
              <a:rPr lang="sk-SK" dirty="0"/>
              <a:t> umožňuje zavádzanie sociálnych benefitov a obohatenie sa ľudí blízkych politickému vedeniu</a:t>
            </a:r>
          </a:p>
        </p:txBody>
      </p:sp>
    </p:spTree>
    <p:extLst>
      <p:ext uri="{BB962C8B-B14F-4D97-AF65-F5344CB8AC3E}">
        <p14:creationId xmlns:p14="http://schemas.microsoft.com/office/powerpoint/2010/main" val="2812657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B46F9-24BD-5C45-BA8D-CAA47D636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Výsledky vládnutia </a:t>
            </a:r>
            <a:r>
              <a:rPr lang="sk-SK" b="1" dirty="0" err="1"/>
              <a:t>Fideszu</a:t>
            </a:r>
            <a:endParaRPr lang="sk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E5895-1274-674D-9918-E34356EB4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Cca 4% hospodársky rast</a:t>
            </a:r>
          </a:p>
          <a:p>
            <a:r>
              <a:rPr lang="sk-SK" dirty="0"/>
              <a:t>Nízka inflácia</a:t>
            </a:r>
          </a:p>
          <a:p>
            <a:r>
              <a:rPr lang="sk-SK" dirty="0"/>
              <a:t>Nízka nezamestnanosť</a:t>
            </a:r>
          </a:p>
          <a:p>
            <a:r>
              <a:rPr lang="sk-SK" dirty="0"/>
              <a:t>Rast reálnych miezd</a:t>
            </a:r>
          </a:p>
          <a:p>
            <a:r>
              <a:rPr lang="sk-SK" dirty="0"/>
              <a:t>Zároveň ale: znárodnenie súkromných penzijných fondov (suma vo výške cca 8% HDP)</a:t>
            </a:r>
          </a:p>
          <a:p>
            <a:r>
              <a:rPr lang="sk-SK" dirty="0"/>
              <a:t>Nízke výdaje na výskum a vzdelávanie</a:t>
            </a:r>
          </a:p>
          <a:p>
            <a:r>
              <a:rPr lang="sk-SK" dirty="0"/>
              <a:t>Zvýšené zdanenie bánk </a:t>
            </a:r>
            <a:r>
              <a:rPr lang="sk-SK" dirty="0">
                <a:sym typeface="Wingdings" pitchFamily="2" charset="2"/>
              </a:rPr>
              <a:t> odliv zahraničného kapitálu</a:t>
            </a:r>
          </a:p>
          <a:p>
            <a:r>
              <a:rPr lang="sk-SK" dirty="0">
                <a:sym typeface="Wingdings" pitchFamily="2" charset="2"/>
              </a:rPr>
              <a:t>Hospodársky rast je nižší než sú transfery z fondov EÚ, ktoré predstavujú cca 6,5% GDP ročne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639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3FE2-CFE8-8F4A-A12D-610D05171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An</a:t>
            </a:r>
            <a:r>
              <a:rPr lang="sk-SK" b="1" dirty="0"/>
              <a:t> </a:t>
            </a:r>
            <a:r>
              <a:rPr lang="sk-SK" b="1" dirty="0" err="1"/>
              <a:t>Externally</a:t>
            </a:r>
            <a:r>
              <a:rPr lang="sk-SK" b="1" dirty="0"/>
              <a:t> </a:t>
            </a:r>
            <a:r>
              <a:rPr lang="sk-SK" b="1" dirty="0" err="1"/>
              <a:t>constrained</a:t>
            </a:r>
            <a:r>
              <a:rPr lang="sk-SK" b="1" dirty="0"/>
              <a:t> </a:t>
            </a:r>
            <a:r>
              <a:rPr lang="sk-SK" b="1" dirty="0" err="1"/>
              <a:t>regime</a:t>
            </a:r>
            <a:r>
              <a:rPr lang="sk-SK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79F67-CA46-8F4E-B3F5-865FE6B61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Koncept </a:t>
            </a:r>
            <a:r>
              <a:rPr lang="sk-SK" dirty="0" err="1"/>
              <a:t>Bozókiho</a:t>
            </a:r>
            <a:r>
              <a:rPr lang="sk-SK" dirty="0"/>
              <a:t> a </a:t>
            </a:r>
            <a:r>
              <a:rPr lang="sk-SK" dirty="0" err="1"/>
              <a:t>Hegedusa</a:t>
            </a:r>
            <a:endParaRPr lang="sk-SK" dirty="0"/>
          </a:p>
          <a:p>
            <a:r>
              <a:rPr lang="sk-SK" dirty="0"/>
              <a:t>Členstvo v EÚ, právomoci inštitúcií EÚ a rozsah práva EÚ obmedzili a ovplyvnili podobu hybridného režimu v Maďarsku</a:t>
            </a:r>
          </a:p>
          <a:p>
            <a:r>
              <a:rPr lang="sk-SK" dirty="0"/>
              <a:t>Zároveň ale platí, že členstvo v EÚ posilňuje </a:t>
            </a:r>
            <a:r>
              <a:rPr lang="sk-SK" dirty="0" err="1"/>
              <a:t>Orbánov</a:t>
            </a:r>
            <a:r>
              <a:rPr lang="sk-SK" dirty="0"/>
              <a:t> režim</a:t>
            </a:r>
          </a:p>
          <a:p>
            <a:r>
              <a:rPr lang="sk-SK" dirty="0"/>
              <a:t>V kvázi-federatívnom systéme (EÚ)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autoritárski</a:t>
            </a:r>
            <a:r>
              <a:rPr lang="en-US" dirty="0"/>
              <a:t> </a:t>
            </a:r>
            <a:r>
              <a:rPr lang="en-US" dirty="0" err="1"/>
              <a:t>lídri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štátnej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dôležitou</a:t>
            </a:r>
            <a:r>
              <a:rPr lang="en-US" dirty="0"/>
              <a:t> </a:t>
            </a:r>
            <a:r>
              <a:rPr lang="en-US" dirty="0" err="1"/>
              <a:t>súčasťou</a:t>
            </a:r>
            <a:r>
              <a:rPr lang="en-US" dirty="0"/>
              <a:t> “</a:t>
            </a:r>
            <a:r>
              <a:rPr lang="en-US" dirty="0" err="1"/>
              <a:t>federálnych</a:t>
            </a:r>
            <a:r>
              <a:rPr lang="en-US" dirty="0"/>
              <a:t>” </a:t>
            </a:r>
            <a:r>
              <a:rPr lang="en-US" dirty="0" err="1"/>
              <a:t>vládnych</a:t>
            </a:r>
            <a:r>
              <a:rPr lang="en-US" dirty="0"/>
              <a:t> </a:t>
            </a:r>
            <a:r>
              <a:rPr lang="en-US" dirty="0" err="1"/>
              <a:t>koalícií</a:t>
            </a:r>
            <a:endParaRPr lang="en-US" dirty="0"/>
          </a:p>
          <a:p>
            <a:r>
              <a:rPr lang="en-US" dirty="0" err="1"/>
              <a:t>demokrati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federálnej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prehliadať</a:t>
            </a:r>
            <a:r>
              <a:rPr lang="en-US" dirty="0"/>
              <a:t> </a:t>
            </a:r>
            <a:r>
              <a:rPr lang="en-US" dirty="0" err="1"/>
              <a:t>autoritárske</a:t>
            </a:r>
            <a:r>
              <a:rPr lang="en-US" dirty="0"/>
              <a:t> </a:t>
            </a:r>
            <a:r>
              <a:rPr lang="en-US" dirty="0" err="1"/>
              <a:t>konanie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“</a:t>
            </a:r>
            <a:r>
              <a:rPr lang="en-US" dirty="0" err="1"/>
              <a:t>štátnych</a:t>
            </a:r>
            <a:r>
              <a:rPr lang="en-US" dirty="0"/>
              <a:t>” </a:t>
            </a:r>
            <a:r>
              <a:rPr lang="en-US" dirty="0" err="1"/>
              <a:t>spojencov</a:t>
            </a:r>
            <a:endParaRPr lang="en-US" dirty="0"/>
          </a:p>
          <a:p>
            <a:r>
              <a:rPr lang="sk-SK" dirty="0"/>
              <a:t> </a:t>
            </a:r>
            <a:r>
              <a:rPr lang="sk-SK" dirty="0" err="1"/>
              <a:t>Fidesz</a:t>
            </a:r>
            <a:r>
              <a:rPr lang="sk-SK" dirty="0"/>
              <a:t> ako spojenec a člen Európskej ľudovej strany</a:t>
            </a:r>
          </a:p>
        </p:txBody>
      </p:sp>
    </p:spTree>
    <p:extLst>
      <p:ext uri="{BB962C8B-B14F-4D97-AF65-F5344CB8AC3E}">
        <p14:creationId xmlns:p14="http://schemas.microsoft.com/office/powerpoint/2010/main" val="2889463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ABEF0-06F9-5047-9E2F-8003649B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Maďarský režim v kontexte EÚ politiky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3D3B1-F394-A346-B45A-D617B4C60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okrem</a:t>
            </a:r>
            <a:r>
              <a:rPr lang="en-US" dirty="0"/>
              <a:t> </a:t>
            </a:r>
            <a:r>
              <a:rPr lang="en-US" dirty="0" err="1"/>
              <a:t>straníckej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</a:t>
            </a:r>
            <a:r>
              <a:rPr lang="en-US" dirty="0" err="1"/>
              <a:t>zohráva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rolu</a:t>
            </a:r>
            <a:r>
              <a:rPr lang="en-US" dirty="0"/>
              <a:t> </a:t>
            </a:r>
            <a:r>
              <a:rPr lang="en-US" dirty="0" err="1"/>
              <a:t>fiskálna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: </a:t>
            </a:r>
          </a:p>
          <a:p>
            <a:r>
              <a:rPr lang="en-US" dirty="0" err="1"/>
              <a:t>lokálni</a:t>
            </a:r>
            <a:r>
              <a:rPr lang="en-US" dirty="0"/>
              <a:t> </a:t>
            </a:r>
            <a:r>
              <a:rPr lang="en-US" dirty="0" err="1"/>
              <a:t>autokrati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využívať</a:t>
            </a:r>
            <a:r>
              <a:rPr lang="en-US" dirty="0"/>
              <a:t> </a:t>
            </a:r>
            <a:r>
              <a:rPr lang="en-US" dirty="0" err="1"/>
              <a:t>finančné</a:t>
            </a:r>
            <a:r>
              <a:rPr lang="en-US" dirty="0"/>
              <a:t> </a:t>
            </a:r>
            <a:r>
              <a:rPr lang="en-US" dirty="0" err="1"/>
              <a:t>federálne</a:t>
            </a:r>
            <a:r>
              <a:rPr lang="en-US" dirty="0"/>
              <a:t> </a:t>
            </a:r>
            <a:r>
              <a:rPr lang="en-US" dirty="0" err="1"/>
              <a:t>transfery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financovanie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klintelistických</a:t>
            </a:r>
            <a:r>
              <a:rPr lang="en-US" dirty="0"/>
              <a:t> </a:t>
            </a:r>
            <a:r>
              <a:rPr lang="en-US" dirty="0" err="1"/>
              <a:t>sietí</a:t>
            </a:r>
            <a:r>
              <a:rPr lang="en-US" dirty="0"/>
              <a:t> a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podporovať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vlastné</a:t>
            </a:r>
            <a:r>
              <a:rPr lang="en-US" dirty="0"/>
              <a:t> </a:t>
            </a:r>
            <a:r>
              <a:rPr lang="en-US" dirty="0" err="1"/>
              <a:t>postavenie</a:t>
            </a:r>
            <a:endParaRPr lang="en-US" dirty="0"/>
          </a:p>
          <a:p>
            <a:r>
              <a:rPr lang="sk-SK" dirty="0"/>
              <a:t>lídri EPP – najväčšej frakcie v EP – často ochraňovali </a:t>
            </a:r>
            <a:r>
              <a:rPr lang="sk-SK" dirty="0" err="1"/>
              <a:t>Fidesz</a:t>
            </a:r>
            <a:r>
              <a:rPr lang="sk-SK" dirty="0"/>
              <a:t> a odmietali kritiku Maďarska ako straníckopoliticky (socialisticky, liberálne) motivovanú</a:t>
            </a:r>
          </a:p>
          <a:p>
            <a:r>
              <a:rPr lang="sk-SK" dirty="0" err="1"/>
              <a:t>Fidesz</a:t>
            </a:r>
            <a:r>
              <a:rPr lang="sk-SK" dirty="0"/>
              <a:t> zároveň úspešne používa európske fondy ako zdroj na prerozdeľovanie a upevňovanie svojho dominantného postavenia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008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68F25-43D6-8542-B2EE-03196DD1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Maďarský režim v kontexte EÚ politiky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A120E-993E-2145-A649-322FF8EAB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D. Kelemen: EÚ je v pasci autoritárskeho “</a:t>
            </a:r>
            <a:r>
              <a:rPr lang="sk-SK" dirty="0" err="1"/>
              <a:t>ekvilibria</a:t>
            </a:r>
            <a:r>
              <a:rPr lang="sk-SK" dirty="0"/>
              <a:t>”: vplyv straníckej politiky v EÚ/EP je dostatočne silný na to, aby to viedlo k ochrane </a:t>
            </a:r>
            <a:r>
              <a:rPr lang="sk-SK" dirty="0" err="1"/>
              <a:t>Fideszu</a:t>
            </a:r>
            <a:r>
              <a:rPr lang="sk-SK" dirty="0"/>
              <a:t>, </a:t>
            </a:r>
          </a:p>
          <a:p>
            <a:r>
              <a:rPr lang="sk-SK" dirty="0"/>
              <a:t>ale príliš slabý na to, aby konkurenčné strany v EÚ mohli efektívne podporovať domácich straníckych oponentov </a:t>
            </a:r>
            <a:r>
              <a:rPr lang="sk-SK" dirty="0" err="1"/>
              <a:t>Orbána</a:t>
            </a:r>
            <a:endParaRPr lang="sk-SK" dirty="0"/>
          </a:p>
          <a:p>
            <a:r>
              <a:rPr lang="sk-SK" dirty="0"/>
              <a:t>Snahy o sankcie voči Maďarsku narážajú na právo veta členských štátov (Maďarsko) a na ochranu spojencov (Poľsko)</a:t>
            </a:r>
          </a:p>
          <a:p>
            <a:r>
              <a:rPr lang="sk-SK" dirty="0" err="1"/>
              <a:t>Orbánov</a:t>
            </a:r>
            <a:r>
              <a:rPr lang="sk-SK" dirty="0"/>
              <a:t> režim pritom dokáže profitovať ako z fondov EÚ, tak aj z kritiky voči krokom svojej vlády</a:t>
            </a:r>
          </a:p>
          <a:p>
            <a:r>
              <a:rPr lang="sk-SK" dirty="0" err="1"/>
              <a:t>Fidesz</a:t>
            </a:r>
            <a:r>
              <a:rPr lang="sk-SK" dirty="0"/>
              <a:t> rámcuje kritiku EÚ ako ohrozenie svojbytnej národnej cesty Maďarska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0410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1E99-CC20-4C41-A303-103E559F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Kritici ako nepriatelia Maďarska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78727-41A8-8A4C-A753-EE5689DA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V období rokov 2015-2018 minula maďarská vláda cca 100 miliónov eur na politickú reklamu proti </a:t>
            </a:r>
            <a:r>
              <a:rPr lang="sk-SK" dirty="0" err="1"/>
              <a:t>Georgovi</a:t>
            </a:r>
            <a:r>
              <a:rPr lang="sk-SK" dirty="0"/>
              <a:t> </a:t>
            </a:r>
            <a:r>
              <a:rPr lang="sk-SK" dirty="0" err="1"/>
              <a:t>Sorosovi</a:t>
            </a:r>
            <a:r>
              <a:rPr lang="sk-SK" dirty="0"/>
              <a:t>, maďarsko-americkému investorovi a filantropovi</a:t>
            </a:r>
          </a:p>
          <a:p>
            <a:pPr algn="just"/>
            <a:r>
              <a:rPr lang="sk-SK" dirty="0"/>
              <a:t>Základom tejto kampane je posolstvo, že </a:t>
            </a:r>
            <a:r>
              <a:rPr lang="sk-SK" dirty="0" err="1"/>
              <a:t>Soros</a:t>
            </a:r>
            <a:r>
              <a:rPr lang="sk-SK" dirty="0"/>
              <a:t> má záujem na tom, aby sa do Európy dostali milióny imigrantov z Afriky a Ázie</a:t>
            </a:r>
          </a:p>
          <a:p>
            <a:pPr algn="just"/>
            <a:r>
              <a:rPr lang="sk-SK" dirty="0"/>
              <a:t>Výsledkom </a:t>
            </a:r>
            <a:r>
              <a:rPr lang="sk-SK" dirty="0" err="1"/>
              <a:t>o.i</a:t>
            </a:r>
            <a:r>
              <a:rPr lang="sk-SK" dirty="0"/>
              <a:t>. bolo, že </a:t>
            </a:r>
            <a:r>
              <a:rPr lang="sk-SK" dirty="0" err="1"/>
              <a:t>Open</a:t>
            </a:r>
            <a:r>
              <a:rPr lang="sk-SK" dirty="0"/>
              <a:t> Society </a:t>
            </a:r>
            <a:r>
              <a:rPr lang="sk-SK" dirty="0" err="1"/>
              <a:t>Foundation</a:t>
            </a:r>
            <a:r>
              <a:rPr lang="sk-SK" dirty="0"/>
              <a:t> sa kvôli tlaku maďarských úradov premiestnila z Budapešti do Berlína a CEU, ktorú v roku 1993 </a:t>
            </a:r>
            <a:r>
              <a:rPr lang="sk-SK" dirty="0" err="1"/>
              <a:t>Soros</a:t>
            </a:r>
            <a:r>
              <a:rPr lang="sk-SK" dirty="0"/>
              <a:t> založil a financoval, sa v 2019 fakticky presťahovala do Rakúska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4392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4595-8150-4C45-AF1E-D314336E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Ovládnutie médií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AC199-9279-A44A-81DD-4AA4A1B1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Národný komunikačný úrad, súčasť úradu premiéra, fakticky kontroluje výdaje štátu na reklamu zadávanú v médiách</a:t>
            </a:r>
          </a:p>
          <a:p>
            <a:r>
              <a:rPr lang="sk-SK" dirty="0"/>
              <a:t>V roku 2015 došlo k sporom medzi </a:t>
            </a:r>
            <a:r>
              <a:rPr lang="sk-SK" dirty="0" err="1"/>
              <a:t>Orbánom</a:t>
            </a:r>
            <a:r>
              <a:rPr lang="sk-SK" dirty="0"/>
              <a:t> a jemu blízkym oligarchom vlastniacim sieť médií</a:t>
            </a:r>
          </a:p>
          <a:p>
            <a:r>
              <a:rPr lang="sk-SK" dirty="0"/>
              <a:t>V krátkom čase došlo k zastaveniu štátnej reklamy v týchto médiách a vzniku alternatívnych mediálnych titulov, ktoré túto mediálnu skupinu nahradili</a:t>
            </a:r>
          </a:p>
          <a:p>
            <a:r>
              <a:rPr lang="sk-SK" dirty="0"/>
              <a:t>V roku 2018 sa mediálne skupiny podnikateľov blízkych </a:t>
            </a:r>
            <a:r>
              <a:rPr lang="sk-SK" dirty="0" err="1"/>
              <a:t>Fideszu</a:t>
            </a:r>
            <a:r>
              <a:rPr lang="sk-SK" dirty="0"/>
              <a:t>, vlastniace tieto médiá, rozhodli darovať vlastnícke podiely novovzniknutej Stredoeurópskej mediálnej nadácii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5279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9545A-A4DC-164E-9231-14236E9B8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Ovládnutie médií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36FF6-C2F0-D443-B40A-6B34F74BF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7207"/>
          </a:xfrm>
        </p:spPr>
        <p:txBody>
          <a:bodyPr>
            <a:noAutofit/>
          </a:bodyPr>
          <a:lstStyle/>
          <a:p>
            <a:r>
              <a:rPr lang="sk-SK" sz="2700" dirty="0"/>
              <a:t>Pod priamu kontrolu štátu/vlády/strany sa dostalo niekoľko desiatok médií – od televízií, denníkov, týždenníkov, webových portálov a rádií</a:t>
            </a:r>
          </a:p>
          <a:p>
            <a:r>
              <a:rPr lang="sk-SK" sz="2700" dirty="0"/>
              <a:t>Transakcia bola kvalifikovaná ako „vznik strategického podniku“ a jeho činnosť tak ani formálne nepodlieha </a:t>
            </a:r>
            <a:r>
              <a:rPr lang="sk-SK" sz="2700" dirty="0" err="1"/>
              <a:t>antimonopolnému</a:t>
            </a:r>
            <a:r>
              <a:rPr lang="sk-SK" sz="2700" dirty="0"/>
              <a:t> úradu</a:t>
            </a:r>
          </a:p>
          <a:p>
            <a:r>
              <a:rPr lang="sk-SK" sz="2700" dirty="0"/>
              <a:t>počet nezávislých médií je minimálny, navyše čelia faktickému bojkotu štátom vlastnených zadávateľov reklamy</a:t>
            </a:r>
          </a:p>
          <a:p>
            <a:r>
              <a:rPr lang="sk-SK" sz="2700" dirty="0"/>
              <a:t>Aj firmy, ktoré majú záujem o štátne zákazky, rozumejú, kde je pre nich výhodnejšie inzerovať</a:t>
            </a:r>
          </a:p>
          <a:p>
            <a:r>
              <a:rPr lang="sk-SK" sz="2700" dirty="0"/>
              <a:t>Okrem zadávania reklamy a kontroly obsahu štátom kontrolovaných médií vláda ovplyvňuje verejnú mienku aj priamo, prostredníctvom „informačných kampaní“ </a:t>
            </a:r>
          </a:p>
        </p:txBody>
      </p:sp>
    </p:spTree>
    <p:extLst>
      <p:ext uri="{BB962C8B-B14F-4D97-AF65-F5344CB8AC3E}">
        <p14:creationId xmlns:p14="http://schemas.microsoft.com/office/powerpoint/2010/main" val="202377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1082-000A-8A4A-9E39-8C5BC028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Maďarsko v </a:t>
            </a:r>
            <a:r>
              <a:rPr lang="sk-SK" b="1" dirty="0" err="1"/>
              <a:t>posttranzičnom</a:t>
            </a:r>
            <a:r>
              <a:rPr lang="sk-SK" b="1" dirty="0"/>
              <a:t> období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A73FF-19CC-FA4D-AB1A-B06F54D00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1994: víťazstvo postkomunistickej Maďarskej socialistickej strany (absolútna väčšina kresiel v parlamente)</a:t>
            </a:r>
          </a:p>
          <a:p>
            <a:r>
              <a:rPr lang="sk-SK" dirty="0"/>
              <a:t>Socialisti vedení premiérom </a:t>
            </a:r>
            <a:r>
              <a:rPr lang="sk-SK" dirty="0" err="1"/>
              <a:t>Gy</a:t>
            </a:r>
            <a:r>
              <a:rPr lang="sk-SK" dirty="0"/>
              <a:t>. Hornom vytvorili koaličnú vládu s malým Zväzom slobodných demokratov</a:t>
            </a:r>
          </a:p>
          <a:p>
            <a:r>
              <a:rPr lang="sk-SK" dirty="0"/>
              <a:t>1998: víťazstvo </a:t>
            </a:r>
            <a:r>
              <a:rPr lang="sk-SK" dirty="0" err="1"/>
              <a:t>Fideszu</a:t>
            </a:r>
            <a:r>
              <a:rPr lang="sk-SK" dirty="0"/>
              <a:t>, </a:t>
            </a:r>
            <a:r>
              <a:rPr lang="sk-SK" dirty="0" err="1"/>
              <a:t>Orbán</a:t>
            </a:r>
            <a:r>
              <a:rPr lang="sk-SK" dirty="0"/>
              <a:t> ako 35-ročný najmladší premiér v histórii, koaličná vláda </a:t>
            </a:r>
            <a:r>
              <a:rPr lang="sk-SK" dirty="0" err="1"/>
              <a:t>Fideszu</a:t>
            </a:r>
            <a:r>
              <a:rPr lang="sk-SK" dirty="0"/>
              <a:t> s dvoma menším stranami (MDF a Maloroľníci)</a:t>
            </a:r>
          </a:p>
          <a:p>
            <a:r>
              <a:rPr lang="sk-SK" dirty="0"/>
              <a:t>2002: Tesné víťazstvo Socialistov, koaličná vláda s liberálmi (výmena premiéra </a:t>
            </a:r>
            <a:r>
              <a:rPr lang="sk-SK" dirty="0" err="1"/>
              <a:t>Medgyessyho</a:t>
            </a:r>
            <a:r>
              <a:rPr lang="sk-SK" dirty="0"/>
              <a:t> za </a:t>
            </a:r>
            <a:r>
              <a:rPr lang="sk-SK" dirty="0" err="1"/>
              <a:t>Gyurcsánya</a:t>
            </a:r>
            <a:r>
              <a:rPr lang="sk-SK" dirty="0"/>
              <a:t> v 2004)</a:t>
            </a:r>
          </a:p>
          <a:p>
            <a:r>
              <a:rPr lang="sk-SK" dirty="0"/>
              <a:t>2006: </a:t>
            </a:r>
            <a:r>
              <a:rPr lang="sk-SK" dirty="0" err="1"/>
              <a:t>Fidesz</a:t>
            </a:r>
            <a:r>
              <a:rPr lang="sk-SK" dirty="0"/>
              <a:t> najväčšia strana, ale Socialisti s liberálmi kontrolujú väčšinu v parlamente a znovu formujú spoločnú vládu vedenú </a:t>
            </a:r>
            <a:r>
              <a:rPr lang="sk-SK" dirty="0" err="1"/>
              <a:t>Gyurcsányom</a:t>
            </a:r>
            <a:r>
              <a:rPr lang="sk-S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7889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B365C-0AEF-D74C-A6F4-6C96012A5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Ovládnutie médií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C5A99-0942-1245-A1F6-9BDD3D6CB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Počas roku 2017 vynaložila vláda na politickú reklamu varujúcu pred nebezpečenstvom zo strany EÚ, imigrantov a G. </a:t>
            </a:r>
            <a:r>
              <a:rPr lang="sk-SK" dirty="0" err="1"/>
              <a:t>Sorosa</a:t>
            </a:r>
            <a:r>
              <a:rPr lang="sk-SK" dirty="0"/>
              <a:t> zhruba 7x viac financií, než zástancovia </a:t>
            </a:r>
            <a:r>
              <a:rPr lang="sk-SK" dirty="0" err="1"/>
              <a:t>Brexitu</a:t>
            </a:r>
            <a:r>
              <a:rPr lang="sk-SK" dirty="0"/>
              <a:t> v referendovej kampani v UK (cca 250 mil. </a:t>
            </a:r>
            <a:r>
              <a:rPr lang="sk-SK" dirty="0" err="1"/>
              <a:t>Eúr</a:t>
            </a:r>
            <a:r>
              <a:rPr lang="sk-SK" dirty="0"/>
              <a:t>)</a:t>
            </a:r>
          </a:p>
          <a:p>
            <a:r>
              <a:rPr lang="sk-SK" dirty="0"/>
              <a:t>Slogany predvolebnej (2018) kampane </a:t>
            </a:r>
            <a:r>
              <a:rPr lang="sk-SK" dirty="0" err="1"/>
              <a:t>Fideszu</a:t>
            </a:r>
            <a:r>
              <a:rPr lang="sk-SK" dirty="0"/>
              <a:t> a „informačnej kampane“ vlády sa pritom často doslovne prekrývali</a:t>
            </a:r>
          </a:p>
          <a:p>
            <a:r>
              <a:rPr lang="sk-SK" dirty="0"/>
              <a:t>(opozičné) politické strany v kampani musia dodržiavať limit na výdaje, tie sa ale nevzťahujú na vládne informačné kampane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2512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A3550-AB23-4841-AE0C-B48FCACB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Nacionalizmus, identita a ekonomické témy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C3BA2-B35E-784A-83DA-71DBA1DBC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/>
              <a:t>Hlavnou témou kampane </a:t>
            </a:r>
            <a:r>
              <a:rPr lang="sk-SK" dirty="0" err="1"/>
              <a:t>Fideszu</a:t>
            </a:r>
            <a:r>
              <a:rPr lang="sk-SK" dirty="0"/>
              <a:t> 2018 bola imigrácia a prisťahovalectvo, ekonomické otázky takmer vôbec nerezonovali</a:t>
            </a:r>
          </a:p>
          <a:p>
            <a:pPr algn="just"/>
            <a:r>
              <a:rPr lang="sk-SK" dirty="0" err="1"/>
              <a:t>Orbánova</a:t>
            </a:r>
            <a:r>
              <a:rPr lang="sk-SK" dirty="0"/>
              <a:t> popularita medzi najmenej majetnými vrstvami sa zvýšila</a:t>
            </a:r>
          </a:p>
          <a:p>
            <a:pPr algn="just"/>
            <a:r>
              <a:rPr lang="sk-SK" dirty="0"/>
              <a:t>Zároveň sa zvýšila zamestnanosť v tejto sociálnej skupine (prostredníctvom programov verejných prác) </a:t>
            </a:r>
          </a:p>
          <a:p>
            <a:pPr algn="just"/>
            <a:r>
              <a:rPr lang="sk-SK" dirty="0"/>
              <a:t>Vláda tiež zaviedla bezplatné obedy v školách a škôlkach</a:t>
            </a:r>
          </a:p>
          <a:p>
            <a:pPr algn="just"/>
            <a:r>
              <a:rPr lang="sk-SK" dirty="0"/>
              <a:t>Tieto skutočnosti naznačujú, že posilnenie </a:t>
            </a:r>
            <a:r>
              <a:rPr lang="sk-SK" dirty="0" err="1"/>
              <a:t>identitných</a:t>
            </a:r>
            <a:r>
              <a:rPr lang="sk-SK" dirty="0"/>
              <a:t> tém (nacionalizmus) oslabuje politickú dôležitosť prerozdeľovania (ekonomické otázky)</a:t>
            </a:r>
          </a:p>
        </p:txBody>
      </p:sp>
    </p:spTree>
    <p:extLst>
      <p:ext uri="{BB962C8B-B14F-4D97-AF65-F5344CB8AC3E}">
        <p14:creationId xmlns:p14="http://schemas.microsoft.com/office/powerpoint/2010/main" val="190443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10C68-AEFD-EC47-AD13-DEC2392A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Dôsledky kampane na postoje obyvateľov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51068-E639-044C-825A-E6ECCAC5B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V priebehu rokov 2014-2016 došlo k rapídnemu nárastu negatívnych postojov Maďarov voči cudzincom, ktoré boli najvyššie v Európe</a:t>
            </a:r>
          </a:p>
          <a:p>
            <a:r>
              <a:rPr lang="sk-SK" dirty="0"/>
              <a:t>Napr. podiel Maďarov, ktorí by umožnili vstup utečenca do krajiny, klesol pod 10%, najnižší podiel v celej Európe</a:t>
            </a:r>
          </a:p>
          <a:p>
            <a:r>
              <a:rPr lang="sk-SK" dirty="0"/>
              <a:t>Zároveň narástol podiel protizápadných postojov a významne sa zvýšil podiel </a:t>
            </a:r>
            <a:r>
              <a:rPr lang="sk-SK" dirty="0" err="1"/>
              <a:t>proruských</a:t>
            </a:r>
            <a:r>
              <a:rPr lang="sk-SK" dirty="0"/>
              <a:t>/</a:t>
            </a:r>
            <a:r>
              <a:rPr lang="sk-SK" dirty="0" err="1"/>
              <a:t>prokremeľských</a:t>
            </a:r>
            <a:r>
              <a:rPr lang="sk-SK" dirty="0"/>
              <a:t> postojov</a:t>
            </a:r>
          </a:p>
          <a:p>
            <a:r>
              <a:rPr lang="sk-SK" dirty="0"/>
              <a:t>Séria zákonov zameraných na obmedzenie pôsobenia nevládnych organizácií bola nazvaná ako „</a:t>
            </a:r>
            <a:r>
              <a:rPr lang="sk-SK" dirty="0" err="1"/>
              <a:t>antisorosovský</a:t>
            </a:r>
            <a:r>
              <a:rPr lang="sk-SK" dirty="0"/>
              <a:t> balíček“</a:t>
            </a:r>
          </a:p>
          <a:p>
            <a:r>
              <a:rPr lang="sk-SK" dirty="0" err="1"/>
              <a:t>Soros</a:t>
            </a:r>
            <a:r>
              <a:rPr lang="sk-SK" dirty="0"/>
              <a:t> sa stal predmetom konšpirácií a v kampani 2018 ho vládna propaganda spájala s opozičnými stranami kritickými médiami a nezávislými občianskymi združeniami</a:t>
            </a:r>
          </a:p>
        </p:txBody>
      </p:sp>
    </p:spTree>
    <p:extLst>
      <p:ext uri="{BB962C8B-B14F-4D97-AF65-F5344CB8AC3E}">
        <p14:creationId xmlns:p14="http://schemas.microsoft.com/office/powerpoint/2010/main" val="3634436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C4901-3D56-1A4D-B74C-1E2C8A1AB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Záver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F04FE-BACE-7049-8544-0CDF1D745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Úpadok demokracie v Maďarsku je dôsledok mnohých faktorov</a:t>
            </a:r>
          </a:p>
          <a:p>
            <a:r>
              <a:rPr lang="sk-SK" dirty="0"/>
              <a:t>Len niektoré z nich sú výlučne záležitosťou Maďarska a Maďarov</a:t>
            </a:r>
          </a:p>
          <a:p>
            <a:r>
              <a:rPr lang="sk-SK" dirty="0"/>
              <a:t>vývoj v Maďarsku sa preto môže zopakovať aj v iných krajinách:</a:t>
            </a:r>
          </a:p>
          <a:p>
            <a:r>
              <a:rPr lang="sk-SK" dirty="0"/>
              <a:t>Vládnuca strana zneužije svoje silné postavenie na prepísanie pravidiel politickej súťaže, ktoré ju následne zjavne zvýhodňujú</a:t>
            </a:r>
          </a:p>
          <a:p>
            <a:r>
              <a:rPr lang="sk-SK" dirty="0"/>
              <a:t>Tento vývoj je uľahčený rozdrobenosťou opozičných strán</a:t>
            </a:r>
          </a:p>
          <a:p>
            <a:r>
              <a:rPr lang="sk-SK" dirty="0"/>
              <a:t>Otvorené otázky ohľadom konceptu konsolidovanej demokracie</a:t>
            </a:r>
          </a:p>
        </p:txBody>
      </p:sp>
    </p:spTree>
    <p:extLst>
      <p:ext uri="{BB962C8B-B14F-4D97-AF65-F5344CB8AC3E}">
        <p14:creationId xmlns:p14="http://schemas.microsoft.com/office/powerpoint/2010/main" val="57000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F4158-7F45-E24F-8266-0C89FF3D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Maďarsko v </a:t>
            </a:r>
            <a:r>
              <a:rPr lang="sk-SK" b="1" dirty="0" err="1"/>
              <a:t>posttranzičnom</a:t>
            </a:r>
            <a:r>
              <a:rPr lang="sk-SK" b="1" dirty="0"/>
              <a:t> období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A699F-3197-124A-93A7-4B143D81E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 voľbách 2006 bola zverejnené nahrávka </a:t>
            </a:r>
            <a:r>
              <a:rPr lang="sk-SK" dirty="0" err="1"/>
              <a:t>Gyurcsányovho</a:t>
            </a:r>
            <a:r>
              <a:rPr lang="sk-SK" dirty="0"/>
              <a:t> prejavu na zjazde Socialistov (máj 2006)</a:t>
            </a:r>
          </a:p>
          <a:p>
            <a:r>
              <a:rPr lang="sk-SK" dirty="0" err="1"/>
              <a:t>Gyurcsány</a:t>
            </a:r>
            <a:r>
              <a:rPr lang="sk-SK" dirty="0"/>
              <a:t> priznal, že jeho strana počas roka a pol pred voľbami klamala voličov, aby dosiahla víťazstvo</a:t>
            </a:r>
          </a:p>
          <a:p>
            <a:r>
              <a:rPr lang="sk-SK" dirty="0"/>
              <a:t>Zároveň priznal, že vláda Socialistov počas predchádzajúceho obdobia neurobila nič, čo by stálo za povšimnutie</a:t>
            </a:r>
          </a:p>
          <a:p>
            <a:r>
              <a:rPr lang="sk-SK" dirty="0" err="1"/>
              <a:t>Gyurcsányov</a:t>
            </a:r>
            <a:r>
              <a:rPr lang="sk-SK" dirty="0"/>
              <a:t> prejav bol zlomovým momentom vo vývoji Maďarska po roku 1989: viedol masívnym protestom (najväčším po roku 1989), drastickému prepadu popularity Socialistov, k pouličným nepokojom a násiliu a k posilneniu extrémnej pravice (</a:t>
            </a:r>
            <a:r>
              <a:rPr lang="sk-SK" dirty="0" err="1"/>
              <a:t>Jobbik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4603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CD5C2-AE3A-8643-B0FB-88C51708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Maďarsko v </a:t>
            </a:r>
            <a:r>
              <a:rPr lang="sk-SK" b="1" dirty="0" err="1"/>
              <a:t>posttranzičnom</a:t>
            </a:r>
            <a:r>
              <a:rPr lang="sk-SK" b="1" dirty="0"/>
              <a:t> období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60EBC-5F29-084C-B09A-833C32F86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Už vo voľbách 2006 získal </a:t>
            </a:r>
            <a:r>
              <a:rPr lang="sk-SK" dirty="0" err="1"/>
              <a:t>Fidesz</a:t>
            </a:r>
            <a:r>
              <a:rPr lang="sk-SK" dirty="0"/>
              <a:t> 42% (Socialisti 43%), ale udalosti roku 2006 videli k jeho posilneniu a prepadu Socialistov</a:t>
            </a:r>
          </a:p>
          <a:p>
            <a:r>
              <a:rPr lang="sk-SK" b="1" dirty="0"/>
              <a:t>Kombinovaný volebný systém </a:t>
            </a:r>
            <a:r>
              <a:rPr lang="sk-SK" dirty="0"/>
              <a:t>(dvojkolový väčšinový v jednomandátových obvodoch a  proporčný s kandidátnymi listinami) viedol už v minulosti k disproporčným volebným výsledkom:</a:t>
            </a:r>
          </a:p>
          <a:p>
            <a:r>
              <a:rPr lang="sk-SK" dirty="0"/>
              <a:t>Socialisti v roku 1994 získali absolútnu parlamentnú väčšinu so ziskom cca 33% hlasov, </a:t>
            </a:r>
            <a:r>
              <a:rPr lang="sk-SK" dirty="0" err="1"/>
              <a:t>Fidesz</a:t>
            </a:r>
            <a:r>
              <a:rPr lang="sk-SK" dirty="0"/>
              <a:t> v 2006 mal najviac kresiel v parlamente aj keď získal menší podiel hlasov ako Socialisti</a:t>
            </a:r>
          </a:p>
          <a:p>
            <a:r>
              <a:rPr lang="sk-SK" dirty="0"/>
              <a:t>Účinky volebného systému sa mimoriadne dramaticky prejavili v roku 2010</a:t>
            </a:r>
          </a:p>
        </p:txBody>
      </p:sp>
    </p:spTree>
    <p:extLst>
      <p:ext uri="{BB962C8B-B14F-4D97-AF65-F5344CB8AC3E}">
        <p14:creationId xmlns:p14="http://schemas.microsoft.com/office/powerpoint/2010/main" val="179284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10C9-024E-D94B-B783-606496A3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Výsledok volieb v roku 2010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098E2-6324-6942-8B0E-CAF76BC08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Fidesz</a:t>
            </a:r>
            <a:r>
              <a:rPr lang="sk-SK" dirty="0"/>
              <a:t> získal 52,7% hlasov, ale 66% kresiel v parlamente </a:t>
            </a:r>
          </a:p>
          <a:p>
            <a:r>
              <a:rPr lang="sk-SK" dirty="0"/>
              <a:t>Neobvyklý prípad, keď jediná strana v parlamentnej demokracii kontroluje ústavnú väčšinu kresiel v parlamente</a:t>
            </a:r>
          </a:p>
          <a:p>
            <a:r>
              <a:rPr lang="sk-SK" dirty="0"/>
              <a:t>Okrem </a:t>
            </a:r>
            <a:r>
              <a:rPr lang="sk-SK" dirty="0" err="1"/>
              <a:t>Fideszu</a:t>
            </a:r>
            <a:r>
              <a:rPr lang="sk-SK" dirty="0"/>
              <a:t> sa do parlamentu dostali už len decimovaní Socialisti (19,3%), extrémne pravicový </a:t>
            </a:r>
            <a:r>
              <a:rPr lang="sk-SK" dirty="0" err="1"/>
              <a:t>Jobbik</a:t>
            </a:r>
            <a:r>
              <a:rPr lang="sk-SK" dirty="0"/>
              <a:t> (16,7%) a a nová ekologicko-liberálna strana Politika môže byť iná (7,5%)</a:t>
            </a:r>
          </a:p>
          <a:p>
            <a:r>
              <a:rPr lang="sk-SK" dirty="0" err="1"/>
              <a:t>Fidesz</a:t>
            </a:r>
            <a:r>
              <a:rPr lang="sk-SK" dirty="0"/>
              <a:t> mimoriadne profitoval vo väčšinovej zložke volebného systému: získal 173 zo 176 kresiel</a:t>
            </a:r>
          </a:p>
        </p:txBody>
      </p:sp>
    </p:spTree>
    <p:extLst>
      <p:ext uri="{BB962C8B-B14F-4D97-AF65-F5344CB8AC3E}">
        <p14:creationId xmlns:p14="http://schemas.microsoft.com/office/powerpoint/2010/main" val="206032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18A25-0249-D84F-A170-41AFED03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Zmena ústavných pravidiel 2011/12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672D-ADEE-A84A-9074-40CDDC7AA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Od volieb 2010 do apríla 2011 zmenil parlament ústavu 12x a následne prijal úplne novú ústavu, vstúpila do platnosti 1.1. 2012</a:t>
            </a:r>
          </a:p>
          <a:p>
            <a:r>
              <a:rPr lang="en-US" altLang="sk-SK" dirty="0" err="1"/>
              <a:t>Zvýšenie</a:t>
            </a:r>
            <a:r>
              <a:rPr lang="en-US" altLang="sk-SK" dirty="0"/>
              <a:t> </a:t>
            </a:r>
            <a:r>
              <a:rPr lang="en-US" altLang="sk-SK" dirty="0" err="1"/>
              <a:t>počtu</a:t>
            </a:r>
            <a:r>
              <a:rPr lang="en-US" altLang="sk-SK" dirty="0"/>
              <a:t> </a:t>
            </a:r>
            <a:r>
              <a:rPr lang="en-US" altLang="sk-SK" dirty="0" err="1"/>
              <a:t>sudcov</a:t>
            </a:r>
            <a:r>
              <a:rPr lang="en-US" altLang="sk-SK" dirty="0"/>
              <a:t> z 11 </a:t>
            </a:r>
            <a:r>
              <a:rPr lang="en-US" altLang="sk-SK" dirty="0" err="1"/>
              <a:t>na</a:t>
            </a:r>
            <a:r>
              <a:rPr lang="en-US" altLang="sk-SK" dirty="0"/>
              <a:t> 15 (</a:t>
            </a:r>
            <a:r>
              <a:rPr lang="en-US" altLang="sk-SK" dirty="0" err="1"/>
              <a:t>spolu</a:t>
            </a:r>
            <a:r>
              <a:rPr lang="en-US" altLang="sk-SK" dirty="0"/>
              <a:t> s </a:t>
            </a:r>
            <a:r>
              <a:rPr lang="en-US" altLang="sk-SK" dirty="0" err="1"/>
              <a:t>končiacimi</a:t>
            </a:r>
            <a:r>
              <a:rPr lang="en-US" altLang="sk-SK" dirty="0"/>
              <a:t> </a:t>
            </a:r>
            <a:r>
              <a:rPr lang="en-US" altLang="sk-SK" dirty="0" err="1"/>
              <a:t>sudcami</a:t>
            </a:r>
            <a:r>
              <a:rPr lang="en-US" altLang="sk-SK" dirty="0"/>
              <a:t> </a:t>
            </a:r>
            <a:r>
              <a:rPr lang="en-US" altLang="sk-SK" dirty="0" err="1"/>
              <a:t>nová</a:t>
            </a:r>
            <a:r>
              <a:rPr lang="en-US" altLang="sk-SK" dirty="0"/>
              <a:t> </a:t>
            </a:r>
            <a:r>
              <a:rPr lang="en-US" altLang="sk-SK" dirty="0" err="1"/>
              <a:t>vláda</a:t>
            </a:r>
            <a:r>
              <a:rPr lang="en-US" altLang="sk-SK" dirty="0"/>
              <a:t> </a:t>
            </a:r>
            <a:r>
              <a:rPr lang="en-US" altLang="sk-SK" dirty="0" err="1"/>
              <a:t>nominovala</a:t>
            </a:r>
            <a:r>
              <a:rPr lang="en-US" altLang="sk-SK" dirty="0"/>
              <a:t> 7 </a:t>
            </a:r>
            <a:r>
              <a:rPr lang="en-US" altLang="sk-SK" dirty="0" err="1"/>
              <a:t>sudcov</a:t>
            </a:r>
            <a:r>
              <a:rPr lang="en-US" altLang="sk-SK" dirty="0"/>
              <a:t>)</a:t>
            </a:r>
          </a:p>
          <a:p>
            <a:r>
              <a:rPr lang="en-US" altLang="sk-SK" dirty="0" err="1"/>
              <a:t>Konsenzuálne</a:t>
            </a:r>
            <a:r>
              <a:rPr lang="en-US" altLang="sk-SK" dirty="0"/>
              <a:t> </a:t>
            </a:r>
            <a:r>
              <a:rPr lang="en-US" altLang="sk-SK" dirty="0" err="1"/>
              <a:t>pravidlá</a:t>
            </a:r>
            <a:r>
              <a:rPr lang="en-US" altLang="sk-SK" dirty="0"/>
              <a:t> </a:t>
            </a:r>
            <a:r>
              <a:rPr lang="en-US" altLang="sk-SK" dirty="0" err="1"/>
              <a:t>nominácie</a:t>
            </a:r>
            <a:r>
              <a:rPr lang="en-US" altLang="sk-SK" dirty="0"/>
              <a:t> </a:t>
            </a:r>
            <a:r>
              <a:rPr lang="en-US" altLang="sk-SK" dirty="0" err="1"/>
              <a:t>sudcov</a:t>
            </a:r>
            <a:r>
              <a:rPr lang="en-US" altLang="sk-SK" dirty="0"/>
              <a:t> v </a:t>
            </a:r>
            <a:r>
              <a:rPr lang="en-US" altLang="sk-SK" dirty="0" err="1"/>
              <a:t>parlamente</a:t>
            </a:r>
            <a:r>
              <a:rPr lang="en-US" altLang="sk-SK" dirty="0"/>
              <a:t> </a:t>
            </a:r>
            <a:r>
              <a:rPr lang="en-US" altLang="sk-SK" dirty="0" err="1"/>
              <a:t>boli</a:t>
            </a:r>
            <a:r>
              <a:rPr lang="en-US" altLang="sk-SK" dirty="0"/>
              <a:t> </a:t>
            </a:r>
            <a:r>
              <a:rPr lang="en-US" altLang="sk-SK" dirty="0" err="1"/>
              <a:t>zmenené</a:t>
            </a:r>
            <a:r>
              <a:rPr lang="en-US" altLang="sk-SK" dirty="0"/>
              <a:t> (bez </a:t>
            </a:r>
            <a:r>
              <a:rPr lang="en-US" altLang="sk-SK" dirty="0" err="1"/>
              <a:t>potreby</a:t>
            </a:r>
            <a:r>
              <a:rPr lang="en-US" altLang="sk-SK" dirty="0"/>
              <a:t> </a:t>
            </a:r>
            <a:r>
              <a:rPr lang="en-US" altLang="sk-SK" dirty="0" err="1"/>
              <a:t>dohody</a:t>
            </a:r>
            <a:r>
              <a:rPr lang="en-US" altLang="sk-SK" dirty="0"/>
              <a:t> s </a:t>
            </a:r>
            <a:r>
              <a:rPr lang="en-US" altLang="sk-SK" dirty="0" err="1"/>
              <a:t>ďalšími</a:t>
            </a:r>
            <a:r>
              <a:rPr lang="en-US" altLang="sk-SK" dirty="0"/>
              <a:t> </a:t>
            </a:r>
            <a:r>
              <a:rPr lang="en-US" altLang="sk-SK" dirty="0" err="1"/>
              <a:t>stranami</a:t>
            </a:r>
            <a:r>
              <a:rPr lang="en-US" altLang="sk-SK" dirty="0"/>
              <a:t>)</a:t>
            </a:r>
          </a:p>
          <a:p>
            <a:r>
              <a:rPr lang="en-US" altLang="sk-SK" dirty="0"/>
              <a:t>ÚS </a:t>
            </a:r>
            <a:r>
              <a:rPr lang="en-US" altLang="sk-SK" dirty="0" err="1"/>
              <a:t>nemôže</a:t>
            </a:r>
            <a:r>
              <a:rPr lang="en-US" altLang="sk-SK" dirty="0"/>
              <a:t> </a:t>
            </a:r>
            <a:r>
              <a:rPr lang="en-US" altLang="sk-SK" dirty="0" err="1"/>
              <a:t>preskúmať</a:t>
            </a:r>
            <a:r>
              <a:rPr lang="en-US" altLang="sk-SK" dirty="0"/>
              <a:t> </a:t>
            </a:r>
            <a:r>
              <a:rPr lang="en-US" altLang="sk-SK" dirty="0" err="1"/>
              <a:t>ústavnosť</a:t>
            </a:r>
            <a:r>
              <a:rPr lang="en-US" altLang="sk-SK" dirty="0"/>
              <a:t> </a:t>
            </a:r>
            <a:r>
              <a:rPr lang="en-US" altLang="sk-SK" dirty="0" err="1"/>
              <a:t>zákonov</a:t>
            </a:r>
            <a:r>
              <a:rPr lang="en-US" altLang="sk-SK" dirty="0"/>
              <a:t> s </a:t>
            </a:r>
            <a:r>
              <a:rPr lang="en-US" altLang="sk-SK" dirty="0" err="1"/>
              <a:t>dopadom</a:t>
            </a:r>
            <a:r>
              <a:rPr lang="en-US" altLang="sk-SK" dirty="0"/>
              <a:t> </a:t>
            </a:r>
            <a:r>
              <a:rPr lang="en-US" altLang="sk-SK" dirty="0" err="1"/>
              <a:t>na</a:t>
            </a:r>
            <a:r>
              <a:rPr lang="en-US" altLang="sk-SK" dirty="0"/>
              <a:t> </a:t>
            </a:r>
            <a:r>
              <a:rPr lang="en-US" altLang="sk-SK" dirty="0" err="1"/>
              <a:t>štátny</a:t>
            </a:r>
            <a:r>
              <a:rPr lang="en-US" altLang="sk-SK" dirty="0"/>
              <a:t> </a:t>
            </a:r>
            <a:r>
              <a:rPr lang="en-US" altLang="sk-SK" dirty="0" err="1"/>
              <a:t>rozpočet</a:t>
            </a:r>
            <a:r>
              <a:rPr lang="en-US" altLang="sk-SK" dirty="0"/>
              <a:t>, </a:t>
            </a:r>
            <a:r>
              <a:rPr lang="en-US" altLang="sk-SK" dirty="0" err="1"/>
              <a:t>ak</a:t>
            </a:r>
            <a:r>
              <a:rPr lang="en-US" altLang="sk-SK" dirty="0"/>
              <a:t> </a:t>
            </a:r>
            <a:r>
              <a:rPr lang="en-US" altLang="sk-SK" dirty="0" err="1"/>
              <a:t>nie</a:t>
            </a:r>
            <a:r>
              <a:rPr lang="en-US" altLang="sk-SK" dirty="0"/>
              <a:t> </a:t>
            </a:r>
            <a:r>
              <a:rPr lang="en-US" altLang="sk-SK" dirty="0" err="1"/>
              <a:t>sú</a:t>
            </a:r>
            <a:r>
              <a:rPr lang="en-US" altLang="sk-SK" dirty="0"/>
              <a:t> </a:t>
            </a:r>
            <a:r>
              <a:rPr lang="en-US" altLang="sk-SK" dirty="0" err="1"/>
              <a:t>priamo</a:t>
            </a:r>
            <a:r>
              <a:rPr lang="en-US" altLang="sk-SK" dirty="0"/>
              <a:t> </a:t>
            </a:r>
            <a:r>
              <a:rPr lang="en-US" altLang="sk-SK" dirty="0" err="1"/>
              <a:t>porušené</a:t>
            </a:r>
            <a:r>
              <a:rPr lang="en-US" altLang="sk-SK" dirty="0"/>
              <a:t> </a:t>
            </a:r>
            <a:r>
              <a:rPr lang="en-US" altLang="sk-SK" dirty="0" err="1"/>
              <a:t>taxatívne</a:t>
            </a:r>
            <a:r>
              <a:rPr lang="en-US" altLang="sk-SK" dirty="0"/>
              <a:t> </a:t>
            </a:r>
            <a:r>
              <a:rPr lang="en-US" altLang="sk-SK" dirty="0" err="1"/>
              <a:t>vymenované</a:t>
            </a:r>
            <a:r>
              <a:rPr lang="en-US" altLang="sk-SK" dirty="0"/>
              <a:t> </a:t>
            </a:r>
            <a:r>
              <a:rPr lang="en-US" altLang="sk-SK" dirty="0" err="1"/>
              <a:t>práva</a:t>
            </a:r>
            <a:endParaRPr lang="en-US" altLang="sk-SK" dirty="0"/>
          </a:p>
          <a:p>
            <a:r>
              <a:rPr lang="en-US" altLang="sk-SK" dirty="0" err="1"/>
              <a:t>Sťaženie</a:t>
            </a:r>
            <a:r>
              <a:rPr lang="en-US" altLang="sk-SK" dirty="0"/>
              <a:t> </a:t>
            </a:r>
            <a:r>
              <a:rPr lang="en-US" altLang="sk-SK" dirty="0" err="1"/>
              <a:t>abstraktnej</a:t>
            </a:r>
            <a:r>
              <a:rPr lang="en-US" altLang="sk-SK" dirty="0"/>
              <a:t> </a:t>
            </a:r>
            <a:r>
              <a:rPr lang="en-US" altLang="sk-SK" dirty="0" err="1"/>
              <a:t>kontroly</a:t>
            </a:r>
            <a:r>
              <a:rPr lang="en-US" altLang="sk-SK" dirty="0"/>
              <a:t> </a:t>
            </a:r>
            <a:r>
              <a:rPr lang="en-US" altLang="sk-SK" dirty="0" err="1"/>
              <a:t>ústavnosti</a:t>
            </a:r>
            <a:r>
              <a:rPr lang="en-US" altLang="sk-SK" dirty="0"/>
              <a:t> a </a:t>
            </a:r>
            <a:r>
              <a:rPr lang="en-US" altLang="sk-SK" dirty="0" err="1"/>
              <a:t>jednotlivci</a:t>
            </a:r>
            <a:r>
              <a:rPr lang="en-US" altLang="sk-SK" dirty="0"/>
              <a:t> </a:t>
            </a:r>
            <a:r>
              <a:rPr lang="en-US" altLang="sk-SK" dirty="0" err="1"/>
              <a:t>musia</a:t>
            </a:r>
            <a:r>
              <a:rPr lang="en-US" altLang="sk-SK" dirty="0"/>
              <a:t> </a:t>
            </a:r>
            <a:r>
              <a:rPr lang="en-US" altLang="sk-SK" dirty="0" err="1"/>
              <a:t>najskôr</a:t>
            </a:r>
            <a:r>
              <a:rPr lang="en-US" altLang="sk-SK" dirty="0"/>
              <a:t> </a:t>
            </a:r>
            <a:r>
              <a:rPr lang="en-US" altLang="sk-SK" dirty="0" err="1"/>
              <a:t>využiť</a:t>
            </a:r>
            <a:r>
              <a:rPr lang="en-US" altLang="sk-SK" dirty="0"/>
              <a:t> </a:t>
            </a:r>
            <a:r>
              <a:rPr lang="en-US" altLang="sk-SK" dirty="0" err="1"/>
              <a:t>bežné</a:t>
            </a:r>
            <a:r>
              <a:rPr lang="en-US" altLang="sk-SK" dirty="0"/>
              <a:t> </a:t>
            </a:r>
            <a:r>
              <a:rPr lang="en-US" altLang="sk-SK" dirty="0" err="1"/>
              <a:t>súdy</a:t>
            </a:r>
            <a:endParaRPr lang="en-US" alt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9289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63D3-A1CC-D842-8D68-D171E7DA3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Zmena ústavných pravidiel 2013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E9355-9984-0444-969B-D4611C2D3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sk-SK" dirty="0" err="1"/>
              <a:t>anulovanie</a:t>
            </a:r>
            <a:r>
              <a:rPr lang="en-US" altLang="sk-SK" dirty="0"/>
              <a:t> </a:t>
            </a:r>
            <a:r>
              <a:rPr lang="en-US" altLang="sk-SK" dirty="0" err="1"/>
              <a:t>všetkých</a:t>
            </a:r>
            <a:r>
              <a:rPr lang="en-US" altLang="sk-SK" dirty="0"/>
              <a:t> </a:t>
            </a:r>
            <a:r>
              <a:rPr lang="en-US" altLang="sk-SK" dirty="0" err="1"/>
              <a:t>rozhodnutí</a:t>
            </a:r>
            <a:r>
              <a:rPr lang="en-US" altLang="sk-SK" dirty="0"/>
              <a:t> ÚS </a:t>
            </a:r>
            <a:r>
              <a:rPr lang="en-US" altLang="sk-SK" dirty="0" err="1"/>
              <a:t>pred</a:t>
            </a:r>
            <a:r>
              <a:rPr lang="en-US" altLang="sk-SK" dirty="0"/>
              <a:t> 1.1. 2012</a:t>
            </a:r>
          </a:p>
          <a:p>
            <a:pPr algn="just"/>
            <a:r>
              <a:rPr lang="en-US" altLang="sk-SK" dirty="0" err="1"/>
              <a:t>Zároveň</a:t>
            </a:r>
            <a:r>
              <a:rPr lang="en-US" altLang="sk-SK" dirty="0"/>
              <a:t> </a:t>
            </a:r>
            <a:r>
              <a:rPr lang="en-US" altLang="sk-SK" dirty="0" err="1"/>
              <a:t>Fidesz</a:t>
            </a:r>
            <a:r>
              <a:rPr lang="en-US" altLang="sk-SK" dirty="0"/>
              <a:t> </a:t>
            </a:r>
            <a:r>
              <a:rPr lang="en-US" altLang="sk-SK" dirty="0" err="1"/>
              <a:t>prijal</a:t>
            </a:r>
            <a:r>
              <a:rPr lang="en-US" altLang="sk-SK" dirty="0"/>
              <a:t> tri </a:t>
            </a:r>
            <a:r>
              <a:rPr lang="en-US" altLang="sk-SK" dirty="0" err="1"/>
              <a:t>desiatky</a:t>
            </a:r>
            <a:r>
              <a:rPr lang="en-US" altLang="sk-SK" dirty="0"/>
              <a:t> </a:t>
            </a:r>
            <a:r>
              <a:rPr lang="en-US" altLang="sk-SK" dirty="0" err="1"/>
              <a:t>zákonov</a:t>
            </a:r>
            <a:r>
              <a:rPr lang="en-US" altLang="sk-SK" dirty="0"/>
              <a:t> </a:t>
            </a:r>
            <a:r>
              <a:rPr lang="en-US" altLang="sk-SK" dirty="0" err="1"/>
              <a:t>regulujúcich</a:t>
            </a:r>
            <a:r>
              <a:rPr lang="en-US" altLang="sk-SK" dirty="0"/>
              <a:t> </a:t>
            </a:r>
            <a:r>
              <a:rPr lang="en-US" altLang="sk-SK" dirty="0" err="1"/>
              <a:t>sociálnu</a:t>
            </a:r>
            <a:r>
              <a:rPr lang="en-US" altLang="sk-SK" dirty="0"/>
              <a:t> </a:t>
            </a:r>
            <a:r>
              <a:rPr lang="en-US" altLang="sk-SK" dirty="0" err="1"/>
              <a:t>oblasť</a:t>
            </a:r>
            <a:r>
              <a:rPr lang="en-US" altLang="sk-SK" dirty="0"/>
              <a:t>, </a:t>
            </a:r>
            <a:r>
              <a:rPr lang="en-US" altLang="sk-SK" dirty="0" err="1"/>
              <a:t>dane</a:t>
            </a:r>
            <a:r>
              <a:rPr lang="en-US" altLang="sk-SK" dirty="0"/>
              <a:t>, </a:t>
            </a:r>
            <a:r>
              <a:rPr lang="en-US" altLang="sk-SK" dirty="0" err="1"/>
              <a:t>hospodárske</a:t>
            </a:r>
            <a:r>
              <a:rPr lang="en-US" altLang="sk-SK" dirty="0"/>
              <a:t> </a:t>
            </a:r>
            <a:r>
              <a:rPr lang="en-US" altLang="sk-SK" dirty="0" err="1"/>
              <a:t>politiky</a:t>
            </a:r>
            <a:r>
              <a:rPr lang="en-US" altLang="sk-SK" dirty="0"/>
              <a:t>, </a:t>
            </a:r>
            <a:r>
              <a:rPr lang="en-US" altLang="sk-SK" dirty="0" err="1"/>
              <a:t>poľnohospodárske</a:t>
            </a:r>
            <a:r>
              <a:rPr lang="en-US" altLang="sk-SK" dirty="0"/>
              <a:t> a </a:t>
            </a:r>
            <a:r>
              <a:rPr lang="en-US" altLang="sk-SK" dirty="0" err="1"/>
              <a:t>rodinné</a:t>
            </a:r>
            <a:r>
              <a:rPr lang="en-US" altLang="sk-SK" dirty="0"/>
              <a:t> parvo, </a:t>
            </a:r>
            <a:r>
              <a:rPr lang="en-US" altLang="sk-SK" dirty="0" err="1"/>
              <a:t>atď</a:t>
            </a:r>
            <a:r>
              <a:rPr lang="en-US" altLang="sk-SK" dirty="0"/>
              <a:t>. </a:t>
            </a:r>
            <a:r>
              <a:rPr lang="en-US" altLang="sk-SK" dirty="0" err="1"/>
              <a:t>ústavnou</a:t>
            </a:r>
            <a:r>
              <a:rPr lang="en-US" altLang="sk-SK" dirty="0"/>
              <a:t> 2/3 </a:t>
            </a:r>
            <a:r>
              <a:rPr lang="en-US" altLang="sk-SK" dirty="0" err="1"/>
              <a:t>väčšinou</a:t>
            </a:r>
            <a:r>
              <a:rPr lang="en-US" altLang="sk-SK" dirty="0"/>
              <a:t> (</a:t>
            </a:r>
            <a:r>
              <a:rPr lang="en-US" altLang="sk-SK" dirty="0" err="1"/>
              <a:t>tzv</a:t>
            </a:r>
            <a:r>
              <a:rPr lang="en-US" altLang="sk-SK" dirty="0"/>
              <a:t>. </a:t>
            </a:r>
            <a:r>
              <a:rPr lang="en-US" altLang="sk-SK" dirty="0" err="1"/>
              <a:t>kardinálne</a:t>
            </a:r>
            <a:r>
              <a:rPr lang="en-US" altLang="sk-SK" dirty="0"/>
              <a:t> </a:t>
            </a:r>
            <a:r>
              <a:rPr lang="en-US" altLang="sk-SK" dirty="0" err="1"/>
              <a:t>zákony</a:t>
            </a:r>
            <a:r>
              <a:rPr lang="en-US" altLang="sk-SK" dirty="0"/>
              <a:t>) </a:t>
            </a:r>
          </a:p>
          <a:p>
            <a:pPr algn="just"/>
            <a:r>
              <a:rPr lang="en-US" altLang="sk-SK" dirty="0" err="1"/>
              <a:t>Došlo</a:t>
            </a:r>
            <a:r>
              <a:rPr lang="en-US" altLang="sk-SK" dirty="0"/>
              <a:t> </a:t>
            </a:r>
            <a:r>
              <a:rPr lang="en-US" altLang="sk-SK" dirty="0" err="1"/>
              <a:t>aj</a:t>
            </a:r>
            <a:r>
              <a:rPr lang="en-US" altLang="sk-SK" dirty="0"/>
              <a:t> k </a:t>
            </a:r>
            <a:r>
              <a:rPr lang="en-US" altLang="sk-SK" dirty="0" err="1"/>
              <a:t>predĺženiu</a:t>
            </a:r>
            <a:r>
              <a:rPr lang="en-US" altLang="sk-SK" dirty="0"/>
              <a:t> </a:t>
            </a:r>
            <a:r>
              <a:rPr lang="en-US" altLang="sk-SK" dirty="0" err="1"/>
              <a:t>funkčného</a:t>
            </a:r>
            <a:r>
              <a:rPr lang="en-US" altLang="sk-SK" dirty="0"/>
              <a:t> </a:t>
            </a:r>
            <a:r>
              <a:rPr lang="en-US" altLang="sk-SK" dirty="0" err="1"/>
              <a:t>obdobia</a:t>
            </a:r>
            <a:r>
              <a:rPr lang="en-US" altLang="sk-SK" dirty="0"/>
              <a:t> </a:t>
            </a:r>
            <a:r>
              <a:rPr lang="en-US" altLang="sk-SK" dirty="0" err="1"/>
              <a:t>rozličných</a:t>
            </a:r>
            <a:r>
              <a:rPr lang="en-US" altLang="sk-SK" dirty="0"/>
              <a:t> </a:t>
            </a:r>
            <a:r>
              <a:rPr lang="en-US" altLang="sk-SK" dirty="0" err="1"/>
              <a:t>regulačných</a:t>
            </a:r>
            <a:r>
              <a:rPr lang="en-US" altLang="sk-SK" dirty="0"/>
              <a:t> </a:t>
            </a:r>
            <a:r>
              <a:rPr lang="en-US" altLang="sk-SK" dirty="0" err="1"/>
              <a:t>orgnánov</a:t>
            </a:r>
            <a:r>
              <a:rPr lang="en-US" altLang="sk-SK" dirty="0"/>
              <a:t> </a:t>
            </a:r>
            <a:r>
              <a:rPr lang="en-US" altLang="sk-SK" dirty="0" err="1"/>
              <a:t>až</a:t>
            </a:r>
            <a:r>
              <a:rPr lang="en-US" altLang="sk-SK" dirty="0"/>
              <a:t> </a:t>
            </a:r>
            <a:r>
              <a:rPr lang="en-US" altLang="sk-SK" dirty="0" err="1"/>
              <a:t>na</a:t>
            </a:r>
            <a:r>
              <a:rPr lang="en-US" altLang="sk-SK" dirty="0"/>
              <a:t> </a:t>
            </a:r>
            <a:r>
              <a:rPr lang="en-US" altLang="sk-SK" dirty="0" err="1"/>
              <a:t>sedem</a:t>
            </a:r>
            <a:r>
              <a:rPr lang="en-US" altLang="sk-SK" dirty="0"/>
              <a:t> a </a:t>
            </a:r>
            <a:r>
              <a:rPr lang="en-US" altLang="sk-SK" dirty="0" err="1"/>
              <a:t>viac</a:t>
            </a:r>
            <a:r>
              <a:rPr lang="en-US" altLang="sk-SK" dirty="0"/>
              <a:t> </a:t>
            </a:r>
            <a:r>
              <a:rPr lang="en-US" altLang="sk-SK" dirty="0" err="1"/>
              <a:t>rokov</a:t>
            </a:r>
            <a:r>
              <a:rPr lang="en-US" altLang="sk-SK" dirty="0"/>
              <a:t>, </a:t>
            </a:r>
          </a:p>
          <a:p>
            <a:pPr algn="just"/>
            <a:r>
              <a:rPr lang="en-US" altLang="sk-SK" dirty="0" err="1"/>
              <a:t>takže</a:t>
            </a:r>
            <a:r>
              <a:rPr lang="en-US" altLang="sk-SK" dirty="0"/>
              <a:t> </a:t>
            </a:r>
            <a:r>
              <a:rPr lang="en-US" altLang="sk-SK" dirty="0" err="1"/>
              <a:t>prípadná</a:t>
            </a:r>
            <a:r>
              <a:rPr lang="en-US" altLang="sk-SK" dirty="0"/>
              <a:t> </a:t>
            </a:r>
            <a:r>
              <a:rPr lang="en-US" altLang="sk-SK" dirty="0" err="1"/>
              <a:t>zmena</a:t>
            </a:r>
            <a:r>
              <a:rPr lang="en-US" altLang="sk-SK" dirty="0"/>
              <a:t> </a:t>
            </a:r>
            <a:r>
              <a:rPr lang="en-US" altLang="sk-SK" dirty="0" err="1"/>
              <a:t>vlády</a:t>
            </a:r>
            <a:r>
              <a:rPr lang="en-US" altLang="sk-SK" dirty="0"/>
              <a:t> by mala </a:t>
            </a:r>
            <a:r>
              <a:rPr lang="en-US" altLang="sk-SK" dirty="0" err="1"/>
              <a:t>na</a:t>
            </a:r>
            <a:r>
              <a:rPr lang="en-US" altLang="sk-SK" dirty="0"/>
              <a:t> </a:t>
            </a:r>
            <a:r>
              <a:rPr lang="en-US" altLang="sk-SK" dirty="0" err="1"/>
              <a:t>personálne</a:t>
            </a:r>
            <a:r>
              <a:rPr lang="en-US" altLang="sk-SK" dirty="0"/>
              <a:t> </a:t>
            </a:r>
            <a:r>
              <a:rPr lang="en-US" altLang="sk-SK" dirty="0" err="1"/>
              <a:t>rozhodnutia</a:t>
            </a:r>
            <a:r>
              <a:rPr lang="en-US" altLang="sk-SK" dirty="0"/>
              <a:t> </a:t>
            </a:r>
            <a:r>
              <a:rPr lang="en-US" altLang="sk-SK" dirty="0" err="1"/>
              <a:t>na</a:t>
            </a:r>
            <a:r>
              <a:rPr lang="en-US" altLang="sk-SK" dirty="0"/>
              <a:t> </a:t>
            </a:r>
            <a:r>
              <a:rPr lang="en-US" altLang="sk-SK" dirty="0" err="1"/>
              <a:t>kľúčové</a:t>
            </a:r>
            <a:r>
              <a:rPr lang="en-US" altLang="sk-SK" dirty="0"/>
              <a:t> </a:t>
            </a:r>
            <a:r>
              <a:rPr lang="en-US" altLang="sk-SK" dirty="0" err="1"/>
              <a:t>oblasti</a:t>
            </a:r>
            <a:r>
              <a:rPr lang="en-US" altLang="sk-SK" dirty="0"/>
              <a:t> </a:t>
            </a:r>
            <a:r>
              <a:rPr lang="en-US" altLang="sk-SK" dirty="0" err="1"/>
              <a:t>vnútornej</a:t>
            </a:r>
            <a:r>
              <a:rPr lang="en-US" altLang="sk-SK" dirty="0"/>
              <a:t> </a:t>
            </a:r>
            <a:r>
              <a:rPr lang="en-US" altLang="sk-SK" dirty="0" err="1"/>
              <a:t>politiky</a:t>
            </a:r>
            <a:r>
              <a:rPr lang="en-US" altLang="sk-SK" dirty="0"/>
              <a:t> </a:t>
            </a:r>
            <a:r>
              <a:rPr lang="en-US" altLang="sk-SK" dirty="0" err="1"/>
              <a:t>výrazne</a:t>
            </a:r>
            <a:r>
              <a:rPr lang="en-US" altLang="sk-SK" dirty="0"/>
              <a:t> </a:t>
            </a:r>
            <a:r>
              <a:rPr lang="en-US" altLang="sk-SK" dirty="0" err="1"/>
              <a:t>obmedzený</a:t>
            </a:r>
            <a:r>
              <a:rPr lang="en-US" altLang="sk-SK" dirty="0"/>
              <a:t> </a:t>
            </a:r>
            <a:r>
              <a:rPr lang="en-US" altLang="sk-SK" dirty="0" err="1"/>
              <a:t>dopad</a:t>
            </a:r>
            <a:r>
              <a:rPr lang="en-US" altLang="sk-SK" dirty="0"/>
              <a:t>  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440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14E5DB0-2580-A543-BECF-63BFAC60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cs-CZ" b="1" dirty="0" err="1"/>
              <a:t>Zmeny</a:t>
            </a:r>
            <a:r>
              <a:rPr lang="en-US" altLang="cs-CZ" b="1" dirty="0"/>
              <a:t> </a:t>
            </a:r>
            <a:r>
              <a:rPr lang="en-US" altLang="cs-CZ" b="1" dirty="0" err="1"/>
              <a:t>volebných</a:t>
            </a:r>
            <a:r>
              <a:rPr lang="en-US" altLang="cs-CZ" b="1" dirty="0"/>
              <a:t> </a:t>
            </a:r>
            <a:r>
              <a:rPr lang="en-US" altLang="cs-CZ" b="1" dirty="0" err="1"/>
              <a:t>pravidiel</a:t>
            </a:r>
            <a:endParaRPr lang="en-US" altLang="cs-CZ" b="1" dirty="0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8210FD7-0459-DD43-BF9B-5DB8F3FC8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453" y="2285333"/>
            <a:ext cx="9047747" cy="4211720"/>
          </a:xfrm>
        </p:spPr>
        <p:txBody>
          <a:bodyPr>
            <a:normAutofit/>
          </a:bodyPr>
          <a:lstStyle/>
          <a:p>
            <a:pPr eaLnBrk="1" hangingPunct="1"/>
            <a:r>
              <a:rPr lang="sk-SK" altLang="cs-CZ" dirty="0"/>
              <a:t>2014: zmenšenie parlamentu (z 386 na 199), čo je pokles na 52% oproti minulosti</a:t>
            </a:r>
          </a:p>
          <a:p>
            <a:pPr eaLnBrk="1" hangingPunct="1"/>
            <a:r>
              <a:rPr lang="sk-SK" altLang="cs-CZ" dirty="0"/>
              <a:t>106 jednomandátových obvodov (podiel tejto zložky na volebnom systéme sa zvýšil zo 45% na 53%) </a:t>
            </a:r>
          </a:p>
          <a:p>
            <a:pPr eaLnBrk="1" hangingPunct="1"/>
            <a:r>
              <a:rPr lang="sk-SK" altLang="cs-CZ" dirty="0"/>
              <a:t>zrušenie druhého kola vo väčšinovej časti kombinovaného volebného systému</a:t>
            </a:r>
          </a:p>
          <a:p>
            <a:pPr eaLnBrk="1" hangingPunct="1"/>
            <a:r>
              <a:rPr lang="sk-SK" altLang="cs-CZ" dirty="0"/>
              <a:t> 5% kvórum (10% pre 2 a 15% pre 3 strany)</a:t>
            </a:r>
          </a:p>
          <a:p>
            <a:pPr eaLnBrk="1" hangingPunct="1"/>
            <a:r>
              <a:rPr lang="en-US" altLang="cs-CZ" dirty="0"/>
              <a:t>N</a:t>
            </a:r>
            <a:r>
              <a:rPr lang="sk-SK" altLang="cs-CZ" dirty="0" err="1"/>
              <a:t>árast</a:t>
            </a:r>
            <a:r>
              <a:rPr lang="sk-SK" altLang="cs-CZ" dirty="0"/>
              <a:t> nerovnomernosti volebných obvodov (</a:t>
            </a:r>
            <a:r>
              <a:rPr lang="sk-SK" altLang="cs-CZ" dirty="0" err="1"/>
              <a:t>gerrymandering</a:t>
            </a:r>
            <a:r>
              <a:rPr lang="sk-SK" altLang="cs-CZ" dirty="0"/>
              <a:t>)</a:t>
            </a:r>
          </a:p>
          <a:p>
            <a:pPr eaLnBrk="1" hangingPunct="1"/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19390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5A0D6-11AA-8F45-B3B2-ADB7D6E6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Vznik hybridného politického režimu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A9868-B064-A14F-9114-083DD6F4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Kľúčové bolo, že </a:t>
            </a:r>
            <a:r>
              <a:rPr lang="sk-SK" dirty="0" err="1"/>
              <a:t>Fidesz</a:t>
            </a:r>
            <a:r>
              <a:rPr lang="sk-SK" dirty="0"/>
              <a:t> dokázal svoje víťazstvo zopakovať v rokoch 2014 aj 2018</a:t>
            </a:r>
          </a:p>
          <a:p>
            <a:r>
              <a:rPr lang="sk-SK" dirty="0"/>
              <a:t>V oboch prípadoch znovu dosiahol potrebnú 2/3 ústavnú väčšinu (už prostredníctvom zmeneného volebného zákona)</a:t>
            </a:r>
          </a:p>
          <a:p>
            <a:r>
              <a:rPr lang="sk-SK" dirty="0"/>
              <a:t>Vo voľbách s vysokou volebnou účasťou 70% získal </a:t>
            </a:r>
            <a:r>
              <a:rPr lang="sk-SK" dirty="0" err="1"/>
              <a:t>Fidesz</a:t>
            </a:r>
            <a:r>
              <a:rPr lang="sk-SK" dirty="0"/>
              <a:t> takmer polovicu všetkých hlasov (49%)</a:t>
            </a:r>
          </a:p>
          <a:p>
            <a:r>
              <a:rPr lang="sk-SK" dirty="0"/>
              <a:t>Druhý skončil </a:t>
            </a:r>
            <a:r>
              <a:rPr lang="sk-SK" dirty="0" err="1"/>
              <a:t>Jobbik</a:t>
            </a:r>
            <a:r>
              <a:rPr lang="sk-SK" dirty="0"/>
              <a:t> s 19%, nasledovalo spojenectvo Socialistov a zelených s 12% a ďalšie dve zelené-liberálne strany (spolu tiež 12%)</a:t>
            </a:r>
          </a:p>
          <a:p>
            <a:r>
              <a:rPr lang="sk-SK" dirty="0"/>
              <a:t>Nerovnováha pravice a ľavice pretrváva, dedičstvo udalostí z r. 2006 </a:t>
            </a:r>
          </a:p>
        </p:txBody>
      </p:sp>
    </p:spTree>
    <p:extLst>
      <p:ext uri="{BB962C8B-B14F-4D97-AF65-F5344CB8AC3E}">
        <p14:creationId xmlns:p14="http://schemas.microsoft.com/office/powerpoint/2010/main" val="345117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1823</Words>
  <Application>Microsoft Macintosh PowerPoint</Application>
  <PresentationFormat>Widescreen</PresentationFormat>
  <Paragraphs>127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Úpadok demokracie: Maďarsko </vt:lpstr>
      <vt:lpstr>Maďarsko v posttranzičnom období</vt:lpstr>
      <vt:lpstr>Maďarsko v posttranzičnom období</vt:lpstr>
      <vt:lpstr>Maďarsko v posttranzičnom období</vt:lpstr>
      <vt:lpstr>Výsledok volieb v roku 2010</vt:lpstr>
      <vt:lpstr>Zmena ústavných pravidiel 2011/12</vt:lpstr>
      <vt:lpstr>Zmena ústavných pravidiel 2013</vt:lpstr>
      <vt:lpstr>Zmeny volebných pravidiel</vt:lpstr>
      <vt:lpstr>Vznik hybridného politického režimu</vt:lpstr>
      <vt:lpstr>Voľby 2018</vt:lpstr>
      <vt:lpstr>Viktor Orbán</vt:lpstr>
      <vt:lpstr>Viktor Orbán</vt:lpstr>
      <vt:lpstr>Výsledky vládnutia Fideszu</vt:lpstr>
      <vt:lpstr>An Externally constrained regime?</vt:lpstr>
      <vt:lpstr>Maďarský režim v kontexte EÚ politiky</vt:lpstr>
      <vt:lpstr>Maďarský režim v kontexte EÚ politiky</vt:lpstr>
      <vt:lpstr>Kritici ako nepriatelia Maďarska</vt:lpstr>
      <vt:lpstr>Ovládnutie médií</vt:lpstr>
      <vt:lpstr>Ovládnutie médií</vt:lpstr>
      <vt:lpstr>Ovládnutie médií</vt:lpstr>
      <vt:lpstr>Nacionalizmus, identita a ekonomické témy</vt:lpstr>
      <vt:lpstr>Dôsledky kampane na postoje obyvateľov</vt:lpstr>
      <vt:lpstr>Záver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Úpadok demokracie: Maďarsko </dc:title>
  <dc:creator>Marek Rybar</dc:creator>
  <cp:lastModifiedBy>Marek Rybar</cp:lastModifiedBy>
  <cp:revision>46</cp:revision>
  <dcterms:created xsi:type="dcterms:W3CDTF">2019-11-27T08:25:35Z</dcterms:created>
  <dcterms:modified xsi:type="dcterms:W3CDTF">2019-11-28T13:00:30Z</dcterms:modified>
</cp:coreProperties>
</file>